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handoutMasterIdLst>
    <p:handoutMasterId r:id="rId28"/>
  </p:handoutMasterIdLst>
  <p:sldIdLst>
    <p:sldId id="259" r:id="rId2"/>
    <p:sldId id="288" r:id="rId3"/>
    <p:sldId id="284" r:id="rId4"/>
    <p:sldId id="262" r:id="rId5"/>
    <p:sldId id="286" r:id="rId6"/>
    <p:sldId id="291" r:id="rId7"/>
    <p:sldId id="380" r:id="rId8"/>
    <p:sldId id="381" r:id="rId9"/>
    <p:sldId id="382" r:id="rId10"/>
    <p:sldId id="384" r:id="rId11"/>
    <p:sldId id="383" r:id="rId12"/>
    <p:sldId id="385" r:id="rId13"/>
    <p:sldId id="386" r:id="rId14"/>
    <p:sldId id="387" r:id="rId15"/>
    <p:sldId id="388" r:id="rId16"/>
    <p:sldId id="389" r:id="rId17"/>
    <p:sldId id="390" r:id="rId18"/>
    <p:sldId id="391" r:id="rId19"/>
    <p:sldId id="392" r:id="rId20"/>
    <p:sldId id="393" r:id="rId21"/>
    <p:sldId id="394" r:id="rId22"/>
    <p:sldId id="275" r:id="rId23"/>
    <p:sldId id="276"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88"/>
            <p14:sldId id="284"/>
            <p14:sldId id="262"/>
          </p14:sldIdLst>
        </p14:section>
        <p14:section name="Topic 1" id="{6D9936A3-3945-4757-BC8B-B5C252D8E036}">
          <p14:sldIdLst>
            <p14:sldId id="286"/>
            <p14:sldId id="291"/>
            <p14:sldId id="380"/>
            <p14:sldId id="381"/>
            <p14:sldId id="382"/>
            <p14:sldId id="384"/>
            <p14:sldId id="383"/>
            <p14:sldId id="385"/>
            <p14:sldId id="386"/>
            <p14:sldId id="387"/>
            <p14:sldId id="388"/>
            <p14:sldId id="389"/>
            <p14:sldId id="390"/>
            <p14:sldId id="391"/>
            <p14:sldId id="392"/>
            <p14:sldId id="393"/>
            <p14:sldId id="394"/>
          </p14:sldIdLst>
        </p14:section>
        <p14:section name="Conclusion and Summary" id="{790CEF5B-569A-4C2F-BED5-750B08C0E5AD}">
          <p14:sldIdLst>
            <p14:sldId id="275"/>
            <p14:sldId id="276"/>
            <p14:sldId id="277"/>
          </p14:sldIdLst>
        </p14:section>
        <p14:section name="Appendix"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3" autoAdjust="0"/>
    <p:restoredTop sz="99233" autoAdjust="0"/>
  </p:normalViewPr>
  <p:slideViewPr>
    <p:cSldViewPr>
      <p:cViewPr>
        <p:scale>
          <a:sx n="150" d="100"/>
          <a:sy n="150" d="100"/>
        </p:scale>
        <p:origin x="-584" y="672"/>
      </p:cViewPr>
      <p:guideLst>
        <p:guide orient="horz" pos="2160"/>
        <p:guide pos="2880"/>
      </p:guideLst>
    </p:cSldViewPr>
  </p:slideViewPr>
  <p:outlineViewPr>
    <p:cViewPr>
      <p:scale>
        <a:sx n="33" d="100"/>
        <a:sy n="33" d="100"/>
      </p:scale>
      <p:origin x="0" y="2360"/>
    </p:cViewPr>
  </p:outlineViewPr>
  <p:notesTextViewPr>
    <p:cViewPr>
      <p:scale>
        <a:sx n="100" d="100"/>
        <a:sy n="100" d="100"/>
      </p:scale>
      <p:origin x="0" y="0"/>
    </p:cViewPr>
  </p:notesTextViewPr>
  <p:sorterViewPr>
    <p:cViewPr>
      <p:scale>
        <a:sx n="154" d="100"/>
        <a:sy n="154" d="100"/>
      </p:scale>
      <p:origin x="0" y="2304"/>
    </p:cViewPr>
  </p:sorterViewPr>
  <p:notesViewPr>
    <p:cSldViewPr>
      <p:cViewPr varScale="1">
        <p:scale>
          <a:sx n="83" d="100"/>
          <a:sy n="83" d="100"/>
        </p:scale>
        <p:origin x="-390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3D2" qsCatId="3D" csTypeId="urn:microsoft.com/office/officeart/2005/8/colors/colorful3" csCatId="colorful" phldr="1"/>
      <dgm:spPr/>
      <dgm:t>
        <a:bodyPr/>
        <a:lstStyle/>
        <a:p>
          <a:endParaRPr lang="en-US"/>
        </a:p>
      </dgm:t>
    </dgm:pt>
    <dgm:pt modelId="{74EE5CD8-078F-4590-BF9C-A341A294A016}">
      <dgm:prSet phldrT="[Text]" custT="1"/>
      <dgm:spPr/>
      <dgm:t>
        <a:bodyPr/>
        <a:lstStyle/>
        <a:p>
          <a:r>
            <a:rPr lang="en-US" sz="1800" dirty="0" smtClean="0"/>
            <a:t>1</a:t>
          </a:r>
          <a:endParaRPr lang="en-US" sz="18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1800" dirty="0" smtClean="0"/>
            <a:t>2</a:t>
          </a:r>
          <a:endParaRPr lang="en-US" sz="18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are Form elements</a:t>
          </a:r>
          <a:endParaRPr lang="en-US" sz="1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1800" dirty="0" smtClean="0"/>
            <a:t>3</a:t>
          </a:r>
          <a:endParaRPr lang="en-US" sz="18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Angular forms</a:t>
          </a:r>
          <a:endParaRPr lang="en-US" sz="1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are forms</a:t>
          </a:r>
          <a:endParaRPr lang="en-US" sz="1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7CF8386C-8C96-9941-B499-6BA035F07A73}">
      <dgm:prSet custT="1"/>
      <dgm:spPr/>
      <dgm:t>
        <a:bodyPr/>
        <a:lstStyle/>
        <a:p>
          <a:r>
            <a:rPr lang="en-US" sz="1800" dirty="0" smtClean="0"/>
            <a:t>4 </a:t>
          </a:r>
          <a:endParaRPr lang="en-US" sz="1800" dirty="0"/>
        </a:p>
      </dgm:t>
    </dgm:pt>
    <dgm:pt modelId="{59E1C4A5-5785-8B41-847F-C7393310DE61}" type="parTrans" cxnId="{90ABDB7E-7B5F-C741-A67B-275ABC5D4D7A}">
      <dgm:prSet/>
      <dgm:spPr/>
      <dgm:t>
        <a:bodyPr/>
        <a:lstStyle/>
        <a:p>
          <a:endParaRPr lang="en-US"/>
        </a:p>
      </dgm:t>
    </dgm:pt>
    <dgm:pt modelId="{02C40F0F-A479-C84D-BDCC-437956113C6D}" type="sibTrans" cxnId="{90ABDB7E-7B5F-C741-A67B-275ABC5D4D7A}">
      <dgm:prSet/>
      <dgm:spPr/>
      <dgm:t>
        <a:bodyPr/>
        <a:lstStyle/>
        <a:p>
          <a:endParaRPr lang="en-US"/>
        </a:p>
      </dgm:t>
    </dgm:pt>
    <dgm:pt modelId="{50BF0B42-5F84-D14A-824C-B9AAE3CD7D50}">
      <dgm:prSet custT="1"/>
      <dgm:spPr/>
      <dgm:t>
        <a:bodyPr/>
        <a:lstStyle/>
        <a:p>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Validating Forms</a:t>
          </a:r>
          <a:endParaRPr lang="en-US" sz="1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E2F76357-AD79-8D4B-A2A6-26F3DCD6B30F}" type="sibTrans" cxnId="{1DBC6FDC-49BA-DE4C-A3E2-73BFC13DA1D6}">
      <dgm:prSet/>
      <dgm:spPr/>
      <dgm:t>
        <a:bodyPr/>
        <a:lstStyle/>
        <a:p>
          <a:endParaRPr lang="en-US"/>
        </a:p>
      </dgm:t>
    </dgm:pt>
    <dgm:pt modelId="{0C62D133-73EB-EA46-BF8F-E461404EE59B}" type="parTrans" cxnId="{1DBC6FDC-49BA-DE4C-A3E2-73BFC13DA1D6}">
      <dgm:prSet/>
      <dgm:spPr/>
      <dgm:t>
        <a:bodyPr/>
        <a:lstStyle/>
        <a:p>
          <a:endParaRPr lang="en-US"/>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4" custScaleX="688682"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4" custScaleX="2000000">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4" custScaleX="688682" custLinFactNeighborX="8709" custLinFactNeighborY="249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4" custScaleX="2000000" custLinFactNeighborX="26598" custLinFactNeighborY="-9385">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4" custScaleX="688682">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4" custScaleX="2000000">
        <dgm:presLayoutVars>
          <dgm:bulletEnabled val="1"/>
        </dgm:presLayoutVars>
      </dgm:prSet>
      <dgm:spPr>
        <a:prstGeom prst="rect">
          <a:avLst/>
        </a:prstGeom>
      </dgm:spPr>
      <dgm:t>
        <a:bodyPr/>
        <a:lstStyle/>
        <a:p>
          <a:endParaRPr lang="en-US"/>
        </a:p>
      </dgm:t>
    </dgm:pt>
    <dgm:pt modelId="{BB584E06-FD61-964B-92DB-036134E0FFDB}" type="pres">
      <dgm:prSet presAssocID="{88B75C29-8054-417D-BCE3-878A55118F6D}" presName="sp" presStyleCnt="0"/>
      <dgm:spPr/>
      <dgm:t>
        <a:bodyPr/>
        <a:lstStyle/>
        <a:p>
          <a:endParaRPr lang="en-US"/>
        </a:p>
      </dgm:t>
    </dgm:pt>
    <dgm:pt modelId="{58D357FE-86F9-CB48-80E5-AC301468AF50}" type="pres">
      <dgm:prSet presAssocID="{7CF8386C-8C96-9941-B499-6BA035F07A73}" presName="linNode" presStyleCnt="0"/>
      <dgm:spPr/>
      <dgm:t>
        <a:bodyPr/>
        <a:lstStyle/>
        <a:p>
          <a:endParaRPr lang="en-US"/>
        </a:p>
      </dgm:t>
    </dgm:pt>
    <dgm:pt modelId="{F475D8B9-14A5-7F40-B02C-032E7B94CCAF}" type="pres">
      <dgm:prSet presAssocID="{7CF8386C-8C96-9941-B499-6BA035F07A73}" presName="parentText" presStyleLbl="node1" presStyleIdx="3" presStyleCnt="4" custScaleX="689746">
        <dgm:presLayoutVars>
          <dgm:chMax val="1"/>
          <dgm:bulletEnabled val="1"/>
        </dgm:presLayoutVars>
      </dgm:prSet>
      <dgm:spPr/>
      <dgm:t>
        <a:bodyPr/>
        <a:lstStyle/>
        <a:p>
          <a:endParaRPr lang="en-US"/>
        </a:p>
      </dgm:t>
    </dgm:pt>
    <dgm:pt modelId="{71F25135-CF86-1249-B560-547A0EB142D3}" type="pres">
      <dgm:prSet presAssocID="{7CF8386C-8C96-9941-B499-6BA035F07A73}" presName="descendantText" presStyleLbl="alignAccFollowNode1" presStyleIdx="3" presStyleCnt="4" custScaleX="2000000">
        <dgm:presLayoutVars>
          <dgm:bulletEnabled val="1"/>
        </dgm:presLayoutVars>
      </dgm:prSet>
      <dgm:spPr/>
      <dgm:t>
        <a:bodyPr/>
        <a:lstStyle/>
        <a:p>
          <a:endParaRPr lang="en-US"/>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1DBC6FDC-49BA-DE4C-A3E2-73BFC13DA1D6}" srcId="{7CF8386C-8C96-9941-B499-6BA035F07A73}" destId="{50BF0B42-5F84-D14A-824C-B9AAE3CD7D50}" srcOrd="0" destOrd="0" parTransId="{0C62D133-73EB-EA46-BF8F-E461404EE59B}" sibTransId="{E2F76357-AD79-8D4B-A2A6-26F3DCD6B30F}"/>
    <dgm:cxn modelId="{3D887057-7E91-45EF-8E4B-3006C2DFECB4}" type="presOf" srcId="{6BE4E373-0656-4EDC-821E-BE09C952B1F6}" destId="{C7C3E6FD-D83F-4BDA-907E-B5EE041DA931}" srcOrd="0" destOrd="0" presId="urn:microsoft.com/office/officeart/2005/8/layout/vList5"/>
    <dgm:cxn modelId="{2A98CC8E-0C1A-4047-B2D3-2B58A0147951}" type="presOf" srcId="{50BF0B42-5F84-D14A-824C-B9AAE3CD7D50}" destId="{71F25135-CF86-1249-B560-547A0EB142D3}"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62C3A6DF-E74F-4B41-A673-E66BDF398653}" type="presOf" srcId="{7CF8386C-8C96-9941-B499-6BA035F07A73}" destId="{F475D8B9-14A5-7F40-B02C-032E7B94CCAF}" srcOrd="0" destOrd="0" presId="urn:microsoft.com/office/officeart/2005/8/layout/vList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90ABDB7E-7B5F-C741-A67B-275ABC5D4D7A}" srcId="{F6FEADD9-F67D-41F5-BA4C-3C84956E7F46}" destId="{7CF8386C-8C96-9941-B499-6BA035F07A73}" srcOrd="3" destOrd="0" parTransId="{59E1C4A5-5785-8B41-847F-C7393310DE61}" sibTransId="{02C40F0F-A479-C84D-BDCC-437956113C6D}"/>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 modelId="{102A07DE-48FD-7B45-872E-4EE371C32B2C}" type="presParOf" srcId="{AAE7A1E6-6847-453D-B55B-8A82BF138C1D}" destId="{BB584E06-FD61-964B-92DB-036134E0FFDB}" srcOrd="5" destOrd="0" presId="urn:microsoft.com/office/officeart/2005/8/layout/vList5"/>
    <dgm:cxn modelId="{D2881D93-179B-7C45-A9BF-48E93F739B0F}" type="presParOf" srcId="{AAE7A1E6-6847-453D-B55B-8A82BF138C1D}" destId="{58D357FE-86F9-CB48-80E5-AC301468AF50}" srcOrd="6" destOrd="0" presId="urn:microsoft.com/office/officeart/2005/8/layout/vList5"/>
    <dgm:cxn modelId="{F582223F-3DA0-6D4C-95ED-3C1EFE1189E9}" type="presParOf" srcId="{58D357FE-86F9-CB48-80E5-AC301468AF50}" destId="{F475D8B9-14A5-7F40-B02C-032E7B94CCAF}" srcOrd="0" destOrd="0" presId="urn:microsoft.com/office/officeart/2005/8/layout/vList5"/>
    <dgm:cxn modelId="{5C21A696-78F0-C64F-B3DE-D16B3A669D56}" type="presParOf" srcId="{58D357FE-86F9-CB48-80E5-AC301468AF50}" destId="{71F25135-CF86-1249-B560-547A0EB142D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632443" y="-2406374"/>
          <a:ext cx="792420" cy="5807392"/>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800100">
            <a:lnSpc>
              <a:spcPct val="90000"/>
            </a:lnSpc>
            <a:spcBef>
              <a:spcPct val="0"/>
            </a:spcBef>
            <a:spcAft>
              <a:spcPct val="15000"/>
            </a:spcAft>
            <a:buChar char="••"/>
          </a:pP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are forms</a:t>
          </a:r>
          <a:endParaRPr lang="en-US" sz="1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rot="-5400000">
        <a:off x="1124957" y="101112"/>
        <a:ext cx="5807392" cy="792420"/>
      </dsp:txXfrm>
    </dsp:sp>
    <dsp:sp modelId="{7E429971-BC57-430F-BB25-C0574E5E39E3}">
      <dsp:nvSpPr>
        <dsp:cNvPr id="0" name=""/>
        <dsp:cNvSpPr/>
      </dsp:nvSpPr>
      <dsp:spPr>
        <a:xfrm>
          <a:off x="112" y="0"/>
          <a:ext cx="1124844" cy="99052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1</a:t>
          </a:r>
          <a:endParaRPr lang="en-US" sz="1800" kern="1200" dirty="0"/>
        </a:p>
      </dsp:txBody>
      <dsp:txXfrm>
        <a:off x="48465" y="48353"/>
        <a:ext cx="1028138" cy="893819"/>
      </dsp:txXfrm>
    </dsp:sp>
    <dsp:sp modelId="{B37A5355-225B-4C6F-AED7-6C620F99EECC}">
      <dsp:nvSpPr>
        <dsp:cNvPr id="0" name=""/>
        <dsp:cNvSpPr/>
      </dsp:nvSpPr>
      <dsp:spPr>
        <a:xfrm rot="5400000">
          <a:off x="3634293" y="-1440690"/>
          <a:ext cx="792420" cy="5807392"/>
        </a:xfrm>
        <a:prstGeom prst="rect">
          <a:avLst/>
        </a:prstGeom>
        <a:solidFill>
          <a:schemeClr val="accent3">
            <a:tint val="40000"/>
            <a:alpha val="90000"/>
            <a:hueOff val="3572284"/>
            <a:satOff val="-4598"/>
            <a:lumOff val="-358"/>
            <a:alphaOff val="0"/>
          </a:schemeClr>
        </a:solidFill>
        <a:ln w="9525" cap="flat" cmpd="sng" algn="ctr">
          <a:solidFill>
            <a:schemeClr val="accent3">
              <a:tint val="40000"/>
              <a:alpha val="90000"/>
              <a:hueOff val="3572284"/>
              <a:satOff val="-4598"/>
              <a:lumOff val="-35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are Form elements</a:t>
          </a:r>
          <a:endParaRPr lang="en-US" sz="1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rot="-5400000">
        <a:off x="1126807" y="1066796"/>
        <a:ext cx="5807392" cy="792420"/>
      </dsp:txXfrm>
    </dsp:sp>
    <dsp:sp modelId="{C04276DC-EE64-470A-B8BC-09067B8045FA}">
      <dsp:nvSpPr>
        <dsp:cNvPr id="0" name=""/>
        <dsp:cNvSpPr/>
      </dsp:nvSpPr>
      <dsp:spPr>
        <a:xfrm>
          <a:off x="25400" y="1066795"/>
          <a:ext cx="1124844" cy="990525"/>
        </a:xfrm>
        <a:prstGeom prst="roundRect">
          <a:avLst/>
        </a:prstGeom>
        <a:gradFill rotWithShape="0">
          <a:gsLst>
            <a:gs pos="0">
              <a:schemeClr val="accent3">
                <a:hueOff val="3750089"/>
                <a:satOff val="-5627"/>
                <a:lumOff val="-915"/>
                <a:alphaOff val="0"/>
                <a:shade val="51000"/>
                <a:satMod val="130000"/>
              </a:schemeClr>
            </a:gs>
            <a:gs pos="80000">
              <a:schemeClr val="accent3">
                <a:hueOff val="3750089"/>
                <a:satOff val="-5627"/>
                <a:lumOff val="-915"/>
                <a:alphaOff val="0"/>
                <a:shade val="93000"/>
                <a:satMod val="130000"/>
              </a:schemeClr>
            </a:gs>
            <a:gs pos="100000">
              <a:schemeClr val="accent3">
                <a:hueOff val="3750089"/>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2</a:t>
          </a:r>
          <a:endParaRPr lang="en-US" sz="1800" kern="1200" dirty="0"/>
        </a:p>
      </dsp:txBody>
      <dsp:txXfrm>
        <a:off x="73753" y="1115148"/>
        <a:ext cx="1028138" cy="893819"/>
      </dsp:txXfrm>
    </dsp:sp>
    <dsp:sp modelId="{C7C3E6FD-D83F-4BDA-907E-B5EE041DA931}">
      <dsp:nvSpPr>
        <dsp:cNvPr id="0" name=""/>
        <dsp:cNvSpPr/>
      </dsp:nvSpPr>
      <dsp:spPr>
        <a:xfrm rot="5400000">
          <a:off x="3632443" y="-326270"/>
          <a:ext cx="792420" cy="5807392"/>
        </a:xfrm>
        <a:prstGeom prst="rect">
          <a:avLst/>
        </a:prstGeom>
        <a:solidFill>
          <a:schemeClr val="accent3">
            <a:tint val="40000"/>
            <a:alpha val="90000"/>
            <a:hueOff val="7144568"/>
            <a:satOff val="-9195"/>
            <a:lumOff val="-717"/>
            <a:alphaOff val="0"/>
          </a:schemeClr>
        </a:solidFill>
        <a:ln w="9525" cap="flat" cmpd="sng" algn="ctr">
          <a:solidFill>
            <a:schemeClr val="accent3">
              <a:tint val="40000"/>
              <a:alpha val="90000"/>
              <a:hueOff val="7144568"/>
              <a:satOff val="-9195"/>
              <a:lumOff val="-717"/>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Angular forms</a:t>
          </a:r>
          <a:endParaRPr lang="en-US" sz="1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rot="-5400000">
        <a:off x="1124957" y="2181216"/>
        <a:ext cx="5807392" cy="792420"/>
      </dsp:txXfrm>
    </dsp:sp>
    <dsp:sp modelId="{F5034101-5B7D-4FE7-B47A-5A48CF39606B}">
      <dsp:nvSpPr>
        <dsp:cNvPr id="0" name=""/>
        <dsp:cNvSpPr/>
      </dsp:nvSpPr>
      <dsp:spPr>
        <a:xfrm>
          <a:off x="112" y="2082163"/>
          <a:ext cx="1124844" cy="990525"/>
        </a:xfrm>
        <a:prstGeom prst="roundRect">
          <a:avLst/>
        </a:prstGeom>
        <a:gradFill rotWithShape="0">
          <a:gsLst>
            <a:gs pos="0">
              <a:schemeClr val="accent3">
                <a:hueOff val="7500177"/>
                <a:satOff val="-11253"/>
                <a:lumOff val="-1830"/>
                <a:alphaOff val="0"/>
                <a:shade val="51000"/>
                <a:satMod val="130000"/>
              </a:schemeClr>
            </a:gs>
            <a:gs pos="80000">
              <a:schemeClr val="accent3">
                <a:hueOff val="7500177"/>
                <a:satOff val="-11253"/>
                <a:lumOff val="-1830"/>
                <a:alphaOff val="0"/>
                <a:shade val="93000"/>
                <a:satMod val="130000"/>
              </a:schemeClr>
            </a:gs>
            <a:gs pos="100000">
              <a:schemeClr val="accent3">
                <a:hueOff val="7500177"/>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3</a:t>
          </a:r>
          <a:endParaRPr lang="en-US" sz="1800" kern="1200" dirty="0"/>
        </a:p>
      </dsp:txBody>
      <dsp:txXfrm>
        <a:off x="48465" y="2130516"/>
        <a:ext cx="1028138" cy="893819"/>
      </dsp:txXfrm>
    </dsp:sp>
    <dsp:sp modelId="{71F25135-CF86-1249-B560-547A0EB142D3}">
      <dsp:nvSpPr>
        <dsp:cNvPr id="0" name=""/>
        <dsp:cNvSpPr/>
      </dsp:nvSpPr>
      <dsp:spPr>
        <a:xfrm rot="5400000">
          <a:off x="3634180" y="713781"/>
          <a:ext cx="792420" cy="5807392"/>
        </a:xfrm>
        <a:prstGeom prst="round2SameRect">
          <a:avLst/>
        </a:prstGeom>
        <a:solidFill>
          <a:schemeClr val="accent3">
            <a:tint val="40000"/>
            <a:alpha val="90000"/>
            <a:hueOff val="10716852"/>
            <a:satOff val="-13793"/>
            <a:lumOff val="-1075"/>
            <a:alphaOff val="0"/>
          </a:schemeClr>
        </a:solidFill>
        <a:ln w="9525" cap="flat" cmpd="sng" algn="ctr">
          <a:solidFill>
            <a:schemeClr val="accent3">
              <a:tint val="40000"/>
              <a:alpha val="90000"/>
              <a:hueOff val="10716852"/>
              <a:satOff val="-13793"/>
              <a:lumOff val="-107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Validating Forms</a:t>
          </a:r>
          <a:endParaRPr lang="en-US" sz="1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rot="-5400000">
        <a:off x="1126695" y="3259950"/>
        <a:ext cx="5768709" cy="715054"/>
      </dsp:txXfrm>
    </dsp:sp>
    <dsp:sp modelId="{F475D8B9-14A5-7F40-B02C-032E7B94CCAF}">
      <dsp:nvSpPr>
        <dsp:cNvPr id="0" name=""/>
        <dsp:cNvSpPr/>
      </dsp:nvSpPr>
      <dsp:spPr>
        <a:xfrm>
          <a:off x="112" y="3122215"/>
          <a:ext cx="1126582" cy="990525"/>
        </a:xfrm>
        <a:prstGeom prst="roundRect">
          <a:avLst/>
        </a:prstGeom>
        <a:gradFill rotWithShape="0">
          <a:gsLst>
            <a:gs pos="0">
              <a:schemeClr val="accent3">
                <a:hueOff val="11250266"/>
                <a:satOff val="-16880"/>
                <a:lumOff val="-2745"/>
                <a:alphaOff val="0"/>
                <a:shade val="51000"/>
                <a:satMod val="130000"/>
              </a:schemeClr>
            </a:gs>
            <a:gs pos="80000">
              <a:schemeClr val="accent3">
                <a:hueOff val="11250266"/>
                <a:satOff val="-16880"/>
                <a:lumOff val="-2745"/>
                <a:alphaOff val="0"/>
                <a:shade val="93000"/>
                <a:satMod val="130000"/>
              </a:schemeClr>
            </a:gs>
            <a:gs pos="100000">
              <a:schemeClr val="accent3">
                <a:hueOff val="11250266"/>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4 </a:t>
          </a:r>
          <a:endParaRPr lang="en-US" sz="1800" kern="1200" dirty="0"/>
        </a:p>
      </dsp:txBody>
      <dsp:txXfrm>
        <a:off x="48465" y="3170568"/>
        <a:ext cx="1029876" cy="8938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7/21/15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7/21/15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u="none" kern="1200" dirty="0" smtClean="0">
                <a:solidFill>
                  <a:schemeClr val="tx1"/>
                </a:solidFill>
                <a:effectLst/>
                <a:latin typeface="+mn-lt"/>
                <a:ea typeface="+mn-ea"/>
                <a:cs typeface="+mn-cs"/>
              </a:rPr>
              <a:t>Sections can help to organize your slides or facilitate collaboration between multiple authors. On the </a:t>
            </a:r>
            <a:r>
              <a:rPr lang="en-US" sz="1200" b="1" u="none" kern="1200" dirty="0" smtClean="0">
                <a:solidFill>
                  <a:schemeClr val="tx1"/>
                </a:solidFill>
                <a:effectLst/>
                <a:latin typeface="+mn-lt"/>
                <a:ea typeface="+mn-ea"/>
                <a:cs typeface="+mn-cs"/>
              </a:rPr>
              <a:t>Home</a:t>
            </a:r>
            <a:r>
              <a:rPr lang="en-US" sz="1200" u="none" kern="1200" dirty="0" smtClean="0">
                <a:solidFill>
                  <a:schemeClr val="tx1"/>
                </a:solidFill>
                <a:effectLst/>
                <a:latin typeface="+mn-lt"/>
                <a:ea typeface="+mn-ea"/>
                <a:cs typeface="+mn-cs"/>
              </a:rPr>
              <a:t> tab under </a:t>
            </a:r>
            <a:r>
              <a:rPr lang="en-US" sz="1200" b="1" u="none" kern="1200" dirty="0" smtClean="0">
                <a:solidFill>
                  <a:schemeClr val="tx1"/>
                </a:solidFill>
                <a:effectLst/>
                <a:latin typeface="+mn-lt"/>
                <a:ea typeface="+mn-ea"/>
                <a:cs typeface="+mn-cs"/>
              </a:rPr>
              <a:t>Slides</a:t>
            </a:r>
            <a:r>
              <a:rPr lang="en-US" sz="1200" u="none" kern="1200" dirty="0" smtClean="0">
                <a:solidFill>
                  <a:schemeClr val="tx1"/>
                </a:solidFill>
                <a:effectLst/>
                <a:latin typeface="+mn-lt"/>
                <a:ea typeface="+mn-ea"/>
                <a:cs typeface="+mn-cs"/>
              </a:rPr>
              <a:t>, click </a:t>
            </a:r>
            <a:r>
              <a:rPr lang="en-US" sz="1200" b="1" u="none" kern="1200" dirty="0" smtClean="0">
                <a:solidFill>
                  <a:schemeClr val="tx1"/>
                </a:solidFill>
                <a:effectLst/>
                <a:latin typeface="+mn-lt"/>
                <a:ea typeface="+mn-ea"/>
                <a:cs typeface="+mn-cs"/>
              </a:rPr>
              <a:t>Section</a:t>
            </a:r>
            <a:r>
              <a:rPr lang="en-US" sz="1200" u="none" kern="1200" dirty="0" smtClean="0">
                <a:solidFill>
                  <a:schemeClr val="tx1"/>
                </a:solidFill>
                <a:effectLst/>
                <a:latin typeface="+mn-lt"/>
                <a:ea typeface="+mn-ea"/>
                <a:cs typeface="+mn-cs"/>
              </a:rPr>
              <a:t>, and then click </a:t>
            </a:r>
            <a:r>
              <a:rPr lang="en-US" sz="1200" b="1" u="none" kern="1200" dirty="0" smtClean="0">
                <a:solidFill>
                  <a:schemeClr val="tx1"/>
                </a:solidFill>
                <a:effectLst/>
                <a:latin typeface="+mn-lt"/>
                <a:ea typeface="+mn-ea"/>
                <a:cs typeface="+mn-cs"/>
              </a:rPr>
              <a:t>Add Section</a:t>
            </a:r>
            <a:r>
              <a:rPr lang="en-US" sz="1200" u="none" kern="1200" dirty="0" smtClean="0">
                <a:solidFill>
                  <a:schemeClr val="tx1"/>
                </a:solidFill>
                <a:effectLst/>
                <a:latin typeface="+mn-lt"/>
                <a:ea typeface="+mn-ea"/>
                <a:cs typeface="+mn-cs"/>
              </a:rPr>
              <a:t>.</a:t>
            </a:r>
          </a:p>
          <a:p>
            <a:pPr lvl="0"/>
            <a:endParaRPr lang="en-US" sz="1200" b="1" dirty="0" smtClean="0"/>
          </a:p>
          <a:p>
            <a:pPr lvl="0"/>
            <a:r>
              <a:rPr lang="en-US" sz="1200" b="1" dirty="0" smtClean="0"/>
              <a:t>Notes</a:t>
            </a:r>
          </a:p>
          <a:p>
            <a:pPr lvl="0"/>
            <a:r>
              <a:rPr lang="en-US" sz="1200" u="none" kern="1200" dirty="0" smtClean="0">
                <a:solidFill>
                  <a:schemeClr val="tx1"/>
                </a:solidFill>
                <a:effectLst/>
                <a:latin typeface="+mn-lt"/>
                <a:ea typeface="+mn-ea"/>
                <a:cs typeface="+mn-cs"/>
              </a:rPr>
              <a:t>Use the Notes pane for delivery notes or to provide additional details for the audience. You can see these notes in Presenter View during your presentation. </a:t>
            </a:r>
          </a:p>
          <a:p>
            <a:pPr lvl="0"/>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25</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sz="1200" u="none" kern="1200" dirty="0" smtClean="0">
                <a:solidFill>
                  <a:schemeClr val="tx1"/>
                </a:solidFill>
                <a:effectLst/>
                <a:latin typeface="+mn-lt"/>
                <a:ea typeface="+mn-ea"/>
                <a:cs typeface="+mn-cs"/>
              </a:rPr>
              <a:t>This is another option for an overview slide. </a:t>
            </a:r>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154456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a:t>
            </a:r>
            <a:r>
              <a:rPr lang="en-US" smtClean="0"/>
              <a:t>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23</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24</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7/21/15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7/21/15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7/21/15</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7/21/15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7/21/15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7/21/15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7/21/15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7/21/15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7/21/15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7/21/15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7/21/15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7/21/15</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3.xml"/><Relationship Id="rId5" Type="http://schemas.openxmlformats.org/officeDocument/2006/relationships/notesSlide" Target="../notesSlides/notesSlide2.xml"/><Relationship Id="rId1" Type="http://schemas.openxmlformats.org/officeDocument/2006/relationships/tags" Target="../tags/tag4.xml"/><Relationship Id="rId2" Type="http://schemas.openxmlformats.org/officeDocument/2006/relationships/tags" Target="../tags/tag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3.xml"/><Relationship Id="rId5" Type="http://schemas.openxmlformats.org/officeDocument/2006/relationships/notesSlide" Target="../notesSlides/notesSlide7.xml"/><Relationship Id="rId1" Type="http://schemas.openxmlformats.org/officeDocument/2006/relationships/tags" Target="../tags/tag7.xml"/><Relationship Id="rId2"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slideLayout" Target="../slideLayouts/slideLayout3.xml"/><Relationship Id="rId5" Type="http://schemas.openxmlformats.org/officeDocument/2006/relationships/notesSlide" Target="../notesSlides/notesSlide8.xml"/><Relationship Id="rId1" Type="http://schemas.openxmlformats.org/officeDocument/2006/relationships/tags" Target="../tags/tag10.xml"/><Relationship Id="rId2" Type="http://schemas.openxmlformats.org/officeDocument/2006/relationships/tags" Target="../tags/tag1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9.xml"/><Relationship Id="rId1" Type="http://schemas.openxmlformats.org/officeDocument/2006/relationships/tags" Target="../tags/tag13.xml"/><Relationship Id="rId2"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0.xml"/><Relationship Id="rId1" Type="http://schemas.openxmlformats.org/officeDocument/2006/relationships/tags" Target="../tags/tag15.xml"/><Relationship Id="rId2" Type="http://schemas.openxmlformats.org/officeDocument/2006/relationships/tags" Target="../tags/tag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en-US" dirty="0" smtClean="0"/>
              <a:t>Web Frame Work Using JavaScript</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err="1" smtClean="0">
                <a:latin typeface="+mn-lt"/>
              </a:rPr>
              <a:t>Vivek</a:t>
            </a:r>
            <a:r>
              <a:rPr lang="en-US" sz="2400" dirty="0" smtClean="0">
                <a:latin typeface="+mn-lt"/>
              </a:rPr>
              <a:t> Sharma</a:t>
            </a: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28600"/>
            <a:ext cx="8077200" cy="6095999"/>
          </a:xfrm>
        </p:spPr>
        <p:txBody>
          <a:bodyPr>
            <a:normAutofit fontScale="92500" lnSpcReduction="20000"/>
          </a:bodyPr>
          <a:lstStyle/>
          <a:p>
            <a:pPr>
              <a:buFont typeface="Wingdings" charset="2"/>
              <a:buChar char="§"/>
            </a:pPr>
            <a:r>
              <a:rPr lang="en-US" sz="1600" dirty="0"/>
              <a:t>radio</a:t>
            </a:r>
          </a:p>
          <a:p>
            <a:pPr lvl="1">
              <a:buFont typeface="Wingdings" charset="2"/>
              <a:buChar char="§"/>
            </a:pPr>
            <a:r>
              <a:rPr lang="en-US" sz="1500" dirty="0"/>
              <a:t>The radio button control is perhaps the trickiest input type. Named after the old-fashioned radio sets, which used buttons instead of a dial (or a scan function such as we have on modern radios), tuning among stations was accomplished by using a series of buttons that were pre-tuned to certain stations. Pressing down on one button caused any other depressed button to pop back up. It is the same with radio buttons on the Web; that is, you can “depress,” or choose, only one button at any given time.</a:t>
            </a:r>
          </a:p>
          <a:p>
            <a:pPr lvl="1">
              <a:buFont typeface="Wingdings" charset="2"/>
              <a:buChar char="§"/>
            </a:pPr>
            <a:r>
              <a:rPr lang="en-US" sz="1500" dirty="0"/>
              <a:t>For this system to work, though, each radio button in the group from which you want your users to choose must have the same name. </a:t>
            </a:r>
          </a:p>
          <a:p>
            <a:pPr marL="857250" lvl="2" indent="0">
              <a:buNone/>
            </a:pPr>
            <a:r>
              <a:rPr lang="en-US" sz="1500" dirty="0">
                <a:solidFill>
                  <a:srgbClr val="3366FF"/>
                </a:solidFill>
              </a:rPr>
              <a:t>&lt;div&gt;</a:t>
            </a:r>
          </a:p>
          <a:p>
            <a:pPr marL="857250" lvl="2" indent="0">
              <a:buNone/>
            </a:pPr>
            <a:r>
              <a:rPr lang="en-US" sz="1500" dirty="0">
                <a:solidFill>
                  <a:srgbClr val="3366FF"/>
                </a:solidFill>
              </a:rPr>
              <a:t>  &lt;input type="radio" name="station" id="rad1" value="triple-m"/&gt; &lt;label for="rad1"&gt;Triple M&lt;/label&gt;</a:t>
            </a:r>
          </a:p>
          <a:p>
            <a:pPr marL="857250" lvl="2" indent="0">
              <a:buNone/>
            </a:pPr>
            <a:r>
              <a:rPr lang="en-US" sz="1500" dirty="0">
                <a:solidFill>
                  <a:srgbClr val="3366FF"/>
                </a:solidFill>
              </a:rPr>
              <a:t>&lt;/div</a:t>
            </a:r>
            <a:r>
              <a:rPr lang="en-US" sz="1500" dirty="0" smtClean="0">
                <a:solidFill>
                  <a:srgbClr val="3366FF"/>
                </a:solidFill>
              </a:rPr>
              <a:t>&gt;</a:t>
            </a:r>
            <a:endParaRPr lang="en-US" sz="1500" dirty="0">
              <a:solidFill>
                <a:srgbClr val="3366FF"/>
              </a:solidFill>
            </a:endParaRPr>
          </a:p>
          <a:p>
            <a:pPr marL="857250" lvl="2" indent="0">
              <a:buNone/>
            </a:pPr>
            <a:r>
              <a:rPr lang="en-US" sz="1500" dirty="0">
                <a:solidFill>
                  <a:srgbClr val="3366FF"/>
                </a:solidFill>
              </a:rPr>
              <a:t>&lt;div&gt;</a:t>
            </a:r>
          </a:p>
          <a:p>
            <a:pPr marL="857250" lvl="2" indent="0">
              <a:buNone/>
            </a:pPr>
            <a:r>
              <a:rPr lang="en-US" sz="1500" dirty="0">
                <a:solidFill>
                  <a:srgbClr val="3366FF"/>
                </a:solidFill>
              </a:rPr>
              <a:t>  &lt;input type="radio" name="station" id="rad2" value="today-</a:t>
            </a:r>
            <a:r>
              <a:rPr lang="en-US" sz="1500" dirty="0" err="1">
                <a:solidFill>
                  <a:srgbClr val="3366FF"/>
                </a:solidFill>
              </a:rPr>
              <a:t>fm</a:t>
            </a:r>
            <a:r>
              <a:rPr lang="en-US" sz="1500" dirty="0">
                <a:solidFill>
                  <a:srgbClr val="3366FF"/>
                </a:solidFill>
              </a:rPr>
              <a:t>"/&gt; &lt;label for="rad2"&gt;Today FM&lt;/label&gt;</a:t>
            </a:r>
          </a:p>
          <a:p>
            <a:pPr marL="857250" lvl="2" indent="0">
              <a:buNone/>
            </a:pPr>
            <a:r>
              <a:rPr lang="en-US" sz="1500" dirty="0">
                <a:solidFill>
                  <a:srgbClr val="3366FF"/>
                </a:solidFill>
              </a:rPr>
              <a:t>&lt;/div</a:t>
            </a:r>
            <a:r>
              <a:rPr lang="en-US" sz="1500" dirty="0" smtClean="0">
                <a:solidFill>
                  <a:srgbClr val="3366FF"/>
                </a:solidFill>
              </a:rPr>
              <a:t>&gt;</a:t>
            </a:r>
            <a:endParaRPr lang="en-US" sz="1500" dirty="0">
              <a:solidFill>
                <a:srgbClr val="3366FF"/>
              </a:solidFill>
            </a:endParaRPr>
          </a:p>
          <a:p>
            <a:pPr marL="857250" lvl="2" indent="0">
              <a:buNone/>
            </a:pPr>
            <a:r>
              <a:rPr lang="en-US" sz="1500" dirty="0">
                <a:solidFill>
                  <a:srgbClr val="3366FF"/>
                </a:solidFill>
              </a:rPr>
              <a:t>&lt;div&gt;</a:t>
            </a:r>
          </a:p>
          <a:p>
            <a:pPr marL="857250" lvl="2" indent="0">
              <a:buNone/>
            </a:pPr>
            <a:r>
              <a:rPr lang="en-US" sz="1500" dirty="0">
                <a:solidFill>
                  <a:srgbClr val="3366FF"/>
                </a:solidFill>
              </a:rPr>
              <a:t>  &lt;input type="radio" name="station" id="rad3" value="</a:t>
            </a:r>
            <a:r>
              <a:rPr lang="en-US" sz="1500" dirty="0" err="1">
                <a:solidFill>
                  <a:srgbClr val="3366FF"/>
                </a:solidFill>
              </a:rPr>
              <a:t>abc</a:t>
            </a:r>
            <a:r>
              <a:rPr lang="en-US" sz="1500" dirty="0">
                <a:solidFill>
                  <a:srgbClr val="3366FF"/>
                </a:solidFill>
              </a:rPr>
              <a:t>-news"/&gt; &lt;label for="rad3"&gt;ABC News&lt;/label&gt;</a:t>
            </a:r>
          </a:p>
          <a:p>
            <a:pPr marL="857250" lvl="2" indent="0">
              <a:buNone/>
            </a:pPr>
            <a:r>
              <a:rPr lang="en-US" sz="1500" dirty="0">
                <a:solidFill>
                  <a:srgbClr val="3366FF"/>
                </a:solidFill>
              </a:rPr>
              <a:t>&lt;/div</a:t>
            </a:r>
            <a:r>
              <a:rPr lang="en-US" sz="1500" dirty="0" smtClean="0">
                <a:solidFill>
                  <a:srgbClr val="3366FF"/>
                </a:solidFill>
              </a:rPr>
              <a:t>&gt;</a:t>
            </a:r>
            <a:endParaRPr lang="en-US" sz="1500" dirty="0">
              <a:solidFill>
                <a:srgbClr val="3366FF"/>
              </a:solidFill>
            </a:endParaRPr>
          </a:p>
          <a:p>
            <a:pPr marL="857250" lvl="2" indent="0">
              <a:buNone/>
            </a:pPr>
            <a:r>
              <a:rPr lang="en-US" sz="1500" dirty="0">
                <a:solidFill>
                  <a:srgbClr val="3366FF"/>
                </a:solidFill>
              </a:rPr>
              <a:t>&lt;div&gt;</a:t>
            </a:r>
          </a:p>
          <a:p>
            <a:pPr marL="857250" lvl="2" indent="0">
              <a:buNone/>
            </a:pPr>
            <a:r>
              <a:rPr lang="en-US" sz="1500" dirty="0">
                <a:solidFill>
                  <a:srgbClr val="3366FF"/>
                </a:solidFill>
              </a:rPr>
              <a:t>  &lt;input type="radio" name="station" id="rad4" value="triple-j"/&gt; &lt;label for="rad4"&gt;Triple J&lt;/label&gt;</a:t>
            </a:r>
          </a:p>
          <a:p>
            <a:pPr marL="857250" lvl="2" indent="0">
              <a:buNone/>
            </a:pPr>
            <a:r>
              <a:rPr lang="en-US" sz="1500" dirty="0">
                <a:solidFill>
                  <a:srgbClr val="3366FF"/>
                </a:solidFill>
              </a:rPr>
              <a:t>&lt;/div&gt;</a:t>
            </a:r>
          </a:p>
          <a:p>
            <a:pPr lvl="1">
              <a:buFont typeface="Wingdings" charset="2"/>
              <a:buChar char="§"/>
            </a:pPr>
            <a:r>
              <a:rPr lang="en-US" sz="1500" dirty="0"/>
              <a:t>A very important thing to note is that, while the name attribute has the same value in each case, the value attribute differs. As the user does not actually enter any text into a radio button (that’s clearly impossible), there must be a way to assign a meaning to each.</a:t>
            </a:r>
          </a:p>
          <a:p>
            <a:pPr lvl="1">
              <a:buFont typeface="Wingdings" charset="2"/>
              <a:buChar char="§"/>
            </a:pPr>
            <a:r>
              <a:rPr lang="en-US" sz="1500" dirty="0"/>
              <a:t>Unlike the name attribute, the id attribute should be unique. Here, the label element, through its for attribute, relates itself to the input it is labeling. We will look at the label element again at the end of this section.</a:t>
            </a:r>
          </a:p>
        </p:txBody>
      </p:sp>
    </p:spTree>
    <p:extLst>
      <p:ext uri="{BB962C8B-B14F-4D97-AF65-F5344CB8AC3E}">
        <p14:creationId xmlns:p14="http://schemas.microsoft.com/office/powerpoint/2010/main" val="2689210894"/>
      </p:ext>
    </p:extLst>
  </p:cSld>
  <p:clrMapOvr>
    <a:masterClrMapping/>
  </p:clrMapOvr>
  <p:transition xmlns:p14="http://schemas.microsoft.com/office/powerpoint/2010/mai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873368"/>
          </a:xfrm>
        </p:spPr>
        <p:txBody>
          <a:bodyPr>
            <a:normAutofit fontScale="90000"/>
          </a:bodyPr>
          <a:lstStyle/>
          <a:p>
            <a:r>
              <a:rPr lang="en-US" dirty="0"/>
              <a:t>The </a:t>
            </a:r>
            <a:r>
              <a:rPr lang="en-US" i="1" dirty="0" err="1"/>
              <a:t>textarea</a:t>
            </a:r>
            <a:r>
              <a:rPr lang="en-US" dirty="0"/>
              <a:t> Element</a:t>
            </a:r>
            <a:br>
              <a:rPr lang="en-US" dirty="0"/>
            </a:br>
            <a:endParaRPr lang="en-US" dirty="0"/>
          </a:p>
        </p:txBody>
      </p:sp>
      <p:sp>
        <p:nvSpPr>
          <p:cNvPr id="3" name="Content Placeholder 2"/>
          <p:cNvSpPr>
            <a:spLocks noGrp="1"/>
          </p:cNvSpPr>
          <p:nvPr>
            <p:ph idx="1"/>
          </p:nvPr>
        </p:nvSpPr>
        <p:spPr>
          <a:xfrm>
            <a:off x="762000" y="990600"/>
            <a:ext cx="8077200" cy="4297363"/>
          </a:xfrm>
        </p:spPr>
        <p:txBody>
          <a:bodyPr>
            <a:normAutofit/>
          </a:bodyPr>
          <a:lstStyle/>
          <a:p>
            <a:r>
              <a:rPr lang="en-US" sz="1600" dirty="0" smtClean="0"/>
              <a:t>The </a:t>
            </a:r>
            <a:r>
              <a:rPr lang="en-US" sz="1600" dirty="0" err="1"/>
              <a:t>textarea</a:t>
            </a:r>
            <a:r>
              <a:rPr lang="en-US" sz="1600" dirty="0"/>
              <a:t> element is similar to the text input, but it allows the user to enter multiple lines of text, as opposed to a single line of text. </a:t>
            </a:r>
            <a:endParaRPr lang="en-US" sz="1600" dirty="0" smtClean="0"/>
          </a:p>
          <a:p>
            <a:r>
              <a:rPr lang="en-US" sz="1600" dirty="0" smtClean="0"/>
              <a:t>This </a:t>
            </a:r>
            <a:r>
              <a:rPr lang="en-US" sz="1600" dirty="0"/>
              <a:t>makes it ideal for larger amounts of text. </a:t>
            </a:r>
            <a:endParaRPr lang="en-US" sz="1600" dirty="0" smtClean="0"/>
          </a:p>
          <a:p>
            <a:r>
              <a:rPr lang="en-US" sz="1600" dirty="0" smtClean="0"/>
              <a:t>Unlike </a:t>
            </a:r>
            <a:r>
              <a:rPr lang="en-US" sz="1600" dirty="0"/>
              <a:t>the input element, a </a:t>
            </a:r>
            <a:r>
              <a:rPr lang="en-US" sz="1600" dirty="0" err="1"/>
              <a:t>textarea</a:t>
            </a:r>
            <a:r>
              <a:rPr lang="en-US" sz="1600" dirty="0"/>
              <a:t> element has an opening &lt;</a:t>
            </a:r>
            <a:r>
              <a:rPr lang="en-US" sz="1600" dirty="0" err="1"/>
              <a:t>textarea</a:t>
            </a:r>
            <a:r>
              <a:rPr lang="en-US" sz="1600" dirty="0"/>
              <a:t>&gt; and closing &lt;/</a:t>
            </a:r>
            <a:r>
              <a:rPr lang="en-US" sz="1600" dirty="0" err="1"/>
              <a:t>textarea</a:t>
            </a:r>
            <a:r>
              <a:rPr lang="en-US" sz="1600" dirty="0"/>
              <a:t>&gt; tag in which only text content is allowed.</a:t>
            </a:r>
          </a:p>
          <a:p>
            <a:pPr lvl="1"/>
            <a:r>
              <a:rPr lang="en-US" sz="1600" dirty="0">
                <a:solidFill>
                  <a:srgbClr val="3366FF"/>
                </a:solidFill>
              </a:rPr>
              <a:t>&lt;</a:t>
            </a:r>
            <a:r>
              <a:rPr lang="en-US" sz="1600" dirty="0" err="1">
                <a:solidFill>
                  <a:srgbClr val="3366FF"/>
                </a:solidFill>
              </a:rPr>
              <a:t>textarea</a:t>
            </a:r>
            <a:r>
              <a:rPr lang="en-US" sz="1600" dirty="0">
                <a:solidFill>
                  <a:srgbClr val="3366FF"/>
                </a:solidFill>
              </a:rPr>
              <a:t> name="description"&gt;&lt;/</a:t>
            </a:r>
            <a:r>
              <a:rPr lang="en-US" sz="1600" dirty="0" err="1">
                <a:solidFill>
                  <a:srgbClr val="3366FF"/>
                </a:solidFill>
              </a:rPr>
              <a:t>textarea</a:t>
            </a:r>
            <a:r>
              <a:rPr lang="en-US" sz="1600" dirty="0">
                <a:solidFill>
                  <a:srgbClr val="3366FF"/>
                </a:solidFill>
              </a:rPr>
              <a:t>&gt;</a:t>
            </a:r>
          </a:p>
          <a:p>
            <a:r>
              <a:rPr lang="en-US" sz="1600" dirty="0"/>
              <a:t>It’s easy to change the size of a </a:t>
            </a:r>
            <a:r>
              <a:rPr lang="en-US" sz="1600" dirty="0" err="1"/>
              <a:t>textarea</a:t>
            </a:r>
            <a:r>
              <a:rPr lang="en-US" sz="1600" dirty="0"/>
              <a:t> element by making use of the cols and rows attributes, which, as you might imagine, specify the number of horizontal input lines (rows) and the width of the </a:t>
            </a:r>
            <a:r>
              <a:rPr lang="en-US" sz="1600" dirty="0" err="1"/>
              <a:t>textarea</a:t>
            </a:r>
            <a:r>
              <a:rPr lang="en-US" sz="1600" dirty="0"/>
              <a:t> in terms of columns.</a:t>
            </a:r>
          </a:p>
          <a:p>
            <a:pPr lvl="1"/>
            <a:r>
              <a:rPr lang="en-US" sz="1600" dirty="0">
                <a:solidFill>
                  <a:srgbClr val="3366FF"/>
                </a:solidFill>
              </a:rPr>
              <a:t>&lt;</a:t>
            </a:r>
            <a:r>
              <a:rPr lang="en-US" sz="1600" dirty="0" err="1">
                <a:solidFill>
                  <a:srgbClr val="3366FF"/>
                </a:solidFill>
              </a:rPr>
              <a:t>textarea</a:t>
            </a:r>
            <a:r>
              <a:rPr lang="en-US" sz="1600" dirty="0">
                <a:solidFill>
                  <a:srgbClr val="3366FF"/>
                </a:solidFill>
              </a:rPr>
              <a:t> name="description" rows="4" cols="50" &gt;&lt;/</a:t>
            </a:r>
            <a:r>
              <a:rPr lang="en-US" sz="1600" dirty="0" err="1">
                <a:solidFill>
                  <a:srgbClr val="3366FF"/>
                </a:solidFill>
              </a:rPr>
              <a:t>textarea</a:t>
            </a:r>
            <a:r>
              <a:rPr lang="en-US" sz="1600" dirty="0">
                <a:solidFill>
                  <a:srgbClr val="3366FF"/>
                </a:solidFill>
              </a:rPr>
              <a:t>&gt;</a:t>
            </a:r>
          </a:p>
        </p:txBody>
      </p:sp>
    </p:spTree>
    <p:extLst>
      <p:ext uri="{BB962C8B-B14F-4D97-AF65-F5344CB8AC3E}">
        <p14:creationId xmlns:p14="http://schemas.microsoft.com/office/powerpoint/2010/main" val="1488440829"/>
      </p:ext>
    </p:extLst>
  </p:cSld>
  <p:clrMapOvr>
    <a:masterClrMapping/>
  </p:clrMapOvr>
  <p:transition xmlns:p14="http://schemas.microsoft.com/office/powerpoint/2010/mai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873368"/>
          </a:xfrm>
        </p:spPr>
        <p:txBody>
          <a:bodyPr>
            <a:normAutofit fontScale="90000"/>
          </a:bodyPr>
          <a:lstStyle/>
          <a:p>
            <a:r>
              <a:rPr lang="en-US" dirty="0"/>
              <a:t>The </a:t>
            </a:r>
            <a:r>
              <a:rPr lang="en-US" i="1" dirty="0">
                <a:solidFill>
                  <a:srgbClr val="000000"/>
                </a:solidFill>
              </a:rPr>
              <a:t>select </a:t>
            </a:r>
            <a:r>
              <a:rPr lang="en-US" dirty="0" smtClean="0"/>
              <a:t>Element</a:t>
            </a:r>
            <a:r>
              <a:rPr lang="en-US" dirty="0"/>
              <a:t/>
            </a:r>
            <a:br>
              <a:rPr lang="en-US" dirty="0"/>
            </a:br>
            <a:endParaRPr lang="en-US" dirty="0"/>
          </a:p>
        </p:txBody>
      </p:sp>
      <p:sp>
        <p:nvSpPr>
          <p:cNvPr id="3" name="Content Placeholder 2"/>
          <p:cNvSpPr>
            <a:spLocks noGrp="1"/>
          </p:cNvSpPr>
          <p:nvPr>
            <p:ph idx="1"/>
          </p:nvPr>
        </p:nvSpPr>
        <p:spPr>
          <a:xfrm>
            <a:off x="762000" y="990600"/>
            <a:ext cx="8077200" cy="5257800"/>
          </a:xfrm>
        </p:spPr>
        <p:txBody>
          <a:bodyPr>
            <a:normAutofit fontScale="55000" lnSpcReduction="20000"/>
          </a:bodyPr>
          <a:lstStyle/>
          <a:p>
            <a:r>
              <a:rPr lang="en-US" dirty="0" smtClean="0">
                <a:solidFill>
                  <a:srgbClr val="000000"/>
                </a:solidFill>
              </a:rPr>
              <a:t>The </a:t>
            </a:r>
            <a:r>
              <a:rPr lang="en-US" dirty="0">
                <a:solidFill>
                  <a:srgbClr val="000000"/>
                </a:solidFill>
              </a:rPr>
              <a:t>select element is a container for a series of option elements. These option elements display in the browser as a drop-down list. Unless you use the multiple attribute, this control will allow the user to pick just one item from the list of options. </a:t>
            </a:r>
            <a:endParaRPr lang="en-US" dirty="0" smtClean="0">
              <a:solidFill>
                <a:srgbClr val="000000"/>
              </a:solidFill>
            </a:endParaRPr>
          </a:p>
          <a:p>
            <a:r>
              <a:rPr lang="en-US" dirty="0" smtClean="0">
                <a:solidFill>
                  <a:srgbClr val="000000"/>
                </a:solidFill>
              </a:rPr>
              <a:t>Two </a:t>
            </a:r>
            <a:r>
              <a:rPr lang="en-US" dirty="0">
                <a:solidFill>
                  <a:srgbClr val="000000"/>
                </a:solidFill>
              </a:rPr>
              <a:t>Very Similar select elements, Two Very Different </a:t>
            </a:r>
            <a:r>
              <a:rPr lang="en-US" dirty="0" smtClean="0">
                <a:solidFill>
                  <a:srgbClr val="000000"/>
                </a:solidFill>
              </a:rPr>
              <a:t>Outcomes</a:t>
            </a:r>
            <a:endParaRPr lang="en-US" dirty="0">
              <a:solidFill>
                <a:srgbClr val="000000"/>
              </a:solidFill>
            </a:endParaRPr>
          </a:p>
          <a:p>
            <a:pPr marL="457200" lvl="1" indent="0">
              <a:buNone/>
            </a:pPr>
            <a:r>
              <a:rPr lang="en-US" dirty="0">
                <a:solidFill>
                  <a:srgbClr val="3366FF"/>
                </a:solidFill>
              </a:rPr>
              <a:t>&lt;!-- this renders as a drop down </a:t>
            </a:r>
            <a:r>
              <a:rPr lang="en-US" dirty="0" err="1">
                <a:solidFill>
                  <a:srgbClr val="3366FF"/>
                </a:solidFill>
              </a:rPr>
              <a:t>lst</a:t>
            </a:r>
            <a:r>
              <a:rPr lang="en-US" dirty="0">
                <a:solidFill>
                  <a:srgbClr val="3366FF"/>
                </a:solidFill>
              </a:rPr>
              <a:t> --&gt;</a:t>
            </a:r>
          </a:p>
          <a:p>
            <a:pPr marL="457200" lvl="1" indent="0">
              <a:buNone/>
            </a:pPr>
            <a:r>
              <a:rPr lang="en-US" dirty="0">
                <a:solidFill>
                  <a:srgbClr val="3366FF"/>
                </a:solidFill>
              </a:rPr>
              <a:t>&lt;select name="favorite-food" id="favorite-food"&gt;</a:t>
            </a:r>
          </a:p>
          <a:p>
            <a:pPr marL="457200" lvl="1" indent="0">
              <a:buNone/>
            </a:pPr>
            <a:r>
              <a:rPr lang="en-US" dirty="0">
                <a:solidFill>
                  <a:srgbClr val="3366FF"/>
                </a:solidFill>
              </a:rPr>
              <a:t>    &lt;option&gt;Eggs&lt;/option&gt;</a:t>
            </a:r>
          </a:p>
          <a:p>
            <a:pPr marL="457200" lvl="1" indent="0">
              <a:buNone/>
            </a:pPr>
            <a:r>
              <a:rPr lang="en-US" dirty="0">
                <a:solidFill>
                  <a:srgbClr val="3366FF"/>
                </a:solidFill>
              </a:rPr>
              <a:t>    &lt;option&gt;Fish&lt;/option&gt;</a:t>
            </a:r>
          </a:p>
          <a:p>
            <a:pPr marL="457200" lvl="1" indent="0">
              <a:buNone/>
            </a:pPr>
            <a:r>
              <a:rPr lang="en-US" dirty="0">
                <a:solidFill>
                  <a:srgbClr val="3366FF"/>
                </a:solidFill>
              </a:rPr>
              <a:t>    &lt;option&gt;Bread&lt;/option&gt;</a:t>
            </a:r>
          </a:p>
          <a:p>
            <a:pPr marL="457200" lvl="1" indent="0">
              <a:buNone/>
            </a:pPr>
            <a:r>
              <a:rPr lang="en-US" dirty="0">
                <a:solidFill>
                  <a:srgbClr val="3366FF"/>
                </a:solidFill>
              </a:rPr>
              <a:t>&lt;/select&gt;</a:t>
            </a:r>
          </a:p>
          <a:p>
            <a:pPr marL="457200" lvl="1" indent="0">
              <a:buNone/>
            </a:pPr>
            <a:endParaRPr lang="en-US" dirty="0">
              <a:solidFill>
                <a:srgbClr val="3366FF"/>
              </a:solidFill>
            </a:endParaRPr>
          </a:p>
          <a:p>
            <a:pPr marL="457200" lvl="1" indent="0">
              <a:buNone/>
            </a:pPr>
            <a:r>
              <a:rPr lang="en-US" dirty="0">
                <a:solidFill>
                  <a:srgbClr val="3366FF"/>
                </a:solidFill>
              </a:rPr>
              <a:t>&lt;!-- this renders as a all-in-one list --&gt;</a:t>
            </a:r>
          </a:p>
          <a:p>
            <a:pPr marL="457200" lvl="1" indent="0">
              <a:buNone/>
            </a:pPr>
            <a:r>
              <a:rPr lang="en-US" dirty="0">
                <a:solidFill>
                  <a:srgbClr val="3366FF"/>
                </a:solidFill>
              </a:rPr>
              <a:t>&lt;select name="favorite-food" id="favorite-food" multiple &gt;</a:t>
            </a:r>
          </a:p>
          <a:p>
            <a:pPr marL="457200" lvl="1" indent="0">
              <a:buNone/>
            </a:pPr>
            <a:r>
              <a:rPr lang="en-US" dirty="0">
                <a:solidFill>
                  <a:srgbClr val="3366FF"/>
                </a:solidFill>
              </a:rPr>
              <a:t>    &lt;option&gt;Eggs&lt;/option&gt;</a:t>
            </a:r>
          </a:p>
          <a:p>
            <a:pPr marL="457200" lvl="1" indent="0">
              <a:buNone/>
            </a:pPr>
            <a:r>
              <a:rPr lang="en-US" dirty="0">
                <a:solidFill>
                  <a:srgbClr val="3366FF"/>
                </a:solidFill>
              </a:rPr>
              <a:t>    &lt;option&gt;Fish&lt;/option&gt;</a:t>
            </a:r>
          </a:p>
          <a:p>
            <a:pPr marL="457200" lvl="1" indent="0">
              <a:buNone/>
            </a:pPr>
            <a:r>
              <a:rPr lang="en-US" dirty="0">
                <a:solidFill>
                  <a:srgbClr val="3366FF"/>
                </a:solidFill>
              </a:rPr>
              <a:t>    &lt;option&gt;Bread&lt;/option&gt;</a:t>
            </a:r>
          </a:p>
          <a:p>
            <a:pPr marL="457200" lvl="1" indent="0">
              <a:buNone/>
            </a:pPr>
            <a:r>
              <a:rPr lang="en-US" dirty="0">
                <a:solidFill>
                  <a:srgbClr val="3366FF"/>
                </a:solidFill>
              </a:rPr>
              <a:t>&lt;/select&gt;</a:t>
            </a:r>
          </a:p>
          <a:p>
            <a:r>
              <a:rPr lang="en-US" dirty="0"/>
              <a:t>These are close to identical. The only difference is that the second select element uses the multiple </a:t>
            </a:r>
            <a:r>
              <a:rPr lang="en-US" dirty="0" smtClean="0"/>
              <a:t>attribute</a:t>
            </a:r>
            <a:endParaRPr lang="en-US" dirty="0"/>
          </a:p>
        </p:txBody>
      </p:sp>
      <p:pic>
        <p:nvPicPr>
          <p:cNvPr id="4" name="Picture 3" descr="getfil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38400"/>
            <a:ext cx="4800600" cy="2514600"/>
          </a:xfrm>
          <a:prstGeom prst="rect">
            <a:avLst/>
          </a:prstGeom>
        </p:spPr>
      </p:pic>
    </p:spTree>
    <p:extLst>
      <p:ext uri="{BB962C8B-B14F-4D97-AF65-F5344CB8AC3E}">
        <p14:creationId xmlns:p14="http://schemas.microsoft.com/office/powerpoint/2010/main" val="2322177900"/>
      </p:ext>
    </p:extLst>
  </p:cSld>
  <p:clrMapOvr>
    <a:masterClrMapping/>
  </p:clrMapOvr>
  <p:transition xmlns:p14="http://schemas.microsoft.com/office/powerpoint/2010/mai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fontScale="90000"/>
          </a:bodyPr>
          <a:lstStyle/>
          <a:p>
            <a:r>
              <a:rPr lang="en-US" dirty="0"/>
              <a:t>The </a:t>
            </a:r>
            <a:r>
              <a:rPr lang="en-US" i="1" dirty="0"/>
              <a:t>label</a:t>
            </a:r>
            <a:r>
              <a:rPr lang="en-US" dirty="0"/>
              <a:t> Element</a:t>
            </a:r>
            <a:br>
              <a:rPr lang="en-US" dirty="0"/>
            </a:br>
            <a:endParaRPr lang="en-US" dirty="0"/>
          </a:p>
        </p:txBody>
      </p:sp>
      <p:sp>
        <p:nvSpPr>
          <p:cNvPr id="3" name="Content Placeholder 2"/>
          <p:cNvSpPr>
            <a:spLocks noGrp="1"/>
          </p:cNvSpPr>
          <p:nvPr>
            <p:ph idx="1"/>
          </p:nvPr>
        </p:nvSpPr>
        <p:spPr>
          <a:xfrm>
            <a:off x="762000" y="762000"/>
            <a:ext cx="8077200" cy="5562599"/>
          </a:xfrm>
        </p:spPr>
        <p:txBody>
          <a:bodyPr>
            <a:normAutofit/>
          </a:bodyPr>
          <a:lstStyle/>
          <a:p>
            <a:r>
              <a:rPr lang="en-US" sz="1600" dirty="0" smtClean="0"/>
              <a:t>The </a:t>
            </a:r>
            <a:r>
              <a:rPr lang="en-US" sz="1600" dirty="0"/>
              <a:t>label element defines a label for an input element</a:t>
            </a:r>
            <a:r>
              <a:rPr lang="en-US" sz="1600" dirty="0" smtClean="0"/>
              <a:t>.</a:t>
            </a:r>
          </a:p>
          <a:p>
            <a:r>
              <a:rPr lang="en-US" sz="1600" dirty="0" smtClean="0"/>
              <a:t> </a:t>
            </a:r>
            <a:r>
              <a:rPr lang="en-US" sz="1600" dirty="0"/>
              <a:t>This element provides a usability improvement, because it creates a connection to the input to which it refers. So, for example, screen readers can better distinguish that the text you provide as a label is related to the input field. An additional benefit is that the label will also help users target the input with which it is associated, so check boxes and radio buttons are much easier to click, as they can now be activated by clicking the label itself.</a:t>
            </a:r>
          </a:p>
          <a:p>
            <a:r>
              <a:rPr lang="en-US" sz="1600" dirty="0"/>
              <a:t>In the example that follows, you can see that this connection is made by specifying a value on the for attribute that matches the value of the input’s id attribute. In this case, first-name is used in both cases.</a:t>
            </a:r>
          </a:p>
          <a:p>
            <a:pPr marL="857250" lvl="2" indent="0">
              <a:buNone/>
            </a:pPr>
            <a:r>
              <a:rPr lang="en-US" sz="1600" dirty="0">
                <a:solidFill>
                  <a:srgbClr val="3366FF"/>
                </a:solidFill>
              </a:rPr>
              <a:t>&lt;label for="first-name"&gt;Enter Your First Name&lt;/label&gt;</a:t>
            </a:r>
          </a:p>
          <a:p>
            <a:pPr marL="857250" lvl="2" indent="0">
              <a:buNone/>
            </a:pPr>
            <a:r>
              <a:rPr lang="en-US" sz="1600" dirty="0">
                <a:solidFill>
                  <a:srgbClr val="3366FF"/>
                </a:solidFill>
              </a:rPr>
              <a:t>&lt;input type="text" name="first-name" id="first-name" size="20"/&gt;</a:t>
            </a:r>
          </a:p>
          <a:p>
            <a:r>
              <a:rPr lang="en-US" sz="1600" dirty="0"/>
              <a:t>Here is another example, this time using a check box.</a:t>
            </a:r>
          </a:p>
          <a:p>
            <a:pPr marL="857250" lvl="2" indent="0">
              <a:buNone/>
            </a:pPr>
            <a:r>
              <a:rPr lang="en-US" sz="1600" dirty="0">
                <a:solidFill>
                  <a:srgbClr val="3366FF"/>
                </a:solidFill>
              </a:rPr>
              <a:t>&lt;label for="terms"&gt;I agree to the terms and conditions&lt;/label&gt;</a:t>
            </a:r>
          </a:p>
          <a:p>
            <a:pPr marL="857250" lvl="2" indent="0">
              <a:buNone/>
            </a:pPr>
            <a:r>
              <a:rPr lang="en-US" sz="1600" dirty="0">
                <a:solidFill>
                  <a:srgbClr val="3366FF"/>
                </a:solidFill>
              </a:rPr>
              <a:t>&lt;input type="checkbox" name="terms" id="terms" value="agree"&gt;</a:t>
            </a:r>
          </a:p>
          <a:p>
            <a:r>
              <a:rPr lang="en-US" sz="1600" dirty="0"/>
              <a:t>Simply by clicking the text “I agree to the terms and conditions” can activate this check box. Had we not used a label and instead opted to use some other element, such as a p or a div, users would have to click the check box itself.</a:t>
            </a:r>
          </a:p>
        </p:txBody>
      </p:sp>
    </p:spTree>
    <p:extLst>
      <p:ext uri="{BB962C8B-B14F-4D97-AF65-F5344CB8AC3E}">
        <p14:creationId xmlns:p14="http://schemas.microsoft.com/office/powerpoint/2010/main" val="3582457825"/>
      </p:ext>
    </p:extLst>
  </p:cSld>
  <p:clrMapOvr>
    <a:masterClrMapping/>
  </p:clrMapOvr>
  <p:transition xmlns:p14="http://schemas.microsoft.com/office/powerpoint/2010/mai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Jump on to Angular JS Forms</a:t>
            </a:r>
            <a:endParaRPr lang="en-US" dirty="0"/>
          </a:p>
        </p:txBody>
      </p:sp>
      <p:sp>
        <p:nvSpPr>
          <p:cNvPr id="3" name="Content Placeholder 2"/>
          <p:cNvSpPr>
            <a:spLocks noGrp="1"/>
          </p:cNvSpPr>
          <p:nvPr>
            <p:ph idx="1"/>
          </p:nvPr>
        </p:nvSpPr>
        <p:spPr>
          <a:xfrm>
            <a:off x="762000" y="1295401"/>
            <a:ext cx="8077200" cy="4598376"/>
          </a:xfrm>
        </p:spPr>
        <p:txBody>
          <a:bodyPr>
            <a:normAutofit/>
          </a:bodyPr>
          <a:lstStyle/>
          <a:p>
            <a:r>
              <a:rPr lang="en-US" sz="1600" dirty="0" smtClean="0"/>
              <a:t>Let us create a User Registration form:</a:t>
            </a:r>
          </a:p>
          <a:p>
            <a:r>
              <a:rPr lang="en-US" sz="1600" dirty="0" smtClean="0"/>
              <a:t>Requirements:</a:t>
            </a:r>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smtClean="0"/>
              <a:t>Let us now open the sample </a:t>
            </a:r>
            <a:r>
              <a:rPr lang="en-US" sz="1600" smtClean="0"/>
              <a:t>HTML page.</a:t>
            </a: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3834439614"/>
              </p:ext>
            </p:extLst>
          </p:nvPr>
        </p:nvGraphicFramePr>
        <p:xfrm>
          <a:off x="990600" y="2133600"/>
          <a:ext cx="7543800" cy="3134360"/>
        </p:xfrm>
        <a:graphic>
          <a:graphicData uri="http://schemas.openxmlformats.org/drawingml/2006/table">
            <a:tbl>
              <a:tblPr firstRow="1" bandRow="1">
                <a:tableStyleId>{8EC20E35-A176-4012-BC5E-935CFFF8708E}</a:tableStyleId>
              </a:tblPr>
              <a:tblGrid>
                <a:gridCol w="2514600"/>
                <a:gridCol w="1219200"/>
                <a:gridCol w="3810000"/>
              </a:tblGrid>
              <a:tr h="370840">
                <a:tc>
                  <a:txBody>
                    <a:bodyPr/>
                    <a:lstStyle/>
                    <a:p>
                      <a:r>
                        <a:rPr lang="en-US" dirty="0" smtClean="0"/>
                        <a:t>Field</a:t>
                      </a:r>
                      <a:r>
                        <a:rPr lang="en-US" baseline="0" dirty="0" smtClean="0"/>
                        <a:t> Name</a:t>
                      </a:r>
                      <a:endParaRPr lang="en-US" dirty="0"/>
                    </a:p>
                  </a:txBody>
                  <a:tcPr/>
                </a:tc>
                <a:tc>
                  <a:txBody>
                    <a:bodyPr/>
                    <a:lstStyle/>
                    <a:p>
                      <a:r>
                        <a:rPr lang="en-US" dirty="0" smtClean="0"/>
                        <a:t>Data Type</a:t>
                      </a:r>
                      <a:endParaRPr lang="en-US" dirty="0"/>
                    </a:p>
                  </a:txBody>
                  <a:tcPr/>
                </a:tc>
                <a:tc>
                  <a:txBody>
                    <a:bodyPr/>
                    <a:lstStyle/>
                    <a:p>
                      <a:r>
                        <a:rPr lang="en-US" dirty="0" smtClean="0"/>
                        <a:t>Notes</a:t>
                      </a:r>
                      <a:endParaRPr lang="en-US" dirty="0"/>
                    </a:p>
                  </a:txBody>
                  <a:tcPr/>
                </a:tc>
              </a:tr>
              <a:tr h="370840">
                <a:tc>
                  <a:txBody>
                    <a:bodyPr/>
                    <a:lstStyle/>
                    <a:p>
                      <a:r>
                        <a:rPr lang="en-US" dirty="0" smtClean="0"/>
                        <a:t>First name</a:t>
                      </a:r>
                      <a:endParaRPr lang="en-US" dirty="0"/>
                    </a:p>
                  </a:txBody>
                  <a:tcPr/>
                </a:tc>
                <a:tc>
                  <a:txBody>
                    <a:bodyPr/>
                    <a:lstStyle/>
                    <a:p>
                      <a:r>
                        <a:rPr lang="en-US" dirty="0" smtClean="0"/>
                        <a:t>Text</a:t>
                      </a:r>
                      <a:endParaRPr lang="en-US" dirty="0"/>
                    </a:p>
                  </a:txBody>
                  <a:tcPr/>
                </a:tc>
                <a:tc>
                  <a:txBody>
                    <a:bodyPr/>
                    <a:lstStyle/>
                    <a:p>
                      <a:r>
                        <a:rPr lang="en-US" dirty="0" smtClean="0"/>
                        <a:t>Required</a:t>
                      </a:r>
                      <a:endParaRPr lang="en-US" dirty="0"/>
                    </a:p>
                  </a:txBody>
                  <a:tcPr/>
                </a:tc>
              </a:tr>
              <a:tr h="370840">
                <a:tc>
                  <a:txBody>
                    <a:bodyPr/>
                    <a:lstStyle/>
                    <a:p>
                      <a:r>
                        <a:rPr lang="en-US" dirty="0" smtClean="0"/>
                        <a:t>Last Name</a:t>
                      </a:r>
                      <a:endParaRPr lang="en-US" dirty="0"/>
                    </a:p>
                  </a:txBody>
                  <a:tcPr/>
                </a:tc>
                <a:tc>
                  <a:txBody>
                    <a:bodyPr/>
                    <a:lstStyle/>
                    <a:p>
                      <a:r>
                        <a:rPr lang="en-US" dirty="0" smtClean="0"/>
                        <a:t>Text</a:t>
                      </a:r>
                      <a:endParaRPr lang="en-US" dirty="0"/>
                    </a:p>
                  </a:txBody>
                  <a:tcPr/>
                </a:tc>
                <a:tc>
                  <a:txBody>
                    <a:bodyPr/>
                    <a:lstStyle/>
                    <a:p>
                      <a:r>
                        <a:rPr lang="en-US" dirty="0" smtClean="0"/>
                        <a:t>Required</a:t>
                      </a:r>
                      <a:endParaRPr lang="en-US" dirty="0"/>
                    </a:p>
                  </a:txBody>
                  <a:tcPr/>
                </a:tc>
              </a:tr>
              <a:tr h="370840">
                <a:tc>
                  <a:txBody>
                    <a:bodyPr/>
                    <a:lstStyle/>
                    <a:p>
                      <a:r>
                        <a:rPr lang="en-US" dirty="0" smtClean="0"/>
                        <a:t>E-mail Address</a:t>
                      </a:r>
                      <a:endParaRPr lang="en-US" dirty="0"/>
                    </a:p>
                  </a:txBody>
                  <a:tcPr/>
                </a:tc>
                <a:tc>
                  <a:txBody>
                    <a:bodyPr/>
                    <a:lstStyle/>
                    <a:p>
                      <a:r>
                        <a:rPr lang="en-US" dirty="0" smtClean="0"/>
                        <a:t>Text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Required [Email format]</a:t>
                      </a:r>
                      <a:endParaRPr lang="en-US" dirty="0"/>
                    </a:p>
                  </a:txBody>
                  <a:tcPr/>
                </a:tc>
              </a:tr>
              <a:tr h="370840">
                <a:tc>
                  <a:txBody>
                    <a:bodyPr/>
                    <a:lstStyle/>
                    <a:p>
                      <a:r>
                        <a:rPr lang="en-US" dirty="0" smtClean="0"/>
                        <a:t>Where did you hear about us</a:t>
                      </a:r>
                      <a:endParaRPr lang="en-US" dirty="0"/>
                    </a:p>
                  </a:txBody>
                  <a:tcPr/>
                </a:tc>
                <a:tc>
                  <a:txBody>
                    <a:bodyPr/>
                    <a:lstStyle/>
                    <a:p>
                      <a:r>
                        <a:rPr lang="en-US" dirty="0" smtClean="0"/>
                        <a:t>Text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Industry standard questions</a:t>
                      </a:r>
                    </a:p>
                    <a:p>
                      <a:endParaRPr lang="en-US" dirty="0"/>
                    </a:p>
                  </a:txBody>
                  <a:tcPr/>
                </a:tc>
              </a:tr>
              <a:tr h="370840">
                <a:tc>
                  <a:txBody>
                    <a:bodyPr/>
                    <a:lstStyle/>
                    <a:p>
                      <a:r>
                        <a:rPr lang="en-US" dirty="0" smtClean="0"/>
                        <a:t>Would you like to subscribe</a:t>
                      </a:r>
                      <a:endParaRPr lang="en-US" dirty="0"/>
                    </a:p>
                  </a:txBody>
                  <a:tcPr/>
                </a:tc>
                <a:tc>
                  <a:txBody>
                    <a:bodyPr/>
                    <a:lstStyle/>
                    <a:p>
                      <a:r>
                        <a:rPr lang="en-US" dirty="0" smtClean="0"/>
                        <a:t>Yes or No</a:t>
                      </a:r>
                      <a:endParaRPr lang="en-US" dirty="0"/>
                    </a:p>
                  </a:txBody>
                  <a:tcPr/>
                </a:tc>
                <a:tc>
                  <a:txBody>
                    <a:bodyPr/>
                    <a:lstStyle/>
                    <a:p>
                      <a:r>
                        <a:rPr lang="en-US" dirty="0" smtClean="0"/>
                        <a:t>Must be unchecked</a:t>
                      </a:r>
                      <a:endParaRPr lang="en-US" dirty="0"/>
                    </a:p>
                  </a:txBody>
                  <a:tcPr/>
                </a:tc>
              </a:tr>
              <a:tr h="370840">
                <a:tc>
                  <a:txBody>
                    <a:bodyPr/>
                    <a:lstStyle/>
                    <a:p>
                      <a:r>
                        <a:rPr lang="en-US" dirty="0" smtClean="0"/>
                        <a:t>Register</a:t>
                      </a:r>
                      <a:endParaRPr lang="en-US" dirty="0"/>
                    </a:p>
                  </a:txBody>
                  <a:tcPr/>
                </a:tc>
                <a:tc>
                  <a:txBody>
                    <a:bodyPr/>
                    <a:lstStyle/>
                    <a:p>
                      <a:r>
                        <a:rPr lang="en-US" dirty="0" smtClean="0"/>
                        <a:t>Text</a:t>
                      </a:r>
                      <a:endParaRPr lang="en-US" dirty="0"/>
                    </a:p>
                  </a:txBody>
                  <a:tcPr/>
                </a:tc>
                <a:tc>
                  <a:txBody>
                    <a:bodyPr/>
                    <a:lstStyle/>
                    <a:p>
                      <a:r>
                        <a:rPr lang="en-US" dirty="0" smtClean="0"/>
                        <a:t>Appears</a:t>
                      </a:r>
                      <a:r>
                        <a:rPr lang="en-US" baseline="0" dirty="0" smtClean="0"/>
                        <a:t> as a text on the submit button</a:t>
                      </a:r>
                      <a:endParaRPr lang="en-US" dirty="0"/>
                    </a:p>
                  </a:txBody>
                  <a:tcPr/>
                </a:tc>
              </a:tr>
            </a:tbl>
          </a:graphicData>
        </a:graphic>
      </p:graphicFrame>
      <p:sp>
        <p:nvSpPr>
          <p:cNvPr id="5" name="TextBox 4"/>
          <p:cNvSpPr txBox="1"/>
          <p:nvPr/>
        </p:nvSpPr>
        <p:spPr>
          <a:xfrm>
            <a:off x="8288867" y="55964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97743625"/>
      </p:ext>
    </p:extLst>
  </p:cSld>
  <p:clrMapOvr>
    <a:masterClrMapping/>
  </p:clrMapOvr>
  <p:transition xmlns:p14="http://schemas.microsoft.com/office/powerpoint/2010/mai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Forms</a:t>
            </a:r>
            <a:endParaRPr lang="en-US" dirty="0"/>
          </a:p>
        </p:txBody>
      </p:sp>
      <p:sp>
        <p:nvSpPr>
          <p:cNvPr id="3" name="Content Placeholder 2"/>
          <p:cNvSpPr>
            <a:spLocks noGrp="1"/>
          </p:cNvSpPr>
          <p:nvPr>
            <p:ph idx="1"/>
          </p:nvPr>
        </p:nvSpPr>
        <p:spPr>
          <a:xfrm>
            <a:off x="762000" y="1596413"/>
            <a:ext cx="8077200" cy="5032987"/>
          </a:xfrm>
        </p:spPr>
        <p:txBody>
          <a:bodyPr>
            <a:normAutofit lnSpcReduction="10000"/>
          </a:bodyPr>
          <a:lstStyle/>
          <a:p>
            <a:r>
              <a:rPr lang="en-US" sz="1600" dirty="0" smtClean="0"/>
              <a:t>Just regular forms sprinkled with </a:t>
            </a:r>
            <a:r>
              <a:rPr lang="en-US" sz="1600" dirty="0" err="1" smtClean="0"/>
              <a:t>AngularJS</a:t>
            </a:r>
            <a:r>
              <a:rPr lang="en-US" sz="1600" dirty="0" smtClean="0"/>
              <a:t> goodness.</a:t>
            </a:r>
          </a:p>
          <a:p>
            <a:r>
              <a:rPr lang="en-US" sz="1600" dirty="0" smtClean="0"/>
              <a:t>To create the first draft form let us look </a:t>
            </a:r>
            <a:r>
              <a:rPr lang="en-US" sz="1600" dirty="0"/>
              <a:t>at the : </a:t>
            </a:r>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Basics_AngularForms</a:t>
            </a:r>
            <a:r>
              <a:rPr lang="en-US" sz="1600" dirty="0">
                <a:solidFill>
                  <a:srgbClr val="0000FF"/>
                </a:solidFill>
              </a:rPr>
              <a:t>/</a:t>
            </a:r>
            <a:r>
              <a:rPr lang="en-US" sz="1600" dirty="0" err="1">
                <a:solidFill>
                  <a:srgbClr val="0000FF"/>
                </a:solidFill>
              </a:rPr>
              <a:t>SampleHTMLPage</a:t>
            </a:r>
            <a:r>
              <a:rPr lang="en-US" sz="1600" dirty="0">
                <a:solidFill>
                  <a:srgbClr val="0000FF"/>
                </a:solidFill>
              </a:rPr>
              <a:t>/RegistrationForm_1.1.</a:t>
            </a:r>
            <a:r>
              <a:rPr lang="en-US" sz="1600" dirty="0" smtClean="0">
                <a:solidFill>
                  <a:srgbClr val="0000FF"/>
                </a:solidFill>
              </a:rPr>
              <a:t>html</a:t>
            </a:r>
          </a:p>
          <a:p>
            <a:r>
              <a:rPr lang="en-US" sz="1600" dirty="0" smtClean="0">
                <a:solidFill>
                  <a:srgbClr val="0000FF"/>
                </a:solidFill>
              </a:rPr>
              <a:t>Dissecting the form:</a:t>
            </a:r>
          </a:p>
          <a:p>
            <a:pPr lvl="1"/>
            <a:r>
              <a:rPr lang="en-US" sz="1200" dirty="0">
                <a:solidFill>
                  <a:srgbClr val="0000FF"/>
                </a:solidFill>
              </a:rPr>
              <a:t>S</a:t>
            </a:r>
            <a:r>
              <a:rPr lang="en-US" sz="1200" dirty="0" smtClean="0">
                <a:solidFill>
                  <a:srgbClr val="0000FF"/>
                </a:solidFill>
              </a:rPr>
              <a:t>tarting </a:t>
            </a:r>
            <a:r>
              <a:rPr lang="en-US" sz="1200" dirty="0">
                <a:solidFill>
                  <a:srgbClr val="0000FF"/>
                </a:solidFill>
              </a:rPr>
              <a:t>with the First name and Last name fields (which are the same in terms of the requirements). Take note that both of these fields make use of the required attribute. This attribute, which is an HTML5 attribute, not an </a:t>
            </a:r>
            <a:r>
              <a:rPr lang="en-US" sz="1200" dirty="0" err="1">
                <a:solidFill>
                  <a:srgbClr val="0000FF"/>
                </a:solidFill>
              </a:rPr>
              <a:t>AngularJS</a:t>
            </a:r>
            <a:r>
              <a:rPr lang="en-US" sz="1200" dirty="0">
                <a:solidFill>
                  <a:srgbClr val="0000FF"/>
                </a:solidFill>
              </a:rPr>
              <a:t> construct, tells browsers to make sure that a value is entered before allowing the form to be submitted. </a:t>
            </a:r>
            <a:endParaRPr lang="en-US" sz="1200" dirty="0" smtClean="0">
              <a:solidFill>
                <a:srgbClr val="0000FF"/>
              </a:solidFill>
            </a:endParaRPr>
          </a:p>
          <a:p>
            <a:pPr lvl="1"/>
            <a:r>
              <a:rPr lang="en-US" sz="1200" dirty="0">
                <a:solidFill>
                  <a:srgbClr val="0000FF"/>
                </a:solidFill>
              </a:rPr>
              <a:t>Let’s move along to the Email field. This input element has a type of "email". This is very similar to a text input, but it is specifically used for capturing e-mail addresses.</a:t>
            </a:r>
          </a:p>
          <a:p>
            <a:pPr lvl="1"/>
            <a:r>
              <a:rPr lang="en-US" sz="1200" dirty="0">
                <a:solidFill>
                  <a:srgbClr val="0000FF"/>
                </a:solidFill>
              </a:rPr>
              <a:t>&lt;input type="email" placeholder="Email" name="email" </a:t>
            </a:r>
            <a:r>
              <a:rPr lang="en-US" sz="1200" dirty="0" err="1">
                <a:solidFill>
                  <a:srgbClr val="0000FF"/>
                </a:solidFill>
              </a:rPr>
              <a:t>ng</a:t>
            </a:r>
            <a:r>
              <a:rPr lang="en-US" sz="1200" dirty="0">
                <a:solidFill>
                  <a:srgbClr val="0000FF"/>
                </a:solidFill>
              </a:rPr>
              <a:t>-model="</a:t>
            </a:r>
            <a:r>
              <a:rPr lang="en-US" sz="1200" dirty="0" err="1">
                <a:solidFill>
                  <a:srgbClr val="0000FF"/>
                </a:solidFill>
              </a:rPr>
              <a:t>person.email</a:t>
            </a:r>
            <a:r>
              <a:rPr lang="en-US" sz="1200" dirty="0">
                <a:solidFill>
                  <a:srgbClr val="0000FF"/>
                </a:solidFill>
              </a:rPr>
              <a:t>" required</a:t>
            </a:r>
            <a:r>
              <a:rPr lang="en-US" sz="1200" dirty="0" smtClean="0">
                <a:solidFill>
                  <a:srgbClr val="0000FF"/>
                </a:solidFill>
              </a:rPr>
              <a:t>&gt;</a:t>
            </a:r>
          </a:p>
          <a:p>
            <a:pPr lvl="1"/>
            <a:r>
              <a:rPr lang="en-US" sz="1200" dirty="0" smtClean="0">
                <a:solidFill>
                  <a:srgbClr val="0000FF"/>
                </a:solidFill>
              </a:rPr>
              <a:t>Type email is again not a Angular Feature but is a HTML 5 feature. The browser compliant would complain if the email is not according to a format.</a:t>
            </a:r>
          </a:p>
          <a:p>
            <a:pPr lvl="1"/>
            <a:r>
              <a:rPr lang="en-US" sz="1200" dirty="0">
                <a:solidFill>
                  <a:srgbClr val="0000FF"/>
                </a:solidFill>
              </a:rPr>
              <a:t>This select element needs some </a:t>
            </a:r>
            <a:r>
              <a:rPr lang="en-US" sz="1200" dirty="0" err="1">
                <a:solidFill>
                  <a:srgbClr val="0000FF"/>
                </a:solidFill>
              </a:rPr>
              <a:t>AngularJS</a:t>
            </a:r>
            <a:r>
              <a:rPr lang="en-US" sz="1200" dirty="0">
                <a:solidFill>
                  <a:srgbClr val="0000FF"/>
                </a:solidFill>
              </a:rPr>
              <a:t> </a:t>
            </a:r>
            <a:r>
              <a:rPr lang="en-US" sz="1200" dirty="0" smtClean="0">
                <a:solidFill>
                  <a:srgbClr val="0000FF"/>
                </a:solidFill>
              </a:rPr>
              <a:t>work  since we need the controller to populate the options in the select element.: $</a:t>
            </a:r>
            <a:r>
              <a:rPr lang="en-US" sz="1200" dirty="0" err="1">
                <a:solidFill>
                  <a:srgbClr val="0000FF"/>
                </a:solidFill>
              </a:rPr>
              <a:t>scope.</a:t>
            </a:r>
            <a:r>
              <a:rPr lang="en-US" sz="1200" dirty="0" err="1">
                <a:solidFill>
                  <a:srgbClr val="0000FF"/>
                </a:solidFill>
              </a:rPr>
              <a:t>person</a:t>
            </a:r>
            <a:r>
              <a:rPr lang="en-US" sz="1200" dirty="0" err="1">
                <a:solidFill>
                  <a:srgbClr val="0000FF"/>
                </a:solidFill>
              </a:rPr>
              <a:t>.</a:t>
            </a:r>
            <a:r>
              <a:rPr lang="en-US" sz="1200" dirty="0" err="1">
                <a:solidFill>
                  <a:srgbClr val="0000FF"/>
                </a:solidFill>
              </a:rPr>
              <a:t>channels</a:t>
            </a:r>
            <a:r>
              <a:rPr lang="en-US" sz="1200" dirty="0">
                <a:solidFill>
                  <a:srgbClr val="0000FF"/>
                </a:solidFill>
              </a:rPr>
              <a:t> </a:t>
            </a:r>
            <a:r>
              <a:rPr lang="en-US" sz="1200" dirty="0">
                <a:solidFill>
                  <a:srgbClr val="0000FF"/>
                </a:solidFill>
              </a:rPr>
              <a:t>= [</a:t>
            </a:r>
            <a:br>
              <a:rPr lang="en-US" sz="1200" dirty="0">
                <a:solidFill>
                  <a:srgbClr val="0000FF"/>
                </a:solidFill>
              </a:rPr>
            </a:br>
            <a:r>
              <a:rPr lang="en-US" sz="1200" dirty="0">
                <a:solidFill>
                  <a:srgbClr val="0000FF"/>
                </a:solidFill>
              </a:rPr>
              <a:t>    { </a:t>
            </a:r>
            <a:r>
              <a:rPr lang="en-US" sz="1200" dirty="0">
                <a:solidFill>
                  <a:srgbClr val="0000FF"/>
                </a:solidFill>
              </a:rPr>
              <a:t>value</a:t>
            </a:r>
            <a:r>
              <a:rPr lang="en-US" sz="1200" dirty="0">
                <a:solidFill>
                  <a:srgbClr val="0000FF"/>
                </a:solidFill>
              </a:rPr>
              <a:t>: </a:t>
            </a:r>
            <a:r>
              <a:rPr lang="en-US" sz="1200" dirty="0">
                <a:solidFill>
                  <a:srgbClr val="0000FF"/>
                </a:solidFill>
              </a:rPr>
              <a:t>"television", label</a:t>
            </a:r>
            <a:r>
              <a:rPr lang="en-US" sz="1200" dirty="0">
                <a:solidFill>
                  <a:srgbClr val="0000FF"/>
                </a:solidFill>
              </a:rPr>
              <a:t>: </a:t>
            </a:r>
            <a:r>
              <a:rPr lang="en-US" sz="1200" dirty="0">
                <a:solidFill>
                  <a:srgbClr val="0000FF"/>
                </a:solidFill>
              </a:rPr>
              <a:t>"Television" </a:t>
            </a:r>
            <a:r>
              <a:rPr lang="en-US" sz="1200" dirty="0">
                <a:solidFill>
                  <a:srgbClr val="0000FF"/>
                </a:solidFill>
              </a:rPr>
              <a:t>}</a:t>
            </a:r>
            <a:r>
              <a:rPr lang="en-US" sz="1200" dirty="0">
                <a:solidFill>
                  <a:srgbClr val="0000FF"/>
                </a:solidFill>
              </a:rPr>
              <a:t>,</a:t>
            </a:r>
            <a:br>
              <a:rPr lang="en-US" sz="1200" dirty="0">
                <a:solidFill>
                  <a:srgbClr val="0000FF"/>
                </a:solidFill>
              </a:rPr>
            </a:br>
            <a:r>
              <a:rPr lang="en-US" sz="1200" dirty="0">
                <a:solidFill>
                  <a:srgbClr val="0000FF"/>
                </a:solidFill>
              </a:rPr>
              <a:t>    </a:t>
            </a:r>
            <a:r>
              <a:rPr lang="en-US" sz="1200" dirty="0">
                <a:solidFill>
                  <a:srgbClr val="0000FF"/>
                </a:solidFill>
              </a:rPr>
              <a:t>{ </a:t>
            </a:r>
            <a:r>
              <a:rPr lang="en-US" sz="1200" dirty="0">
                <a:solidFill>
                  <a:srgbClr val="0000FF"/>
                </a:solidFill>
              </a:rPr>
              <a:t>value</a:t>
            </a:r>
            <a:r>
              <a:rPr lang="en-US" sz="1200" dirty="0">
                <a:solidFill>
                  <a:srgbClr val="0000FF"/>
                </a:solidFill>
              </a:rPr>
              <a:t>: </a:t>
            </a:r>
            <a:r>
              <a:rPr lang="en-US" sz="1200" dirty="0">
                <a:solidFill>
                  <a:srgbClr val="0000FF"/>
                </a:solidFill>
              </a:rPr>
              <a:t>"radio", label</a:t>
            </a:r>
            <a:r>
              <a:rPr lang="en-US" sz="1200" dirty="0">
                <a:solidFill>
                  <a:srgbClr val="0000FF"/>
                </a:solidFill>
              </a:rPr>
              <a:t>: </a:t>
            </a:r>
            <a:r>
              <a:rPr lang="en-US" sz="1200" dirty="0">
                <a:solidFill>
                  <a:srgbClr val="0000FF"/>
                </a:solidFill>
              </a:rPr>
              <a:t>"Radio" </a:t>
            </a:r>
            <a:r>
              <a:rPr lang="en-US" sz="1200" dirty="0">
                <a:solidFill>
                  <a:srgbClr val="0000FF"/>
                </a:solidFill>
              </a:rPr>
              <a:t>}</a:t>
            </a:r>
            <a:r>
              <a:rPr lang="en-US" sz="1200" dirty="0">
                <a:solidFill>
                  <a:srgbClr val="0000FF"/>
                </a:solidFill>
              </a:rPr>
              <a:t>,</a:t>
            </a:r>
            <a:br>
              <a:rPr lang="en-US" sz="1200" dirty="0">
                <a:solidFill>
                  <a:srgbClr val="0000FF"/>
                </a:solidFill>
              </a:rPr>
            </a:br>
            <a:r>
              <a:rPr lang="en-US" sz="1200" dirty="0">
                <a:solidFill>
                  <a:srgbClr val="0000FF"/>
                </a:solidFill>
              </a:rPr>
              <a:t>    </a:t>
            </a:r>
            <a:r>
              <a:rPr lang="en-US" sz="1200" dirty="0">
                <a:solidFill>
                  <a:srgbClr val="0000FF"/>
                </a:solidFill>
              </a:rPr>
              <a:t>{ </a:t>
            </a:r>
            <a:r>
              <a:rPr lang="en-US" sz="1200" dirty="0">
                <a:solidFill>
                  <a:srgbClr val="0000FF"/>
                </a:solidFill>
              </a:rPr>
              <a:t>value</a:t>
            </a:r>
            <a:r>
              <a:rPr lang="en-US" sz="1200" dirty="0">
                <a:solidFill>
                  <a:srgbClr val="0000FF"/>
                </a:solidFill>
              </a:rPr>
              <a:t>: </a:t>
            </a:r>
            <a:r>
              <a:rPr lang="en-US" sz="1200" dirty="0">
                <a:solidFill>
                  <a:srgbClr val="0000FF"/>
                </a:solidFill>
              </a:rPr>
              <a:t>"social-media", label</a:t>
            </a:r>
            <a:r>
              <a:rPr lang="en-US" sz="1200" dirty="0">
                <a:solidFill>
                  <a:srgbClr val="0000FF"/>
                </a:solidFill>
              </a:rPr>
              <a:t>: </a:t>
            </a:r>
            <a:r>
              <a:rPr lang="en-US" sz="1200" dirty="0">
                <a:solidFill>
                  <a:srgbClr val="0000FF"/>
                </a:solidFill>
              </a:rPr>
              <a:t>"Social Media"</a:t>
            </a:r>
            <a:r>
              <a:rPr lang="en-US" sz="1200" dirty="0">
                <a:solidFill>
                  <a:srgbClr val="0000FF"/>
                </a:solidFill>
              </a:rPr>
              <a:t>}</a:t>
            </a:r>
            <a:r>
              <a:rPr lang="en-US" sz="1200" dirty="0">
                <a:solidFill>
                  <a:srgbClr val="0000FF"/>
                </a:solidFill>
              </a:rPr>
              <a:t>,</a:t>
            </a:r>
            <a:br>
              <a:rPr lang="en-US" sz="1200" dirty="0">
                <a:solidFill>
                  <a:srgbClr val="0000FF"/>
                </a:solidFill>
              </a:rPr>
            </a:br>
            <a:r>
              <a:rPr lang="en-US" sz="1200" dirty="0">
                <a:solidFill>
                  <a:srgbClr val="0000FF"/>
                </a:solidFill>
              </a:rPr>
              <a:t>    </a:t>
            </a:r>
            <a:r>
              <a:rPr lang="en-US" sz="1200" dirty="0">
                <a:solidFill>
                  <a:srgbClr val="0000FF"/>
                </a:solidFill>
              </a:rPr>
              <a:t>{ </a:t>
            </a:r>
            <a:r>
              <a:rPr lang="en-US" sz="1200" dirty="0">
                <a:solidFill>
                  <a:srgbClr val="0000FF"/>
                </a:solidFill>
              </a:rPr>
              <a:t>value</a:t>
            </a:r>
            <a:r>
              <a:rPr lang="en-US" sz="1200" dirty="0">
                <a:solidFill>
                  <a:srgbClr val="0000FF"/>
                </a:solidFill>
              </a:rPr>
              <a:t>: </a:t>
            </a:r>
            <a:r>
              <a:rPr lang="en-US" sz="1200" dirty="0">
                <a:solidFill>
                  <a:srgbClr val="0000FF"/>
                </a:solidFill>
              </a:rPr>
              <a:t>"other", label</a:t>
            </a:r>
            <a:r>
              <a:rPr lang="en-US" sz="1200" dirty="0">
                <a:solidFill>
                  <a:srgbClr val="0000FF"/>
                </a:solidFill>
              </a:rPr>
              <a:t>: </a:t>
            </a:r>
            <a:r>
              <a:rPr lang="en-US" sz="1200" dirty="0">
                <a:solidFill>
                  <a:srgbClr val="0000FF"/>
                </a:solidFill>
              </a:rPr>
              <a:t>"Other"</a:t>
            </a:r>
            <a:r>
              <a:rPr lang="en-US" sz="1200" dirty="0">
                <a:solidFill>
                  <a:srgbClr val="0000FF"/>
                </a:solidFill>
              </a:rPr>
              <a:t>}</a:t>
            </a:r>
            <a:br>
              <a:rPr lang="en-US" sz="1200" dirty="0">
                <a:solidFill>
                  <a:srgbClr val="0000FF"/>
                </a:solidFill>
              </a:rPr>
            </a:br>
            <a:r>
              <a:rPr lang="en-US" sz="1200" dirty="0">
                <a:solidFill>
                  <a:srgbClr val="0000FF"/>
                </a:solidFill>
              </a:rPr>
              <a:t>]</a:t>
            </a:r>
            <a:r>
              <a:rPr lang="en-US" sz="1200" dirty="0">
                <a:solidFill>
                  <a:srgbClr val="0000FF"/>
                </a:solidFill>
              </a:rPr>
              <a:t>;</a:t>
            </a:r>
            <a:endParaRPr lang="en-US" sz="1200" dirty="0" smtClean="0">
              <a:solidFill>
                <a:srgbClr val="0000FF"/>
              </a:solidFill>
            </a:endParaRPr>
          </a:p>
          <a:p>
            <a:pPr lvl="1"/>
            <a:r>
              <a:rPr lang="en-US" sz="1200" dirty="0">
                <a:solidFill>
                  <a:srgbClr val="0000FF"/>
                </a:solidFill>
              </a:rPr>
              <a:t>The controller, through the scope object, is making the person object available to our view template. More specifically, because our select element needs this data, it adds an array of objects to the model property we use on the select element’s </a:t>
            </a:r>
            <a:r>
              <a:rPr lang="en-US" sz="1200" dirty="0" err="1">
                <a:solidFill>
                  <a:srgbClr val="0000FF"/>
                </a:solidFill>
              </a:rPr>
              <a:t>ngModel</a:t>
            </a:r>
            <a:r>
              <a:rPr lang="en-US" sz="1200" dirty="0">
                <a:solidFill>
                  <a:srgbClr val="0000FF"/>
                </a:solidFill>
              </a:rPr>
              <a:t> directive: </a:t>
            </a:r>
            <a:r>
              <a:rPr lang="en-US" sz="1200" dirty="0" err="1">
                <a:solidFill>
                  <a:srgbClr val="0000FF"/>
                </a:solidFill>
              </a:rPr>
              <a:t>person.channels</a:t>
            </a:r>
            <a:r>
              <a:rPr lang="en-US" sz="1200" dirty="0">
                <a:solidFill>
                  <a:srgbClr val="0000FF"/>
                </a:solidFill>
              </a:rPr>
              <a:t>. Another step is required, because we want the select element to be populated with a set of option elements, based on the model property we just added to the scope above</a:t>
            </a:r>
            <a:r>
              <a:rPr lang="en-US" sz="1200" dirty="0" smtClean="0">
                <a:solidFill>
                  <a:srgbClr val="0000FF"/>
                </a:solidFill>
              </a:rPr>
              <a:t>. [</a:t>
            </a:r>
            <a:r>
              <a:rPr lang="en-US" sz="1200" b="1" dirty="0" smtClean="0">
                <a:solidFill>
                  <a:srgbClr val="0000FF"/>
                </a:solidFill>
              </a:rPr>
              <a:t>STHTML</a:t>
            </a:r>
            <a:r>
              <a:rPr lang="en-US" sz="1200" dirty="0" smtClean="0">
                <a:solidFill>
                  <a:srgbClr val="0000FF"/>
                </a:solidFill>
              </a:rPr>
              <a:t>]</a:t>
            </a:r>
          </a:p>
          <a:p>
            <a:pPr lvl="1"/>
            <a:endParaRPr lang="en-US" sz="1200" dirty="0" smtClean="0">
              <a:solidFill>
                <a:srgbClr val="0000FF"/>
              </a:solidFill>
            </a:endParaRPr>
          </a:p>
          <a:p>
            <a:pPr lvl="1"/>
            <a:endParaRPr lang="en-US" sz="1200" dirty="0" smtClean="0">
              <a:solidFill>
                <a:srgbClr val="0000FF"/>
              </a:solidFill>
            </a:endParaRPr>
          </a:p>
          <a:p>
            <a:pPr lvl="1"/>
            <a:endParaRPr lang="en-US" sz="1200" dirty="0" smtClean="0">
              <a:solidFill>
                <a:srgbClr val="0000FF"/>
              </a:solidFill>
            </a:endParaRPr>
          </a:p>
        </p:txBody>
      </p:sp>
    </p:spTree>
    <p:extLst>
      <p:ext uri="{BB962C8B-B14F-4D97-AF65-F5344CB8AC3E}">
        <p14:creationId xmlns:p14="http://schemas.microsoft.com/office/powerpoint/2010/main" val="2302287055"/>
      </p:ext>
    </p:extLst>
  </p:cSld>
  <p:clrMapOvr>
    <a:masterClrMapping/>
  </p:clrMapOvr>
  <p:transition xmlns:p14="http://schemas.microsoft.com/office/powerpoint/2010/mai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Forms</a:t>
            </a:r>
            <a:endParaRPr lang="en-US" dirty="0"/>
          </a:p>
        </p:txBody>
      </p:sp>
      <p:sp>
        <p:nvSpPr>
          <p:cNvPr id="3" name="Content Placeholder 2"/>
          <p:cNvSpPr>
            <a:spLocks noGrp="1"/>
          </p:cNvSpPr>
          <p:nvPr>
            <p:ph idx="1"/>
          </p:nvPr>
        </p:nvSpPr>
        <p:spPr>
          <a:xfrm>
            <a:off x="762000" y="1596413"/>
            <a:ext cx="8077200" cy="5032987"/>
          </a:xfrm>
        </p:spPr>
        <p:txBody>
          <a:bodyPr>
            <a:normAutofit/>
          </a:bodyPr>
          <a:lstStyle/>
          <a:p>
            <a:r>
              <a:rPr lang="en-US" sz="1600" dirty="0" smtClean="0">
                <a:solidFill>
                  <a:srgbClr val="0000FF"/>
                </a:solidFill>
              </a:rPr>
              <a:t>Dissecting the form:</a:t>
            </a:r>
          </a:p>
          <a:p>
            <a:pPr lvl="1"/>
            <a:r>
              <a:rPr lang="en-US" sz="1200" dirty="0">
                <a:solidFill>
                  <a:srgbClr val="0000FF"/>
                </a:solidFill>
              </a:rPr>
              <a:t>Next up, we have the “Would you like to subscribe to our quarterly newsletter?” question. As this requires a yes or no response, the checkbox element is well-suited to our needs. The only requirement that we have to address here is that the Marketing team wants this check box to be unchecked by default. We automatically meet this requirement, because check boxes are unchecked by default. However, we will set this explicitly through the binding we have set up on the check box. Here is the check box again:</a:t>
            </a:r>
          </a:p>
          <a:p>
            <a:pPr lvl="1"/>
            <a:r>
              <a:rPr lang="en-US" sz="1200" dirty="0">
                <a:solidFill>
                  <a:srgbClr val="0000FF"/>
                </a:solidFill>
              </a:rPr>
              <a:t>&lt;input </a:t>
            </a:r>
            <a:r>
              <a:rPr lang="en-US" sz="1200" dirty="0" err="1">
                <a:solidFill>
                  <a:srgbClr val="0000FF"/>
                </a:solidFill>
              </a:rPr>
              <a:t>ng</a:t>
            </a:r>
            <a:r>
              <a:rPr lang="en-US" sz="1200" dirty="0">
                <a:solidFill>
                  <a:srgbClr val="0000FF"/>
                </a:solidFill>
              </a:rPr>
              <a:t>-model="</a:t>
            </a:r>
            <a:r>
              <a:rPr lang="en-US" sz="1200" dirty="0" err="1">
                <a:solidFill>
                  <a:srgbClr val="0000FF"/>
                </a:solidFill>
              </a:rPr>
              <a:t>person.newsletterOptIn</a:t>
            </a:r>
            <a:r>
              <a:rPr lang="en-US" sz="1200" dirty="0">
                <a:solidFill>
                  <a:srgbClr val="0000FF"/>
                </a:solidFill>
              </a:rPr>
              <a:t>" type="checkbox" name="</a:t>
            </a:r>
            <a:r>
              <a:rPr lang="en-US" sz="1200" dirty="0" err="1">
                <a:solidFill>
                  <a:srgbClr val="0000FF"/>
                </a:solidFill>
              </a:rPr>
              <a:t>newsletterOptIn</a:t>
            </a:r>
            <a:r>
              <a:rPr lang="en-US" sz="1200" dirty="0">
                <a:solidFill>
                  <a:srgbClr val="0000FF"/>
                </a:solidFill>
              </a:rPr>
              <a:t>"</a:t>
            </a:r>
          </a:p>
          <a:p>
            <a:pPr lvl="1"/>
            <a:r>
              <a:rPr lang="en-US" sz="1200" dirty="0">
                <a:solidFill>
                  <a:srgbClr val="0000FF"/>
                </a:solidFill>
              </a:rPr>
              <a:t>           id="</a:t>
            </a:r>
            <a:r>
              <a:rPr lang="en-US" sz="1200" dirty="0" err="1">
                <a:solidFill>
                  <a:srgbClr val="0000FF"/>
                </a:solidFill>
              </a:rPr>
              <a:t>newsletterOptIn</a:t>
            </a:r>
            <a:r>
              <a:rPr lang="en-US" sz="1200" dirty="0">
                <a:solidFill>
                  <a:srgbClr val="0000FF"/>
                </a:solidFill>
              </a:rPr>
              <a:t>" value="</a:t>
            </a:r>
            <a:r>
              <a:rPr lang="en-US" sz="1200" dirty="0" err="1">
                <a:solidFill>
                  <a:srgbClr val="0000FF"/>
                </a:solidFill>
              </a:rPr>
              <a:t>newsletterOptIn</a:t>
            </a:r>
            <a:r>
              <a:rPr lang="en-US" sz="1200" dirty="0">
                <a:solidFill>
                  <a:srgbClr val="0000FF"/>
                </a:solidFill>
              </a:rPr>
              <a:t>"/&gt;</a:t>
            </a:r>
          </a:p>
          <a:p>
            <a:pPr lvl="1"/>
            <a:r>
              <a:rPr lang="en-US" sz="1200" dirty="0">
                <a:solidFill>
                  <a:srgbClr val="0000FF"/>
                </a:solidFill>
              </a:rPr>
              <a:t>In our controller, we simply set the </a:t>
            </a:r>
            <a:r>
              <a:rPr lang="en-US" sz="1200" dirty="0" err="1">
                <a:solidFill>
                  <a:srgbClr val="0000FF"/>
                </a:solidFill>
              </a:rPr>
              <a:t>person.newsletterOptIn</a:t>
            </a:r>
            <a:r>
              <a:rPr lang="en-US" sz="1200" dirty="0">
                <a:solidFill>
                  <a:srgbClr val="0000FF"/>
                </a:solidFill>
              </a:rPr>
              <a:t> property to false. As this is used as a binding, the check box, fully aware of the need to check and uncheck itself in response to true and false values, automatically takes on the correct value. Had we wanted the check box to appear checked, we could have set this value to true instead, which would have caused the check box to appear checked. Of course, it is not a good practice to put the onus on the user to opt out, so we won’t do that</a:t>
            </a:r>
            <a:r>
              <a:rPr lang="en-US" sz="1200" dirty="0" smtClean="0">
                <a:solidFill>
                  <a:srgbClr val="0000FF"/>
                </a:solidFill>
              </a:rPr>
              <a:t>.</a:t>
            </a:r>
          </a:p>
          <a:p>
            <a:pPr lvl="1"/>
            <a:r>
              <a:rPr lang="en-US" sz="1200" dirty="0">
                <a:solidFill>
                  <a:srgbClr val="0000FF"/>
                </a:solidFill>
              </a:rPr>
              <a:t>The last form element is the submit button. The only thing we have done so far is to change its value to “register”, as opposed to leaving it with the default “Submit” value. </a:t>
            </a:r>
            <a:endParaRPr lang="en-US" sz="1200" dirty="0" smtClean="0">
              <a:solidFill>
                <a:srgbClr val="0000FF"/>
              </a:solidFill>
            </a:endParaRPr>
          </a:p>
          <a:p>
            <a:pPr lvl="1"/>
            <a:r>
              <a:rPr lang="en-US" sz="1200" dirty="0">
                <a:solidFill>
                  <a:srgbClr val="0000FF"/>
                </a:solidFill>
              </a:rPr>
              <a:t>&lt;form name="</a:t>
            </a:r>
            <a:r>
              <a:rPr lang="en-US" sz="1200" dirty="0" err="1">
                <a:solidFill>
                  <a:srgbClr val="0000FF"/>
                </a:solidFill>
              </a:rPr>
              <a:t>registrationForm</a:t>
            </a:r>
            <a:r>
              <a:rPr lang="en-US" sz="1200" dirty="0">
                <a:solidFill>
                  <a:srgbClr val="0000FF"/>
                </a:solidFill>
              </a:rPr>
              <a:t>" </a:t>
            </a:r>
            <a:r>
              <a:rPr lang="en-US" sz="1200" dirty="0" err="1">
                <a:solidFill>
                  <a:srgbClr val="0000FF"/>
                </a:solidFill>
              </a:rPr>
              <a:t>ng</a:t>
            </a:r>
            <a:r>
              <a:rPr lang="en-US" sz="1200" dirty="0">
                <a:solidFill>
                  <a:srgbClr val="0000FF"/>
                </a:solidFill>
              </a:rPr>
              <a:t>-submit="</a:t>
            </a:r>
            <a:r>
              <a:rPr lang="en-US" sz="1200" dirty="0" err="1">
                <a:solidFill>
                  <a:srgbClr val="0000FF"/>
                </a:solidFill>
              </a:rPr>
              <a:t>person.register</a:t>
            </a:r>
            <a:r>
              <a:rPr lang="en-US" sz="1200" dirty="0">
                <a:solidFill>
                  <a:srgbClr val="0000FF"/>
                </a:solidFill>
              </a:rPr>
              <a:t>()"&gt;</a:t>
            </a:r>
          </a:p>
          <a:p>
            <a:pPr lvl="1"/>
            <a:r>
              <a:rPr lang="en-US" sz="1200" dirty="0">
                <a:solidFill>
                  <a:srgbClr val="0000FF"/>
                </a:solidFill>
              </a:rPr>
              <a:t>By using the </a:t>
            </a:r>
            <a:r>
              <a:rPr lang="en-US" sz="1200" dirty="0" err="1">
                <a:solidFill>
                  <a:srgbClr val="0000FF"/>
                </a:solidFill>
              </a:rPr>
              <a:t>ngSubmit</a:t>
            </a:r>
            <a:r>
              <a:rPr lang="en-US" sz="1200" dirty="0">
                <a:solidFill>
                  <a:srgbClr val="0000FF"/>
                </a:solidFill>
              </a:rPr>
              <a:t> directive, we have told the form to use a method on our person object (the register() method) when the user submits the form</a:t>
            </a:r>
            <a:r>
              <a:rPr lang="en-US" sz="1200" dirty="0" smtClean="0">
                <a:solidFill>
                  <a:srgbClr val="0000FF"/>
                </a:solidFill>
              </a:rPr>
              <a:t>.</a:t>
            </a:r>
          </a:p>
          <a:p>
            <a:pPr lvl="1"/>
            <a:r>
              <a:rPr lang="en-US" sz="1200" dirty="0">
                <a:solidFill>
                  <a:srgbClr val="0000FF"/>
                </a:solidFill>
              </a:rPr>
              <a:t> $</a:t>
            </a:r>
            <a:r>
              <a:rPr lang="en-US" sz="1200" dirty="0" err="1">
                <a:solidFill>
                  <a:srgbClr val="0000FF"/>
                </a:solidFill>
              </a:rPr>
              <a:t>scope.person.register</a:t>
            </a:r>
            <a:r>
              <a:rPr lang="en-US" sz="1200" dirty="0">
                <a:solidFill>
                  <a:srgbClr val="0000FF"/>
                </a:solidFill>
              </a:rPr>
              <a:t> = function () {</a:t>
            </a:r>
          </a:p>
          <a:p>
            <a:pPr marL="457200" lvl="1" indent="0">
              <a:buNone/>
            </a:pPr>
            <a:r>
              <a:rPr lang="en-US" sz="1200" dirty="0">
                <a:solidFill>
                  <a:srgbClr val="0000FF"/>
                </a:solidFill>
              </a:rPr>
              <a:t> </a:t>
            </a:r>
            <a:r>
              <a:rPr lang="en-US" sz="1200" dirty="0" smtClean="0">
                <a:solidFill>
                  <a:srgbClr val="0000FF"/>
                </a:solidFill>
              </a:rPr>
              <a:t>         </a:t>
            </a:r>
            <a:r>
              <a:rPr lang="en-US" sz="1200" dirty="0">
                <a:solidFill>
                  <a:srgbClr val="0000FF"/>
                </a:solidFill>
              </a:rPr>
              <a:t>&lt;!-- pending implementation --&gt;</a:t>
            </a:r>
          </a:p>
          <a:p>
            <a:pPr lvl="1"/>
            <a:r>
              <a:rPr lang="en-US" sz="1200" dirty="0">
                <a:solidFill>
                  <a:srgbClr val="0000FF"/>
                </a:solidFill>
              </a:rPr>
              <a:t>   }</a:t>
            </a:r>
          </a:p>
          <a:p>
            <a:pPr lvl="1"/>
            <a:endParaRPr lang="en-US" sz="1200" dirty="0" smtClean="0">
              <a:solidFill>
                <a:srgbClr val="0000FF"/>
              </a:solidFill>
            </a:endParaRPr>
          </a:p>
          <a:p>
            <a:pPr lvl="1"/>
            <a:endParaRPr lang="en-US" sz="1200" dirty="0" smtClean="0">
              <a:solidFill>
                <a:srgbClr val="0000FF"/>
              </a:solidFill>
            </a:endParaRPr>
          </a:p>
        </p:txBody>
      </p:sp>
    </p:spTree>
    <p:extLst>
      <p:ext uri="{BB962C8B-B14F-4D97-AF65-F5344CB8AC3E}">
        <p14:creationId xmlns:p14="http://schemas.microsoft.com/office/powerpoint/2010/main" val="1588144401"/>
      </p:ext>
    </p:extLst>
  </p:cSld>
  <p:clrMapOvr>
    <a:masterClrMapping/>
  </p:clrMapOvr>
  <p:transition xmlns:p14="http://schemas.microsoft.com/office/powerpoint/2010/mai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Forms</a:t>
            </a:r>
            <a:endParaRPr lang="en-US" dirty="0"/>
          </a:p>
        </p:txBody>
      </p:sp>
      <p:sp>
        <p:nvSpPr>
          <p:cNvPr id="3" name="Content Placeholder 2"/>
          <p:cNvSpPr>
            <a:spLocks noGrp="1"/>
          </p:cNvSpPr>
          <p:nvPr>
            <p:ph idx="1"/>
          </p:nvPr>
        </p:nvSpPr>
        <p:spPr>
          <a:xfrm>
            <a:off x="762000" y="1596413"/>
            <a:ext cx="8077200" cy="5032987"/>
          </a:xfrm>
        </p:spPr>
        <p:txBody>
          <a:bodyPr>
            <a:normAutofit/>
          </a:bodyPr>
          <a:lstStyle/>
          <a:p>
            <a:r>
              <a:rPr lang="en-US" sz="1700" dirty="0" smtClean="0"/>
              <a:t>Validations are critical to any </a:t>
            </a:r>
            <a:r>
              <a:rPr lang="en-US" sz="1700" dirty="0" err="1" smtClean="0"/>
              <a:t>moderen</a:t>
            </a:r>
            <a:r>
              <a:rPr lang="en-US" sz="1700" dirty="0" smtClean="0"/>
              <a:t> interactive web application forms.</a:t>
            </a:r>
          </a:p>
          <a:p>
            <a:r>
              <a:rPr lang="en-US" sz="1700" dirty="0" smtClean="0"/>
              <a:t>Can be client side, server side or a mix of both.</a:t>
            </a:r>
          </a:p>
          <a:p>
            <a:r>
              <a:rPr lang="en-US" sz="1700" dirty="0" smtClean="0"/>
              <a:t>Client side validations perform </a:t>
            </a:r>
            <a:r>
              <a:rPr lang="en-US" sz="1700" dirty="0"/>
              <a:t>first-line-of-defense validation in the web browser. </a:t>
            </a:r>
            <a:endParaRPr lang="en-US" sz="1700" dirty="0" smtClean="0"/>
          </a:p>
          <a:p>
            <a:r>
              <a:rPr lang="en-US" sz="1700" dirty="0" smtClean="0"/>
              <a:t>This preserves the bandwidth and the load on the servers.</a:t>
            </a:r>
          </a:p>
          <a:p>
            <a:r>
              <a:rPr lang="en-US" sz="1700" dirty="0" smtClean="0"/>
              <a:t>Instant feedback is critical too in the interactive web forms.</a:t>
            </a:r>
          </a:p>
          <a:p>
            <a:r>
              <a:rPr lang="en-US" sz="1700" dirty="0" err="1" smtClean="0"/>
              <a:t>AngularJS</a:t>
            </a:r>
            <a:r>
              <a:rPr lang="en-US" sz="1700" dirty="0" smtClean="0"/>
              <a:t> helps us in validating the forms by giving us a lot of control upon the user interaction with the form and helping us answer the questions as following:</a:t>
            </a:r>
          </a:p>
          <a:p>
            <a:r>
              <a:rPr lang="en-US" sz="1700" dirty="0"/>
              <a:t>Has the user started entering any data into the form yet? Is the form as a whole in a valid state? and so </a:t>
            </a:r>
            <a:r>
              <a:rPr lang="en-US" sz="1700" dirty="0" smtClean="0"/>
              <a:t>on. Answers </a:t>
            </a:r>
            <a:r>
              <a:rPr lang="en-US" sz="1700" dirty="0"/>
              <a:t>to questions such as these are useful in a lot of situations. </a:t>
            </a:r>
            <a:r>
              <a:rPr lang="en-US" sz="1700" dirty="0" smtClean="0"/>
              <a:t>Following are the form level properties that Angular exposes : </a:t>
            </a:r>
            <a:endParaRPr lang="en-US" sz="1300" dirty="0"/>
          </a:p>
          <a:p>
            <a:pPr lvl="1"/>
            <a:r>
              <a:rPr lang="en-US" sz="1600" b="1" dirty="0" smtClean="0"/>
              <a:t>$pristine :	 True</a:t>
            </a:r>
            <a:r>
              <a:rPr lang="en-US" sz="1600" b="1" dirty="0"/>
              <a:t>, if user has not yet interacted with the form</a:t>
            </a:r>
          </a:p>
          <a:p>
            <a:pPr lvl="1"/>
            <a:r>
              <a:rPr lang="en-US" sz="1600" b="1" dirty="0"/>
              <a:t>$</a:t>
            </a:r>
            <a:r>
              <a:rPr lang="en-US" sz="1600" b="1" dirty="0" smtClean="0"/>
              <a:t>dirty :	 True</a:t>
            </a:r>
            <a:r>
              <a:rPr lang="en-US" sz="1600" b="1" dirty="0"/>
              <a:t>, if user has already interacted with the form</a:t>
            </a:r>
          </a:p>
          <a:p>
            <a:pPr lvl="1"/>
            <a:r>
              <a:rPr lang="en-US" sz="1600" b="1" dirty="0"/>
              <a:t>$</a:t>
            </a:r>
            <a:r>
              <a:rPr lang="en-US" sz="1600" b="1" dirty="0" smtClean="0"/>
              <a:t>valid :	 True</a:t>
            </a:r>
            <a:r>
              <a:rPr lang="en-US" sz="1600" b="1" dirty="0"/>
              <a:t>, if all of the containing forms and form elements are valid</a:t>
            </a:r>
          </a:p>
          <a:p>
            <a:pPr lvl="1"/>
            <a:r>
              <a:rPr lang="en-US" sz="1600" b="1" dirty="0"/>
              <a:t>$</a:t>
            </a:r>
            <a:r>
              <a:rPr lang="en-US" sz="1600" b="1" dirty="0" smtClean="0"/>
              <a:t>invalid : 	 True</a:t>
            </a:r>
            <a:r>
              <a:rPr lang="en-US" sz="1600" b="1" dirty="0"/>
              <a:t>, if at least one containing form element or form is invalid</a:t>
            </a:r>
            <a:endParaRPr lang="en-US" sz="1600" b="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80461494"/>
      </p:ext>
    </p:extLst>
  </p:cSld>
  <p:clrMapOvr>
    <a:masterClrMapping/>
  </p:clrMapOvr>
  <p:transition xmlns:p14="http://schemas.microsoft.com/office/powerpoint/2010/mai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57200"/>
            <a:ext cx="8077200" cy="6172199"/>
          </a:xfrm>
        </p:spPr>
        <p:txBody>
          <a:bodyPr>
            <a:normAutofit lnSpcReduction="10000"/>
          </a:bodyPr>
          <a:lstStyle/>
          <a:p>
            <a:r>
              <a:rPr lang="en-US" sz="1600" dirty="0"/>
              <a:t>We also have access to some very handy CSS style hooks. As the form changes state, such as when it moves from valid to invalid, </a:t>
            </a:r>
            <a:r>
              <a:rPr lang="en-US" sz="1600" dirty="0" err="1"/>
              <a:t>AngularJS</a:t>
            </a:r>
            <a:r>
              <a:rPr lang="en-US" sz="1600" dirty="0"/>
              <a:t> will dynamically add and remove CSS classes to reflect the current state. You can create your own set of CSS rules for these classes, thereby styling the form as you see fit for each state. </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r>
              <a:rPr lang="en-US" sz="1600" dirty="0" smtClean="0"/>
              <a:t> </a:t>
            </a:r>
            <a:r>
              <a:rPr lang="en-US" sz="1600" dirty="0" err="1"/>
              <a:t>AngularJS</a:t>
            </a:r>
            <a:r>
              <a:rPr lang="en-US" sz="1600" dirty="0"/>
              <a:t> respects attributes such as type and </a:t>
            </a:r>
            <a:r>
              <a:rPr lang="en-US" sz="1600" dirty="0" smtClean="0"/>
              <a:t>required, which are part of HTML 5 specification.</a:t>
            </a:r>
          </a:p>
          <a:p>
            <a:r>
              <a:rPr lang="en-US" sz="1600" dirty="0" smtClean="0"/>
              <a:t>When you want to use the Angular JS </a:t>
            </a:r>
            <a:r>
              <a:rPr lang="en-US" sz="1600" dirty="0" err="1" smtClean="0"/>
              <a:t>validaiton</a:t>
            </a:r>
            <a:r>
              <a:rPr lang="en-US" sz="1600" dirty="0" smtClean="0"/>
              <a:t>, we use to add the </a:t>
            </a:r>
            <a:r>
              <a:rPr lang="en-US" sz="1600" dirty="0" err="1" smtClean="0"/>
              <a:t>novalidate</a:t>
            </a:r>
            <a:r>
              <a:rPr lang="en-US" sz="1600" dirty="0" smtClean="0"/>
              <a:t> attribute to your form element:</a:t>
            </a:r>
          </a:p>
          <a:p>
            <a:r>
              <a:rPr lang="en-US" sz="1600" dirty="0"/>
              <a:t>&lt;form name="</a:t>
            </a:r>
            <a:r>
              <a:rPr lang="en-US" sz="1600" dirty="0" err="1"/>
              <a:t>registrationForm</a:t>
            </a:r>
            <a:r>
              <a:rPr lang="en-US" sz="1600" dirty="0"/>
              <a:t>" </a:t>
            </a:r>
            <a:r>
              <a:rPr lang="en-US" sz="1600" dirty="0" err="1"/>
              <a:t>ng</a:t>
            </a:r>
            <a:r>
              <a:rPr lang="en-US" sz="1600" dirty="0"/>
              <a:t>-submit="</a:t>
            </a:r>
            <a:r>
              <a:rPr lang="en-US" sz="1600" dirty="0" err="1"/>
              <a:t>person.register</a:t>
            </a:r>
            <a:r>
              <a:rPr lang="en-US" sz="1600" dirty="0"/>
              <a:t>()" </a:t>
            </a:r>
            <a:r>
              <a:rPr lang="en-US" sz="1600" dirty="0" err="1"/>
              <a:t>novalidate</a:t>
            </a:r>
            <a:r>
              <a:rPr lang="en-US" sz="1600" dirty="0"/>
              <a:t>&gt;</a:t>
            </a:r>
          </a:p>
          <a:p>
            <a:r>
              <a:rPr lang="en-US" sz="1600" dirty="0"/>
              <a:t>Strange that we should use the </a:t>
            </a:r>
            <a:r>
              <a:rPr lang="en-US" sz="1600" dirty="0" err="1"/>
              <a:t>novalidate</a:t>
            </a:r>
            <a:r>
              <a:rPr lang="en-US" sz="1600" dirty="0"/>
              <a:t> attribute when we actually want to validate. Keep in mind that the </a:t>
            </a:r>
            <a:r>
              <a:rPr lang="en-US" sz="1600" dirty="0" err="1"/>
              <a:t>novalidate</a:t>
            </a:r>
            <a:r>
              <a:rPr lang="en-US" sz="1600" dirty="0"/>
              <a:t> attribute is not an </a:t>
            </a:r>
            <a:r>
              <a:rPr lang="en-US" sz="1600" dirty="0" err="1"/>
              <a:t>AngularJS</a:t>
            </a:r>
            <a:r>
              <a:rPr lang="en-US" sz="1600" dirty="0"/>
              <a:t> directive; it is a standard HTML attribute that is used to prevent built-in browser validation. The reason we use it is because we want </a:t>
            </a:r>
            <a:r>
              <a:rPr lang="en-US" sz="1600" dirty="0" err="1"/>
              <a:t>AngularJS</a:t>
            </a:r>
            <a:r>
              <a:rPr lang="en-US" sz="1600" dirty="0"/>
              <a:t> to validate our form. </a:t>
            </a:r>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a:p>
          <a:p>
            <a:pPr marL="0" indent="0">
              <a:buNone/>
            </a:pPr>
            <a:endParaRPr lang="en-US" sz="1600" dirty="0" smtClean="0"/>
          </a:p>
          <a:p>
            <a:endParaRPr lang="en-US" sz="1600" dirty="0" smtClean="0"/>
          </a:p>
          <a:p>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647182143"/>
              </p:ext>
            </p:extLst>
          </p:nvPr>
        </p:nvGraphicFramePr>
        <p:xfrm>
          <a:off x="1219200" y="1676400"/>
          <a:ext cx="7620000" cy="2225040"/>
        </p:xfrm>
        <a:graphic>
          <a:graphicData uri="http://schemas.openxmlformats.org/drawingml/2006/table">
            <a:tbl>
              <a:tblPr firstRow="1" bandRow="1">
                <a:tableStyleId>{073A0DAA-6AF3-43AB-8588-CEC1D06C72B9}</a:tableStyleId>
              </a:tblPr>
              <a:tblGrid>
                <a:gridCol w="2209800"/>
                <a:gridCol w="5410200"/>
              </a:tblGrid>
              <a:tr h="370840">
                <a:tc>
                  <a:txBody>
                    <a:bodyPr/>
                    <a:lstStyle/>
                    <a:p>
                      <a:r>
                        <a:rPr lang="en-US" dirty="0" smtClean="0"/>
                        <a:t>Classes</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ng</a:t>
                      </a:r>
                      <a:r>
                        <a:rPr lang="en-US" dirty="0" smtClean="0"/>
                        <a:t>-valid</a:t>
                      </a:r>
                      <a:endParaRPr lang="en-US" dirty="0"/>
                    </a:p>
                  </a:txBody>
                  <a:tcPr/>
                </a:tc>
                <a:tc>
                  <a:txBody>
                    <a:bodyPr/>
                    <a:lstStyle/>
                    <a:p>
                      <a:r>
                        <a:rPr lang="en-US" dirty="0" smtClean="0"/>
                        <a:t>Set, if the form is valid</a:t>
                      </a:r>
                      <a:endParaRPr lang="en-US" dirty="0"/>
                    </a:p>
                  </a:txBody>
                  <a:tcPr/>
                </a:tc>
              </a:tr>
              <a:tr h="370840">
                <a:tc>
                  <a:txBody>
                    <a:bodyPr/>
                    <a:lstStyle/>
                    <a:p>
                      <a:r>
                        <a:rPr lang="en-US" dirty="0" err="1" smtClean="0"/>
                        <a:t>ng</a:t>
                      </a:r>
                      <a:r>
                        <a:rPr lang="en-US" dirty="0" smtClean="0"/>
                        <a:t>-invalid</a:t>
                      </a:r>
                      <a:endParaRPr lang="en-US" dirty="0"/>
                    </a:p>
                  </a:txBody>
                  <a:tcPr/>
                </a:tc>
                <a:tc>
                  <a:txBody>
                    <a:bodyPr/>
                    <a:lstStyle/>
                    <a:p>
                      <a:r>
                        <a:rPr lang="en-US" dirty="0" smtClean="0"/>
                        <a:t>Set, if the form is in-valid</a:t>
                      </a:r>
                      <a:endParaRPr lang="en-US" dirty="0"/>
                    </a:p>
                  </a:txBody>
                  <a:tcPr/>
                </a:tc>
              </a:tr>
              <a:tr h="370840">
                <a:tc>
                  <a:txBody>
                    <a:bodyPr/>
                    <a:lstStyle/>
                    <a:p>
                      <a:r>
                        <a:rPr lang="en-US" dirty="0" err="1" smtClean="0"/>
                        <a:t>ng</a:t>
                      </a:r>
                      <a:r>
                        <a:rPr lang="en-US" dirty="0" smtClean="0"/>
                        <a:t>-pristine</a:t>
                      </a:r>
                      <a:endParaRPr lang="en-US" dirty="0"/>
                    </a:p>
                  </a:txBody>
                  <a:tcPr/>
                </a:tc>
                <a:tc>
                  <a:txBody>
                    <a:bodyPr/>
                    <a:lstStyle/>
                    <a:p>
                      <a:r>
                        <a:rPr lang="en-US" dirty="0" smtClean="0"/>
                        <a:t>Set, if the form is pristine</a:t>
                      </a:r>
                      <a:endParaRPr lang="en-US" dirty="0"/>
                    </a:p>
                  </a:txBody>
                  <a:tcPr/>
                </a:tc>
              </a:tr>
              <a:tr h="370840">
                <a:tc>
                  <a:txBody>
                    <a:bodyPr/>
                    <a:lstStyle/>
                    <a:p>
                      <a:r>
                        <a:rPr lang="en-US" dirty="0" err="1" smtClean="0"/>
                        <a:t>ng</a:t>
                      </a:r>
                      <a:r>
                        <a:rPr lang="en-US" dirty="0" smtClean="0"/>
                        <a:t>-dirty</a:t>
                      </a:r>
                      <a:endParaRPr lang="en-US" dirty="0"/>
                    </a:p>
                  </a:txBody>
                  <a:tcPr/>
                </a:tc>
                <a:tc>
                  <a:txBody>
                    <a:bodyPr/>
                    <a:lstStyle/>
                    <a:p>
                      <a:r>
                        <a:rPr lang="en-US" dirty="0" smtClean="0"/>
                        <a:t>Set, if the form is dirty</a:t>
                      </a:r>
                      <a:endParaRPr lang="en-US" dirty="0"/>
                    </a:p>
                  </a:txBody>
                  <a:tcPr/>
                </a:tc>
              </a:tr>
              <a:tr h="370840">
                <a:tc>
                  <a:txBody>
                    <a:bodyPr/>
                    <a:lstStyle/>
                    <a:p>
                      <a:r>
                        <a:rPr lang="en-US" dirty="0" err="1" smtClean="0"/>
                        <a:t>ng</a:t>
                      </a:r>
                      <a:r>
                        <a:rPr lang="en-US" dirty="0" smtClean="0"/>
                        <a:t>-submitted</a:t>
                      </a:r>
                      <a:endParaRPr lang="en-US" dirty="0"/>
                    </a:p>
                  </a:txBody>
                  <a:tcPr/>
                </a:tc>
                <a:tc>
                  <a:txBody>
                    <a:bodyPr/>
                    <a:lstStyle/>
                    <a:p>
                      <a:r>
                        <a:rPr lang="en-US" dirty="0" smtClean="0"/>
                        <a:t>Set, if the form is submitted.</a:t>
                      </a:r>
                      <a:endParaRPr lang="en-US" dirty="0"/>
                    </a:p>
                  </a:txBody>
                  <a:tcPr/>
                </a:tc>
              </a:tr>
            </a:tbl>
          </a:graphicData>
        </a:graphic>
      </p:graphicFrame>
    </p:spTree>
    <p:extLst>
      <p:ext uri="{BB962C8B-B14F-4D97-AF65-F5344CB8AC3E}">
        <p14:creationId xmlns:p14="http://schemas.microsoft.com/office/powerpoint/2010/main" val="3969189182"/>
      </p:ext>
    </p:extLst>
  </p:cSld>
  <p:clrMapOvr>
    <a:masterClrMapping/>
  </p:clrMapOvr>
  <p:transition xmlns:p14="http://schemas.microsoft.com/office/powerpoint/2010/mai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57201"/>
            <a:ext cx="8077200" cy="5436576"/>
          </a:xfrm>
        </p:spPr>
        <p:txBody>
          <a:bodyPr>
            <a:normAutofit lnSpcReduction="10000"/>
          </a:bodyPr>
          <a:lstStyle/>
          <a:p>
            <a:r>
              <a:rPr lang="en-US" sz="1600" dirty="0"/>
              <a:t>Let’s look at validation for the First name and Last name fields. These won’t be too challenging, as the rule is simply that they are required. The two things that we must do are provide the validation itself and the feedback to the user, if the validation fails. </a:t>
            </a:r>
            <a:endParaRPr lang="en-US" sz="1600" dirty="0" smtClean="0"/>
          </a:p>
          <a:p>
            <a:pPr marL="457200" lvl="1" indent="0">
              <a:buNone/>
            </a:pPr>
            <a:endParaRPr lang="en-US" sz="1400" dirty="0" smtClean="0">
              <a:solidFill>
                <a:srgbClr val="0000FF"/>
              </a:solidFill>
            </a:endParaRPr>
          </a:p>
          <a:p>
            <a:pPr marL="457200" lvl="1" indent="0">
              <a:buNone/>
            </a:pPr>
            <a:r>
              <a:rPr lang="en-US" sz="1400" dirty="0" smtClean="0">
                <a:solidFill>
                  <a:srgbClr val="0000FF"/>
                </a:solidFill>
              </a:rPr>
              <a:t>&lt;</a:t>
            </a:r>
            <a:r>
              <a:rPr lang="en-US" sz="1400" dirty="0">
                <a:solidFill>
                  <a:srgbClr val="0000FF"/>
                </a:solidFill>
              </a:rPr>
              <a:t>input type="text" placeholder="First Name" name="</a:t>
            </a:r>
            <a:r>
              <a:rPr lang="en-US" sz="1400" dirty="0" err="1">
                <a:solidFill>
                  <a:srgbClr val="0000FF"/>
                </a:solidFill>
              </a:rPr>
              <a:t>firstName</a:t>
            </a:r>
            <a:r>
              <a:rPr lang="en-US" sz="1400" dirty="0">
                <a:solidFill>
                  <a:srgbClr val="0000FF"/>
                </a:solidFill>
              </a:rPr>
              <a:t>" </a:t>
            </a:r>
            <a:r>
              <a:rPr lang="en-US" sz="1400" dirty="0" err="1">
                <a:solidFill>
                  <a:srgbClr val="0000FF"/>
                </a:solidFill>
              </a:rPr>
              <a:t>ng</a:t>
            </a:r>
            <a:r>
              <a:rPr lang="en-US" sz="1400" dirty="0">
                <a:solidFill>
                  <a:srgbClr val="0000FF"/>
                </a:solidFill>
              </a:rPr>
              <a:t>-model="</a:t>
            </a:r>
            <a:r>
              <a:rPr lang="en-US" sz="1400" dirty="0" err="1" smtClean="0">
                <a:solidFill>
                  <a:srgbClr val="0000FF"/>
                </a:solidFill>
              </a:rPr>
              <a:t>person.firstName</a:t>
            </a:r>
            <a:r>
              <a:rPr lang="en-US" sz="1400" dirty="0" smtClean="0">
                <a:solidFill>
                  <a:srgbClr val="0000FF"/>
                </a:solidFill>
              </a:rPr>
              <a:t>” required</a:t>
            </a:r>
            <a:r>
              <a:rPr lang="en-US" sz="1400" dirty="0">
                <a:solidFill>
                  <a:srgbClr val="0000FF"/>
                </a:solidFill>
              </a:rPr>
              <a:t>&gt;</a:t>
            </a:r>
          </a:p>
          <a:p>
            <a:pPr marL="457200" lvl="1" indent="0">
              <a:buNone/>
            </a:pPr>
            <a:r>
              <a:rPr lang="en-US" sz="1400" dirty="0">
                <a:solidFill>
                  <a:srgbClr val="0000FF"/>
                </a:solidFill>
              </a:rPr>
              <a:t>&lt;span </a:t>
            </a:r>
            <a:r>
              <a:rPr lang="en-US" sz="1400" dirty="0" err="1">
                <a:solidFill>
                  <a:srgbClr val="0000FF"/>
                </a:solidFill>
              </a:rPr>
              <a:t>ng</a:t>
            </a:r>
            <a:r>
              <a:rPr lang="en-US" sz="1400" dirty="0">
                <a:solidFill>
                  <a:srgbClr val="0000FF"/>
                </a:solidFill>
              </a:rPr>
              <a:t>-show="</a:t>
            </a:r>
            <a:r>
              <a:rPr lang="en-US" sz="1400" dirty="0" err="1">
                <a:solidFill>
                  <a:srgbClr val="0000FF"/>
                </a:solidFill>
              </a:rPr>
              <a:t>firstNameInvalid</a:t>
            </a:r>
            <a:r>
              <a:rPr lang="en-US" sz="1400" dirty="0">
                <a:solidFill>
                  <a:srgbClr val="0000FF"/>
                </a:solidFill>
              </a:rPr>
              <a:t>"&gt;Please enter a value for First name&lt;/span</a:t>
            </a:r>
            <a:r>
              <a:rPr lang="en-US" sz="1400" dirty="0" smtClean="0">
                <a:solidFill>
                  <a:srgbClr val="0000FF"/>
                </a:solidFill>
              </a:rPr>
              <a:t>&gt; &lt;</a:t>
            </a:r>
            <a:r>
              <a:rPr lang="en-US" sz="1400" dirty="0" err="1">
                <a:solidFill>
                  <a:srgbClr val="0000FF"/>
                </a:solidFill>
              </a:rPr>
              <a:t>br</a:t>
            </a:r>
            <a:r>
              <a:rPr lang="en-US" sz="1400" dirty="0">
                <a:solidFill>
                  <a:srgbClr val="0000FF"/>
                </a:solidFill>
              </a:rPr>
              <a:t>/</a:t>
            </a:r>
            <a:r>
              <a:rPr lang="en-US" sz="1400" dirty="0" smtClean="0">
                <a:solidFill>
                  <a:srgbClr val="0000FF"/>
                </a:solidFill>
              </a:rPr>
              <a:t>&gt;</a:t>
            </a:r>
            <a:endParaRPr lang="en-US" sz="1400" dirty="0">
              <a:solidFill>
                <a:srgbClr val="0000FF"/>
              </a:solidFill>
            </a:endParaRPr>
          </a:p>
          <a:p>
            <a:pPr marL="457200" lvl="1" indent="0">
              <a:buNone/>
            </a:pPr>
            <a:endParaRPr lang="en-US" sz="1400" dirty="0" smtClean="0">
              <a:solidFill>
                <a:srgbClr val="0000FF"/>
              </a:solidFill>
            </a:endParaRPr>
          </a:p>
          <a:p>
            <a:pPr marL="457200" lvl="1" indent="0">
              <a:buNone/>
            </a:pPr>
            <a:r>
              <a:rPr lang="en-US" sz="1400" dirty="0" smtClean="0">
                <a:solidFill>
                  <a:srgbClr val="0000FF"/>
                </a:solidFill>
              </a:rPr>
              <a:t>&lt;</a:t>
            </a:r>
            <a:r>
              <a:rPr lang="en-US" sz="1400" dirty="0">
                <a:solidFill>
                  <a:srgbClr val="0000FF"/>
                </a:solidFill>
              </a:rPr>
              <a:t>input type="text" placeholder="Last Name" name="</a:t>
            </a:r>
            <a:r>
              <a:rPr lang="en-US" sz="1400" dirty="0" err="1">
                <a:solidFill>
                  <a:srgbClr val="0000FF"/>
                </a:solidFill>
              </a:rPr>
              <a:t>lastName</a:t>
            </a:r>
            <a:r>
              <a:rPr lang="en-US" sz="1400" dirty="0">
                <a:solidFill>
                  <a:srgbClr val="0000FF"/>
                </a:solidFill>
              </a:rPr>
              <a:t>" </a:t>
            </a:r>
            <a:r>
              <a:rPr lang="en-US" sz="1400" dirty="0" err="1">
                <a:solidFill>
                  <a:srgbClr val="0000FF"/>
                </a:solidFill>
              </a:rPr>
              <a:t>ng</a:t>
            </a:r>
            <a:r>
              <a:rPr lang="en-US" sz="1400" dirty="0">
                <a:solidFill>
                  <a:srgbClr val="0000FF"/>
                </a:solidFill>
              </a:rPr>
              <a:t>-model="</a:t>
            </a:r>
            <a:r>
              <a:rPr lang="en-US" sz="1400" dirty="0" err="1">
                <a:solidFill>
                  <a:srgbClr val="0000FF"/>
                </a:solidFill>
              </a:rPr>
              <a:t>person.lastName</a:t>
            </a:r>
            <a:r>
              <a:rPr lang="en-US" sz="1400" dirty="0">
                <a:solidFill>
                  <a:srgbClr val="0000FF"/>
                </a:solidFill>
              </a:rPr>
              <a:t>" required&gt;</a:t>
            </a:r>
          </a:p>
          <a:p>
            <a:pPr marL="457200" lvl="1" indent="0">
              <a:buNone/>
            </a:pPr>
            <a:r>
              <a:rPr lang="en-US" sz="1400" dirty="0">
                <a:solidFill>
                  <a:srgbClr val="0000FF"/>
                </a:solidFill>
              </a:rPr>
              <a:t>&lt;span </a:t>
            </a:r>
            <a:r>
              <a:rPr lang="en-US" sz="1400" dirty="0" err="1">
                <a:solidFill>
                  <a:srgbClr val="0000FF"/>
                </a:solidFill>
              </a:rPr>
              <a:t>ng</a:t>
            </a:r>
            <a:r>
              <a:rPr lang="en-US" sz="1400" dirty="0">
                <a:solidFill>
                  <a:srgbClr val="0000FF"/>
                </a:solidFill>
              </a:rPr>
              <a:t>-show="</a:t>
            </a:r>
            <a:r>
              <a:rPr lang="en-US" sz="1400" dirty="0" err="1">
                <a:solidFill>
                  <a:srgbClr val="0000FF"/>
                </a:solidFill>
              </a:rPr>
              <a:t>lastNameInvalid</a:t>
            </a:r>
            <a:r>
              <a:rPr lang="en-US" sz="1400" dirty="0">
                <a:solidFill>
                  <a:srgbClr val="0000FF"/>
                </a:solidFill>
              </a:rPr>
              <a:t>"&gt;Please enter a value for Last name&lt;/span</a:t>
            </a:r>
            <a:r>
              <a:rPr lang="en-US" sz="1400" dirty="0" smtClean="0">
                <a:solidFill>
                  <a:srgbClr val="0000FF"/>
                </a:solidFill>
              </a:rPr>
              <a:t>&gt;</a:t>
            </a:r>
          </a:p>
          <a:p>
            <a:pPr marL="457200" lvl="1" indent="0">
              <a:buNone/>
            </a:pPr>
            <a:endParaRPr lang="en-US" sz="1400" dirty="0" smtClean="0">
              <a:solidFill>
                <a:srgbClr val="0000FF"/>
              </a:solidFill>
            </a:endParaRPr>
          </a:p>
          <a:p>
            <a:pPr marL="457200" lvl="1" indent="0">
              <a:buNone/>
            </a:pPr>
            <a:r>
              <a:rPr lang="en-US" sz="1400" dirty="0">
                <a:solidFill>
                  <a:srgbClr val="0000FF"/>
                </a:solidFill>
              </a:rPr>
              <a:t>The validation is straightforward; we simply add a required attribute to our input elements. With the addition of this attribute, </a:t>
            </a:r>
            <a:r>
              <a:rPr lang="en-US" sz="1400" dirty="0" err="1">
                <a:solidFill>
                  <a:srgbClr val="0000FF"/>
                </a:solidFill>
              </a:rPr>
              <a:t>AngularJS</a:t>
            </a:r>
            <a:r>
              <a:rPr lang="en-US" sz="1400" dirty="0">
                <a:solidFill>
                  <a:srgbClr val="0000FF"/>
                </a:solidFill>
              </a:rPr>
              <a:t> will insist on a value in each of these fields before it will consider the form valid. However, it insists rather quietly, so it is up to us to tell the user if things went wrong and how to fix them. The approach we apply here is to use span elements containing the validation error messages. We want to keep these hidden until we have to show them. We achieve this through the </a:t>
            </a:r>
            <a:r>
              <a:rPr lang="en-US" sz="1400" dirty="0" err="1">
                <a:solidFill>
                  <a:srgbClr val="0000FF"/>
                </a:solidFill>
              </a:rPr>
              <a:t>ngShow</a:t>
            </a:r>
            <a:r>
              <a:rPr lang="en-US" sz="1400" dirty="0">
                <a:solidFill>
                  <a:srgbClr val="0000FF"/>
                </a:solidFill>
              </a:rPr>
              <a:t> directive. Let’s focus on the span we added for the First name field.</a:t>
            </a:r>
          </a:p>
          <a:p>
            <a:pPr marL="457200" lvl="1" indent="0">
              <a:buNone/>
            </a:pPr>
            <a:r>
              <a:rPr lang="en-US" sz="1400" dirty="0">
                <a:solidFill>
                  <a:srgbClr val="0000FF"/>
                </a:solidFill>
              </a:rPr>
              <a:t>&lt;span </a:t>
            </a:r>
            <a:r>
              <a:rPr lang="en-US" sz="1400" dirty="0" err="1">
                <a:solidFill>
                  <a:srgbClr val="0000FF"/>
                </a:solidFill>
              </a:rPr>
              <a:t>ng</a:t>
            </a:r>
            <a:r>
              <a:rPr lang="en-US" sz="1400" dirty="0">
                <a:solidFill>
                  <a:srgbClr val="0000FF"/>
                </a:solidFill>
              </a:rPr>
              <a:t>-show="</a:t>
            </a:r>
            <a:r>
              <a:rPr lang="en-US" sz="1400" dirty="0" err="1">
                <a:solidFill>
                  <a:srgbClr val="0000FF"/>
                </a:solidFill>
              </a:rPr>
              <a:t>firstNameInvalid</a:t>
            </a:r>
            <a:r>
              <a:rPr lang="en-US" sz="1400" dirty="0">
                <a:solidFill>
                  <a:srgbClr val="0000FF"/>
                </a:solidFill>
              </a:rPr>
              <a:t>"&gt;Please enter a value for First name&lt;/span&gt;</a:t>
            </a:r>
          </a:p>
          <a:p>
            <a:pPr marL="457200" lvl="1" indent="0">
              <a:buNone/>
            </a:pPr>
            <a:r>
              <a:rPr lang="en-US" sz="1400" dirty="0">
                <a:solidFill>
                  <a:srgbClr val="0000FF"/>
                </a:solidFill>
              </a:rPr>
              <a:t>As you may recall from our coverage of </a:t>
            </a:r>
            <a:r>
              <a:rPr lang="en-US" sz="1400" dirty="0" err="1">
                <a:solidFill>
                  <a:srgbClr val="0000FF"/>
                </a:solidFill>
              </a:rPr>
              <a:t>ngShow</a:t>
            </a:r>
            <a:r>
              <a:rPr lang="en-US" sz="1400" dirty="0">
                <a:solidFill>
                  <a:srgbClr val="0000FF"/>
                </a:solidFill>
              </a:rPr>
              <a:t> in the last chapter, it expects an expression that evaluates to a Boolean value</a:t>
            </a:r>
            <a:r>
              <a:rPr lang="en-US" sz="1400" dirty="0" smtClean="0">
                <a:solidFill>
                  <a:srgbClr val="0000FF"/>
                </a:solidFill>
              </a:rPr>
              <a:t>.</a:t>
            </a:r>
          </a:p>
          <a:p>
            <a:pPr marL="457200" lvl="1" indent="0">
              <a:buNone/>
            </a:pPr>
            <a:r>
              <a:rPr lang="en-US" sz="1400" dirty="0" smtClean="0">
                <a:solidFill>
                  <a:srgbClr val="0000FF"/>
                </a:solidFill>
              </a:rPr>
              <a:t>Let us look </a:t>
            </a:r>
            <a:r>
              <a:rPr lang="en-US" sz="1400" dirty="0">
                <a:solidFill>
                  <a:srgbClr val="0000FF"/>
                </a:solidFill>
              </a:rPr>
              <a:t>at the </a:t>
            </a:r>
            <a:r>
              <a:rPr lang="en-US" sz="1400" dirty="0" smtClean="0">
                <a:solidFill>
                  <a:srgbClr val="0000FF"/>
                </a:solidFill>
              </a:rPr>
              <a:t>: RegistrationForm_1.2</a:t>
            </a:r>
            <a:r>
              <a:rPr lang="en-US" sz="1400" dirty="0">
                <a:solidFill>
                  <a:srgbClr val="0000FF"/>
                </a:solidFill>
              </a:rPr>
              <a:t>.</a:t>
            </a:r>
            <a:r>
              <a:rPr lang="en-US" sz="1400" dirty="0" smtClean="0">
                <a:solidFill>
                  <a:srgbClr val="0000FF"/>
                </a:solidFill>
              </a:rPr>
              <a:t>html which </a:t>
            </a:r>
            <a:r>
              <a:rPr lang="en-US" sz="1400" dirty="0">
                <a:solidFill>
                  <a:srgbClr val="0000FF"/>
                </a:solidFill>
              </a:rPr>
              <a:t>now includes : </a:t>
            </a:r>
            <a:r>
              <a:rPr lang="en-US" sz="1400" dirty="0" smtClean="0">
                <a:solidFill>
                  <a:srgbClr val="0000FF"/>
                </a:solidFill>
              </a:rPr>
              <a:t> </a:t>
            </a:r>
            <a:r>
              <a:rPr lang="en-US" sz="1400" dirty="0" err="1" smtClean="0">
                <a:solidFill>
                  <a:srgbClr val="0000FF"/>
                </a:solidFill>
              </a:rPr>
              <a:t>formApp_WithSomeValidations.js</a:t>
            </a:r>
            <a:r>
              <a:rPr lang="en-US" sz="1400" dirty="0" smtClean="0">
                <a:solidFill>
                  <a:srgbClr val="0000FF"/>
                </a:solidFill>
              </a:rPr>
              <a:t> [STJS].</a:t>
            </a:r>
          </a:p>
          <a:p>
            <a:pPr marL="457200" lvl="1" indent="0">
              <a:buNone/>
            </a:pPr>
            <a:endParaRPr lang="en-US" sz="1400" dirty="0">
              <a:solidFill>
                <a:srgbClr val="0000FF"/>
              </a:solidFill>
            </a:endParaRPr>
          </a:p>
        </p:txBody>
      </p:sp>
    </p:spTree>
    <p:extLst>
      <p:ext uri="{BB962C8B-B14F-4D97-AF65-F5344CB8AC3E}">
        <p14:creationId xmlns:p14="http://schemas.microsoft.com/office/powerpoint/2010/main" val="2631657008"/>
      </p:ext>
    </p:extLst>
  </p:cSld>
  <p:clrMapOvr>
    <a:masterClrMapping/>
  </p:clrMapOvr>
  <p:transition xmlns:p14="http://schemas.microsoft.com/office/powerpoint/2010/mai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The Course Break Down:</a:t>
            </a:r>
            <a:endParaRPr lang="en-US" dirty="0"/>
          </a:p>
        </p:txBody>
      </p:sp>
      <p:sp>
        <p:nvSpPr>
          <p:cNvPr id="5" name="Content Placeholder 4"/>
          <p:cNvSpPr>
            <a:spLocks noGrp="1"/>
          </p:cNvSpPr>
          <p:nvPr>
            <p:ph idx="1"/>
            <p:custDataLst>
              <p:tags r:id="rId3"/>
            </p:custDataLst>
          </p:nvPr>
        </p:nvSpPr>
        <p:spPr>
          <a:xfrm>
            <a:off x="762000" y="1295400"/>
            <a:ext cx="8077200" cy="5181599"/>
          </a:xfrm>
        </p:spPr>
        <p:txBody>
          <a:bodyPr>
            <a:noAutofit/>
          </a:bodyPr>
          <a:lstStyle/>
          <a:p>
            <a:r>
              <a:rPr lang="en-US" sz="2400" spc="-150" dirty="0" smtClean="0"/>
              <a:t>Class 1: Mean Stack Fundamentals.</a:t>
            </a:r>
          </a:p>
          <a:p>
            <a:r>
              <a:rPr lang="en-US" sz="2400" spc="-150" dirty="0" smtClean="0"/>
              <a:t>Class 2</a:t>
            </a:r>
            <a:r>
              <a:rPr lang="en-US" sz="2400" spc="-150" dirty="0"/>
              <a:t>: Learning </a:t>
            </a:r>
            <a:r>
              <a:rPr lang="en-US" sz="2400" spc="-150" dirty="0" err="1" smtClean="0"/>
              <a:t>Node.js</a:t>
            </a:r>
            <a:r>
              <a:rPr lang="en-US" sz="2400" spc="-150" dirty="0" smtClean="0"/>
              <a:t> </a:t>
            </a:r>
          </a:p>
          <a:p>
            <a:r>
              <a:rPr lang="en-US" sz="2400" spc="-150" dirty="0" smtClean="0"/>
              <a:t>Class 3: Implementing HTTP Services in </a:t>
            </a:r>
            <a:r>
              <a:rPr lang="en-US" sz="2400" spc="-150" dirty="0" err="1" smtClean="0"/>
              <a:t>Node.js</a:t>
            </a:r>
            <a:endParaRPr lang="en-US" sz="2400" spc="-150" dirty="0" smtClean="0"/>
          </a:p>
          <a:p>
            <a:r>
              <a:rPr lang="en-US" sz="2400" spc="-150" dirty="0" smtClean="0"/>
              <a:t>Class 4: Scaling the Applications Using </a:t>
            </a:r>
            <a:r>
              <a:rPr lang="en-US" sz="2400" spc="-150" dirty="0" err="1" smtClean="0"/>
              <a:t>Node.js</a:t>
            </a:r>
            <a:endParaRPr lang="en-US" sz="2400" spc="-150" dirty="0" smtClean="0"/>
          </a:p>
          <a:p>
            <a:r>
              <a:rPr lang="en-US" sz="2400" spc="-150" dirty="0" smtClean="0"/>
              <a:t>Class 5: Understanding </a:t>
            </a:r>
            <a:r>
              <a:rPr lang="en-US" sz="2400" spc="-150" dirty="0" err="1" smtClean="0"/>
              <a:t>NoSql</a:t>
            </a:r>
            <a:r>
              <a:rPr lang="en-US" sz="2400" spc="-150" dirty="0" smtClean="0"/>
              <a:t> and </a:t>
            </a:r>
            <a:r>
              <a:rPr lang="en-US" sz="2400" spc="-150" dirty="0" err="1" smtClean="0"/>
              <a:t>MongoDB</a:t>
            </a:r>
            <a:endParaRPr lang="en-US" sz="2400" spc="-150" dirty="0" smtClean="0"/>
          </a:p>
          <a:p>
            <a:r>
              <a:rPr lang="en-US" sz="2400" spc="-150" dirty="0" smtClean="0"/>
              <a:t>Class 6: Understanding Express and Implementation.</a:t>
            </a:r>
            <a:endParaRPr lang="en-US" sz="2400" spc="-150" dirty="0"/>
          </a:p>
          <a:p>
            <a:r>
              <a:rPr lang="en-US" sz="2400" spc="-150" dirty="0" smtClean="0"/>
              <a:t>Class 7</a:t>
            </a:r>
            <a:r>
              <a:rPr lang="en-US" sz="2400" spc="-150" dirty="0"/>
              <a:t>: </a:t>
            </a:r>
            <a:r>
              <a:rPr lang="en-US" sz="2400" spc="-150" dirty="0" smtClean="0"/>
              <a:t>Understanding Angular</a:t>
            </a:r>
            <a:endParaRPr lang="en-US" sz="2400" spc="-150" dirty="0"/>
          </a:p>
          <a:p>
            <a:r>
              <a:rPr lang="en-US" sz="2400" spc="-150" dirty="0" smtClean="0"/>
              <a:t>Class 8</a:t>
            </a:r>
            <a:r>
              <a:rPr lang="en-US" sz="2400" spc="-150" dirty="0"/>
              <a:t>: </a:t>
            </a:r>
            <a:r>
              <a:rPr lang="en-US" sz="2400" spc="-150" dirty="0" smtClean="0"/>
              <a:t>Understanding the Angular Directives and 		       </a:t>
            </a:r>
            <a:r>
              <a:rPr lang="en-US" sz="2400" spc="-150" smtClean="0"/>
              <a:t> 	     Angular </a:t>
            </a:r>
            <a:r>
              <a:rPr lang="en-US" sz="2400" spc="-150" dirty="0" smtClean="0"/>
              <a:t>Web Application.</a:t>
            </a:r>
          </a:p>
          <a:p>
            <a:r>
              <a:rPr lang="en-US" sz="2400" spc="-150" dirty="0" smtClean="0"/>
              <a:t>Class 9: Creating a Shopping Cart.</a:t>
            </a:r>
            <a:endParaRPr lang="en-US" sz="2400" spc="-150" dirty="0"/>
          </a:p>
          <a:p>
            <a:r>
              <a:rPr lang="en-US" sz="2400" spc="-150" dirty="0" smtClean="0"/>
              <a:t>Class 10: Creating another project.</a:t>
            </a:r>
            <a:endParaRPr lang="en-US" sz="2400" spc="-150" dirty="0"/>
          </a:p>
          <a:p>
            <a:endParaRPr lang="en-US" sz="2400" spc="-150" dirty="0" smtClean="0"/>
          </a:p>
          <a:p>
            <a:endParaRPr lang="en-US" sz="2400" spc="-150" dirty="0" smtClean="0"/>
          </a:p>
        </p:txBody>
      </p:sp>
    </p:spTree>
    <p:custDataLst>
      <p:tags r:id="rId1"/>
    </p:custDataLst>
    <p:extLst>
      <p:ext uri="{BB962C8B-B14F-4D97-AF65-F5344CB8AC3E}">
        <p14:creationId xmlns:p14="http://schemas.microsoft.com/office/powerpoint/2010/main" val="110639140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2400"/>
            <a:ext cx="8077200" cy="6476999"/>
          </a:xfrm>
        </p:spPr>
        <p:txBody>
          <a:bodyPr>
            <a:normAutofit fontScale="92500"/>
          </a:bodyPr>
          <a:lstStyle/>
          <a:p>
            <a:r>
              <a:rPr lang="en-US" sz="1600" dirty="0"/>
              <a:t>Moving along to the e-mail address input, the requirement is also that the field is required. In this case, it must also be a value that is a properly formatted e-mail address. This is easy enough to achieve using the HTML5-based approach</a:t>
            </a:r>
            <a:r>
              <a:rPr lang="en-US" sz="1600" dirty="0" smtClean="0"/>
              <a:t>.</a:t>
            </a:r>
          </a:p>
          <a:p>
            <a:r>
              <a:rPr lang="en-US" sz="1600" dirty="0"/>
              <a:t>&lt;input </a:t>
            </a:r>
            <a:r>
              <a:rPr lang="en-US" sz="1600" b="1" dirty="0"/>
              <a:t>type="email" </a:t>
            </a:r>
            <a:r>
              <a:rPr lang="en-US" sz="1600" dirty="0"/>
              <a:t>placeholder="Email" name="email" </a:t>
            </a:r>
            <a:r>
              <a:rPr lang="en-US" sz="1600" dirty="0" err="1"/>
              <a:t>ng</a:t>
            </a:r>
            <a:r>
              <a:rPr lang="en-US" sz="1600" dirty="0"/>
              <a:t>-model="</a:t>
            </a:r>
            <a:r>
              <a:rPr lang="en-US" sz="1600" dirty="0" err="1"/>
              <a:t>person.email</a:t>
            </a:r>
            <a:r>
              <a:rPr lang="en-US" sz="1600" dirty="0"/>
              <a:t>" </a:t>
            </a:r>
            <a:r>
              <a:rPr lang="en-US" sz="1600" b="1" dirty="0"/>
              <a:t>required</a:t>
            </a:r>
            <a:r>
              <a:rPr lang="en-US" sz="1600" dirty="0"/>
              <a:t>&gt;</a:t>
            </a:r>
          </a:p>
          <a:p>
            <a:r>
              <a:rPr lang="en-US" sz="1600" dirty="0" smtClean="0"/>
              <a:t>Here we have used the HTML5</a:t>
            </a:r>
            <a:r>
              <a:rPr lang="en-US" sz="1600" dirty="0"/>
              <a:t>-based input types and specify </a:t>
            </a:r>
            <a:r>
              <a:rPr lang="en-US" sz="1600" b="1" dirty="0"/>
              <a:t>email</a:t>
            </a:r>
            <a:r>
              <a:rPr lang="en-US" sz="1600" dirty="0"/>
              <a:t> as the input type. This means that only properly formatted e-mail addresses will be considered valid. </a:t>
            </a:r>
            <a:endParaRPr lang="en-US" sz="1600" dirty="0" smtClean="0"/>
          </a:p>
          <a:p>
            <a:r>
              <a:rPr lang="en-US" sz="1600" dirty="0" smtClean="0"/>
              <a:t>We would </a:t>
            </a:r>
            <a:r>
              <a:rPr lang="en-US" sz="1600" dirty="0" err="1" smtClean="0"/>
              <a:t>aso</a:t>
            </a:r>
            <a:r>
              <a:rPr lang="en-US" sz="1600" dirty="0" smtClean="0"/>
              <a:t> follow the same approach </a:t>
            </a:r>
            <a:r>
              <a:rPr lang="en-US" sz="1600" dirty="0"/>
              <a:t>as we did with the First name and Last name fields and use the </a:t>
            </a:r>
            <a:r>
              <a:rPr lang="en-US" sz="1600" dirty="0" err="1"/>
              <a:t>ngShow</a:t>
            </a:r>
            <a:r>
              <a:rPr lang="en-US" sz="1600" dirty="0"/>
              <a:t> directive to show and hide the associated validation error message. The same applies to the research questions’ select element</a:t>
            </a:r>
            <a:r>
              <a:rPr lang="en-US" sz="1600" dirty="0" smtClean="0"/>
              <a:t>.</a:t>
            </a:r>
          </a:p>
          <a:p>
            <a:endParaRPr lang="en-US" sz="1600" dirty="0"/>
          </a:p>
          <a:p>
            <a:r>
              <a:rPr lang="en-US" sz="1600" dirty="0"/>
              <a:t>Using $pristine and $dirty: </a:t>
            </a:r>
            <a:r>
              <a:rPr lang="en-US" sz="1600" dirty="0" smtClean="0"/>
              <a:t>[</a:t>
            </a:r>
            <a:r>
              <a:rPr lang="en-US" sz="1600" dirty="0" smtClean="0">
                <a:solidFill>
                  <a:srgbClr val="0000FF"/>
                </a:solidFill>
              </a:rPr>
              <a:t>RegistrationForm_1.3</a:t>
            </a:r>
            <a:r>
              <a:rPr lang="en-US" sz="1600" dirty="0">
                <a:solidFill>
                  <a:srgbClr val="0000FF"/>
                </a:solidFill>
              </a:rPr>
              <a:t>.html</a:t>
            </a:r>
            <a:r>
              <a:rPr lang="en-US" sz="1600" dirty="0"/>
              <a:t>]</a:t>
            </a:r>
            <a:endParaRPr lang="en-US" sz="1600" dirty="0" smtClean="0"/>
          </a:p>
          <a:p>
            <a:r>
              <a:rPr lang="en-US" sz="1600" dirty="0"/>
              <a:t>At the top of our form, we will place two div elements; both of which use an </a:t>
            </a:r>
            <a:r>
              <a:rPr lang="en-US" sz="1600" dirty="0" err="1"/>
              <a:t>ngShow</a:t>
            </a:r>
            <a:r>
              <a:rPr lang="en-US" sz="1600" dirty="0"/>
              <a:t> </a:t>
            </a:r>
            <a:r>
              <a:rPr lang="en-US" sz="1600" dirty="0" smtClean="0"/>
              <a:t>directive.</a:t>
            </a:r>
          </a:p>
          <a:p>
            <a:r>
              <a:rPr lang="en-US" sz="1600" dirty="0" smtClean="0"/>
              <a:t>The </a:t>
            </a:r>
            <a:r>
              <a:rPr lang="en-US" sz="1600" dirty="0"/>
              <a:t>$dirty property tells us if there has been some interaction with the form. </a:t>
            </a:r>
            <a:endParaRPr lang="en-US" sz="1600" dirty="0" smtClean="0"/>
          </a:p>
          <a:p>
            <a:r>
              <a:rPr lang="en-US" sz="1600" dirty="0" smtClean="0"/>
              <a:t>The </a:t>
            </a:r>
            <a:r>
              <a:rPr lang="en-US" sz="1600" dirty="0"/>
              <a:t>$pristine property is the opposite. It tells us if there has been no interaction with the form. Only one of these div elements will be visible at any given time; that is, a form cannot possibly be in both states.</a:t>
            </a:r>
          </a:p>
          <a:p>
            <a:pPr lvl="1"/>
            <a:r>
              <a:rPr lang="en-US" sz="1200" dirty="0">
                <a:solidFill>
                  <a:srgbClr val="0000FF"/>
                </a:solidFill>
              </a:rPr>
              <a:t>&lt;div </a:t>
            </a:r>
            <a:r>
              <a:rPr lang="en-US" sz="1200" dirty="0" err="1">
                <a:solidFill>
                  <a:srgbClr val="0000FF"/>
                </a:solidFill>
              </a:rPr>
              <a:t>ng</a:t>
            </a:r>
            <a:r>
              <a:rPr lang="en-US" sz="1200" dirty="0">
                <a:solidFill>
                  <a:srgbClr val="0000FF"/>
                </a:solidFill>
              </a:rPr>
              <a:t>-show="</a:t>
            </a:r>
            <a:r>
              <a:rPr lang="en-US" sz="1200" dirty="0" err="1">
                <a:solidFill>
                  <a:srgbClr val="0000FF"/>
                </a:solidFill>
              </a:rPr>
              <a:t>registrationForm</a:t>
            </a:r>
            <a:r>
              <a:rPr lang="en-US" sz="1200" dirty="0">
                <a:solidFill>
                  <a:srgbClr val="0000FF"/>
                </a:solidFill>
              </a:rPr>
              <a:t>.$pristine"&gt;Form input has not yet started&lt;/div&gt;</a:t>
            </a:r>
          </a:p>
          <a:p>
            <a:pPr lvl="1"/>
            <a:r>
              <a:rPr lang="en-US" sz="1200" dirty="0">
                <a:solidFill>
                  <a:srgbClr val="0000FF"/>
                </a:solidFill>
              </a:rPr>
              <a:t>&lt;div </a:t>
            </a:r>
            <a:r>
              <a:rPr lang="en-US" sz="1200" dirty="0" err="1">
                <a:solidFill>
                  <a:srgbClr val="0000FF"/>
                </a:solidFill>
              </a:rPr>
              <a:t>ng</a:t>
            </a:r>
            <a:r>
              <a:rPr lang="en-US" sz="1200" dirty="0">
                <a:solidFill>
                  <a:srgbClr val="0000FF"/>
                </a:solidFill>
              </a:rPr>
              <a:t>-show="</a:t>
            </a:r>
            <a:r>
              <a:rPr lang="en-US" sz="1200" dirty="0" err="1">
                <a:solidFill>
                  <a:srgbClr val="0000FF"/>
                </a:solidFill>
              </a:rPr>
              <a:t>registrationForm</a:t>
            </a:r>
            <a:r>
              <a:rPr lang="en-US" sz="1200" dirty="0">
                <a:solidFill>
                  <a:srgbClr val="0000FF"/>
                </a:solidFill>
              </a:rPr>
              <a:t>.$dirty"&gt;Form input has started&lt;/div&gt;</a:t>
            </a:r>
          </a:p>
          <a:p>
            <a:r>
              <a:rPr lang="en-US" sz="1600" dirty="0"/>
              <a:t>Next, we will add a div element underneath our form. This div element contains the “Thank you” message that we want users to see once they have successfully completed the form. It, too, uses an </a:t>
            </a:r>
            <a:r>
              <a:rPr lang="en-US" sz="1600" dirty="0" err="1"/>
              <a:t>ngShow</a:t>
            </a:r>
            <a:r>
              <a:rPr lang="en-US" sz="1600" dirty="0"/>
              <a:t> directive. In this case, we rely on the value of the </a:t>
            </a:r>
            <a:r>
              <a:rPr lang="en-US" sz="1600" dirty="0" err="1"/>
              <a:t>doShow</a:t>
            </a:r>
            <a:r>
              <a:rPr lang="en-US" sz="1600" dirty="0"/>
              <a:t> variable, a variable that we set within the register() method of our controller, to determine whether or not to show the “Thank you” message.</a:t>
            </a:r>
          </a:p>
          <a:p>
            <a:pPr marL="457200" lvl="1" indent="0">
              <a:buNone/>
            </a:pPr>
            <a:r>
              <a:rPr lang="en-US" sz="1200" dirty="0">
                <a:solidFill>
                  <a:srgbClr val="0000FF"/>
                </a:solidFill>
              </a:rPr>
              <a:t>&lt;div </a:t>
            </a:r>
            <a:r>
              <a:rPr lang="en-US" sz="1200" dirty="0" err="1">
                <a:solidFill>
                  <a:srgbClr val="0000FF"/>
                </a:solidFill>
              </a:rPr>
              <a:t>ng</a:t>
            </a:r>
            <a:r>
              <a:rPr lang="en-US" sz="1200" dirty="0">
                <a:solidFill>
                  <a:srgbClr val="0000FF"/>
                </a:solidFill>
              </a:rPr>
              <a:t>-show="</a:t>
            </a:r>
            <a:r>
              <a:rPr lang="en-US" sz="1200" dirty="0" err="1">
                <a:solidFill>
                  <a:srgbClr val="0000FF"/>
                </a:solidFill>
              </a:rPr>
              <a:t>doShow</a:t>
            </a:r>
            <a:r>
              <a:rPr lang="en-US" sz="1200" dirty="0">
                <a:solidFill>
                  <a:srgbClr val="0000FF"/>
                </a:solidFill>
              </a:rPr>
              <a:t>"&gt;</a:t>
            </a:r>
          </a:p>
          <a:p>
            <a:pPr marL="457200" lvl="1" indent="0">
              <a:buNone/>
            </a:pPr>
            <a:r>
              <a:rPr lang="en-US" sz="1200" dirty="0">
                <a:solidFill>
                  <a:srgbClr val="0000FF"/>
                </a:solidFill>
              </a:rPr>
              <a:t>  Thank you for taking the time to register!</a:t>
            </a:r>
          </a:p>
          <a:p>
            <a:pPr marL="457200" lvl="1" indent="0">
              <a:buNone/>
            </a:pPr>
            <a:r>
              <a:rPr lang="en-US" sz="1200" dirty="0">
                <a:solidFill>
                  <a:srgbClr val="0000FF"/>
                </a:solidFill>
              </a:rPr>
              <a:t>&lt;/div&gt;</a:t>
            </a:r>
          </a:p>
          <a:p>
            <a:endParaRPr lang="en-US" sz="1600" dirty="0"/>
          </a:p>
          <a:p>
            <a:endParaRPr lang="en-US" sz="1600" dirty="0"/>
          </a:p>
        </p:txBody>
      </p:sp>
    </p:spTree>
    <p:extLst>
      <p:ext uri="{BB962C8B-B14F-4D97-AF65-F5344CB8AC3E}">
        <p14:creationId xmlns:p14="http://schemas.microsoft.com/office/powerpoint/2010/main" val="2120499898"/>
      </p:ext>
    </p:extLst>
  </p:cSld>
  <p:clrMapOvr>
    <a:masterClrMapping/>
  </p:clrMapOvr>
  <p:transition xmlns:p14="http://schemas.microsoft.com/office/powerpoint/2010/mai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09600"/>
            <a:ext cx="8077200" cy="5867400"/>
          </a:xfrm>
        </p:spPr>
        <p:txBody>
          <a:bodyPr>
            <a:normAutofit fontScale="92500" lnSpcReduction="20000"/>
          </a:bodyPr>
          <a:lstStyle/>
          <a:p>
            <a:r>
              <a:rPr lang="en-US" sz="1600" dirty="0" smtClean="0"/>
              <a:t>Adding Angular JS class hooks:</a:t>
            </a:r>
          </a:p>
          <a:p>
            <a:pPr marL="800100" lvl="2" indent="0">
              <a:buNone/>
            </a:pPr>
            <a:r>
              <a:rPr lang="en-US" sz="1600" dirty="0">
                <a:solidFill>
                  <a:srgbClr val="0000FF"/>
                </a:solidFill>
              </a:rPr>
              <a:t>input[name='email'].</a:t>
            </a:r>
            <a:r>
              <a:rPr lang="en-US" sz="1600" dirty="0" err="1">
                <a:solidFill>
                  <a:srgbClr val="0000FF"/>
                </a:solidFill>
              </a:rPr>
              <a:t>ng</a:t>
            </a:r>
            <a:r>
              <a:rPr lang="en-US" sz="1600" dirty="0">
                <a:solidFill>
                  <a:srgbClr val="0000FF"/>
                </a:solidFill>
              </a:rPr>
              <a:t>-</a:t>
            </a:r>
            <a:r>
              <a:rPr lang="en-US" sz="1600" dirty="0" err="1">
                <a:solidFill>
                  <a:srgbClr val="0000FF"/>
                </a:solidFill>
              </a:rPr>
              <a:t>dirty.ng</a:t>
            </a:r>
            <a:r>
              <a:rPr lang="en-US" sz="1600" dirty="0">
                <a:solidFill>
                  <a:srgbClr val="0000FF"/>
                </a:solidFill>
              </a:rPr>
              <a:t>-invalid {</a:t>
            </a:r>
          </a:p>
          <a:p>
            <a:pPr marL="800100" lvl="2" indent="0">
              <a:buNone/>
            </a:pPr>
            <a:r>
              <a:rPr lang="en-US" sz="1600" dirty="0">
                <a:solidFill>
                  <a:srgbClr val="0000FF"/>
                </a:solidFill>
              </a:rPr>
              <a:t>  color: red;</a:t>
            </a:r>
          </a:p>
          <a:p>
            <a:pPr marL="800100" lvl="2" indent="0">
              <a:buNone/>
            </a:pPr>
            <a:r>
              <a:rPr lang="en-US" sz="1600" dirty="0" smtClean="0">
                <a:solidFill>
                  <a:srgbClr val="0000FF"/>
                </a:solidFill>
              </a:rPr>
              <a:t>}</a:t>
            </a:r>
            <a:endParaRPr lang="en-US" sz="1600" dirty="0">
              <a:solidFill>
                <a:srgbClr val="0000FF"/>
              </a:solidFill>
            </a:endParaRPr>
          </a:p>
          <a:p>
            <a:pPr marL="800100" lvl="2" indent="0">
              <a:buNone/>
            </a:pPr>
            <a:r>
              <a:rPr lang="en-US" sz="1600" dirty="0">
                <a:solidFill>
                  <a:srgbClr val="0000FF"/>
                </a:solidFill>
              </a:rPr>
              <a:t>input[name='email'].</a:t>
            </a:r>
            <a:r>
              <a:rPr lang="en-US" sz="1600" dirty="0" err="1">
                <a:solidFill>
                  <a:srgbClr val="0000FF"/>
                </a:solidFill>
              </a:rPr>
              <a:t>ng</a:t>
            </a:r>
            <a:r>
              <a:rPr lang="en-US" sz="1600" dirty="0">
                <a:solidFill>
                  <a:srgbClr val="0000FF"/>
                </a:solidFill>
              </a:rPr>
              <a:t>-</a:t>
            </a:r>
            <a:r>
              <a:rPr lang="en-US" sz="1600" dirty="0" err="1">
                <a:solidFill>
                  <a:srgbClr val="0000FF"/>
                </a:solidFill>
              </a:rPr>
              <a:t>dirty.ng</a:t>
            </a:r>
            <a:r>
              <a:rPr lang="en-US" sz="1600" dirty="0">
                <a:solidFill>
                  <a:srgbClr val="0000FF"/>
                </a:solidFill>
              </a:rPr>
              <a:t>-valid {</a:t>
            </a:r>
          </a:p>
          <a:p>
            <a:pPr marL="800100" lvl="2" indent="0">
              <a:buNone/>
            </a:pPr>
            <a:r>
              <a:rPr lang="en-US" sz="1600" dirty="0">
                <a:solidFill>
                  <a:srgbClr val="0000FF"/>
                </a:solidFill>
              </a:rPr>
              <a:t>  color: green;</a:t>
            </a:r>
          </a:p>
          <a:p>
            <a:pPr marL="800100" lvl="2" indent="0">
              <a:buNone/>
            </a:pPr>
            <a:r>
              <a:rPr lang="en-US" sz="1600" dirty="0" smtClean="0">
                <a:solidFill>
                  <a:srgbClr val="0000FF"/>
                </a:solidFill>
              </a:rPr>
              <a:t>}</a:t>
            </a:r>
          </a:p>
          <a:p>
            <a:pPr marL="342900" lvl="2" indent="-342900"/>
            <a:r>
              <a:rPr lang="en-US" sz="1500" dirty="0"/>
              <a:t>What is particularly interesting about this feature is that it only requires the addition of some very basic CSS. </a:t>
            </a:r>
            <a:endParaRPr lang="en-US" sz="1500" dirty="0" smtClean="0"/>
          </a:p>
          <a:p>
            <a:pPr marL="342900" lvl="2" indent="-342900"/>
            <a:r>
              <a:rPr lang="en-US" sz="1500" dirty="0" err="1" smtClean="0"/>
              <a:t>AngularJS</a:t>
            </a:r>
            <a:r>
              <a:rPr lang="en-US" sz="1500" dirty="0" smtClean="0"/>
              <a:t> </a:t>
            </a:r>
            <a:r>
              <a:rPr lang="en-US" sz="1500" dirty="0"/>
              <a:t>will dynamically add CSS classes as the form changes from one state to another. </a:t>
            </a:r>
            <a:r>
              <a:rPr lang="en-US" sz="1500" dirty="0"/>
              <a:t>In this case, when the page first loads, the e-mail input element has a few classes set on it. One of them is the </a:t>
            </a:r>
            <a:r>
              <a:rPr lang="en-US" sz="1500" dirty="0" err="1"/>
              <a:t>ngValid</a:t>
            </a:r>
            <a:r>
              <a:rPr lang="en-US" sz="1500" dirty="0"/>
              <a:t> class. Here is how this particular input is enhanced by </a:t>
            </a:r>
            <a:r>
              <a:rPr lang="en-US" sz="1500" dirty="0" err="1"/>
              <a:t>AngularJS</a:t>
            </a:r>
            <a:r>
              <a:rPr lang="en-US" sz="1500" dirty="0"/>
              <a:t> upon page load:</a:t>
            </a:r>
          </a:p>
          <a:p>
            <a:pPr marL="457200" lvl="3" indent="0">
              <a:buNone/>
            </a:pPr>
            <a:r>
              <a:rPr lang="en-US" sz="1500" dirty="0">
                <a:solidFill>
                  <a:srgbClr val="0000FF"/>
                </a:solidFill>
              </a:rPr>
              <a:t>&lt;input type="email" placeholder="Email" name="email" </a:t>
            </a:r>
            <a:r>
              <a:rPr lang="en-US" sz="1500" dirty="0" err="1">
                <a:solidFill>
                  <a:srgbClr val="0000FF"/>
                </a:solidFill>
              </a:rPr>
              <a:t>ng</a:t>
            </a:r>
            <a:r>
              <a:rPr lang="en-US" sz="1500" dirty="0">
                <a:solidFill>
                  <a:srgbClr val="0000FF"/>
                </a:solidFill>
              </a:rPr>
              <a:t>-model="</a:t>
            </a:r>
            <a:r>
              <a:rPr lang="en-US" sz="1500" dirty="0" err="1">
                <a:solidFill>
                  <a:srgbClr val="0000FF"/>
                </a:solidFill>
              </a:rPr>
              <a:t>person.email</a:t>
            </a:r>
            <a:r>
              <a:rPr lang="en-US" sz="1500" dirty="0">
                <a:solidFill>
                  <a:srgbClr val="0000FF"/>
                </a:solidFill>
              </a:rPr>
              <a:t>" required="" </a:t>
            </a:r>
          </a:p>
          <a:p>
            <a:pPr marL="457200" lvl="3" indent="0">
              <a:buNone/>
            </a:pPr>
            <a:r>
              <a:rPr lang="en-US" sz="1500" dirty="0">
                <a:solidFill>
                  <a:srgbClr val="0000FF"/>
                </a:solidFill>
              </a:rPr>
              <a:t>class="</a:t>
            </a:r>
            <a:r>
              <a:rPr lang="en-US" sz="1500" b="1" dirty="0" err="1">
                <a:solidFill>
                  <a:srgbClr val="0000FF"/>
                </a:solidFill>
              </a:rPr>
              <a:t>ng</a:t>
            </a:r>
            <a:r>
              <a:rPr lang="en-US" sz="1500" b="1" dirty="0">
                <a:solidFill>
                  <a:srgbClr val="0000FF"/>
                </a:solidFill>
              </a:rPr>
              <a:t>-pristine </a:t>
            </a:r>
            <a:r>
              <a:rPr lang="en-US" sz="1500" b="1" dirty="0" err="1">
                <a:solidFill>
                  <a:srgbClr val="0000FF"/>
                </a:solidFill>
              </a:rPr>
              <a:t>ng</a:t>
            </a:r>
            <a:r>
              <a:rPr lang="en-US" sz="1500" b="1" dirty="0">
                <a:solidFill>
                  <a:srgbClr val="0000FF"/>
                </a:solidFill>
              </a:rPr>
              <a:t>-invalid </a:t>
            </a:r>
            <a:r>
              <a:rPr lang="en-US" sz="1500" dirty="0" err="1">
                <a:solidFill>
                  <a:srgbClr val="0000FF"/>
                </a:solidFill>
              </a:rPr>
              <a:t>ng</a:t>
            </a:r>
            <a:r>
              <a:rPr lang="en-US" sz="1500" dirty="0">
                <a:solidFill>
                  <a:srgbClr val="0000FF"/>
                </a:solidFill>
              </a:rPr>
              <a:t>-invalid-required </a:t>
            </a:r>
            <a:r>
              <a:rPr lang="en-US" sz="1500" dirty="0" err="1">
                <a:solidFill>
                  <a:srgbClr val="0000FF"/>
                </a:solidFill>
              </a:rPr>
              <a:t>ng</a:t>
            </a:r>
            <a:r>
              <a:rPr lang="en-US" sz="1500" dirty="0">
                <a:solidFill>
                  <a:srgbClr val="0000FF"/>
                </a:solidFill>
              </a:rPr>
              <a:t>-valid-email"&gt;</a:t>
            </a:r>
          </a:p>
          <a:p>
            <a:pPr marL="342900" lvl="2" indent="-342900"/>
            <a:r>
              <a:rPr lang="en-US" sz="1500" dirty="0"/>
              <a:t>Pay special attention to the two bolded classes, </a:t>
            </a:r>
            <a:r>
              <a:rPr lang="en-US" sz="1500" dirty="0" err="1"/>
              <a:t>ng</a:t>
            </a:r>
            <a:r>
              <a:rPr lang="en-US" sz="1500" dirty="0"/>
              <a:t>-pristine and </a:t>
            </a:r>
            <a:r>
              <a:rPr lang="en-US" sz="1500" dirty="0" err="1"/>
              <a:t>ng</a:t>
            </a:r>
            <a:r>
              <a:rPr lang="en-US" sz="1500" dirty="0"/>
              <a:t>-invalid. The former was added because this input has not yet been touched; it is in pristine condition. The latter was added because the field is currently invalid. Once the user starts typing his or her e-mail address, </a:t>
            </a:r>
            <a:r>
              <a:rPr lang="en-US" sz="1500" dirty="0" err="1"/>
              <a:t>AngularJS</a:t>
            </a:r>
            <a:r>
              <a:rPr lang="en-US" sz="1500" dirty="0"/>
              <a:t> will update this list of classes on the fly. At the very first keystroke, the input is no longer pristine. As the following code snippet shows, it is now dirty.</a:t>
            </a:r>
          </a:p>
          <a:p>
            <a:pPr marL="457200" lvl="3" indent="0">
              <a:buNone/>
            </a:pPr>
            <a:r>
              <a:rPr lang="en-US" sz="1500" dirty="0">
                <a:solidFill>
                  <a:srgbClr val="0000FF"/>
                </a:solidFill>
              </a:rPr>
              <a:t>&lt;input type="email" placeholder="Email" name="email" </a:t>
            </a:r>
            <a:r>
              <a:rPr lang="en-US" sz="1500" dirty="0" err="1">
                <a:solidFill>
                  <a:srgbClr val="0000FF"/>
                </a:solidFill>
              </a:rPr>
              <a:t>ng</a:t>
            </a:r>
            <a:r>
              <a:rPr lang="en-US" sz="1500" dirty="0">
                <a:solidFill>
                  <a:srgbClr val="0000FF"/>
                </a:solidFill>
              </a:rPr>
              <a:t>-model="</a:t>
            </a:r>
            <a:r>
              <a:rPr lang="en-US" sz="1500" dirty="0" err="1">
                <a:solidFill>
                  <a:srgbClr val="0000FF"/>
                </a:solidFill>
              </a:rPr>
              <a:t>person.email</a:t>
            </a:r>
            <a:r>
              <a:rPr lang="en-US" sz="1500" dirty="0">
                <a:solidFill>
                  <a:srgbClr val="0000FF"/>
                </a:solidFill>
              </a:rPr>
              <a:t>" required="" </a:t>
            </a:r>
          </a:p>
          <a:p>
            <a:pPr marL="457200" lvl="3" indent="0">
              <a:buNone/>
            </a:pPr>
            <a:r>
              <a:rPr lang="en-US" sz="1500" dirty="0">
                <a:solidFill>
                  <a:srgbClr val="0000FF"/>
                </a:solidFill>
              </a:rPr>
              <a:t>class="</a:t>
            </a:r>
            <a:r>
              <a:rPr lang="en-US" sz="1500" dirty="0" err="1">
                <a:solidFill>
                  <a:srgbClr val="0000FF"/>
                </a:solidFill>
              </a:rPr>
              <a:t>ng</a:t>
            </a:r>
            <a:r>
              <a:rPr lang="en-US" sz="1500" dirty="0">
                <a:solidFill>
                  <a:srgbClr val="0000FF"/>
                </a:solidFill>
              </a:rPr>
              <a:t>-dirty </a:t>
            </a:r>
            <a:r>
              <a:rPr lang="en-US" sz="1500" dirty="0" err="1">
                <a:solidFill>
                  <a:srgbClr val="0000FF"/>
                </a:solidFill>
              </a:rPr>
              <a:t>ng</a:t>
            </a:r>
            <a:r>
              <a:rPr lang="en-US" sz="1500" dirty="0">
                <a:solidFill>
                  <a:srgbClr val="0000FF"/>
                </a:solidFill>
              </a:rPr>
              <a:t>-invalid </a:t>
            </a:r>
            <a:r>
              <a:rPr lang="en-US" sz="1500" dirty="0" err="1">
                <a:solidFill>
                  <a:srgbClr val="0000FF"/>
                </a:solidFill>
              </a:rPr>
              <a:t>ng</a:t>
            </a:r>
            <a:r>
              <a:rPr lang="en-US" sz="1500" dirty="0">
                <a:solidFill>
                  <a:srgbClr val="0000FF"/>
                </a:solidFill>
              </a:rPr>
              <a:t>-invalid-required </a:t>
            </a:r>
            <a:r>
              <a:rPr lang="en-US" sz="1500" dirty="0" err="1">
                <a:solidFill>
                  <a:srgbClr val="0000FF"/>
                </a:solidFill>
              </a:rPr>
              <a:t>ng</a:t>
            </a:r>
            <a:r>
              <a:rPr lang="en-US" sz="1500" dirty="0">
                <a:solidFill>
                  <a:srgbClr val="0000FF"/>
                </a:solidFill>
              </a:rPr>
              <a:t>-valid-email"&gt;</a:t>
            </a:r>
          </a:p>
          <a:p>
            <a:pPr marL="342900" lvl="2" indent="-342900"/>
            <a:r>
              <a:rPr lang="en-US" sz="1500" dirty="0"/>
              <a:t>At this point, our input[name='email'].</a:t>
            </a:r>
            <a:r>
              <a:rPr lang="en-US" sz="1500" dirty="0" err="1"/>
              <a:t>ng</a:t>
            </a:r>
            <a:r>
              <a:rPr lang="en-US" sz="1500" dirty="0"/>
              <a:t>-</a:t>
            </a:r>
            <a:r>
              <a:rPr lang="en-US" sz="1500" dirty="0" err="1"/>
              <a:t>dirty.ng</a:t>
            </a:r>
            <a:r>
              <a:rPr lang="en-US" sz="1500" dirty="0"/>
              <a:t>-invalid rule kicks in, and the text becomes red. It remains red until such time as the e-mail address becomes valid. When it does become valid, the list of CSS classes is again revised by </a:t>
            </a:r>
            <a:r>
              <a:rPr lang="en-US" sz="1500" dirty="0" err="1"/>
              <a:t>AngularJS</a:t>
            </a:r>
            <a:r>
              <a:rPr lang="en-US" sz="1500" dirty="0"/>
              <a:t>.</a:t>
            </a:r>
          </a:p>
          <a:p>
            <a:pPr marL="457200" lvl="3" indent="0">
              <a:buNone/>
            </a:pPr>
            <a:r>
              <a:rPr lang="en-US" sz="1500" dirty="0">
                <a:solidFill>
                  <a:srgbClr val="0000FF"/>
                </a:solidFill>
              </a:rPr>
              <a:t>&lt;input type="email" placeholder="Email" name="email" </a:t>
            </a:r>
            <a:r>
              <a:rPr lang="en-US" sz="1500" dirty="0" err="1">
                <a:solidFill>
                  <a:srgbClr val="0000FF"/>
                </a:solidFill>
              </a:rPr>
              <a:t>ng</a:t>
            </a:r>
            <a:r>
              <a:rPr lang="en-US" sz="1500" dirty="0">
                <a:solidFill>
                  <a:srgbClr val="0000FF"/>
                </a:solidFill>
              </a:rPr>
              <a:t>-model="</a:t>
            </a:r>
            <a:r>
              <a:rPr lang="en-US" sz="1500" dirty="0" err="1">
                <a:solidFill>
                  <a:srgbClr val="0000FF"/>
                </a:solidFill>
              </a:rPr>
              <a:t>person.email</a:t>
            </a:r>
            <a:r>
              <a:rPr lang="en-US" sz="1500" dirty="0">
                <a:solidFill>
                  <a:srgbClr val="0000FF"/>
                </a:solidFill>
              </a:rPr>
              <a:t>" required="" </a:t>
            </a:r>
          </a:p>
          <a:p>
            <a:pPr marL="457200" lvl="3" indent="0">
              <a:buNone/>
            </a:pPr>
            <a:r>
              <a:rPr lang="en-US" sz="1500" dirty="0">
                <a:solidFill>
                  <a:srgbClr val="0000FF"/>
                </a:solidFill>
              </a:rPr>
              <a:t>class="</a:t>
            </a:r>
            <a:r>
              <a:rPr lang="en-US" sz="1500" dirty="0" err="1">
                <a:solidFill>
                  <a:srgbClr val="0000FF"/>
                </a:solidFill>
              </a:rPr>
              <a:t>ng</a:t>
            </a:r>
            <a:r>
              <a:rPr lang="en-US" sz="1500" dirty="0">
                <a:solidFill>
                  <a:srgbClr val="0000FF"/>
                </a:solidFill>
              </a:rPr>
              <a:t>-dirty </a:t>
            </a:r>
            <a:r>
              <a:rPr lang="en-US" sz="1500" dirty="0" err="1">
                <a:solidFill>
                  <a:srgbClr val="0000FF"/>
                </a:solidFill>
              </a:rPr>
              <a:t>ng</a:t>
            </a:r>
            <a:r>
              <a:rPr lang="en-US" sz="1500" dirty="0">
                <a:solidFill>
                  <a:srgbClr val="0000FF"/>
                </a:solidFill>
              </a:rPr>
              <a:t>-valid-required </a:t>
            </a:r>
            <a:r>
              <a:rPr lang="en-US" sz="1500" dirty="0" err="1">
                <a:solidFill>
                  <a:srgbClr val="0000FF"/>
                </a:solidFill>
              </a:rPr>
              <a:t>ng</a:t>
            </a:r>
            <a:r>
              <a:rPr lang="en-US" sz="1500" dirty="0">
                <a:solidFill>
                  <a:srgbClr val="0000FF"/>
                </a:solidFill>
              </a:rPr>
              <a:t>-valid </a:t>
            </a:r>
            <a:r>
              <a:rPr lang="en-US" sz="1500" dirty="0" err="1">
                <a:solidFill>
                  <a:srgbClr val="0000FF"/>
                </a:solidFill>
              </a:rPr>
              <a:t>ng</a:t>
            </a:r>
            <a:r>
              <a:rPr lang="en-US" sz="1500" dirty="0">
                <a:solidFill>
                  <a:srgbClr val="0000FF"/>
                </a:solidFill>
              </a:rPr>
              <a:t>-valid-email"</a:t>
            </a:r>
            <a:r>
              <a:rPr lang="en-US" sz="1500" dirty="0" smtClean="0">
                <a:solidFill>
                  <a:srgbClr val="0000FF"/>
                </a:solidFill>
              </a:rPr>
              <a:t>&gt;</a:t>
            </a:r>
          </a:p>
          <a:p>
            <a:pPr marL="457200" lvl="3" indent="0">
              <a:buNone/>
            </a:pPr>
            <a:r>
              <a:rPr lang="en-US" sz="1500" dirty="0">
                <a:solidFill>
                  <a:srgbClr val="0000FF"/>
                </a:solidFill>
              </a:rPr>
              <a:t>This revision means that our input[name='email'].</a:t>
            </a:r>
            <a:r>
              <a:rPr lang="en-US" sz="1500" dirty="0" err="1">
                <a:solidFill>
                  <a:srgbClr val="0000FF"/>
                </a:solidFill>
              </a:rPr>
              <a:t>ng</a:t>
            </a:r>
            <a:r>
              <a:rPr lang="en-US" sz="1500" dirty="0">
                <a:solidFill>
                  <a:srgbClr val="0000FF"/>
                </a:solidFill>
              </a:rPr>
              <a:t>-</a:t>
            </a:r>
            <a:r>
              <a:rPr lang="en-US" sz="1500" dirty="0" err="1">
                <a:solidFill>
                  <a:srgbClr val="0000FF"/>
                </a:solidFill>
              </a:rPr>
              <a:t>dirty.ng</a:t>
            </a:r>
            <a:r>
              <a:rPr lang="en-US" sz="1500" dirty="0">
                <a:solidFill>
                  <a:srgbClr val="0000FF"/>
                </a:solidFill>
              </a:rPr>
              <a:t>-valid rule kicks in. </a:t>
            </a:r>
            <a:r>
              <a:rPr lang="en-US" sz="1500">
                <a:solidFill>
                  <a:srgbClr val="0000FF"/>
                </a:solidFill>
              </a:rPr>
              <a:t>Consequently, the text becomes green.</a:t>
            </a:r>
            <a:endParaRPr lang="en-US" sz="1500" dirty="0">
              <a:solidFill>
                <a:srgbClr val="0000FF"/>
              </a:solidFill>
            </a:endParaRPr>
          </a:p>
          <a:p>
            <a:pPr marL="1085850" lvl="2" indent="-285750"/>
            <a:endParaRPr lang="en-US" sz="1600" dirty="0" smtClean="0">
              <a:solidFill>
                <a:srgbClr val="0000FF"/>
              </a:solidFill>
            </a:endParaRPr>
          </a:p>
          <a:p>
            <a:pPr marL="800100" lvl="2" indent="0">
              <a:buNone/>
            </a:pPr>
            <a:endParaRPr lang="en-US" sz="1600" dirty="0">
              <a:solidFill>
                <a:srgbClr val="0000FF"/>
              </a:solidFill>
            </a:endParaRPr>
          </a:p>
        </p:txBody>
      </p:sp>
    </p:spTree>
    <p:extLst>
      <p:ext uri="{BB962C8B-B14F-4D97-AF65-F5344CB8AC3E}">
        <p14:creationId xmlns:p14="http://schemas.microsoft.com/office/powerpoint/2010/main" val="2187553619"/>
      </p:ext>
    </p:extLst>
  </p:cSld>
  <p:clrMapOvr>
    <a:masterClrMapping/>
  </p:clrMapOvr>
  <p:transition xmlns:p14="http://schemas.microsoft.com/office/powerpoint/2010/mai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Summary</a:t>
            </a:r>
            <a:endParaRPr lang="en-US" dirty="0"/>
          </a:p>
        </p:txBody>
      </p:sp>
      <p:sp>
        <p:nvSpPr>
          <p:cNvPr id="3" name="Content Placeholder 2"/>
          <p:cNvSpPr>
            <a:spLocks noGrp="1"/>
          </p:cNvSpPr>
          <p:nvPr>
            <p:ph idx="1"/>
            <p:custDataLst>
              <p:tags r:id="rId3"/>
            </p:custDataLst>
          </p:nvPr>
        </p:nvSpPr>
        <p:spPr/>
        <p:txBody>
          <a:bodyPr>
            <a:normAutofit/>
          </a:bodyPr>
          <a:lstStyle/>
          <a:p>
            <a:r>
              <a:rPr lang="en-US" dirty="0" smtClean="0"/>
              <a:t>Define your challenges</a:t>
            </a:r>
          </a:p>
          <a:p>
            <a:pPr lvl="1"/>
            <a:r>
              <a:rPr lang="en-US" dirty="0" smtClean="0"/>
              <a:t>Technological</a:t>
            </a:r>
            <a:r>
              <a:rPr lang="en-US" dirty="0"/>
              <a:t> </a:t>
            </a:r>
            <a:r>
              <a:rPr lang="en-US" dirty="0" smtClean="0"/>
              <a:t>as well as personal</a:t>
            </a:r>
          </a:p>
          <a:p>
            <a:r>
              <a:rPr lang="en-US" dirty="0" smtClean="0"/>
              <a:t>Set realistic expectation</a:t>
            </a:r>
          </a:p>
          <a:p>
            <a:pPr lvl="1"/>
            <a:r>
              <a:rPr lang="en-US" dirty="0" smtClean="0"/>
              <a:t>Mastery is not achieved overnight</a:t>
            </a:r>
          </a:p>
          <a:p>
            <a:r>
              <a:rPr lang="en-US" dirty="0" smtClean="0"/>
              <a:t>Keep your eye on the goal</a:t>
            </a:r>
          </a:p>
          <a:p>
            <a:pPr lvl="1"/>
            <a:r>
              <a:rPr lang="en-US" dirty="0" smtClean="0"/>
              <a:t>Mentorship programs</a:t>
            </a:r>
          </a:p>
        </p:txBody>
      </p:sp>
    </p:spTree>
    <p:custDataLst>
      <p:tags r:id="rId1"/>
    </p:custDataLst>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smtClean="0"/>
              <a:t>Resources</a:t>
            </a:r>
          </a:p>
        </p:txBody>
      </p:sp>
      <p:sp>
        <p:nvSpPr>
          <p:cNvPr id="618499" name="Rectangle 3"/>
          <p:cNvSpPr>
            <a:spLocks noGrp="1" noChangeArrowheads="1"/>
          </p:cNvSpPr>
          <p:nvPr>
            <p:ph type="body" idx="1"/>
            <p:custDataLst>
              <p:tags r:id="rId3"/>
            </p:custDataLst>
          </p:nvPr>
        </p:nvSpPr>
        <p:spPr/>
        <p:txBody>
          <a:bodyPr>
            <a:normAutofit lnSpcReduction="10000"/>
          </a:bodyPr>
          <a:lstStyle/>
          <a:p>
            <a:pPr>
              <a:defRPr/>
            </a:pPr>
            <a:r>
              <a:rPr lang="en-US" dirty="0" smtClean="0"/>
              <a:t>&lt;Intranet site text here&gt;</a:t>
            </a:r>
            <a:br>
              <a:rPr lang="en-US" dirty="0" smtClean="0"/>
            </a:br>
            <a:r>
              <a:rPr lang="en-US" u="sng" dirty="0" smtClean="0">
                <a:solidFill>
                  <a:schemeClr val="tx2"/>
                </a:solidFill>
              </a:rPr>
              <a:t>&lt;hyperlink here&gt;</a:t>
            </a:r>
            <a:endParaRPr lang="en-US" u="sng" dirty="0" smtClean="0"/>
          </a:p>
          <a:p>
            <a:pPr>
              <a:defRPr/>
            </a:pPr>
            <a:endParaRPr lang="en-US" dirty="0" smtClean="0"/>
          </a:p>
          <a:p>
            <a:pPr>
              <a:defRPr/>
            </a:pPr>
            <a:r>
              <a:rPr lang="en-US" dirty="0" smtClean="0"/>
              <a:t>&lt;Additional reading material text here&gt;</a:t>
            </a:r>
            <a:br>
              <a:rPr lang="en-US" dirty="0" smtClean="0"/>
            </a:br>
            <a:r>
              <a:rPr lang="en-US" u="sng" dirty="0" smtClean="0">
                <a:solidFill>
                  <a:schemeClr val="tx2"/>
                </a:solidFill>
              </a:rPr>
              <a:t>&lt;hyperlink here&gt;</a:t>
            </a:r>
            <a:endParaRPr lang="en-US" dirty="0" smtClean="0"/>
          </a:p>
          <a:p>
            <a:pPr>
              <a:buFontTx/>
              <a:buNone/>
              <a:defRPr/>
            </a:pPr>
            <a:endParaRPr lang="en-US" dirty="0" smtClean="0"/>
          </a:p>
          <a:p>
            <a:pPr>
              <a:defRPr/>
            </a:pPr>
            <a:r>
              <a:rPr lang="en-US" dirty="0" smtClean="0"/>
              <a:t>This slide deck and related resources:</a:t>
            </a:r>
            <a:br>
              <a:rPr lang="en-US" dirty="0" smtClean="0"/>
            </a:br>
            <a:r>
              <a:rPr lang="en-US" u="sng" dirty="0" smtClean="0">
                <a:solidFill>
                  <a:schemeClr val="tx2"/>
                </a:solidFill>
              </a:rPr>
              <a:t>&lt;hyperlink here&gt;</a:t>
            </a: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smtClean="0"/>
              <a:t>Questions?</a:t>
            </a: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Appendix</a:t>
            </a: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24600" y="2971800"/>
            <a:ext cx="2667000" cy="895221"/>
          </a:xfrm>
          <a:prstGeom prst="rect">
            <a:avLst/>
          </a:prstGeom>
          <a:noFill/>
        </p:spPr>
        <p:txBody>
          <a:bodyPr wrap="square" rtlCol="0">
            <a:normAutofit/>
          </a:bodyPr>
          <a:lstStyle/>
          <a:p>
            <a:pPr algn="ctr"/>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Welcome</a:t>
            </a:r>
            <a:endParaRPr lang="en-US" sz="3600" dirty="0"/>
          </a:p>
        </p:txBody>
      </p:sp>
      <p:pic>
        <p:nvPicPr>
          <p:cNvPr id="2" name="Picture 1" descr="MeanImage.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50422"/>
            <a:ext cx="5181600" cy="4588378"/>
          </a:xfrm>
          <a:prstGeom prst="rect">
            <a:avLst/>
          </a:prstGeom>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237148676"/>
              </p:ext>
            </p:extLst>
          </p:nvPr>
        </p:nvGraphicFramePr>
        <p:xfrm>
          <a:off x="1727200" y="1752600"/>
          <a:ext cx="6934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en-US" dirty="0" smtClean="0"/>
              <a:t>Today’s Overview </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2" dur="500"/>
                                        <p:tgtEl>
                                          <p:spTgt spid="3">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7" dur="500"/>
                                        <p:tgtEl>
                                          <p:spTgt spid="3">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22" dur="500"/>
                                        <p:tgtEl>
                                          <p:spTgt spid="3">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7" dur="500"/>
                                        <p:tgtEl>
                                          <p:spTgt spid="3">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32" dur="500"/>
                                        <p:tgtEl>
                                          <p:spTgt spid="3">
                                            <p:graphicEl>
                                              <a:dgm id="{C7C3E6FD-D83F-4BDA-907E-B5EE041DA93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graphicEl>
                                              <a:dgm id="{F475D8B9-14A5-7F40-B02C-032E7B94CCAF}"/>
                                            </p:graphicEl>
                                          </p:spTgt>
                                        </p:tgtEl>
                                        <p:attrNameLst>
                                          <p:attrName>style.visibility</p:attrName>
                                        </p:attrNameLst>
                                      </p:cBhvr>
                                      <p:to>
                                        <p:strVal val="visible"/>
                                      </p:to>
                                    </p:set>
                                    <p:animEffect transition="in" filter="wipe(left)">
                                      <p:cBhvr>
                                        <p:cTn id="37" dur="500"/>
                                        <p:tgtEl>
                                          <p:spTgt spid="3">
                                            <p:graphicEl>
                                              <a:dgm id="{F475D8B9-14A5-7F40-B02C-032E7B94CCAF}"/>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graphicEl>
                                              <a:dgm id="{71F25135-CF86-1249-B560-547A0EB142D3}"/>
                                            </p:graphicEl>
                                          </p:spTgt>
                                        </p:tgtEl>
                                        <p:attrNameLst>
                                          <p:attrName>style.visibility</p:attrName>
                                        </p:attrNameLst>
                                      </p:cBhvr>
                                      <p:to>
                                        <p:strVal val="visible"/>
                                      </p:to>
                                    </p:set>
                                    <p:animEffect transition="in" filter="wipe(left)">
                                      <p:cBhvr>
                                        <p:cTn id="42" dur="500"/>
                                        <p:tgtEl>
                                          <p:spTgt spid="3">
                                            <p:graphicEl>
                                              <a:dgm id="{71F25135-CF86-1249-B560-547A0EB142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3886200"/>
            <a:ext cx="4343400" cy="914400"/>
          </a:xfrm>
        </p:spPr>
        <p:txBody>
          <a:bodyPr>
            <a:normAutofit fontScale="90000"/>
          </a:bodyPr>
          <a:lstStyle/>
          <a:p>
            <a:r>
              <a:rPr lang="en-US" sz="5400" dirty="0" smtClean="0"/>
              <a:t>Angular Working With Forms</a:t>
            </a:r>
            <a:endParaRPr lang="en-US" sz="54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949568"/>
          </a:xfrm>
        </p:spPr>
        <p:txBody>
          <a:bodyPr/>
          <a:lstStyle/>
          <a:p>
            <a:r>
              <a:rPr lang="en-US" dirty="0" smtClean="0"/>
              <a:t>The </a:t>
            </a:r>
            <a:r>
              <a:rPr lang="en-US" i="1" dirty="0" smtClean="0"/>
              <a:t>form </a:t>
            </a:r>
            <a:r>
              <a:rPr lang="en-US" dirty="0" smtClean="0"/>
              <a:t>element</a:t>
            </a:r>
            <a:r>
              <a:rPr lang="en-US" i="1" dirty="0" smtClean="0"/>
              <a:t>: </a:t>
            </a:r>
            <a:endParaRPr lang="en-US" i="1" dirty="0"/>
          </a:p>
        </p:txBody>
      </p:sp>
      <p:sp>
        <p:nvSpPr>
          <p:cNvPr id="3" name="Content Placeholder 2"/>
          <p:cNvSpPr>
            <a:spLocks noGrp="1"/>
          </p:cNvSpPr>
          <p:nvPr>
            <p:ph idx="1"/>
          </p:nvPr>
        </p:nvSpPr>
        <p:spPr>
          <a:xfrm>
            <a:off x="762000" y="1295401"/>
            <a:ext cx="8077200" cy="4800600"/>
          </a:xfrm>
        </p:spPr>
        <p:txBody>
          <a:bodyPr>
            <a:noAutofit/>
          </a:bodyPr>
          <a:lstStyle/>
          <a:p>
            <a:pPr lvl="1"/>
            <a:r>
              <a:rPr lang="en-US" sz="1600" dirty="0"/>
              <a:t>The form element </a:t>
            </a:r>
            <a:r>
              <a:rPr lang="en-US" sz="1600" dirty="0" smtClean="0"/>
              <a:t>:</a:t>
            </a:r>
          </a:p>
          <a:p>
            <a:pPr lvl="1"/>
            <a:r>
              <a:rPr lang="en-US" sz="1200" dirty="0" smtClean="0">
                <a:solidFill>
                  <a:srgbClr val="3366FF"/>
                </a:solidFill>
              </a:rPr>
              <a:t>&lt;</a:t>
            </a:r>
            <a:r>
              <a:rPr lang="en-US" sz="1200" dirty="0">
                <a:solidFill>
                  <a:srgbClr val="3366FF"/>
                </a:solidFill>
              </a:rPr>
              <a:t>form name="</a:t>
            </a:r>
            <a:r>
              <a:rPr lang="en-US" sz="1200" dirty="0" err="1">
                <a:solidFill>
                  <a:srgbClr val="3366FF"/>
                </a:solidFill>
              </a:rPr>
              <a:t>myForm</a:t>
            </a:r>
            <a:r>
              <a:rPr lang="en-US" sz="1200" dirty="0">
                <a:solidFill>
                  <a:srgbClr val="3366FF"/>
                </a:solidFill>
              </a:rPr>
              <a:t>" action="</a:t>
            </a:r>
            <a:r>
              <a:rPr lang="en-US" sz="1200" dirty="0" err="1">
                <a:solidFill>
                  <a:srgbClr val="3366FF"/>
                </a:solidFill>
              </a:rPr>
              <a:t>myserver</a:t>
            </a:r>
            <a:r>
              <a:rPr lang="en-US" sz="1200" dirty="0">
                <a:solidFill>
                  <a:srgbClr val="3366FF"/>
                </a:solidFill>
              </a:rPr>
              <a:t>/</a:t>
            </a:r>
            <a:r>
              <a:rPr lang="en-US" sz="1200" dirty="0" err="1">
                <a:solidFill>
                  <a:srgbClr val="3366FF"/>
                </a:solidFill>
              </a:rPr>
              <a:t>someaction</a:t>
            </a:r>
            <a:r>
              <a:rPr lang="en-US" sz="1200" dirty="0">
                <a:solidFill>
                  <a:srgbClr val="3366FF"/>
                </a:solidFill>
              </a:rPr>
              <a:t>" method="post"&gt;</a:t>
            </a:r>
          </a:p>
          <a:p>
            <a:pPr marL="914400" lvl="2" indent="0">
              <a:buNone/>
            </a:pPr>
            <a:r>
              <a:rPr lang="en-US" sz="1200" dirty="0">
                <a:solidFill>
                  <a:srgbClr val="3366FF"/>
                </a:solidFill>
              </a:rPr>
              <a:t>  </a:t>
            </a:r>
            <a:r>
              <a:rPr lang="en-US" sz="1200" dirty="0" smtClean="0">
                <a:solidFill>
                  <a:srgbClr val="3366FF"/>
                </a:solidFill>
              </a:rPr>
              <a:t>…</a:t>
            </a:r>
            <a:endParaRPr lang="en-US" sz="1200" dirty="0">
              <a:solidFill>
                <a:srgbClr val="3366FF"/>
              </a:solidFill>
            </a:endParaRPr>
          </a:p>
          <a:p>
            <a:pPr marL="914400" lvl="2" indent="0">
              <a:buNone/>
            </a:pPr>
            <a:r>
              <a:rPr lang="en-US" sz="1200" dirty="0">
                <a:solidFill>
                  <a:srgbClr val="3366FF"/>
                </a:solidFill>
              </a:rPr>
              <a:t>&lt;/form&gt;</a:t>
            </a:r>
          </a:p>
          <a:p>
            <a:pPr lvl="1"/>
            <a:r>
              <a:rPr lang="en-US" sz="1600" dirty="0" smtClean="0"/>
              <a:t>This form is configured </a:t>
            </a:r>
            <a:r>
              <a:rPr lang="en-US" sz="1600" dirty="0"/>
              <a:t>to use the post method and to submit its data to </a:t>
            </a:r>
            <a:r>
              <a:rPr lang="en-US" sz="1600" dirty="0" err="1"/>
              <a:t>myserver</a:t>
            </a:r>
            <a:r>
              <a:rPr lang="en-US" sz="1600" dirty="0"/>
              <a:t>/</a:t>
            </a:r>
            <a:r>
              <a:rPr lang="en-US" sz="1600" dirty="0" err="1"/>
              <a:t>somescript.php</a:t>
            </a:r>
            <a:r>
              <a:rPr lang="en-US" sz="1600" dirty="0"/>
              <a:t>. </a:t>
            </a:r>
            <a:endParaRPr lang="en-US" sz="1600" dirty="0" smtClean="0"/>
          </a:p>
          <a:p>
            <a:pPr lvl="1"/>
            <a:r>
              <a:rPr lang="en-US" sz="1600" dirty="0" smtClean="0"/>
              <a:t>Name of the form: </a:t>
            </a:r>
            <a:r>
              <a:rPr lang="en-US" sz="1600" dirty="0" smtClean="0"/>
              <a:t>"</a:t>
            </a:r>
            <a:r>
              <a:rPr lang="en-US" sz="1600" dirty="0" err="1"/>
              <a:t>myForm</a:t>
            </a:r>
            <a:r>
              <a:rPr lang="en-US" sz="1600" dirty="0"/>
              <a:t>". In </a:t>
            </a:r>
            <a:r>
              <a:rPr lang="en-US" sz="1600" dirty="0" err="1"/>
              <a:t>AngularJS</a:t>
            </a:r>
            <a:r>
              <a:rPr lang="en-US" sz="1600" dirty="0"/>
              <a:t>, it is quite likely that the name attribute will be far more important to you than the other form element attributes. Why is this? In short, it is because developers tend to use Ajax to send data to the server, and they often do not rely on the form element’s attributes to determine how the Ajax operation is carried out. (I discuss this further in the next chapter.) Setting a name on the form will give you access to some very worthwhile </a:t>
            </a:r>
            <a:r>
              <a:rPr lang="en-US" sz="1600" dirty="0" err="1"/>
              <a:t>AngularJS</a:t>
            </a:r>
            <a:r>
              <a:rPr lang="en-US" sz="1600" dirty="0"/>
              <a:t> features, which we will examine shortly.</a:t>
            </a:r>
          </a:p>
          <a:p>
            <a:pPr lvl="1"/>
            <a:r>
              <a:rPr lang="en-US" sz="1600" dirty="0" smtClean="0"/>
              <a:t>We all know AJAX don</a:t>
            </a:r>
            <a:r>
              <a:rPr lang="fr-FR" sz="1600" dirty="0" smtClean="0"/>
              <a:t>’</a:t>
            </a:r>
            <a:r>
              <a:rPr lang="en-US" sz="1600" dirty="0" smtClean="0"/>
              <a:t>t we ? </a:t>
            </a:r>
            <a:endParaRPr lang="en-US" sz="1600" dirty="0"/>
          </a:p>
          <a:p>
            <a:pPr lvl="1"/>
            <a:r>
              <a:rPr lang="en-US" sz="1600" dirty="0" smtClean="0"/>
              <a:t>Moving on we would populate the form with some </a:t>
            </a:r>
            <a:r>
              <a:rPr lang="en-US" sz="1600" dirty="0" smtClean="0"/>
              <a:t>elements.</a:t>
            </a:r>
            <a:endParaRPr lang="en-US" sz="1600" dirty="0" smtClean="0"/>
          </a:p>
        </p:txBody>
      </p:sp>
    </p:spTree>
    <p:extLst>
      <p:ext uri="{BB962C8B-B14F-4D97-AF65-F5344CB8AC3E}">
        <p14:creationId xmlns:p14="http://schemas.microsoft.com/office/powerpoint/2010/main" val="1885275983"/>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949568"/>
          </a:xfrm>
        </p:spPr>
        <p:txBody>
          <a:bodyPr>
            <a:noAutofit/>
          </a:bodyPr>
          <a:lstStyle/>
          <a:p>
            <a:r>
              <a:rPr lang="en-US" sz="3600" dirty="0" smtClean="0"/>
              <a:t>The </a:t>
            </a:r>
            <a:r>
              <a:rPr lang="en-US" sz="3600" i="1" dirty="0" smtClean="0"/>
              <a:t>input </a:t>
            </a:r>
            <a:r>
              <a:rPr lang="en-US" sz="3600" dirty="0" smtClean="0"/>
              <a:t>element [Following manifestations]</a:t>
            </a:r>
            <a:r>
              <a:rPr lang="en-US" sz="3600" i="1" dirty="0" smtClean="0"/>
              <a:t>: </a:t>
            </a:r>
            <a:endParaRPr lang="en-US" sz="3600" i="1" dirty="0"/>
          </a:p>
        </p:txBody>
      </p:sp>
      <p:sp>
        <p:nvSpPr>
          <p:cNvPr id="3" name="Content Placeholder 2"/>
          <p:cNvSpPr>
            <a:spLocks noGrp="1"/>
          </p:cNvSpPr>
          <p:nvPr>
            <p:ph idx="1"/>
          </p:nvPr>
        </p:nvSpPr>
        <p:spPr>
          <a:xfrm>
            <a:off x="762000" y="1295401"/>
            <a:ext cx="8077200" cy="4800600"/>
          </a:xfrm>
        </p:spPr>
        <p:txBody>
          <a:bodyPr>
            <a:noAutofit/>
          </a:bodyPr>
          <a:lstStyle/>
          <a:p>
            <a:pPr marL="800100" lvl="1" indent="-342900">
              <a:buFont typeface="+mj-lt"/>
              <a:buAutoNum type="arabicPeriod"/>
            </a:pPr>
            <a:r>
              <a:rPr lang="en-US" sz="1600" dirty="0" smtClean="0"/>
              <a:t>button</a:t>
            </a:r>
            <a:endParaRPr lang="en-US" sz="1600" dirty="0"/>
          </a:p>
          <a:p>
            <a:pPr marL="800100" lvl="1" indent="-342900">
              <a:buFont typeface="+mj-lt"/>
              <a:buAutoNum type="arabicPeriod"/>
            </a:pPr>
            <a:r>
              <a:rPr lang="en-US" sz="1600" dirty="0"/>
              <a:t>checkbox</a:t>
            </a:r>
          </a:p>
          <a:p>
            <a:pPr marL="800100" lvl="1" indent="-342900">
              <a:buFont typeface="+mj-lt"/>
              <a:buAutoNum type="arabicPeriod"/>
            </a:pPr>
            <a:r>
              <a:rPr lang="en-US" sz="1600" dirty="0"/>
              <a:t>file</a:t>
            </a:r>
          </a:p>
          <a:p>
            <a:pPr marL="800100" lvl="1" indent="-342900">
              <a:buFont typeface="+mj-lt"/>
              <a:buAutoNum type="arabicPeriod"/>
            </a:pPr>
            <a:r>
              <a:rPr lang="en-US" sz="1600" dirty="0"/>
              <a:t>hidden</a:t>
            </a:r>
          </a:p>
          <a:p>
            <a:pPr marL="800100" lvl="1" indent="-342900">
              <a:buFont typeface="+mj-lt"/>
              <a:buAutoNum type="arabicPeriod"/>
            </a:pPr>
            <a:r>
              <a:rPr lang="en-US" sz="1600" dirty="0"/>
              <a:t>image</a:t>
            </a:r>
          </a:p>
          <a:p>
            <a:pPr marL="800100" lvl="1" indent="-342900">
              <a:buFont typeface="+mj-lt"/>
              <a:buAutoNum type="arabicPeriod"/>
            </a:pPr>
            <a:r>
              <a:rPr lang="en-US" sz="1600" dirty="0"/>
              <a:t>password</a:t>
            </a:r>
          </a:p>
          <a:p>
            <a:pPr marL="800100" lvl="1" indent="-342900">
              <a:buFont typeface="+mj-lt"/>
              <a:buAutoNum type="arabicPeriod"/>
            </a:pPr>
            <a:r>
              <a:rPr lang="en-US" sz="1600" dirty="0"/>
              <a:t>radio</a:t>
            </a:r>
          </a:p>
          <a:p>
            <a:pPr marL="800100" lvl="1" indent="-342900">
              <a:buFont typeface="+mj-lt"/>
              <a:buAutoNum type="arabicPeriod"/>
            </a:pPr>
            <a:r>
              <a:rPr lang="en-US" sz="1600" dirty="0"/>
              <a:t>reset</a:t>
            </a:r>
          </a:p>
          <a:p>
            <a:pPr marL="800100" lvl="1" indent="-342900">
              <a:buFont typeface="+mj-lt"/>
              <a:buAutoNum type="arabicPeriod"/>
            </a:pPr>
            <a:r>
              <a:rPr lang="en-US" sz="1600" dirty="0"/>
              <a:t>submit</a:t>
            </a:r>
          </a:p>
          <a:p>
            <a:pPr marL="800100" lvl="1" indent="-342900">
              <a:buFont typeface="+mj-lt"/>
              <a:buAutoNum type="arabicPeriod"/>
            </a:pPr>
            <a:r>
              <a:rPr lang="en-US" sz="1600" dirty="0" smtClean="0"/>
              <a:t>Text</a:t>
            </a:r>
            <a:endParaRPr lang="en-US" sz="1600" dirty="0"/>
          </a:p>
          <a:p>
            <a:r>
              <a:rPr lang="en-US" sz="2000" dirty="0" smtClean="0"/>
              <a:t>button</a:t>
            </a:r>
            <a:endParaRPr lang="en-US" sz="2000" dirty="0"/>
          </a:p>
          <a:p>
            <a:pPr lvl="1"/>
            <a:r>
              <a:rPr lang="en-US" sz="1600" dirty="0"/>
              <a:t>This is a simple clickable button that doesn’t actually do anything if left to its own devices. It is usually used along with JavaScript to implement some sort of custom behavior. Here’s how you create one:</a:t>
            </a:r>
          </a:p>
          <a:p>
            <a:pPr lvl="1"/>
            <a:r>
              <a:rPr lang="en-US" sz="1600" dirty="0"/>
              <a:t>&lt;input name="save-button" type="button" value="Click me"/</a:t>
            </a:r>
            <a:r>
              <a:rPr lang="en-US" sz="1600" dirty="0" smtClean="0"/>
              <a:t>&gt;</a:t>
            </a:r>
            <a:endParaRPr lang="en-US" sz="1600" dirty="0"/>
          </a:p>
        </p:txBody>
      </p:sp>
    </p:spTree>
    <p:extLst>
      <p:ext uri="{BB962C8B-B14F-4D97-AF65-F5344CB8AC3E}">
        <p14:creationId xmlns:p14="http://schemas.microsoft.com/office/powerpoint/2010/main" val="2386935759"/>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28600"/>
            <a:ext cx="8077200" cy="6095999"/>
          </a:xfrm>
        </p:spPr>
        <p:txBody>
          <a:bodyPr>
            <a:normAutofit fontScale="92500"/>
          </a:bodyPr>
          <a:lstStyle/>
          <a:p>
            <a:r>
              <a:rPr lang="en-US" sz="2000" dirty="0"/>
              <a:t>submit</a:t>
            </a:r>
          </a:p>
          <a:p>
            <a:pPr lvl="1">
              <a:buFont typeface="Arial"/>
              <a:buChar char="•"/>
            </a:pPr>
            <a:r>
              <a:rPr lang="en-US" sz="1600" dirty="0"/>
              <a:t>This is a button too. </a:t>
            </a:r>
            <a:endParaRPr lang="en-US" sz="1600" dirty="0" smtClean="0"/>
          </a:p>
          <a:p>
            <a:pPr lvl="1">
              <a:buFont typeface="Arial"/>
              <a:buChar char="•"/>
            </a:pPr>
            <a:r>
              <a:rPr lang="en-US" sz="1600" dirty="0" smtClean="0"/>
              <a:t>Has a built in functionality which triggers the browser </a:t>
            </a:r>
            <a:r>
              <a:rPr lang="en-US" sz="1600" dirty="0"/>
              <a:t>to gather up and submit all of the form’s data and send it along to its destination. </a:t>
            </a:r>
            <a:endParaRPr lang="en-US" sz="1600" dirty="0" smtClean="0"/>
          </a:p>
          <a:p>
            <a:pPr lvl="1">
              <a:buFont typeface="Arial"/>
              <a:buChar char="•"/>
            </a:pPr>
            <a:r>
              <a:rPr lang="en-US" sz="1600" dirty="0" smtClean="0"/>
              <a:t>Destination : The action </a:t>
            </a:r>
            <a:r>
              <a:rPr lang="en-US" sz="1600" dirty="0"/>
              <a:t>attribute that was declared on the form element</a:t>
            </a:r>
            <a:r>
              <a:rPr lang="en-US" sz="1600" dirty="0" smtClean="0"/>
              <a:t>.</a:t>
            </a:r>
          </a:p>
          <a:p>
            <a:pPr lvl="1">
              <a:buFont typeface="Arial"/>
              <a:buChar char="•"/>
            </a:pPr>
            <a:r>
              <a:rPr lang="en-US" sz="1600" dirty="0" smtClean="0"/>
              <a:t> </a:t>
            </a:r>
            <a:r>
              <a:rPr lang="en-US" sz="1600" dirty="0"/>
              <a:t>An important point here is that only the data within the form that the submit button resides in is sent along to the destination. This makes perfect sense when you consider that you can have more than one form on your page. Here’s what it looks like:</a:t>
            </a:r>
          </a:p>
          <a:p>
            <a:pPr lvl="2">
              <a:buFont typeface="Arial"/>
              <a:buChar char="•"/>
            </a:pPr>
            <a:r>
              <a:rPr lang="en-US" sz="1500" dirty="0">
                <a:solidFill>
                  <a:srgbClr val="3366FF"/>
                </a:solidFill>
              </a:rPr>
              <a:t>&lt;input type="submit" name="submit" value="Register"/&gt;</a:t>
            </a:r>
          </a:p>
          <a:p>
            <a:pPr lvl="1">
              <a:buFont typeface="Arial"/>
              <a:buChar char="•"/>
            </a:pPr>
            <a:r>
              <a:rPr lang="en-US" sz="1600" dirty="0"/>
              <a:t>V</a:t>
            </a:r>
            <a:r>
              <a:rPr lang="en-US" sz="1600" dirty="0" smtClean="0"/>
              <a:t>alue </a:t>
            </a:r>
            <a:r>
              <a:rPr lang="en-US" sz="1600" dirty="0"/>
              <a:t>attribute </a:t>
            </a:r>
            <a:r>
              <a:rPr lang="en-US" sz="1600" dirty="0" smtClean="0"/>
              <a:t>is the </a:t>
            </a:r>
            <a:r>
              <a:rPr lang="en-US" sz="1600" dirty="0"/>
              <a:t>text that appears on the button. </a:t>
            </a:r>
            <a:endParaRPr lang="en-US" sz="1600" dirty="0" smtClean="0"/>
          </a:p>
          <a:p>
            <a:pPr lvl="1">
              <a:buFont typeface="Arial"/>
              <a:buChar char="•"/>
            </a:pPr>
            <a:r>
              <a:rPr lang="en-US" sz="1600" dirty="0" smtClean="0"/>
              <a:t>The </a:t>
            </a:r>
            <a:r>
              <a:rPr lang="en-US" sz="1600" dirty="0"/>
              <a:t>name attribute can be used as a reference. For example, you might use this in JavaScript code or in the server-side processing logic (such as a PHP script), once the form is submitted. This attribute applies to all of the form elements and serves the same purpose in each case.</a:t>
            </a:r>
          </a:p>
          <a:p>
            <a:r>
              <a:rPr lang="en-US" sz="2000" dirty="0"/>
              <a:t>text</a:t>
            </a:r>
          </a:p>
          <a:p>
            <a:pPr lvl="1">
              <a:buFont typeface="Wingdings" charset="2"/>
              <a:buChar char="§"/>
            </a:pPr>
            <a:r>
              <a:rPr lang="en-US" sz="1600" dirty="0"/>
              <a:t>By far the most commonly used input type, the text input creates a single-line box into which the user can enter text. Here’s what it looks like:</a:t>
            </a:r>
          </a:p>
          <a:p>
            <a:pPr lvl="2">
              <a:buFont typeface="Wingdings" charset="2"/>
              <a:buChar char="§"/>
            </a:pPr>
            <a:r>
              <a:rPr lang="en-US" sz="1500" dirty="0">
                <a:solidFill>
                  <a:srgbClr val="3366FF"/>
                </a:solidFill>
              </a:rPr>
              <a:t>&lt;input placeholder="First Name" type="text" name="first-name" size="20"/&gt;</a:t>
            </a:r>
          </a:p>
          <a:p>
            <a:pPr lvl="1">
              <a:buFont typeface="Wingdings" charset="2"/>
              <a:buChar char="§"/>
            </a:pPr>
            <a:r>
              <a:rPr lang="en-US" sz="1600" b="1" dirty="0" smtClean="0"/>
              <a:t>placeholder </a:t>
            </a:r>
            <a:r>
              <a:rPr lang="en-US" sz="1600" b="1" dirty="0"/>
              <a:t>attribute </a:t>
            </a:r>
            <a:r>
              <a:rPr lang="en-US" sz="1600" dirty="0" smtClean="0"/>
              <a:t>: Hint </a:t>
            </a:r>
            <a:r>
              <a:rPr lang="en-US" sz="1600" dirty="0"/>
              <a:t>as to the expected value of this field. Using placeholder can be a very efficient way of exploiting available screen space, as it can be used in lieu of a label. </a:t>
            </a:r>
            <a:endParaRPr lang="en-US" sz="1600" dirty="0" smtClean="0"/>
          </a:p>
          <a:p>
            <a:pPr lvl="1">
              <a:buFont typeface="Wingdings" charset="2"/>
              <a:buChar char="§"/>
            </a:pPr>
            <a:r>
              <a:rPr lang="en-US" sz="1600" b="1" dirty="0" smtClean="0"/>
              <a:t>size attribute:  </a:t>
            </a:r>
            <a:r>
              <a:rPr lang="en-US" sz="1600" dirty="0" smtClean="0"/>
              <a:t>Width of </a:t>
            </a:r>
            <a:r>
              <a:rPr lang="en-US" sz="1600" dirty="0"/>
              <a:t>the </a:t>
            </a:r>
            <a:r>
              <a:rPr lang="en-US" sz="1600" dirty="0" smtClean="0"/>
              <a:t>field</a:t>
            </a:r>
            <a:endParaRPr lang="en-US" sz="1600" dirty="0"/>
          </a:p>
          <a:p>
            <a:pPr lvl="2">
              <a:buFont typeface="Wingdings" charset="2"/>
              <a:buChar char="§"/>
            </a:pPr>
            <a:r>
              <a:rPr lang="en-US" sz="1200" dirty="0"/>
              <a:t>&lt;input placeholder="First Name" type="text" name="first-name" style="width: 220px;"/&gt;</a:t>
            </a:r>
          </a:p>
          <a:p>
            <a:pPr lvl="2">
              <a:buFont typeface="Wingdings" charset="2"/>
              <a:buChar char="§"/>
            </a:pPr>
            <a:r>
              <a:rPr lang="en-US" sz="1200" dirty="0"/>
              <a:t>Here, I have used the style attribute to inline a CSS rule and set the width property to 220 pixels. </a:t>
            </a:r>
            <a:r>
              <a:rPr lang="en-US" sz="1200" dirty="0" err="1"/>
              <a:t>Inlining</a:t>
            </a:r>
            <a:r>
              <a:rPr lang="en-US" sz="1200" dirty="0"/>
              <a:t> the CSS rule like this is good for demonstrations, but, of course, you could (and probably should) use a dedicated style sheet for all of your CSS rules.</a:t>
            </a:r>
          </a:p>
          <a:p>
            <a:endParaRPr lang="en-US" dirty="0"/>
          </a:p>
        </p:txBody>
      </p:sp>
    </p:spTree>
    <p:extLst>
      <p:ext uri="{BB962C8B-B14F-4D97-AF65-F5344CB8AC3E}">
        <p14:creationId xmlns:p14="http://schemas.microsoft.com/office/powerpoint/2010/main" val="3325840306"/>
      </p:ext>
    </p:extLst>
  </p:cSld>
  <p:clrMapOvr>
    <a:masterClrMapping/>
  </p:clrMapOvr>
  <p:transition xmlns:p14="http://schemas.microsoft.com/office/powerpoint/2010/mai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28600"/>
            <a:ext cx="8077200" cy="6095999"/>
          </a:xfrm>
        </p:spPr>
        <p:txBody>
          <a:bodyPr>
            <a:normAutofit/>
          </a:bodyPr>
          <a:lstStyle/>
          <a:p>
            <a:pPr>
              <a:buFont typeface="Wingdings" charset="2"/>
              <a:buChar char="§"/>
            </a:pPr>
            <a:r>
              <a:rPr lang="en-US" sz="2000" dirty="0"/>
              <a:t>checkbox</a:t>
            </a:r>
          </a:p>
          <a:p>
            <a:pPr lvl="1">
              <a:buFont typeface="Wingdings" charset="2"/>
              <a:buChar char="§"/>
            </a:pPr>
            <a:r>
              <a:rPr lang="en-US" sz="1600" dirty="0"/>
              <a:t>If you want your users to respond with a yes or no, a true or false, or some other two state values, checkbox is the input type that you need. The only possible actions are checking or unchecking the box. Here’s what the check box looks like:</a:t>
            </a:r>
          </a:p>
          <a:p>
            <a:pPr lvl="1">
              <a:buFont typeface="Wingdings" charset="2"/>
              <a:buChar char="§"/>
            </a:pPr>
            <a:r>
              <a:rPr lang="en-US" sz="1600" dirty="0"/>
              <a:t>&lt;input type="checkbox" name="</a:t>
            </a:r>
            <a:r>
              <a:rPr lang="en-US" sz="1600" dirty="0" err="1"/>
              <a:t>chknewsletter</a:t>
            </a:r>
            <a:r>
              <a:rPr lang="en-US" sz="1600" dirty="0"/>
              <a:t>" value="opt-in-newsletter"/&gt;</a:t>
            </a:r>
          </a:p>
          <a:p>
            <a:pPr lvl="1">
              <a:buFont typeface="Wingdings" charset="2"/>
              <a:buChar char="§"/>
            </a:pPr>
            <a:r>
              <a:rPr lang="en-US" sz="1600" b="1" dirty="0" smtClean="0"/>
              <a:t>value </a:t>
            </a:r>
            <a:r>
              <a:rPr lang="en-US" sz="1600" b="1" dirty="0"/>
              <a:t>attribute </a:t>
            </a:r>
            <a:r>
              <a:rPr lang="en-US" sz="1600" dirty="0" smtClean="0"/>
              <a:t>: value </a:t>
            </a:r>
            <a:r>
              <a:rPr lang="en-US" sz="1600" dirty="0"/>
              <a:t>that is sent to the server. For example, you can set the value to opt-in-newsletter, and this is the string value that will be sent to the server as the checked value.</a:t>
            </a:r>
          </a:p>
          <a:p>
            <a:pPr lvl="1">
              <a:buFont typeface="Wingdings" charset="2"/>
              <a:buChar char="§"/>
            </a:pPr>
            <a:r>
              <a:rPr lang="en-US" sz="1600" dirty="0" smtClean="0"/>
              <a:t>IF you need to have checkbox default checked:</a:t>
            </a:r>
            <a:endParaRPr lang="en-US" sz="1600" dirty="0"/>
          </a:p>
          <a:p>
            <a:pPr lvl="1">
              <a:buFont typeface="Wingdings" charset="2"/>
              <a:buChar char="§"/>
            </a:pPr>
            <a:r>
              <a:rPr lang="en-US" sz="1600" dirty="0"/>
              <a:t>&lt;input type="checkbox" name="</a:t>
            </a:r>
            <a:r>
              <a:rPr lang="en-US" sz="1600" dirty="0" err="1"/>
              <a:t>chknewsletter</a:t>
            </a:r>
            <a:r>
              <a:rPr lang="en-US" sz="1600" dirty="0"/>
              <a:t>" value="opt-in-newsletter" checked/&gt;</a:t>
            </a:r>
          </a:p>
          <a:p>
            <a:r>
              <a:rPr lang="en-US" sz="2000" dirty="0"/>
              <a:t>password</a:t>
            </a:r>
          </a:p>
          <a:p>
            <a:pPr lvl="1">
              <a:buFont typeface="Wingdings" charset="2"/>
              <a:buChar char="§"/>
            </a:pPr>
            <a:r>
              <a:rPr lang="en-US" sz="1600" dirty="0"/>
              <a:t>The password field is very similar to the standard text input. It looks like this:</a:t>
            </a:r>
          </a:p>
          <a:p>
            <a:pPr lvl="1">
              <a:buFont typeface="Wingdings" charset="2"/>
              <a:buChar char="§"/>
            </a:pPr>
            <a:r>
              <a:rPr lang="en-US" sz="1600" dirty="0"/>
              <a:t>&lt;input type="password" name="pin" id="pin"&gt;</a:t>
            </a:r>
          </a:p>
          <a:p>
            <a:pPr lvl="1">
              <a:buFont typeface="Wingdings" charset="2"/>
              <a:buChar char="§"/>
            </a:pPr>
            <a:r>
              <a:rPr lang="en-US" sz="1600" dirty="0"/>
              <a:t>The password input differs in that the characters entered into it are masked in the browser, so that prying eyes cannot read what is being entered.</a:t>
            </a:r>
          </a:p>
        </p:txBody>
      </p:sp>
    </p:spTree>
    <p:extLst>
      <p:ext uri="{BB962C8B-B14F-4D97-AF65-F5344CB8AC3E}">
        <p14:creationId xmlns:p14="http://schemas.microsoft.com/office/powerpoint/2010/main" val="17688142"/>
      </p:ext>
    </p:extLst>
  </p:cSld>
  <p:clrMapOvr>
    <a:masterClrMapping/>
  </p:clrMapOvr>
  <p:transition xmlns:p14="http://schemas.microsoft.com/office/powerpoint/2010/mai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3.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4.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15.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6.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8.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9.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4703</Words>
  <Application>Microsoft Macintosh PowerPoint</Application>
  <PresentationFormat>On-screen Show (4:3)</PresentationFormat>
  <Paragraphs>337</Paragraphs>
  <Slides>25</Slides>
  <Notes>10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Training New Employees</vt:lpstr>
      <vt:lpstr>Web Frame Work Using JavaScript</vt:lpstr>
      <vt:lpstr>The Course Break Down:</vt:lpstr>
      <vt:lpstr>PowerPoint Presentation</vt:lpstr>
      <vt:lpstr>Today’s Overview </vt:lpstr>
      <vt:lpstr>Angular Working With Forms</vt:lpstr>
      <vt:lpstr>The form element: </vt:lpstr>
      <vt:lpstr>The input element [Following manifestations]: </vt:lpstr>
      <vt:lpstr>PowerPoint Presentation</vt:lpstr>
      <vt:lpstr>PowerPoint Presentation</vt:lpstr>
      <vt:lpstr>PowerPoint Presentation</vt:lpstr>
      <vt:lpstr>The textarea Element </vt:lpstr>
      <vt:lpstr>The select Element </vt:lpstr>
      <vt:lpstr>The label Element </vt:lpstr>
      <vt:lpstr>Lets Jump on to Angular JS Forms</vt:lpstr>
      <vt:lpstr>Angular JS Forms</vt:lpstr>
      <vt:lpstr>Angular JS Forms</vt:lpstr>
      <vt:lpstr>Validating Forms</vt:lpstr>
      <vt:lpstr>PowerPoint Presentation</vt:lpstr>
      <vt:lpstr>PowerPoint Presentation</vt:lpstr>
      <vt:lpstr>PowerPoint Presentation</vt:lpstr>
      <vt:lpstr>PowerPoint Presentation</vt:lpstr>
      <vt:lpstr>Summary</vt:lpstr>
      <vt:lpstr>Resources</vt:lpstr>
      <vt:lpstr>Questions?</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2015-07-22T07:55:38Z</dcterms:modified>
</cp:coreProperties>
</file>