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handoutMasterIdLst>
    <p:handoutMasterId r:id="rId21"/>
  </p:handoutMasterIdLst>
  <p:sldIdLst>
    <p:sldId id="259" r:id="rId2"/>
    <p:sldId id="288" r:id="rId3"/>
    <p:sldId id="284" r:id="rId4"/>
    <p:sldId id="262" r:id="rId5"/>
    <p:sldId id="286" r:id="rId6"/>
    <p:sldId id="291" r:id="rId7"/>
    <p:sldId id="380" r:id="rId8"/>
    <p:sldId id="401" r:id="rId9"/>
    <p:sldId id="402" r:id="rId10"/>
    <p:sldId id="403" r:id="rId11"/>
    <p:sldId id="404" r:id="rId12"/>
    <p:sldId id="405" r:id="rId13"/>
    <p:sldId id="406" r:id="rId14"/>
    <p:sldId id="407" r:id="rId15"/>
    <p:sldId id="275" r:id="rId16"/>
    <p:sldId id="276" r:id="rId17"/>
    <p:sldId id="277"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88"/>
            <p14:sldId id="284"/>
            <p14:sldId id="262"/>
          </p14:sldIdLst>
        </p14:section>
        <p14:section name="Topic 1" id="{6D9936A3-3945-4757-BC8B-B5C252D8E036}">
          <p14:sldIdLst>
            <p14:sldId id="286"/>
            <p14:sldId id="291"/>
            <p14:sldId id="380"/>
            <p14:sldId id="401"/>
            <p14:sldId id="402"/>
            <p14:sldId id="403"/>
            <p14:sldId id="404"/>
            <p14:sldId id="405"/>
            <p14:sldId id="406"/>
            <p14:sldId id="407"/>
          </p14:sldIdLst>
        </p14:section>
        <p14:section name="Conclusion and Summary" id="{790CEF5B-569A-4C2F-BED5-750B08C0E5AD}">
          <p14:sldIdLst>
            <p14:sldId id="275"/>
            <p14:sldId id="276"/>
            <p14:sldId id="277"/>
          </p14:sldIdLst>
        </p14:section>
        <p14:section name="Appendix"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3" autoAdjust="0"/>
    <p:restoredTop sz="93821" autoAdjust="0"/>
  </p:normalViewPr>
  <p:slideViewPr>
    <p:cSldViewPr>
      <p:cViewPr>
        <p:scale>
          <a:sx n="130" d="100"/>
          <a:sy n="130" d="100"/>
        </p:scale>
        <p:origin x="-1160" y="728"/>
      </p:cViewPr>
      <p:guideLst>
        <p:guide orient="horz" pos="2160"/>
        <p:guide pos="2880"/>
      </p:guideLst>
    </p:cSldViewPr>
  </p:slideViewPr>
  <p:outlineViewPr>
    <p:cViewPr>
      <p:scale>
        <a:sx n="33" d="100"/>
        <a:sy n="33" d="100"/>
      </p:scale>
      <p:origin x="0" y="2360"/>
    </p:cViewPr>
  </p:outlineViewPr>
  <p:notesTextViewPr>
    <p:cViewPr>
      <p:scale>
        <a:sx n="100" d="100"/>
        <a:sy n="100" d="100"/>
      </p:scale>
      <p:origin x="0" y="0"/>
    </p:cViewPr>
  </p:notesTextViewPr>
  <p:sorterViewPr>
    <p:cViewPr>
      <p:scale>
        <a:sx n="154" d="100"/>
        <a:sy n="154" d="100"/>
      </p:scale>
      <p:origin x="0" y="2304"/>
    </p:cViewPr>
  </p:sorterViewPr>
  <p:notesViewPr>
    <p:cSldViewPr>
      <p:cViewPr varScale="1">
        <p:scale>
          <a:sx n="83" d="100"/>
          <a:sy n="83" d="100"/>
        </p:scale>
        <p:origin x="-390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3D2" qsCatId="3D" csTypeId="urn:microsoft.com/office/officeart/2005/8/colors/colorful3" csCatId="colorful" phldr="1"/>
      <dgm:spPr/>
      <dgm:t>
        <a:bodyPr/>
        <a:lstStyle/>
        <a:p>
          <a:endParaRPr lang="en-US"/>
        </a:p>
      </dgm:t>
    </dgm:pt>
    <dgm:pt modelId="{74EE5CD8-078F-4590-BF9C-A341A294A016}">
      <dgm:prSet phldrT="[Text]" custT="1"/>
      <dgm:spPr/>
      <dgm:t>
        <a:bodyPr/>
        <a:lstStyle/>
        <a:p>
          <a:r>
            <a:rPr lang="en-US" sz="1800" dirty="0" smtClean="0"/>
            <a:t>1</a:t>
          </a:r>
          <a:endParaRPr lang="en-US" sz="18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1800" dirty="0" smtClean="0"/>
            <a:t>2</a:t>
          </a:r>
          <a:endParaRPr lang="en-US" sz="18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1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How to leverage </a:t>
          </a:r>
          <a:r>
            <a:rPr lang="en-US" sz="1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scope in Custom Directives</a:t>
          </a:r>
          <a:endParaRPr lang="en-US" sz="1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D1776C8F-2B10-4075-8DF7-7F65AB725ED5}">
      <dgm:prSet phldrT="[Text]" custT="1"/>
      <dgm:spPr/>
      <dgm:t>
        <a:bodyPr/>
        <a:lstStyle/>
        <a:p>
          <a:r>
            <a:rPr lang="en-US" sz="1800" dirty="0" smtClean="0"/>
            <a:t>3</a:t>
          </a:r>
          <a:endParaRPr lang="en-US" sz="18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US" sz="1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Discussing </a:t>
          </a:r>
          <a:r>
            <a:rPr lang="en-US" sz="18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Transclusion</a:t>
          </a:r>
          <a:r>
            <a:rPr lang="en-US" sz="1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in Custom Directives</a:t>
          </a:r>
          <a:endParaRPr lang="en-US" sz="1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1E4D3931-0DBD-4211-A24A-6AF364284B1E}">
      <dgm:prSet phldrT="[Text]" custT="1"/>
      <dgm:spPr/>
      <dgm:t>
        <a:bodyPr/>
        <a:lstStyle/>
        <a:p>
          <a:pPr marL="280988" indent="-280988"/>
          <a:r>
            <a:rPr lang="en-US" sz="1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Discussing Scope in Custom Directives</a:t>
          </a:r>
          <a:endParaRPr lang="en-US" sz="1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7CF8386C-8C96-9941-B499-6BA035F07A73}">
      <dgm:prSet custT="1"/>
      <dgm:spPr/>
      <dgm:t>
        <a:bodyPr/>
        <a:lstStyle/>
        <a:p>
          <a:r>
            <a:rPr lang="en-US" sz="1800" dirty="0" smtClean="0"/>
            <a:t>4 </a:t>
          </a:r>
          <a:endParaRPr lang="en-US" sz="1800" dirty="0"/>
        </a:p>
      </dgm:t>
    </dgm:pt>
    <dgm:pt modelId="{59E1C4A5-5785-8B41-847F-C7393310DE61}" type="parTrans" cxnId="{90ABDB7E-7B5F-C741-A67B-275ABC5D4D7A}">
      <dgm:prSet/>
      <dgm:spPr/>
      <dgm:t>
        <a:bodyPr/>
        <a:lstStyle/>
        <a:p>
          <a:endParaRPr lang="en-US"/>
        </a:p>
      </dgm:t>
    </dgm:pt>
    <dgm:pt modelId="{02C40F0F-A479-C84D-BDCC-437956113C6D}" type="sibTrans" cxnId="{90ABDB7E-7B5F-C741-A67B-275ABC5D4D7A}">
      <dgm:prSet/>
      <dgm:spPr/>
      <dgm:t>
        <a:bodyPr/>
        <a:lstStyle/>
        <a:p>
          <a:endParaRPr lang="en-US"/>
        </a:p>
      </dgm:t>
    </dgm:pt>
    <dgm:pt modelId="{50BF0B42-5F84-D14A-824C-B9AAE3CD7D50}">
      <dgm:prSet custT="1"/>
      <dgm:spPr/>
      <dgm:t>
        <a:bodyPr/>
        <a:lstStyle/>
        <a:p>
          <a:r>
            <a:rPr lang="en-US" sz="1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Discussing Controllers in Custom Directives</a:t>
          </a:r>
          <a:endParaRPr lang="en-US" sz="1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E2F76357-AD79-8D4B-A2A6-26F3DCD6B30F}" type="sibTrans" cxnId="{1DBC6FDC-49BA-DE4C-A3E2-73BFC13DA1D6}">
      <dgm:prSet/>
      <dgm:spPr/>
      <dgm:t>
        <a:bodyPr/>
        <a:lstStyle/>
        <a:p>
          <a:endParaRPr lang="en-US"/>
        </a:p>
      </dgm:t>
    </dgm:pt>
    <dgm:pt modelId="{0C62D133-73EB-EA46-BF8F-E461404EE59B}" type="parTrans" cxnId="{1DBC6FDC-49BA-DE4C-A3E2-73BFC13DA1D6}">
      <dgm:prSet/>
      <dgm:spPr/>
      <dgm:t>
        <a:bodyPr/>
        <a:lstStyle/>
        <a:p>
          <a:endParaRPr lang="en-US"/>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4" custScaleX="688682"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4" custScaleX="2000000">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4" custScaleX="688682" custLinFactNeighborX="8709" custLinFactNeighborY="2492">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4" custScaleX="2000000" custLinFactNeighborX="26598" custLinFactNeighborY="-9385">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2" presStyleCnt="4" custScaleX="688682">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2" presStyleCnt="4" custScaleX="2000000">
        <dgm:presLayoutVars>
          <dgm:bulletEnabled val="1"/>
        </dgm:presLayoutVars>
      </dgm:prSet>
      <dgm:spPr>
        <a:prstGeom prst="rect">
          <a:avLst/>
        </a:prstGeom>
      </dgm:spPr>
      <dgm:t>
        <a:bodyPr/>
        <a:lstStyle/>
        <a:p>
          <a:endParaRPr lang="en-US"/>
        </a:p>
      </dgm:t>
    </dgm:pt>
    <dgm:pt modelId="{BB584E06-FD61-964B-92DB-036134E0FFDB}" type="pres">
      <dgm:prSet presAssocID="{88B75C29-8054-417D-BCE3-878A55118F6D}" presName="sp" presStyleCnt="0"/>
      <dgm:spPr/>
      <dgm:t>
        <a:bodyPr/>
        <a:lstStyle/>
        <a:p>
          <a:endParaRPr lang="en-US"/>
        </a:p>
      </dgm:t>
    </dgm:pt>
    <dgm:pt modelId="{58D357FE-86F9-CB48-80E5-AC301468AF50}" type="pres">
      <dgm:prSet presAssocID="{7CF8386C-8C96-9941-B499-6BA035F07A73}" presName="linNode" presStyleCnt="0"/>
      <dgm:spPr/>
      <dgm:t>
        <a:bodyPr/>
        <a:lstStyle/>
        <a:p>
          <a:endParaRPr lang="en-US"/>
        </a:p>
      </dgm:t>
    </dgm:pt>
    <dgm:pt modelId="{F475D8B9-14A5-7F40-B02C-032E7B94CCAF}" type="pres">
      <dgm:prSet presAssocID="{7CF8386C-8C96-9941-B499-6BA035F07A73}" presName="parentText" presStyleLbl="node1" presStyleIdx="3" presStyleCnt="4" custScaleX="689746">
        <dgm:presLayoutVars>
          <dgm:chMax val="1"/>
          <dgm:bulletEnabled val="1"/>
        </dgm:presLayoutVars>
      </dgm:prSet>
      <dgm:spPr/>
      <dgm:t>
        <a:bodyPr/>
        <a:lstStyle/>
        <a:p>
          <a:endParaRPr lang="en-US"/>
        </a:p>
      </dgm:t>
    </dgm:pt>
    <dgm:pt modelId="{71F25135-CF86-1249-B560-547A0EB142D3}" type="pres">
      <dgm:prSet presAssocID="{7CF8386C-8C96-9941-B499-6BA035F07A73}" presName="descendantText" presStyleLbl="alignAccFollowNode1" presStyleIdx="3" presStyleCnt="4" custScaleX="2000000">
        <dgm:presLayoutVars>
          <dgm:bulletEnabled val="1"/>
        </dgm:presLayoutVars>
      </dgm:prSet>
      <dgm:spPr/>
      <dgm:t>
        <a:bodyPr/>
        <a:lstStyle/>
        <a:p>
          <a:endParaRPr lang="en-US"/>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1DBC6FDC-49BA-DE4C-A3E2-73BFC13DA1D6}" srcId="{7CF8386C-8C96-9941-B499-6BA035F07A73}" destId="{50BF0B42-5F84-D14A-824C-B9AAE3CD7D50}" srcOrd="0" destOrd="0" parTransId="{0C62D133-73EB-EA46-BF8F-E461404EE59B}" sibTransId="{E2F76357-AD79-8D4B-A2A6-26F3DCD6B30F}"/>
    <dgm:cxn modelId="{3D887057-7E91-45EF-8E4B-3006C2DFECB4}" type="presOf" srcId="{6BE4E373-0656-4EDC-821E-BE09C952B1F6}" destId="{C7C3E6FD-D83F-4BDA-907E-B5EE041DA931}" srcOrd="0" destOrd="0" presId="urn:microsoft.com/office/officeart/2005/8/layout/vList5"/>
    <dgm:cxn modelId="{2A98CC8E-0C1A-4047-B2D3-2B58A0147951}" type="presOf" srcId="{50BF0B42-5F84-D14A-824C-B9AAE3CD7D50}" destId="{71F25135-CF86-1249-B560-547A0EB142D3}"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62C3A6DF-E74F-4B41-A673-E66BDF398653}" type="presOf" srcId="{7CF8386C-8C96-9941-B499-6BA035F07A73}" destId="{F475D8B9-14A5-7F40-B02C-032E7B94CCAF}" srcOrd="0" destOrd="0" presId="urn:microsoft.com/office/officeart/2005/8/layout/vList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90ABDB7E-7B5F-C741-A67B-275ABC5D4D7A}" srcId="{F6FEADD9-F67D-41F5-BA4C-3C84956E7F46}" destId="{7CF8386C-8C96-9941-B499-6BA035F07A73}" srcOrd="3" destOrd="0" parTransId="{59E1C4A5-5785-8B41-847F-C7393310DE61}" sibTransId="{02C40F0F-A479-C84D-BDCC-437956113C6D}"/>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 modelId="{102A07DE-48FD-7B45-872E-4EE371C32B2C}" type="presParOf" srcId="{AAE7A1E6-6847-453D-B55B-8A82BF138C1D}" destId="{BB584E06-FD61-964B-92DB-036134E0FFDB}" srcOrd="5" destOrd="0" presId="urn:microsoft.com/office/officeart/2005/8/layout/vList5"/>
    <dgm:cxn modelId="{D2881D93-179B-7C45-A9BF-48E93F739B0F}" type="presParOf" srcId="{AAE7A1E6-6847-453D-B55B-8A82BF138C1D}" destId="{58D357FE-86F9-CB48-80E5-AC301468AF50}" srcOrd="6" destOrd="0" presId="urn:microsoft.com/office/officeart/2005/8/layout/vList5"/>
    <dgm:cxn modelId="{F582223F-3DA0-6D4C-95ED-3C1EFE1189E9}" type="presParOf" srcId="{58D357FE-86F9-CB48-80E5-AC301468AF50}" destId="{F475D8B9-14A5-7F40-B02C-032E7B94CCAF}" srcOrd="0" destOrd="0" presId="urn:microsoft.com/office/officeart/2005/8/layout/vList5"/>
    <dgm:cxn modelId="{5C21A696-78F0-C64F-B3DE-D16B3A669D56}" type="presParOf" srcId="{58D357FE-86F9-CB48-80E5-AC301468AF50}" destId="{71F25135-CF86-1249-B560-547A0EB142D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632443" y="-2406374"/>
          <a:ext cx="792420" cy="5807392"/>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800100">
            <a:lnSpc>
              <a:spcPct val="90000"/>
            </a:lnSpc>
            <a:spcBef>
              <a:spcPct val="0"/>
            </a:spcBef>
            <a:spcAft>
              <a:spcPct val="15000"/>
            </a:spcAft>
            <a:buChar char="••"/>
          </a:pPr>
          <a:r>
            <a:rPr lang="en-US" sz="1800" b="1" kern="1200"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Discussing Scope in Custom Directives</a:t>
          </a:r>
          <a:endParaRPr lang="en-US" sz="1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rot="-5400000">
        <a:off x="1124957" y="101112"/>
        <a:ext cx="5807392" cy="792420"/>
      </dsp:txXfrm>
    </dsp:sp>
    <dsp:sp modelId="{7E429971-BC57-430F-BB25-C0574E5E39E3}">
      <dsp:nvSpPr>
        <dsp:cNvPr id="0" name=""/>
        <dsp:cNvSpPr/>
      </dsp:nvSpPr>
      <dsp:spPr>
        <a:xfrm>
          <a:off x="112" y="0"/>
          <a:ext cx="1124844" cy="990525"/>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1</a:t>
          </a:r>
          <a:endParaRPr lang="en-US" sz="1800" kern="1200" dirty="0"/>
        </a:p>
      </dsp:txBody>
      <dsp:txXfrm>
        <a:off x="48465" y="48353"/>
        <a:ext cx="1028138" cy="893819"/>
      </dsp:txXfrm>
    </dsp:sp>
    <dsp:sp modelId="{B37A5355-225B-4C6F-AED7-6C620F99EECC}">
      <dsp:nvSpPr>
        <dsp:cNvPr id="0" name=""/>
        <dsp:cNvSpPr/>
      </dsp:nvSpPr>
      <dsp:spPr>
        <a:xfrm rot="5400000">
          <a:off x="3634293" y="-1440690"/>
          <a:ext cx="792420" cy="5807392"/>
        </a:xfrm>
        <a:prstGeom prst="rect">
          <a:avLst/>
        </a:prstGeom>
        <a:solidFill>
          <a:schemeClr val="accent3">
            <a:tint val="40000"/>
            <a:alpha val="90000"/>
            <a:hueOff val="3572284"/>
            <a:satOff val="-4598"/>
            <a:lumOff val="-358"/>
            <a:alphaOff val="0"/>
          </a:schemeClr>
        </a:solidFill>
        <a:ln w="9525" cap="flat" cmpd="sng" algn="ctr">
          <a:solidFill>
            <a:schemeClr val="accent3">
              <a:tint val="40000"/>
              <a:alpha val="90000"/>
              <a:hueOff val="3572284"/>
              <a:satOff val="-4598"/>
              <a:lumOff val="-35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1" kern="1200"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How to leverage </a:t>
          </a:r>
          <a:r>
            <a:rPr lang="en-US" sz="1800" b="1" kern="1200"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scope in Custom Directives</a:t>
          </a:r>
          <a:endParaRPr lang="en-US" sz="1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rot="-5400000">
        <a:off x="1126807" y="1066796"/>
        <a:ext cx="5807392" cy="792420"/>
      </dsp:txXfrm>
    </dsp:sp>
    <dsp:sp modelId="{C04276DC-EE64-470A-B8BC-09067B8045FA}">
      <dsp:nvSpPr>
        <dsp:cNvPr id="0" name=""/>
        <dsp:cNvSpPr/>
      </dsp:nvSpPr>
      <dsp:spPr>
        <a:xfrm>
          <a:off x="25400" y="1066795"/>
          <a:ext cx="1124844" cy="990525"/>
        </a:xfrm>
        <a:prstGeom prst="roundRect">
          <a:avLst/>
        </a:prstGeom>
        <a:gradFill rotWithShape="0">
          <a:gsLst>
            <a:gs pos="0">
              <a:schemeClr val="accent3">
                <a:hueOff val="3750089"/>
                <a:satOff val="-5627"/>
                <a:lumOff val="-915"/>
                <a:alphaOff val="0"/>
                <a:shade val="51000"/>
                <a:satMod val="130000"/>
              </a:schemeClr>
            </a:gs>
            <a:gs pos="80000">
              <a:schemeClr val="accent3">
                <a:hueOff val="3750089"/>
                <a:satOff val="-5627"/>
                <a:lumOff val="-915"/>
                <a:alphaOff val="0"/>
                <a:shade val="93000"/>
                <a:satMod val="130000"/>
              </a:schemeClr>
            </a:gs>
            <a:gs pos="100000">
              <a:schemeClr val="accent3">
                <a:hueOff val="3750089"/>
                <a:satOff val="-5627"/>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2</a:t>
          </a:r>
          <a:endParaRPr lang="en-US" sz="1800" kern="1200" dirty="0"/>
        </a:p>
      </dsp:txBody>
      <dsp:txXfrm>
        <a:off x="73753" y="1115148"/>
        <a:ext cx="1028138" cy="893819"/>
      </dsp:txXfrm>
    </dsp:sp>
    <dsp:sp modelId="{C7C3E6FD-D83F-4BDA-907E-B5EE041DA931}">
      <dsp:nvSpPr>
        <dsp:cNvPr id="0" name=""/>
        <dsp:cNvSpPr/>
      </dsp:nvSpPr>
      <dsp:spPr>
        <a:xfrm rot="5400000">
          <a:off x="3632443" y="-326270"/>
          <a:ext cx="792420" cy="5807392"/>
        </a:xfrm>
        <a:prstGeom prst="rect">
          <a:avLst/>
        </a:prstGeom>
        <a:solidFill>
          <a:schemeClr val="accent3">
            <a:tint val="40000"/>
            <a:alpha val="90000"/>
            <a:hueOff val="7144568"/>
            <a:satOff val="-9195"/>
            <a:lumOff val="-717"/>
            <a:alphaOff val="0"/>
          </a:schemeClr>
        </a:solidFill>
        <a:ln w="9525" cap="flat" cmpd="sng" algn="ctr">
          <a:solidFill>
            <a:schemeClr val="accent3">
              <a:tint val="40000"/>
              <a:alpha val="90000"/>
              <a:hueOff val="7144568"/>
              <a:satOff val="-9195"/>
              <a:lumOff val="-717"/>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1" kern="1200"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Discussing </a:t>
          </a:r>
          <a:r>
            <a:rPr lang="en-US" sz="1800" b="1" kern="1200"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Transclusion</a:t>
          </a:r>
          <a:r>
            <a:rPr lang="en-US" sz="1800" b="1" kern="1200"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in Custom Directives</a:t>
          </a:r>
          <a:endParaRPr lang="en-US" sz="1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rot="-5400000">
        <a:off x="1124957" y="2181216"/>
        <a:ext cx="5807392" cy="792420"/>
      </dsp:txXfrm>
    </dsp:sp>
    <dsp:sp modelId="{F5034101-5B7D-4FE7-B47A-5A48CF39606B}">
      <dsp:nvSpPr>
        <dsp:cNvPr id="0" name=""/>
        <dsp:cNvSpPr/>
      </dsp:nvSpPr>
      <dsp:spPr>
        <a:xfrm>
          <a:off x="112" y="2082163"/>
          <a:ext cx="1124844" cy="990525"/>
        </a:xfrm>
        <a:prstGeom prst="roundRect">
          <a:avLst/>
        </a:prstGeom>
        <a:gradFill rotWithShape="0">
          <a:gsLst>
            <a:gs pos="0">
              <a:schemeClr val="accent3">
                <a:hueOff val="7500177"/>
                <a:satOff val="-11253"/>
                <a:lumOff val="-1830"/>
                <a:alphaOff val="0"/>
                <a:shade val="51000"/>
                <a:satMod val="130000"/>
              </a:schemeClr>
            </a:gs>
            <a:gs pos="80000">
              <a:schemeClr val="accent3">
                <a:hueOff val="7500177"/>
                <a:satOff val="-11253"/>
                <a:lumOff val="-1830"/>
                <a:alphaOff val="0"/>
                <a:shade val="93000"/>
                <a:satMod val="130000"/>
              </a:schemeClr>
            </a:gs>
            <a:gs pos="100000">
              <a:schemeClr val="accent3">
                <a:hueOff val="7500177"/>
                <a:satOff val="-11253"/>
                <a:lumOff val="-18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3</a:t>
          </a:r>
          <a:endParaRPr lang="en-US" sz="1800" kern="1200" dirty="0"/>
        </a:p>
      </dsp:txBody>
      <dsp:txXfrm>
        <a:off x="48465" y="2130516"/>
        <a:ext cx="1028138" cy="893819"/>
      </dsp:txXfrm>
    </dsp:sp>
    <dsp:sp modelId="{71F25135-CF86-1249-B560-547A0EB142D3}">
      <dsp:nvSpPr>
        <dsp:cNvPr id="0" name=""/>
        <dsp:cNvSpPr/>
      </dsp:nvSpPr>
      <dsp:spPr>
        <a:xfrm rot="5400000">
          <a:off x="3634180" y="713781"/>
          <a:ext cx="792420" cy="5807392"/>
        </a:xfrm>
        <a:prstGeom prst="round2SameRect">
          <a:avLst/>
        </a:prstGeom>
        <a:solidFill>
          <a:schemeClr val="accent3">
            <a:tint val="40000"/>
            <a:alpha val="90000"/>
            <a:hueOff val="10716852"/>
            <a:satOff val="-13793"/>
            <a:lumOff val="-1075"/>
            <a:alphaOff val="0"/>
          </a:schemeClr>
        </a:solidFill>
        <a:ln w="9525" cap="flat" cmpd="sng" algn="ctr">
          <a:solidFill>
            <a:schemeClr val="accent3">
              <a:tint val="40000"/>
              <a:alpha val="90000"/>
              <a:hueOff val="10716852"/>
              <a:satOff val="-13793"/>
              <a:lumOff val="-1075"/>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1" kern="1200"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Discussing Controllers in Custom Directives</a:t>
          </a:r>
          <a:endParaRPr lang="en-US" sz="1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rot="-5400000">
        <a:off x="1126695" y="3259950"/>
        <a:ext cx="5768709" cy="715054"/>
      </dsp:txXfrm>
    </dsp:sp>
    <dsp:sp modelId="{F475D8B9-14A5-7F40-B02C-032E7B94CCAF}">
      <dsp:nvSpPr>
        <dsp:cNvPr id="0" name=""/>
        <dsp:cNvSpPr/>
      </dsp:nvSpPr>
      <dsp:spPr>
        <a:xfrm>
          <a:off x="112" y="3122215"/>
          <a:ext cx="1126582" cy="990525"/>
        </a:xfrm>
        <a:prstGeom prst="roundRect">
          <a:avLst/>
        </a:prstGeom>
        <a:gradFill rotWithShape="0">
          <a:gsLst>
            <a:gs pos="0">
              <a:schemeClr val="accent3">
                <a:hueOff val="11250266"/>
                <a:satOff val="-16880"/>
                <a:lumOff val="-2745"/>
                <a:alphaOff val="0"/>
                <a:shade val="51000"/>
                <a:satMod val="130000"/>
              </a:schemeClr>
            </a:gs>
            <a:gs pos="80000">
              <a:schemeClr val="accent3">
                <a:hueOff val="11250266"/>
                <a:satOff val="-16880"/>
                <a:lumOff val="-2745"/>
                <a:alphaOff val="0"/>
                <a:shade val="93000"/>
                <a:satMod val="130000"/>
              </a:schemeClr>
            </a:gs>
            <a:gs pos="100000">
              <a:schemeClr val="accent3">
                <a:hueOff val="11250266"/>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4 </a:t>
          </a:r>
          <a:endParaRPr lang="en-US" sz="1800" kern="1200" dirty="0"/>
        </a:p>
      </dsp:txBody>
      <dsp:txXfrm>
        <a:off x="48465" y="3170568"/>
        <a:ext cx="1029876" cy="89381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8/6/15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8/6/15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u="none" kern="1200" dirty="0" smtClean="0">
                <a:solidFill>
                  <a:schemeClr val="tx1"/>
                </a:solidFill>
                <a:effectLst/>
                <a:latin typeface="+mn-lt"/>
                <a:ea typeface="+mn-ea"/>
                <a:cs typeface="+mn-cs"/>
              </a:rPr>
              <a:t>Sections can help to organize your slides or facilitate collaboration between multiple authors. On the </a:t>
            </a:r>
            <a:r>
              <a:rPr lang="en-US" sz="1200" b="1" u="none" kern="1200" dirty="0" smtClean="0">
                <a:solidFill>
                  <a:schemeClr val="tx1"/>
                </a:solidFill>
                <a:effectLst/>
                <a:latin typeface="+mn-lt"/>
                <a:ea typeface="+mn-ea"/>
                <a:cs typeface="+mn-cs"/>
              </a:rPr>
              <a:t>Home</a:t>
            </a:r>
            <a:r>
              <a:rPr lang="en-US" sz="1200" u="none" kern="1200" dirty="0" smtClean="0">
                <a:solidFill>
                  <a:schemeClr val="tx1"/>
                </a:solidFill>
                <a:effectLst/>
                <a:latin typeface="+mn-lt"/>
                <a:ea typeface="+mn-ea"/>
                <a:cs typeface="+mn-cs"/>
              </a:rPr>
              <a:t> tab under </a:t>
            </a:r>
            <a:r>
              <a:rPr lang="en-US" sz="1200" b="1" u="none" kern="1200" dirty="0" smtClean="0">
                <a:solidFill>
                  <a:schemeClr val="tx1"/>
                </a:solidFill>
                <a:effectLst/>
                <a:latin typeface="+mn-lt"/>
                <a:ea typeface="+mn-ea"/>
                <a:cs typeface="+mn-cs"/>
              </a:rPr>
              <a:t>Slides</a:t>
            </a:r>
            <a:r>
              <a:rPr lang="en-US" sz="1200" u="none" kern="1200" dirty="0" smtClean="0">
                <a:solidFill>
                  <a:schemeClr val="tx1"/>
                </a:solidFill>
                <a:effectLst/>
                <a:latin typeface="+mn-lt"/>
                <a:ea typeface="+mn-ea"/>
                <a:cs typeface="+mn-cs"/>
              </a:rPr>
              <a:t>, click </a:t>
            </a:r>
            <a:r>
              <a:rPr lang="en-US" sz="1200" b="1" u="none" kern="1200" dirty="0" smtClean="0">
                <a:solidFill>
                  <a:schemeClr val="tx1"/>
                </a:solidFill>
                <a:effectLst/>
                <a:latin typeface="+mn-lt"/>
                <a:ea typeface="+mn-ea"/>
                <a:cs typeface="+mn-cs"/>
              </a:rPr>
              <a:t>Section</a:t>
            </a:r>
            <a:r>
              <a:rPr lang="en-US" sz="1200" u="none" kern="1200" dirty="0" smtClean="0">
                <a:solidFill>
                  <a:schemeClr val="tx1"/>
                </a:solidFill>
                <a:effectLst/>
                <a:latin typeface="+mn-lt"/>
                <a:ea typeface="+mn-ea"/>
                <a:cs typeface="+mn-cs"/>
              </a:rPr>
              <a:t>, and then click </a:t>
            </a:r>
            <a:r>
              <a:rPr lang="en-US" sz="1200" b="1" u="none" kern="1200" dirty="0" smtClean="0">
                <a:solidFill>
                  <a:schemeClr val="tx1"/>
                </a:solidFill>
                <a:effectLst/>
                <a:latin typeface="+mn-lt"/>
                <a:ea typeface="+mn-ea"/>
                <a:cs typeface="+mn-cs"/>
              </a:rPr>
              <a:t>Add Section</a:t>
            </a:r>
            <a:r>
              <a:rPr lang="en-US" sz="1200" u="none" kern="1200" dirty="0" smtClean="0">
                <a:solidFill>
                  <a:schemeClr val="tx1"/>
                </a:solidFill>
                <a:effectLst/>
                <a:latin typeface="+mn-lt"/>
                <a:ea typeface="+mn-ea"/>
                <a:cs typeface="+mn-cs"/>
              </a:rPr>
              <a:t>.</a:t>
            </a:r>
          </a:p>
          <a:p>
            <a:pPr lvl="0"/>
            <a:endParaRPr lang="en-US" sz="1200" b="1" dirty="0" smtClean="0"/>
          </a:p>
          <a:p>
            <a:pPr lvl="0"/>
            <a:r>
              <a:rPr lang="en-US" sz="1200" b="1" dirty="0" smtClean="0"/>
              <a:t>Notes</a:t>
            </a:r>
          </a:p>
          <a:p>
            <a:pPr lvl="0"/>
            <a:r>
              <a:rPr lang="en-US" sz="1200" u="none" kern="1200" dirty="0" smtClean="0">
                <a:solidFill>
                  <a:schemeClr val="tx1"/>
                </a:solidFill>
                <a:effectLst/>
                <a:latin typeface="+mn-lt"/>
                <a:ea typeface="+mn-ea"/>
                <a:cs typeface="+mn-cs"/>
              </a:rPr>
              <a:t>Use the Notes pane for delivery notes or to provide additional details for the audience. You can see these notes in Presenter View during your presentation. </a:t>
            </a:r>
          </a:p>
          <a:p>
            <a:pPr lvl="0"/>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0963" name="Rectangle 25"/>
          <p:cNvSpPr>
            <a:spLocks noGrp="1" noChangeArrowheads="1"/>
          </p:cNvSpPr>
          <p:nvPr>
            <p:ph type="ftr" sz="quarter" idx="4"/>
          </p:nvPr>
        </p:nvSpPr>
        <p:spPr>
          <a:noFill/>
        </p:spPr>
        <p:txBody>
          <a:bodyPr/>
          <a:lstStyle/>
          <a:p>
            <a:r>
              <a:rPr lang="en-US" dirty="0" smtClean="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16</a:t>
            </a:fld>
            <a:endParaRPr lang="en-US"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17</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18</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en-US" dirty="0" smtClean="0"/>
              <a:t>Is your presentation as crisp as possible? Consider moving extra content to the appendix.</a:t>
            </a:r>
          </a:p>
          <a:p>
            <a:r>
              <a:rPr lang="en-US" dirty="0" smtClean="0"/>
              <a:t>Use appendix slides to store content that you might want to refer to during the Question slide or that may be useful for attendees to investigate deeper in the future.</a:t>
            </a:r>
          </a:p>
          <a:p>
            <a:pPr>
              <a:buFontTx/>
              <a:buNone/>
            </a:pPr>
            <a:endParaRPr lang="en-US" dirty="0" smtClean="0"/>
          </a:p>
          <a:p>
            <a:endParaRPr lang="en-US" dirty="0" smtClean="0"/>
          </a:p>
          <a:p>
            <a:endParaRPr lang="en-US" dirty="0" smtClean="0"/>
          </a:p>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sz="1200" u="none" kern="1200" dirty="0" smtClean="0">
                <a:solidFill>
                  <a:schemeClr val="tx1"/>
                </a:solidFill>
                <a:effectLst/>
                <a:latin typeface="+mn-lt"/>
                <a:ea typeface="+mn-ea"/>
                <a:cs typeface="+mn-cs"/>
              </a:rPr>
              <a:t>This is another option for an overview slide. </a:t>
            </a:r>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the link function is passed the scope of the controller that manages the view that contains the element to which the directive has been applied.</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dirty="0"/>
          </a:p>
        </p:txBody>
      </p:sp>
    </p:spTree>
    <p:extLst>
      <p:ext uri="{BB962C8B-B14F-4D97-AF65-F5344CB8AC3E}">
        <p14:creationId xmlns:p14="http://schemas.microsoft.com/office/powerpoint/2010/main" val="1544560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no scope data in this example when the application first starts, but the </a:t>
            </a:r>
            <a:r>
              <a:rPr lang="en-US" dirty="0" err="1" smtClean="0"/>
              <a:t>ng</a:t>
            </a:r>
            <a:r>
              <a:rPr lang="en-US" dirty="0" smtClean="0"/>
              <a:t>-model directive that is</a:t>
            </a:r>
            <a:r>
              <a:rPr lang="en-US" baseline="0" dirty="0" smtClean="0"/>
              <a:t> </a:t>
            </a:r>
            <a:r>
              <a:rPr lang="en-US" dirty="0" smtClean="0"/>
              <a:t> included in the directive template means that </a:t>
            </a:r>
            <a:r>
              <a:rPr lang="en-US" dirty="0" err="1" smtClean="0"/>
              <a:t>AngularJS</a:t>
            </a:r>
            <a:r>
              <a:rPr lang="en-US" dirty="0" smtClean="0"/>
              <a:t> will dynamically create a name property when the contents of either input element are changed. </a:t>
            </a:r>
          </a:p>
          <a:p>
            <a:r>
              <a:rPr lang="en-US" dirty="0" smtClean="0"/>
              <a:t>Since there is only one scope in this example—well, aside from the root—both directives bind to the same property, and that’s why they are synchronized.</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dirty="0"/>
          </a:p>
        </p:txBody>
      </p:sp>
    </p:spTree>
    <p:extLst>
      <p:ext uri="{BB962C8B-B14F-4D97-AF65-F5344CB8AC3E}">
        <p14:creationId xmlns:p14="http://schemas.microsoft.com/office/powerpoint/2010/main" val="261942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controllers, each of which contains no data when the application starts. </a:t>
            </a:r>
          </a:p>
          <a:p>
            <a:r>
              <a:rPr lang="en-US" dirty="0" smtClean="0"/>
              <a:t>Editing the input elements dynamically creates a name property in the scope of the controller that contains the directive instance the input element is managed by, but these properties are completely separate from one another.</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9</a:t>
            </a:fld>
            <a:endParaRPr lang="en-US" dirty="0"/>
          </a:p>
        </p:txBody>
      </p:sp>
    </p:spTree>
    <p:extLst>
      <p:ext uri="{BB962C8B-B14F-4D97-AF65-F5344CB8AC3E}">
        <p14:creationId xmlns:p14="http://schemas.microsoft.com/office/powerpoint/2010/main" val="3490020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a:t>
            </a:r>
            <a:r>
              <a:rPr lang="en-US" smtClean="0"/>
              <a:t>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15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8/6/15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8/6/15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8/6/15</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8/6/15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8/6/15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8/6/15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8/6/15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8/6/15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8/6/15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8/6/15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8/6/15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8/6/15</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slideLayout" Target="../slideLayouts/slideLayout3.xml"/><Relationship Id="rId5" Type="http://schemas.openxmlformats.org/officeDocument/2006/relationships/notesSlide" Target="../notesSlides/notesSlide9.xml"/><Relationship Id="rId1" Type="http://schemas.openxmlformats.org/officeDocument/2006/relationships/tags" Target="../tags/tag7.xml"/><Relationship Id="rId2"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slideLayout" Target="../slideLayouts/slideLayout3.xml"/><Relationship Id="rId5" Type="http://schemas.openxmlformats.org/officeDocument/2006/relationships/notesSlide" Target="../notesSlides/notesSlide10.xml"/><Relationship Id="rId1" Type="http://schemas.openxmlformats.org/officeDocument/2006/relationships/tags" Target="../tags/tag10.xml"/><Relationship Id="rId2"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1.xml"/><Relationship Id="rId1" Type="http://schemas.openxmlformats.org/officeDocument/2006/relationships/tags" Target="../tags/tag13.xml"/><Relationship Id="rId2"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2.xml"/><Relationship Id="rId1" Type="http://schemas.openxmlformats.org/officeDocument/2006/relationships/tags" Target="../tags/tag15.xml"/><Relationship Id="rId2"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slideLayout" Target="../slideLayouts/slideLayout3.xml"/><Relationship Id="rId5" Type="http://schemas.openxmlformats.org/officeDocument/2006/relationships/notesSlide" Target="../notesSlides/notesSlide2.xml"/><Relationship Id="rId1" Type="http://schemas.openxmlformats.org/officeDocument/2006/relationships/tags" Target="../tags/tag4.xml"/><Relationship Id="rId2" Type="http://schemas.openxmlformats.org/officeDocument/2006/relationships/tags" Target="../tags/tag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en-US" dirty="0" smtClean="0"/>
              <a:t>Web Frame Work Using JavaScript</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err="1" smtClean="0">
                <a:latin typeface="+mn-lt"/>
              </a:rPr>
              <a:t>Vivek</a:t>
            </a:r>
            <a:r>
              <a:rPr lang="en-US" sz="2400" dirty="0" smtClean="0">
                <a:latin typeface="+mn-lt"/>
              </a:rPr>
              <a:t> Sharma</a:t>
            </a: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Scope to the Directives:</a:t>
            </a:r>
            <a:endParaRPr lang="en-US" dirty="0"/>
          </a:p>
        </p:txBody>
      </p:sp>
      <p:sp>
        <p:nvSpPr>
          <p:cNvPr id="3" name="Content Placeholder 2"/>
          <p:cNvSpPr>
            <a:spLocks noGrp="1"/>
          </p:cNvSpPr>
          <p:nvPr>
            <p:ph idx="1"/>
          </p:nvPr>
        </p:nvSpPr>
        <p:spPr/>
        <p:txBody>
          <a:bodyPr>
            <a:normAutofit/>
          </a:bodyPr>
          <a:lstStyle/>
          <a:p>
            <a:r>
              <a:rPr lang="en-US" sz="1600" dirty="0"/>
              <a:t>E</a:t>
            </a:r>
            <a:r>
              <a:rPr lang="en-US" sz="1600" dirty="0" smtClean="0"/>
              <a:t>legant </a:t>
            </a:r>
            <a:r>
              <a:rPr lang="en-US" sz="1600" dirty="0"/>
              <a:t>approach is to ask </a:t>
            </a:r>
            <a:r>
              <a:rPr lang="en-US" sz="1600" dirty="0" err="1"/>
              <a:t>AngularJS</a:t>
            </a:r>
            <a:r>
              <a:rPr lang="en-US" sz="1600" dirty="0"/>
              <a:t> to create a scope for each instance of the directive by setting the scope definition object property to </a:t>
            </a:r>
            <a:r>
              <a:rPr lang="en-US" sz="1600" dirty="0" smtClean="0"/>
              <a:t>true.</a:t>
            </a:r>
          </a:p>
          <a:p>
            <a:r>
              <a:rPr lang="en-US" sz="1600" dirty="0" smtClean="0"/>
              <a:t>Let us look at </a:t>
            </a:r>
            <a:r>
              <a:rPr lang="en-US" sz="1600" dirty="0"/>
              <a:t>the file : </a:t>
            </a:r>
            <a:r>
              <a:rPr lang="en-US" sz="1600" dirty="0" err="1">
                <a:solidFill>
                  <a:srgbClr val="0000FF"/>
                </a:solidFill>
              </a:rPr>
              <a:t>AngularJS</a:t>
            </a:r>
            <a:r>
              <a:rPr lang="en-US" sz="1600" dirty="0">
                <a:solidFill>
                  <a:srgbClr val="0000FF"/>
                </a:solidFill>
              </a:rPr>
              <a:t>/</a:t>
            </a:r>
            <a:r>
              <a:rPr lang="en-US" sz="1600" dirty="0" err="1">
                <a:solidFill>
                  <a:srgbClr val="0000FF"/>
                </a:solidFill>
              </a:rPr>
              <a:t>Basics_AngularDirective</a:t>
            </a:r>
            <a:r>
              <a:rPr lang="en-US" sz="1600" dirty="0">
                <a:solidFill>
                  <a:srgbClr val="0000FF"/>
                </a:solidFill>
              </a:rPr>
              <a:t>/</a:t>
            </a:r>
            <a:r>
              <a:rPr lang="en-US" sz="1600" dirty="0" err="1">
                <a:solidFill>
                  <a:srgbClr val="0000FF"/>
                </a:solidFill>
              </a:rPr>
              <a:t>Directives_Custom</a:t>
            </a:r>
            <a:r>
              <a:rPr lang="en-US" sz="1600" dirty="0">
                <a:solidFill>
                  <a:srgbClr val="0000FF"/>
                </a:solidFill>
              </a:rPr>
              <a:t>/</a:t>
            </a:r>
            <a:r>
              <a:rPr lang="en-US" sz="1600" dirty="0" err="1">
                <a:solidFill>
                  <a:srgbClr val="0000FF"/>
                </a:solidFill>
              </a:rPr>
              <a:t>ConfigurationExaplanations</a:t>
            </a:r>
            <a:r>
              <a:rPr lang="en-US" sz="1600" dirty="0">
                <a:solidFill>
                  <a:srgbClr val="0000FF"/>
                </a:solidFill>
              </a:rPr>
              <a:t>/Scope/</a:t>
            </a:r>
            <a:r>
              <a:rPr lang="en-US" sz="1600" dirty="0" smtClean="0">
                <a:solidFill>
                  <a:srgbClr val="0000FF"/>
                </a:solidFill>
              </a:rPr>
              <a:t>File_3_Individual_Scope_Directives.html</a:t>
            </a:r>
          </a:p>
          <a:p>
            <a:r>
              <a:rPr lang="en-US" sz="1600" dirty="0"/>
              <a:t>Setting the scope property true allows </a:t>
            </a:r>
            <a:r>
              <a:rPr lang="en-US" sz="1600" dirty="0" smtClean="0"/>
              <a:t>us to </a:t>
            </a:r>
            <a:r>
              <a:rPr lang="en-US" sz="1600" dirty="0"/>
              <a:t>reuse the directive within the same </a:t>
            </a:r>
            <a:r>
              <a:rPr lang="en-US" sz="1600" dirty="0" smtClean="0"/>
              <a:t>controller.</a:t>
            </a:r>
          </a:p>
          <a:p>
            <a:r>
              <a:rPr lang="en-US" sz="1600" dirty="0" smtClean="0"/>
              <a:t>In large </a:t>
            </a:r>
            <a:r>
              <a:rPr lang="en-US" sz="1600" dirty="0"/>
              <a:t>projects </a:t>
            </a:r>
            <a:r>
              <a:rPr lang="en-US" sz="1600" dirty="0" smtClean="0"/>
              <a:t>which are </a:t>
            </a:r>
            <a:r>
              <a:rPr lang="en-US" sz="1600" dirty="0"/>
              <a:t>complex </a:t>
            </a:r>
            <a:r>
              <a:rPr lang="en-US" sz="1600" dirty="0" smtClean="0"/>
              <a:t>enough, </a:t>
            </a:r>
            <a:r>
              <a:rPr lang="en-US" sz="1600" dirty="0"/>
              <a:t>without having to create endless controllers just to stop your directives from sharing data </a:t>
            </a:r>
            <a:r>
              <a:rPr lang="en-US" sz="1600" dirty="0" smtClean="0"/>
              <a:t>values can be very useful.</a:t>
            </a:r>
          </a:p>
          <a:p>
            <a:r>
              <a:rPr lang="en-US" sz="1600" dirty="0" smtClean="0"/>
              <a:t>Sharing scopes between the parent controller and the directives underneath:</a:t>
            </a:r>
          </a:p>
          <a:p>
            <a:r>
              <a:rPr lang="en-US" sz="1600" dirty="0"/>
              <a:t>The scopes that are created when the scope property is set to true are part of the regular scope </a:t>
            </a:r>
            <a:r>
              <a:rPr lang="en-US" sz="1600" dirty="0" smtClean="0"/>
              <a:t>hierarchy which is :  if the property is attached to the object and then attached to the scope, that would be shared across the directives, but the properties which are attached to scope directly, the directives would manage their own copies.</a:t>
            </a:r>
          </a:p>
          <a:p>
            <a:r>
              <a:rPr lang="en-US" sz="1600" dirty="0" smtClean="0"/>
              <a:t>Let us see that </a:t>
            </a:r>
            <a:r>
              <a:rPr lang="en-US" sz="1600" dirty="0"/>
              <a:t>in action : </a:t>
            </a:r>
            <a:r>
              <a:rPr lang="en-US" sz="1600" dirty="0" err="1">
                <a:solidFill>
                  <a:srgbClr val="0000FF"/>
                </a:solidFill>
              </a:rPr>
              <a:t>AngularJS</a:t>
            </a:r>
            <a:r>
              <a:rPr lang="en-US" sz="1600" dirty="0">
                <a:solidFill>
                  <a:srgbClr val="0000FF"/>
                </a:solidFill>
              </a:rPr>
              <a:t>/</a:t>
            </a:r>
            <a:r>
              <a:rPr lang="en-US" sz="1600" dirty="0" err="1">
                <a:solidFill>
                  <a:srgbClr val="0000FF"/>
                </a:solidFill>
              </a:rPr>
              <a:t>Basics_AngularDirective</a:t>
            </a:r>
            <a:r>
              <a:rPr lang="en-US" sz="1600" dirty="0">
                <a:solidFill>
                  <a:srgbClr val="0000FF"/>
                </a:solidFill>
              </a:rPr>
              <a:t>/</a:t>
            </a:r>
            <a:r>
              <a:rPr lang="en-US" sz="1600" dirty="0" err="1">
                <a:solidFill>
                  <a:srgbClr val="0000FF"/>
                </a:solidFill>
              </a:rPr>
              <a:t>Directives_Custom</a:t>
            </a:r>
            <a:r>
              <a:rPr lang="en-US" sz="1600" dirty="0">
                <a:solidFill>
                  <a:srgbClr val="0000FF"/>
                </a:solidFill>
              </a:rPr>
              <a:t>/</a:t>
            </a:r>
            <a:r>
              <a:rPr lang="en-US" sz="1600" dirty="0" err="1">
                <a:solidFill>
                  <a:srgbClr val="0000FF"/>
                </a:solidFill>
              </a:rPr>
              <a:t>ConfigurationExaplanations</a:t>
            </a:r>
            <a:r>
              <a:rPr lang="en-US" sz="1600" dirty="0">
                <a:solidFill>
                  <a:srgbClr val="0000FF"/>
                </a:solidFill>
              </a:rPr>
              <a:t>/Scope/File_4_Sharing_Scope_Directives.html</a:t>
            </a:r>
          </a:p>
          <a:p>
            <a:r>
              <a:rPr lang="en-US" sz="1600" dirty="0" smtClean="0"/>
              <a:t> </a:t>
            </a:r>
            <a:endParaRPr lang="en-US" sz="1600" dirty="0"/>
          </a:p>
          <a:p>
            <a:endParaRPr lang="en-US" sz="1600" dirty="0" smtClean="0"/>
          </a:p>
          <a:p>
            <a:endParaRPr lang="en-US" sz="1600" dirty="0" smtClean="0"/>
          </a:p>
          <a:p>
            <a:endParaRPr lang="en-US" sz="1600" dirty="0"/>
          </a:p>
          <a:p>
            <a:endParaRPr lang="en-US" sz="1600" dirty="0"/>
          </a:p>
        </p:txBody>
      </p:sp>
    </p:spTree>
    <p:extLst>
      <p:ext uri="{BB962C8B-B14F-4D97-AF65-F5344CB8AC3E}">
        <p14:creationId xmlns:p14="http://schemas.microsoft.com/office/powerpoint/2010/main" val="1773597937"/>
      </p:ext>
    </p:extLst>
  </p:cSld>
  <p:clrMapOvr>
    <a:masterClrMapping/>
  </p:clrMapOvr>
  <p:transition xmlns:p14="http://schemas.microsoft.com/office/powerpoint/2010/mai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fontScale="90000"/>
          </a:bodyPr>
          <a:lstStyle/>
          <a:p>
            <a:r>
              <a:rPr lang="en-US" dirty="0" smtClean="0"/>
              <a:t>Scope Configuration</a:t>
            </a:r>
            <a:r>
              <a:rPr lang="en-US" dirty="0"/>
              <a:t/>
            </a:r>
            <a:br>
              <a:rPr lang="en-US" dirty="0"/>
            </a:br>
            <a:endParaRPr lang="en-US" dirty="0"/>
          </a:p>
        </p:txBody>
      </p:sp>
      <p:pic>
        <p:nvPicPr>
          <p:cNvPr id="4" name="Content Placeholder 3" descr="getfile.jpg"/>
          <p:cNvPicPr>
            <a:picLocks noGrp="1" noChangeAspect="1"/>
          </p:cNvPicPr>
          <p:nvPr>
            <p:ph idx="1"/>
          </p:nvPr>
        </p:nvPicPr>
        <p:blipFill rotWithShape="1">
          <a:blip r:embed="rId2">
            <a:extLst>
              <a:ext uri="{28A0092B-C50C-407E-A947-70E740481C1C}">
                <a14:useLocalDpi xmlns:a14="http://schemas.microsoft.com/office/drawing/2010/main" val="0"/>
              </a:ext>
            </a:extLst>
          </a:blip>
          <a:srcRect t="-5053" b="-5053"/>
          <a:stretch/>
        </p:blipFill>
        <p:spPr>
          <a:xfrm>
            <a:off x="762000" y="914401"/>
            <a:ext cx="8077200" cy="4979376"/>
          </a:xfrm>
        </p:spPr>
      </p:pic>
    </p:spTree>
    <p:extLst>
      <p:ext uri="{BB962C8B-B14F-4D97-AF65-F5344CB8AC3E}">
        <p14:creationId xmlns:p14="http://schemas.microsoft.com/office/powerpoint/2010/main" val="2434455464"/>
      </p:ext>
    </p:extLst>
  </p:cSld>
  <p:clrMapOvr>
    <a:masterClrMapping/>
  </p:clrMapOvr>
  <p:transition xmlns:p14="http://schemas.microsoft.com/office/powerpoint/2010/mai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Configuration: Isolated</a:t>
            </a:r>
            <a:endParaRPr lang="en-US" dirty="0"/>
          </a:p>
        </p:txBody>
      </p:sp>
      <p:sp>
        <p:nvSpPr>
          <p:cNvPr id="3" name="Content Placeholder 2"/>
          <p:cNvSpPr>
            <a:spLocks noGrp="1"/>
          </p:cNvSpPr>
          <p:nvPr>
            <p:ph idx="1"/>
          </p:nvPr>
        </p:nvSpPr>
        <p:spPr>
          <a:xfrm>
            <a:off x="762000" y="1596413"/>
            <a:ext cx="8077200" cy="4956787"/>
          </a:xfrm>
        </p:spPr>
        <p:txBody>
          <a:bodyPr>
            <a:normAutofit/>
          </a:bodyPr>
          <a:lstStyle/>
          <a:p>
            <a:r>
              <a:rPr lang="en-US" sz="1600" dirty="0"/>
              <a:t>I</a:t>
            </a:r>
            <a:r>
              <a:rPr lang="en-US" sz="1600" dirty="0" smtClean="0"/>
              <a:t>solated scope</a:t>
            </a:r>
            <a:r>
              <a:rPr lang="en-US" sz="1600" dirty="0"/>
              <a:t> </a:t>
            </a:r>
            <a:r>
              <a:rPr lang="en-US" sz="1600" dirty="0" smtClean="0"/>
              <a:t>is </a:t>
            </a:r>
            <a:r>
              <a:rPr lang="en-US" sz="1600" dirty="0"/>
              <a:t>where </a:t>
            </a:r>
            <a:r>
              <a:rPr lang="en-US" sz="1600" dirty="0" err="1"/>
              <a:t>AngularJS</a:t>
            </a:r>
            <a:r>
              <a:rPr lang="en-US" sz="1600" dirty="0"/>
              <a:t> creates a separate scope for each instance of the directive but the scope doesn’t inherit from the controller scope. </a:t>
            </a:r>
            <a:endParaRPr lang="en-US" sz="1600" dirty="0" smtClean="0"/>
          </a:p>
          <a:p>
            <a:r>
              <a:rPr lang="en-US" sz="1600" dirty="0" smtClean="0"/>
              <a:t>This </a:t>
            </a:r>
            <a:r>
              <a:rPr lang="en-US" sz="1600" dirty="0"/>
              <a:t>is useful if you are creating a directive that you intend to reuse in a range of different situations and don’t want any interference caused by the data objects and properties defined on by the controller or elsewhere in the scope hierarchy. </a:t>
            </a:r>
            <a:endParaRPr lang="en-US" sz="1600" dirty="0" smtClean="0"/>
          </a:p>
          <a:p>
            <a:r>
              <a:rPr lang="en-US" sz="1600" dirty="0" smtClean="0"/>
              <a:t>An </a:t>
            </a:r>
            <a:r>
              <a:rPr lang="en-US" sz="1600" dirty="0"/>
              <a:t>isolated scope is created when the scope definition property is set to an object. The most basic kind of isolated scope is represented by an object with no </a:t>
            </a:r>
            <a:r>
              <a:rPr lang="en-US" sz="1600" dirty="0" smtClean="0"/>
              <a:t>properties.</a:t>
            </a:r>
          </a:p>
          <a:p>
            <a:r>
              <a:rPr lang="en-US" sz="1600" dirty="0" smtClean="0"/>
              <a:t>Let us modify the example that we were </a:t>
            </a:r>
            <a:r>
              <a:rPr lang="en-US" sz="1600" dirty="0"/>
              <a:t>building initially: </a:t>
            </a:r>
            <a:r>
              <a:rPr lang="en-US" sz="1600" dirty="0" err="1">
                <a:solidFill>
                  <a:srgbClr val="0000FF"/>
                </a:solidFill>
              </a:rPr>
              <a:t>AngularJS</a:t>
            </a:r>
            <a:r>
              <a:rPr lang="en-US" sz="1600" dirty="0">
                <a:solidFill>
                  <a:srgbClr val="0000FF"/>
                </a:solidFill>
              </a:rPr>
              <a:t>/</a:t>
            </a:r>
            <a:r>
              <a:rPr lang="en-US" sz="1600" dirty="0" err="1">
                <a:solidFill>
                  <a:srgbClr val="0000FF"/>
                </a:solidFill>
              </a:rPr>
              <a:t>Basics_AngularDirective</a:t>
            </a:r>
            <a:r>
              <a:rPr lang="en-US" sz="1600" dirty="0">
                <a:solidFill>
                  <a:srgbClr val="0000FF"/>
                </a:solidFill>
              </a:rPr>
              <a:t>/</a:t>
            </a:r>
            <a:r>
              <a:rPr lang="en-US" sz="1600" dirty="0" err="1">
                <a:solidFill>
                  <a:srgbClr val="0000FF"/>
                </a:solidFill>
              </a:rPr>
              <a:t>Directives_Custom</a:t>
            </a:r>
            <a:r>
              <a:rPr lang="en-US" sz="1600" dirty="0">
                <a:solidFill>
                  <a:srgbClr val="0000FF"/>
                </a:solidFill>
              </a:rPr>
              <a:t>/</a:t>
            </a:r>
            <a:r>
              <a:rPr lang="en-US" sz="1600" dirty="0" err="1">
                <a:solidFill>
                  <a:srgbClr val="0000FF"/>
                </a:solidFill>
              </a:rPr>
              <a:t>ConfigurationExaplanations</a:t>
            </a:r>
            <a:r>
              <a:rPr lang="en-US" sz="1600" dirty="0">
                <a:solidFill>
                  <a:srgbClr val="0000FF"/>
                </a:solidFill>
              </a:rPr>
              <a:t>/Scope/</a:t>
            </a:r>
            <a:r>
              <a:rPr lang="en-US" sz="1600" dirty="0" smtClean="0">
                <a:solidFill>
                  <a:srgbClr val="0000FF"/>
                </a:solidFill>
              </a:rPr>
              <a:t>File_5_Isolated_Scope.html</a:t>
            </a:r>
          </a:p>
          <a:p>
            <a:r>
              <a:rPr lang="en-US" sz="1600" dirty="0" smtClean="0"/>
              <a:t>As you might </a:t>
            </a:r>
            <a:r>
              <a:rPr lang="en-US" sz="1600" dirty="0"/>
              <a:t>have observed, all six input elements are empty. </a:t>
            </a:r>
            <a:endParaRPr lang="en-US" sz="1600" dirty="0" smtClean="0"/>
          </a:p>
          <a:p>
            <a:r>
              <a:rPr lang="en-US" sz="1600" dirty="0" smtClean="0"/>
              <a:t>This </a:t>
            </a:r>
            <a:r>
              <a:rPr lang="en-US" sz="1600" dirty="0"/>
              <a:t>is the consequence of the isolated scope; because there is no inheritance from the controller’s scope, there are no values defined for any of the properties specified by the </a:t>
            </a:r>
            <a:r>
              <a:rPr lang="en-US" sz="1600" dirty="0" err="1"/>
              <a:t>ng</a:t>
            </a:r>
            <a:r>
              <a:rPr lang="en-US" sz="1600" dirty="0"/>
              <a:t>-model directive. </a:t>
            </a:r>
            <a:endParaRPr lang="en-US" sz="1600" dirty="0" smtClean="0"/>
          </a:p>
          <a:p>
            <a:r>
              <a:rPr lang="en-US" sz="1600" dirty="0" err="1" smtClean="0"/>
              <a:t>AngularJS</a:t>
            </a:r>
            <a:r>
              <a:rPr lang="en-US" sz="1600" dirty="0" smtClean="0"/>
              <a:t> </a:t>
            </a:r>
            <a:r>
              <a:rPr lang="en-US" sz="1600" dirty="0"/>
              <a:t>will dynamically create these properties if you edit the input elements, but the properties will only be part of the isolated scope of the directive that the modified input element is associated with.</a:t>
            </a:r>
          </a:p>
        </p:txBody>
      </p:sp>
    </p:spTree>
    <p:extLst>
      <p:ext uri="{BB962C8B-B14F-4D97-AF65-F5344CB8AC3E}">
        <p14:creationId xmlns:p14="http://schemas.microsoft.com/office/powerpoint/2010/main" val="208164535"/>
      </p:ext>
    </p:extLst>
  </p:cSld>
  <p:clrMapOvr>
    <a:masterClrMapping/>
  </p:clrMapOvr>
  <p:transition xmlns:p14="http://schemas.microsoft.com/office/powerpoint/2010/mai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fontScale="90000"/>
          </a:bodyPr>
          <a:lstStyle/>
          <a:p>
            <a:r>
              <a:rPr lang="en-US" dirty="0" smtClean="0"/>
              <a:t>Binding through an Attribute Value</a:t>
            </a:r>
            <a:endParaRPr lang="en-US" dirty="0"/>
          </a:p>
        </p:txBody>
      </p:sp>
      <p:sp>
        <p:nvSpPr>
          <p:cNvPr id="3" name="Content Placeholder 2"/>
          <p:cNvSpPr>
            <a:spLocks noGrp="1"/>
          </p:cNvSpPr>
          <p:nvPr>
            <p:ph idx="1"/>
          </p:nvPr>
        </p:nvSpPr>
        <p:spPr>
          <a:xfrm>
            <a:off x="762000" y="990601"/>
            <a:ext cx="8077200" cy="4903176"/>
          </a:xfrm>
        </p:spPr>
        <p:txBody>
          <a:bodyPr>
            <a:normAutofit lnSpcReduction="10000"/>
          </a:bodyPr>
          <a:lstStyle/>
          <a:p>
            <a:r>
              <a:rPr lang="en-US" sz="1600" dirty="0" smtClean="0"/>
              <a:t>Isolated scope are very useful for very generic directives.</a:t>
            </a:r>
          </a:p>
          <a:p>
            <a:r>
              <a:rPr lang="en-US" sz="1600" dirty="0" smtClean="0"/>
              <a:t>But completely isolating the scope can make </a:t>
            </a:r>
            <a:r>
              <a:rPr lang="en-US" sz="1600" dirty="0"/>
              <a:t>i</a:t>
            </a:r>
            <a:r>
              <a:rPr lang="en-US" sz="1600" dirty="0" smtClean="0"/>
              <a:t>t very difficult to inject the data back and forth form the directive.</a:t>
            </a:r>
          </a:p>
          <a:p>
            <a:r>
              <a:rPr lang="en-US" sz="1600" dirty="0" smtClean="0"/>
              <a:t>Angular JS provides two mechanisms through which you can have expected interactions between the controller and the directive.</a:t>
            </a:r>
          </a:p>
          <a:p>
            <a:r>
              <a:rPr lang="en-US" sz="1600" dirty="0"/>
              <a:t>Isolated scopes allow you to bind to data values in the controller scope using attributes applied to the element alongside the </a:t>
            </a:r>
            <a:r>
              <a:rPr lang="en-US" sz="1600" dirty="0" smtClean="0"/>
              <a:t>directive:</a:t>
            </a:r>
          </a:p>
          <a:p>
            <a:r>
              <a:rPr lang="en-US" sz="1600" dirty="0" smtClean="0"/>
              <a:t>Let us see that </a:t>
            </a:r>
            <a:r>
              <a:rPr lang="en-US" sz="1600" dirty="0"/>
              <a:t>in action </a:t>
            </a:r>
            <a:r>
              <a:rPr lang="en-US" sz="1600" dirty="0">
                <a:solidFill>
                  <a:srgbClr val="0000FF"/>
                </a:solidFill>
              </a:rPr>
              <a:t>: </a:t>
            </a:r>
            <a:r>
              <a:rPr lang="en-US" sz="1600" dirty="0" err="1">
                <a:solidFill>
                  <a:srgbClr val="0000FF"/>
                </a:solidFill>
              </a:rPr>
              <a:t>AngularJS</a:t>
            </a:r>
            <a:r>
              <a:rPr lang="en-US" sz="1600" dirty="0">
                <a:solidFill>
                  <a:srgbClr val="0000FF"/>
                </a:solidFill>
              </a:rPr>
              <a:t>/</a:t>
            </a:r>
            <a:r>
              <a:rPr lang="en-US" sz="1600" dirty="0" err="1">
                <a:solidFill>
                  <a:srgbClr val="0000FF"/>
                </a:solidFill>
              </a:rPr>
              <a:t>Basics_AngularDirective</a:t>
            </a:r>
            <a:r>
              <a:rPr lang="en-US" sz="1600" dirty="0">
                <a:solidFill>
                  <a:srgbClr val="0000FF"/>
                </a:solidFill>
              </a:rPr>
              <a:t>/</a:t>
            </a:r>
            <a:r>
              <a:rPr lang="en-US" sz="1600" dirty="0" err="1">
                <a:solidFill>
                  <a:srgbClr val="0000FF"/>
                </a:solidFill>
              </a:rPr>
              <a:t>Directives_Custom</a:t>
            </a:r>
            <a:r>
              <a:rPr lang="en-US" sz="1600" dirty="0">
                <a:solidFill>
                  <a:srgbClr val="0000FF"/>
                </a:solidFill>
              </a:rPr>
              <a:t>/</a:t>
            </a:r>
            <a:r>
              <a:rPr lang="en-US" sz="1600" dirty="0" err="1">
                <a:solidFill>
                  <a:srgbClr val="0000FF"/>
                </a:solidFill>
              </a:rPr>
              <a:t>ConfigurationExaplanations</a:t>
            </a:r>
            <a:r>
              <a:rPr lang="en-US" sz="1600" dirty="0">
                <a:solidFill>
                  <a:srgbClr val="0000FF"/>
                </a:solidFill>
              </a:rPr>
              <a:t>/Scope/</a:t>
            </a:r>
            <a:r>
              <a:rPr lang="en-US" sz="1600" dirty="0" smtClean="0">
                <a:solidFill>
                  <a:srgbClr val="0000FF"/>
                </a:solidFill>
              </a:rPr>
              <a:t>File_6_Isolated_Scope_Binding_Via_Attribute.html</a:t>
            </a:r>
          </a:p>
          <a:p>
            <a:r>
              <a:rPr lang="en-US" sz="1600" dirty="0" smtClean="0"/>
              <a:t>Why is this example </a:t>
            </a:r>
            <a:r>
              <a:rPr lang="en-US" sz="1600" dirty="0"/>
              <a:t>so </a:t>
            </a:r>
            <a:r>
              <a:rPr lang="en-US" sz="1600" dirty="0" smtClean="0"/>
              <a:t>relevant is because </a:t>
            </a:r>
            <a:r>
              <a:rPr lang="en-US" sz="1600" dirty="0"/>
              <a:t>have used an isolated scope so that </a:t>
            </a:r>
            <a:r>
              <a:rPr lang="en-US" sz="1600" dirty="0" smtClean="0"/>
              <a:t>our directive </a:t>
            </a:r>
            <a:r>
              <a:rPr lang="en-US" sz="1600" dirty="0"/>
              <a:t>doesn’t inherit the data in the controller’s scope and end up working with data that it wasn’t expecting—something that can happen because there is no way to selectively control how a regular </a:t>
            </a:r>
            <a:r>
              <a:rPr lang="en-US" sz="1600" dirty="0" err="1"/>
              <a:t>nonisolated</a:t>
            </a:r>
            <a:r>
              <a:rPr lang="en-US" sz="1600" dirty="0"/>
              <a:t> scope inherits data values from its parent</a:t>
            </a:r>
            <a:r>
              <a:rPr lang="en-US" sz="1600" dirty="0" smtClean="0"/>
              <a:t>.</a:t>
            </a:r>
          </a:p>
          <a:p>
            <a:r>
              <a:rPr lang="en-US" sz="1600" dirty="0"/>
              <a:t>But my directive does need to access a data value in the controller’s scope, so I told </a:t>
            </a:r>
            <a:r>
              <a:rPr lang="en-US" sz="1600" dirty="0" err="1"/>
              <a:t>AngularJS</a:t>
            </a:r>
            <a:r>
              <a:rPr lang="en-US" sz="1600" dirty="0"/>
              <a:t> to create a one-way binding between an expression I specified as an attribute value and a property on the local scope</a:t>
            </a:r>
            <a:r>
              <a:rPr lang="en-US" sz="1600" dirty="0" smtClean="0"/>
              <a:t>.</a:t>
            </a:r>
          </a:p>
          <a:p>
            <a:r>
              <a:rPr lang="en-US" sz="1600" dirty="0"/>
              <a:t>This gives </a:t>
            </a:r>
            <a:r>
              <a:rPr lang="en-US" sz="1600" dirty="0" smtClean="0"/>
              <a:t>us the </a:t>
            </a:r>
            <a:r>
              <a:rPr lang="en-US" sz="1600" dirty="0"/>
              <a:t>selective control over the scope inheritance that I need and, as a bonus, allows that selection to be configured when the directive is applied, which is key to allowing a single directive to be reused in different ways without needing any code or markup changes.</a:t>
            </a:r>
            <a:endParaRPr lang="en-US" sz="1600" dirty="0" smtClean="0"/>
          </a:p>
          <a:p>
            <a:endParaRPr lang="en-US" sz="1600" dirty="0">
              <a:solidFill>
                <a:srgbClr val="0000FF"/>
              </a:solidFill>
            </a:endParaRPr>
          </a:p>
        </p:txBody>
      </p:sp>
    </p:spTree>
    <p:extLst>
      <p:ext uri="{BB962C8B-B14F-4D97-AF65-F5344CB8AC3E}">
        <p14:creationId xmlns:p14="http://schemas.microsoft.com/office/powerpoint/2010/main" val="4146368788"/>
      </p:ext>
    </p:extLst>
  </p:cSld>
  <p:clrMapOvr>
    <a:masterClrMapping/>
  </p:clrMapOvr>
  <p:transition xmlns:p14="http://schemas.microsoft.com/office/powerpoint/2010/mai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way binding and reusing the directives.</a:t>
            </a:r>
            <a:endParaRPr lang="en-US" dirty="0"/>
          </a:p>
        </p:txBody>
      </p:sp>
      <p:sp>
        <p:nvSpPr>
          <p:cNvPr id="3" name="Content Placeholder 2"/>
          <p:cNvSpPr>
            <a:spLocks noGrp="1"/>
          </p:cNvSpPr>
          <p:nvPr>
            <p:ph idx="1"/>
          </p:nvPr>
        </p:nvSpPr>
        <p:spPr/>
        <p:txBody>
          <a:bodyPr>
            <a:normAutofit/>
          </a:bodyPr>
          <a:lstStyle/>
          <a:p>
            <a:r>
              <a:rPr lang="en-US" sz="2400" dirty="0" err="1">
                <a:solidFill>
                  <a:srgbClr val="0000FF"/>
                </a:solidFill>
              </a:rPr>
              <a:t>AngularJS</a:t>
            </a:r>
            <a:r>
              <a:rPr lang="en-US" sz="2400" dirty="0">
                <a:solidFill>
                  <a:srgbClr val="0000FF"/>
                </a:solidFill>
              </a:rPr>
              <a:t>/</a:t>
            </a:r>
            <a:r>
              <a:rPr lang="en-US" sz="2400" dirty="0" err="1">
                <a:solidFill>
                  <a:srgbClr val="0000FF"/>
                </a:solidFill>
              </a:rPr>
              <a:t>Basics_AngularDirective</a:t>
            </a:r>
            <a:r>
              <a:rPr lang="en-US" sz="2400" dirty="0">
                <a:solidFill>
                  <a:srgbClr val="0000FF"/>
                </a:solidFill>
              </a:rPr>
              <a:t>/</a:t>
            </a:r>
            <a:r>
              <a:rPr lang="en-US" sz="2400" dirty="0" err="1">
                <a:solidFill>
                  <a:srgbClr val="0000FF"/>
                </a:solidFill>
              </a:rPr>
              <a:t>Directives_Custom</a:t>
            </a:r>
            <a:r>
              <a:rPr lang="en-US" sz="2400" dirty="0">
                <a:solidFill>
                  <a:srgbClr val="0000FF"/>
                </a:solidFill>
              </a:rPr>
              <a:t>/</a:t>
            </a:r>
            <a:r>
              <a:rPr lang="en-US" sz="2400" dirty="0" err="1">
                <a:solidFill>
                  <a:srgbClr val="0000FF"/>
                </a:solidFill>
              </a:rPr>
              <a:t>ConfigurationExaplanations</a:t>
            </a:r>
            <a:r>
              <a:rPr lang="en-US" sz="2400" dirty="0">
                <a:solidFill>
                  <a:srgbClr val="0000FF"/>
                </a:solidFill>
              </a:rPr>
              <a:t>/Scope/File_8_Isolated_Scope_Two_Way_Binding.html</a:t>
            </a:r>
          </a:p>
          <a:p>
            <a:r>
              <a:rPr lang="en-US" sz="2400" dirty="0" err="1">
                <a:solidFill>
                  <a:srgbClr val="0000FF"/>
                </a:solidFill>
              </a:rPr>
              <a:t>AngularJS</a:t>
            </a:r>
            <a:r>
              <a:rPr lang="en-US" sz="2400" dirty="0">
                <a:solidFill>
                  <a:srgbClr val="0000FF"/>
                </a:solidFill>
              </a:rPr>
              <a:t>/</a:t>
            </a:r>
            <a:r>
              <a:rPr lang="en-US" sz="2400" dirty="0" err="1">
                <a:solidFill>
                  <a:srgbClr val="0000FF"/>
                </a:solidFill>
              </a:rPr>
              <a:t>Basics_AngularDirective</a:t>
            </a:r>
            <a:r>
              <a:rPr lang="en-US" sz="2400" dirty="0">
                <a:solidFill>
                  <a:srgbClr val="0000FF"/>
                </a:solidFill>
              </a:rPr>
              <a:t>/</a:t>
            </a:r>
            <a:r>
              <a:rPr lang="en-US" sz="2400" dirty="0" err="1">
                <a:solidFill>
                  <a:srgbClr val="0000FF"/>
                </a:solidFill>
              </a:rPr>
              <a:t>Directives_Custom</a:t>
            </a:r>
            <a:r>
              <a:rPr lang="en-US" sz="2400" dirty="0">
                <a:solidFill>
                  <a:srgbClr val="0000FF"/>
                </a:solidFill>
              </a:rPr>
              <a:t>/</a:t>
            </a:r>
            <a:r>
              <a:rPr lang="en-US" sz="2400" dirty="0" err="1">
                <a:solidFill>
                  <a:srgbClr val="0000FF"/>
                </a:solidFill>
              </a:rPr>
              <a:t>ConfigurationExaplanations</a:t>
            </a:r>
            <a:r>
              <a:rPr lang="en-US" sz="2400" dirty="0">
                <a:solidFill>
                  <a:srgbClr val="0000FF"/>
                </a:solidFill>
              </a:rPr>
              <a:t>/Scope/File_7_Isolated_Scope_Binding_Via_Attribute_Reuse.html</a:t>
            </a:r>
          </a:p>
        </p:txBody>
      </p:sp>
    </p:spTree>
    <p:extLst>
      <p:ext uri="{BB962C8B-B14F-4D97-AF65-F5344CB8AC3E}">
        <p14:creationId xmlns:p14="http://schemas.microsoft.com/office/powerpoint/2010/main" val="59361112"/>
      </p:ext>
    </p:extLst>
  </p:cSld>
  <p:clrMapOvr>
    <a:masterClrMapping/>
  </p:clrMapOvr>
  <p:transition xmlns:p14="http://schemas.microsoft.com/office/powerpoint/2010/mai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Summary</a:t>
            </a:r>
            <a:endParaRPr lang="en-US" dirty="0"/>
          </a:p>
        </p:txBody>
      </p:sp>
      <p:sp>
        <p:nvSpPr>
          <p:cNvPr id="3" name="Content Placeholder 2"/>
          <p:cNvSpPr>
            <a:spLocks noGrp="1"/>
          </p:cNvSpPr>
          <p:nvPr>
            <p:ph idx="1"/>
            <p:custDataLst>
              <p:tags r:id="rId3"/>
            </p:custDataLst>
          </p:nvPr>
        </p:nvSpPr>
        <p:spPr/>
        <p:txBody>
          <a:bodyPr>
            <a:normAutofit/>
          </a:bodyPr>
          <a:lstStyle/>
          <a:p>
            <a:r>
              <a:rPr lang="en-US" dirty="0" smtClean="0"/>
              <a:t>Define your challenges</a:t>
            </a:r>
          </a:p>
          <a:p>
            <a:pPr lvl="1"/>
            <a:r>
              <a:rPr lang="en-US" dirty="0" smtClean="0"/>
              <a:t>Technological</a:t>
            </a:r>
            <a:r>
              <a:rPr lang="en-US" dirty="0"/>
              <a:t> </a:t>
            </a:r>
            <a:r>
              <a:rPr lang="en-US" dirty="0" smtClean="0"/>
              <a:t>as well as personal</a:t>
            </a:r>
          </a:p>
          <a:p>
            <a:r>
              <a:rPr lang="en-US" dirty="0" smtClean="0"/>
              <a:t>Set realistic expectation</a:t>
            </a:r>
          </a:p>
          <a:p>
            <a:pPr lvl="1"/>
            <a:r>
              <a:rPr lang="en-US" dirty="0" smtClean="0"/>
              <a:t>Mastery is not achieved overnight</a:t>
            </a:r>
          </a:p>
          <a:p>
            <a:r>
              <a:rPr lang="en-US" dirty="0" smtClean="0"/>
              <a:t>Keep your eye on the goal</a:t>
            </a:r>
          </a:p>
          <a:p>
            <a:pPr lvl="1"/>
            <a:r>
              <a:rPr lang="en-US" dirty="0" smtClean="0"/>
              <a:t>Mentorship programs</a:t>
            </a:r>
          </a:p>
        </p:txBody>
      </p:sp>
    </p:spTree>
    <p:custDataLst>
      <p:tags r:id="rId1"/>
    </p:custDataLst>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a:pPr>
            <a:r>
              <a:rPr lang="en-US" dirty="0" smtClean="0"/>
              <a:t>Resources</a:t>
            </a:r>
          </a:p>
        </p:txBody>
      </p:sp>
      <p:sp>
        <p:nvSpPr>
          <p:cNvPr id="618499" name="Rectangle 3"/>
          <p:cNvSpPr>
            <a:spLocks noGrp="1" noChangeArrowheads="1"/>
          </p:cNvSpPr>
          <p:nvPr>
            <p:ph type="body" idx="1"/>
            <p:custDataLst>
              <p:tags r:id="rId3"/>
            </p:custDataLst>
          </p:nvPr>
        </p:nvSpPr>
        <p:spPr/>
        <p:txBody>
          <a:bodyPr>
            <a:normAutofit lnSpcReduction="10000"/>
          </a:bodyPr>
          <a:lstStyle/>
          <a:p>
            <a:pPr>
              <a:defRPr/>
            </a:pPr>
            <a:r>
              <a:rPr lang="en-US" dirty="0" smtClean="0"/>
              <a:t>&lt;Intranet site text here&gt;</a:t>
            </a:r>
            <a:br>
              <a:rPr lang="en-US" dirty="0" smtClean="0"/>
            </a:br>
            <a:r>
              <a:rPr lang="en-US" u="sng" dirty="0" smtClean="0">
                <a:solidFill>
                  <a:schemeClr val="tx2"/>
                </a:solidFill>
              </a:rPr>
              <a:t>&lt;hyperlink here&gt;</a:t>
            </a:r>
            <a:endParaRPr lang="en-US" u="sng" dirty="0" smtClean="0"/>
          </a:p>
          <a:p>
            <a:pPr>
              <a:defRPr/>
            </a:pPr>
            <a:endParaRPr lang="en-US" dirty="0" smtClean="0"/>
          </a:p>
          <a:p>
            <a:pPr>
              <a:defRPr/>
            </a:pPr>
            <a:r>
              <a:rPr lang="en-US" dirty="0" smtClean="0"/>
              <a:t>&lt;Additional reading material text here&gt;</a:t>
            </a:r>
            <a:br>
              <a:rPr lang="en-US" dirty="0" smtClean="0"/>
            </a:br>
            <a:r>
              <a:rPr lang="en-US" u="sng" dirty="0" smtClean="0">
                <a:solidFill>
                  <a:schemeClr val="tx2"/>
                </a:solidFill>
              </a:rPr>
              <a:t>&lt;hyperlink here&gt;</a:t>
            </a:r>
            <a:endParaRPr lang="en-US" dirty="0" smtClean="0"/>
          </a:p>
          <a:p>
            <a:pPr>
              <a:buFontTx/>
              <a:buNone/>
              <a:defRPr/>
            </a:pPr>
            <a:endParaRPr lang="en-US" dirty="0" smtClean="0"/>
          </a:p>
          <a:p>
            <a:pPr>
              <a:defRPr/>
            </a:pPr>
            <a:r>
              <a:rPr lang="en-US" dirty="0" smtClean="0"/>
              <a:t>This slide deck and related resources:</a:t>
            </a:r>
            <a:br>
              <a:rPr lang="en-US" dirty="0" smtClean="0"/>
            </a:br>
            <a:r>
              <a:rPr lang="en-US" u="sng" dirty="0" smtClean="0">
                <a:solidFill>
                  <a:schemeClr val="tx2"/>
                </a:solidFill>
              </a:rPr>
              <a:t>&lt;hyperlink here&gt;</a:t>
            </a:r>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a:pPr>
            <a:r>
              <a:rPr lang="en-US" dirty="0" smtClean="0"/>
              <a:t>Questions?</a:t>
            </a:r>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a:pPr>
            <a:r>
              <a:rPr lang="en-US" dirty="0" smtClean="0"/>
              <a:t>Appendix</a:t>
            </a:r>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The Course Break Down:</a:t>
            </a:r>
            <a:endParaRPr lang="en-US" dirty="0"/>
          </a:p>
        </p:txBody>
      </p:sp>
      <p:sp>
        <p:nvSpPr>
          <p:cNvPr id="5" name="Content Placeholder 4"/>
          <p:cNvSpPr>
            <a:spLocks noGrp="1"/>
          </p:cNvSpPr>
          <p:nvPr>
            <p:ph idx="1"/>
            <p:custDataLst>
              <p:tags r:id="rId3"/>
            </p:custDataLst>
          </p:nvPr>
        </p:nvSpPr>
        <p:spPr>
          <a:xfrm>
            <a:off x="762000" y="1295400"/>
            <a:ext cx="8077200" cy="5181599"/>
          </a:xfrm>
        </p:spPr>
        <p:txBody>
          <a:bodyPr>
            <a:noAutofit/>
          </a:bodyPr>
          <a:lstStyle/>
          <a:p>
            <a:r>
              <a:rPr lang="en-US" sz="2400" spc="-150" dirty="0" smtClean="0"/>
              <a:t>Class 1: Mean Stack Fundamentals.</a:t>
            </a:r>
          </a:p>
          <a:p>
            <a:r>
              <a:rPr lang="en-US" sz="2400" spc="-150" dirty="0" smtClean="0"/>
              <a:t>Class 2</a:t>
            </a:r>
            <a:r>
              <a:rPr lang="en-US" sz="2400" spc="-150" dirty="0"/>
              <a:t>: Learning </a:t>
            </a:r>
            <a:r>
              <a:rPr lang="en-US" sz="2400" spc="-150" dirty="0" err="1" smtClean="0"/>
              <a:t>Node.js</a:t>
            </a:r>
            <a:r>
              <a:rPr lang="en-US" sz="2400" spc="-150" dirty="0" smtClean="0"/>
              <a:t> </a:t>
            </a:r>
          </a:p>
          <a:p>
            <a:r>
              <a:rPr lang="en-US" sz="2400" spc="-150" dirty="0" smtClean="0"/>
              <a:t>Class 3: Implementing HTTP Services in </a:t>
            </a:r>
            <a:r>
              <a:rPr lang="en-US" sz="2400" spc="-150" dirty="0" err="1" smtClean="0"/>
              <a:t>Node.js</a:t>
            </a:r>
            <a:endParaRPr lang="en-US" sz="2400" spc="-150" dirty="0" smtClean="0"/>
          </a:p>
          <a:p>
            <a:r>
              <a:rPr lang="en-US" sz="2400" spc="-150" dirty="0" smtClean="0"/>
              <a:t>Class 4: Scaling the Applications Using </a:t>
            </a:r>
            <a:r>
              <a:rPr lang="en-US" sz="2400" spc="-150" dirty="0" err="1" smtClean="0"/>
              <a:t>Node.js</a:t>
            </a:r>
            <a:endParaRPr lang="en-US" sz="2400" spc="-150" dirty="0" smtClean="0"/>
          </a:p>
          <a:p>
            <a:r>
              <a:rPr lang="en-US" sz="2400" spc="-150" dirty="0" smtClean="0"/>
              <a:t>Class 5: Understanding </a:t>
            </a:r>
            <a:r>
              <a:rPr lang="en-US" sz="2400" spc="-150" dirty="0" err="1" smtClean="0"/>
              <a:t>NoSql</a:t>
            </a:r>
            <a:r>
              <a:rPr lang="en-US" sz="2400" spc="-150" dirty="0" smtClean="0"/>
              <a:t> and </a:t>
            </a:r>
            <a:r>
              <a:rPr lang="en-US" sz="2400" spc="-150" dirty="0" err="1" smtClean="0"/>
              <a:t>MongoDB</a:t>
            </a:r>
            <a:endParaRPr lang="en-US" sz="2400" spc="-150" dirty="0" smtClean="0"/>
          </a:p>
          <a:p>
            <a:r>
              <a:rPr lang="en-US" sz="2400" spc="-150" dirty="0" smtClean="0"/>
              <a:t>Class 6: Understanding Express and Implementation.</a:t>
            </a:r>
            <a:endParaRPr lang="en-US" sz="2400" spc="-150" dirty="0"/>
          </a:p>
          <a:p>
            <a:r>
              <a:rPr lang="en-US" sz="2400" spc="-150" dirty="0" smtClean="0"/>
              <a:t>Class 7</a:t>
            </a:r>
            <a:r>
              <a:rPr lang="en-US" sz="2400" spc="-150" dirty="0"/>
              <a:t>: </a:t>
            </a:r>
            <a:r>
              <a:rPr lang="en-US" sz="2400" spc="-150" dirty="0" smtClean="0"/>
              <a:t>Understanding Angular</a:t>
            </a:r>
            <a:endParaRPr lang="en-US" sz="2400" spc="-150" dirty="0"/>
          </a:p>
          <a:p>
            <a:r>
              <a:rPr lang="en-US" sz="2400" spc="-150" dirty="0" smtClean="0"/>
              <a:t>Class 8</a:t>
            </a:r>
            <a:r>
              <a:rPr lang="en-US" sz="2400" spc="-150" dirty="0"/>
              <a:t>: </a:t>
            </a:r>
            <a:r>
              <a:rPr lang="en-US" sz="2400" spc="-150" dirty="0" smtClean="0"/>
              <a:t>Understanding the Angular Directives and 		       </a:t>
            </a:r>
            <a:r>
              <a:rPr lang="en-US" sz="2400" spc="-150" smtClean="0"/>
              <a:t> 	     Angular </a:t>
            </a:r>
            <a:r>
              <a:rPr lang="en-US" sz="2400" spc="-150" dirty="0" smtClean="0"/>
              <a:t>Web Application.</a:t>
            </a:r>
          </a:p>
          <a:p>
            <a:r>
              <a:rPr lang="en-US" sz="2400" spc="-150" dirty="0" smtClean="0"/>
              <a:t>Class 9: Creating a Shopping Cart.</a:t>
            </a:r>
            <a:endParaRPr lang="en-US" sz="2400" spc="-150" dirty="0"/>
          </a:p>
          <a:p>
            <a:r>
              <a:rPr lang="en-US" sz="2400" spc="-150" dirty="0" smtClean="0"/>
              <a:t>Class 10: Creating another project.</a:t>
            </a:r>
            <a:endParaRPr lang="en-US" sz="2400" spc="-150" dirty="0"/>
          </a:p>
          <a:p>
            <a:endParaRPr lang="en-US" sz="2400" spc="-150" dirty="0" smtClean="0"/>
          </a:p>
          <a:p>
            <a:endParaRPr lang="en-US" sz="2400" spc="-150" dirty="0" smtClean="0"/>
          </a:p>
        </p:txBody>
      </p:sp>
    </p:spTree>
    <p:custDataLst>
      <p:tags r:id="rId1"/>
    </p:custDataLst>
    <p:extLst>
      <p:ext uri="{BB962C8B-B14F-4D97-AF65-F5344CB8AC3E}">
        <p14:creationId xmlns:p14="http://schemas.microsoft.com/office/powerpoint/2010/main" val="1106391408"/>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24600" y="2971800"/>
            <a:ext cx="2667000" cy="895221"/>
          </a:xfrm>
          <a:prstGeom prst="rect">
            <a:avLst/>
          </a:prstGeom>
          <a:noFill/>
        </p:spPr>
        <p:txBody>
          <a:bodyPr wrap="square" rtlCol="0">
            <a:normAutofit/>
          </a:bodyPr>
          <a:lstStyle/>
          <a:p>
            <a:pPr algn="ctr"/>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Welcome</a:t>
            </a:r>
            <a:endParaRPr lang="en-US" sz="3600" dirty="0"/>
          </a:p>
        </p:txBody>
      </p:sp>
      <p:pic>
        <p:nvPicPr>
          <p:cNvPr id="2" name="Picture 1" descr="MeanImage.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050422"/>
            <a:ext cx="5181600" cy="4588378"/>
          </a:xfrm>
          <a:prstGeom prst="rect">
            <a:avLst/>
          </a:prstGeom>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043440036"/>
              </p:ext>
            </p:extLst>
          </p:nvPr>
        </p:nvGraphicFramePr>
        <p:xfrm>
          <a:off x="1727200" y="1752600"/>
          <a:ext cx="6934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41248" y="301752"/>
            <a:ext cx="8077200" cy="1143000"/>
          </a:xfrm>
        </p:spPr>
        <p:txBody>
          <a:bodyPr/>
          <a:lstStyle/>
          <a:p>
            <a:r>
              <a:rPr lang="en-US" dirty="0" smtClean="0"/>
              <a:t>Today’s Overview </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2" dur="500"/>
                                        <p:tgtEl>
                                          <p:spTgt spid="3">
                                            <p:graphicEl>
                                              <a:dgm id="{D54B1729-BC98-42C1-9C6C-D65DCBA435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7" dur="500"/>
                                        <p:tgtEl>
                                          <p:spTgt spid="3">
                                            <p:graphicEl>
                                              <a:dgm id="{C04276DC-EE64-470A-B8BC-09067B8045F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22" dur="500"/>
                                        <p:tgtEl>
                                          <p:spTgt spid="3">
                                            <p:graphicEl>
                                              <a:dgm id="{B37A5355-225B-4C6F-AED7-6C620F99EE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7" dur="500"/>
                                        <p:tgtEl>
                                          <p:spTgt spid="3">
                                            <p:graphicEl>
                                              <a:dgm id="{F5034101-5B7D-4FE7-B47A-5A48CF39606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32" dur="500"/>
                                        <p:tgtEl>
                                          <p:spTgt spid="3">
                                            <p:graphicEl>
                                              <a:dgm id="{C7C3E6FD-D83F-4BDA-907E-B5EE041DA93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graphicEl>
                                              <a:dgm id="{F475D8B9-14A5-7F40-B02C-032E7B94CCAF}"/>
                                            </p:graphicEl>
                                          </p:spTgt>
                                        </p:tgtEl>
                                        <p:attrNameLst>
                                          <p:attrName>style.visibility</p:attrName>
                                        </p:attrNameLst>
                                      </p:cBhvr>
                                      <p:to>
                                        <p:strVal val="visible"/>
                                      </p:to>
                                    </p:set>
                                    <p:animEffect transition="in" filter="wipe(left)">
                                      <p:cBhvr>
                                        <p:cTn id="37" dur="500"/>
                                        <p:tgtEl>
                                          <p:spTgt spid="3">
                                            <p:graphicEl>
                                              <a:dgm id="{F475D8B9-14A5-7F40-B02C-032E7B94CCAF}"/>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graphicEl>
                                              <a:dgm id="{71F25135-CF86-1249-B560-547A0EB142D3}"/>
                                            </p:graphicEl>
                                          </p:spTgt>
                                        </p:tgtEl>
                                        <p:attrNameLst>
                                          <p:attrName>style.visibility</p:attrName>
                                        </p:attrNameLst>
                                      </p:cBhvr>
                                      <p:to>
                                        <p:strVal val="visible"/>
                                      </p:to>
                                    </p:set>
                                    <p:animEffect transition="in" filter="wipe(left)">
                                      <p:cBhvr>
                                        <p:cTn id="42" dur="500"/>
                                        <p:tgtEl>
                                          <p:spTgt spid="3">
                                            <p:graphicEl>
                                              <a:dgm id="{71F25135-CF86-1249-B560-547A0EB142D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3886200"/>
            <a:ext cx="4343400" cy="914400"/>
          </a:xfrm>
        </p:spPr>
        <p:txBody>
          <a:bodyPr>
            <a:normAutofit fontScale="90000"/>
          </a:bodyPr>
          <a:lstStyle/>
          <a:p>
            <a:r>
              <a:rPr lang="en-US" sz="5400" dirty="0" smtClean="0"/>
              <a:t>Angular Working With Complex Directive</a:t>
            </a:r>
            <a:endParaRPr lang="en-US" sz="540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949568"/>
          </a:xfrm>
        </p:spPr>
        <p:txBody>
          <a:bodyPr/>
          <a:lstStyle/>
          <a:p>
            <a:r>
              <a:rPr lang="en-US" dirty="0" smtClean="0"/>
              <a:t>Directive Scopes</a:t>
            </a:r>
            <a:r>
              <a:rPr lang="en-US" dirty="0" smtClean="0"/>
              <a:t>	</a:t>
            </a:r>
            <a:endParaRPr lang="en-US" i="1" dirty="0"/>
          </a:p>
        </p:txBody>
      </p:sp>
      <p:sp>
        <p:nvSpPr>
          <p:cNvPr id="3" name="Content Placeholder 2"/>
          <p:cNvSpPr>
            <a:spLocks noGrp="1"/>
          </p:cNvSpPr>
          <p:nvPr>
            <p:ph idx="1"/>
          </p:nvPr>
        </p:nvSpPr>
        <p:spPr>
          <a:xfrm>
            <a:off x="762000" y="1295401"/>
            <a:ext cx="8077200" cy="4800600"/>
          </a:xfrm>
        </p:spPr>
        <p:txBody>
          <a:bodyPr>
            <a:noAutofit/>
          </a:bodyPr>
          <a:lstStyle/>
          <a:p>
            <a:pPr lvl="1">
              <a:buFont typeface="Arial"/>
              <a:buChar char="•"/>
            </a:pPr>
            <a:r>
              <a:rPr lang="en-US" sz="1600" dirty="0" smtClean="0"/>
              <a:t>Recap: What is the default scope of the directive applied on an element?</a:t>
            </a:r>
          </a:p>
          <a:p>
            <a:pPr lvl="1">
              <a:buFont typeface="Arial"/>
              <a:buChar char="•"/>
            </a:pPr>
            <a:r>
              <a:rPr lang="en-US" sz="1600" dirty="0" smtClean="0"/>
              <a:t>In the demonstration we would create a simple directive which is so simple that it does not even require link function.</a:t>
            </a:r>
          </a:p>
          <a:p>
            <a:pPr lvl="1">
              <a:buFont typeface="Arial"/>
              <a:buChar char="•"/>
            </a:pPr>
            <a:r>
              <a:rPr lang="en-US" sz="1600" dirty="0" smtClean="0"/>
              <a:t>Only a link function would be enough.</a:t>
            </a:r>
          </a:p>
          <a:p>
            <a:pPr lvl="1">
              <a:buFont typeface="Arial"/>
              <a:buChar char="•"/>
            </a:pPr>
            <a:r>
              <a:rPr lang="en-US" sz="1600" dirty="0" smtClean="0"/>
              <a:t>Let us open </a:t>
            </a:r>
            <a:r>
              <a:rPr lang="en-US" sz="1600" dirty="0"/>
              <a:t>the file: </a:t>
            </a:r>
            <a:r>
              <a:rPr lang="en-US" sz="1600" dirty="0" err="1">
                <a:solidFill>
                  <a:srgbClr val="0000FF"/>
                </a:solidFill>
              </a:rPr>
              <a:t>AngularJS</a:t>
            </a:r>
            <a:r>
              <a:rPr lang="en-US" sz="1600" dirty="0">
                <a:solidFill>
                  <a:srgbClr val="0000FF"/>
                </a:solidFill>
              </a:rPr>
              <a:t>/</a:t>
            </a:r>
            <a:r>
              <a:rPr lang="en-US" sz="1600" dirty="0" err="1">
                <a:solidFill>
                  <a:srgbClr val="0000FF"/>
                </a:solidFill>
              </a:rPr>
              <a:t>Basics_AngularDirective</a:t>
            </a:r>
            <a:r>
              <a:rPr lang="en-US" sz="1600" dirty="0">
                <a:solidFill>
                  <a:srgbClr val="0000FF"/>
                </a:solidFill>
              </a:rPr>
              <a:t>/</a:t>
            </a:r>
            <a:r>
              <a:rPr lang="en-US" sz="1600" dirty="0" err="1">
                <a:solidFill>
                  <a:srgbClr val="0000FF"/>
                </a:solidFill>
              </a:rPr>
              <a:t>Directives_Custom</a:t>
            </a:r>
            <a:r>
              <a:rPr lang="en-US" sz="1600" dirty="0">
                <a:solidFill>
                  <a:srgbClr val="0000FF"/>
                </a:solidFill>
              </a:rPr>
              <a:t>/</a:t>
            </a:r>
            <a:r>
              <a:rPr lang="en-US" sz="1600" dirty="0" err="1">
                <a:solidFill>
                  <a:srgbClr val="0000FF"/>
                </a:solidFill>
              </a:rPr>
              <a:t>ConfigurationExaplanations</a:t>
            </a:r>
            <a:r>
              <a:rPr lang="en-US" sz="1600" dirty="0">
                <a:solidFill>
                  <a:srgbClr val="0000FF"/>
                </a:solidFill>
              </a:rPr>
              <a:t>/Scope/</a:t>
            </a:r>
            <a:r>
              <a:rPr lang="en-US" sz="1600" dirty="0" smtClean="0">
                <a:solidFill>
                  <a:srgbClr val="0000FF"/>
                </a:solidFill>
              </a:rPr>
              <a:t>File_1_Default_Scope.html.</a:t>
            </a:r>
          </a:p>
          <a:p>
            <a:pPr lvl="1">
              <a:buFont typeface="Arial"/>
              <a:buChar char="•"/>
            </a:pPr>
            <a:r>
              <a:rPr lang="en-US" sz="1600" dirty="0" smtClean="0"/>
              <a:t>If you watch closely, the same directive is applie</a:t>
            </a:r>
            <a:r>
              <a:rPr lang="en-US" sz="1600" dirty="0" smtClean="0"/>
              <a:t>d to two similar elements and in the template, we have bound the directive two way on the scope property : name.</a:t>
            </a:r>
          </a:p>
          <a:p>
            <a:pPr lvl="1">
              <a:buFont typeface="Arial"/>
              <a:buChar char="•"/>
            </a:pPr>
            <a:r>
              <a:rPr lang="en-US" sz="1600" dirty="0" smtClean="0"/>
              <a:t>The effect is both the directives would now be in synch since they are technically working on the same scope property.</a:t>
            </a:r>
          </a:p>
          <a:p>
            <a:pPr lvl="1">
              <a:buFont typeface="Arial"/>
              <a:buChar char="•"/>
            </a:pPr>
            <a:r>
              <a:rPr lang="en-US" sz="1600" dirty="0"/>
              <a:t>This behavior can be useful, and it is a nice demonstration of how the scope can be used to keep elements coordinated and capture or display the same data. But you will often want to reuse a directive to capture or display different data, and that’s where the management of scopes comes in</a:t>
            </a:r>
            <a:r>
              <a:rPr lang="en-US" sz="1600" dirty="0" smtClean="0"/>
              <a:t>.</a:t>
            </a:r>
          </a:p>
          <a:p>
            <a:pPr lvl="1">
              <a:buFont typeface="Arial"/>
              <a:buChar char="•"/>
            </a:pPr>
            <a:r>
              <a:rPr lang="en-US" sz="1600" dirty="0" smtClean="0"/>
              <a:t>Since the management of the directives can be a little hard to grasp, we would try to look at a diagram to have a better understanding.</a:t>
            </a:r>
            <a:endParaRPr lang="en-US" sz="1600" dirty="0"/>
          </a:p>
          <a:p>
            <a:pPr lvl="1">
              <a:buFont typeface="Arial"/>
              <a:buChar char="•"/>
            </a:pPr>
            <a:endParaRPr lang="en-US" sz="1600" dirty="0" smtClean="0"/>
          </a:p>
          <a:p>
            <a:pPr lvl="1">
              <a:buFont typeface="Arial"/>
              <a:buChar char="•"/>
            </a:pPr>
            <a:endParaRPr lang="en-US" sz="1600" dirty="0" smtClean="0"/>
          </a:p>
          <a:p>
            <a:pPr lvl="1"/>
            <a:endParaRPr lang="en-US" sz="1600" dirty="0" smtClean="0"/>
          </a:p>
        </p:txBody>
      </p:sp>
    </p:spTree>
    <p:extLst>
      <p:ext uri="{BB962C8B-B14F-4D97-AF65-F5344CB8AC3E}">
        <p14:creationId xmlns:p14="http://schemas.microsoft.com/office/powerpoint/2010/main" val="1885275983"/>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949568"/>
          </a:xfrm>
        </p:spPr>
        <p:txBody>
          <a:bodyPr>
            <a:noAutofit/>
          </a:bodyPr>
          <a:lstStyle/>
          <a:p>
            <a:r>
              <a:rPr lang="en-US" sz="3600" dirty="0" smtClean="0"/>
              <a:t>Scope Configuration Options:</a:t>
            </a:r>
            <a:endParaRPr lang="en-US" sz="3600" i="1" dirty="0"/>
          </a:p>
        </p:txBody>
      </p:sp>
      <p:pic>
        <p:nvPicPr>
          <p:cNvPr id="4" name="Content Placeholder 3" descr="getfile.jpg"/>
          <p:cNvPicPr>
            <a:picLocks noGrp="1" noChangeAspect="1"/>
          </p:cNvPicPr>
          <p:nvPr>
            <p:ph idx="1"/>
          </p:nvPr>
        </p:nvPicPr>
        <p:blipFill>
          <a:blip r:embed="rId3">
            <a:extLst>
              <a:ext uri="{28A0092B-C50C-407E-A947-70E740481C1C}">
                <a14:useLocalDpi xmlns:a14="http://schemas.microsoft.com/office/drawing/2010/main" val="0"/>
              </a:ext>
            </a:extLst>
          </a:blip>
          <a:srcRect t="-15886" b="-15886"/>
          <a:stretch>
            <a:fillRect/>
          </a:stretch>
        </p:blipFill>
        <p:spPr>
          <a:xfrm>
            <a:off x="762000" y="1295400"/>
            <a:ext cx="8077200" cy="4800600"/>
          </a:xfrm>
        </p:spPr>
      </p:pic>
    </p:spTree>
    <p:extLst>
      <p:ext uri="{BB962C8B-B14F-4D97-AF65-F5344CB8AC3E}">
        <p14:creationId xmlns:p14="http://schemas.microsoft.com/office/powerpoint/2010/main" val="2386935759"/>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97168"/>
          </a:xfrm>
        </p:spPr>
        <p:txBody>
          <a:bodyPr/>
          <a:lstStyle/>
          <a:p>
            <a:r>
              <a:rPr lang="en-US" dirty="0"/>
              <a:t>Creating Multiple Controllers</a:t>
            </a:r>
          </a:p>
        </p:txBody>
      </p:sp>
      <p:sp>
        <p:nvSpPr>
          <p:cNvPr id="3" name="Content Placeholder 2"/>
          <p:cNvSpPr>
            <a:spLocks noGrp="1"/>
          </p:cNvSpPr>
          <p:nvPr>
            <p:ph idx="1"/>
          </p:nvPr>
        </p:nvSpPr>
        <p:spPr>
          <a:xfrm>
            <a:off x="762000" y="1143001"/>
            <a:ext cx="8077200" cy="4750776"/>
          </a:xfrm>
        </p:spPr>
        <p:txBody>
          <a:bodyPr>
            <a:normAutofit/>
          </a:bodyPr>
          <a:lstStyle/>
          <a:p>
            <a:r>
              <a:rPr lang="en-US" sz="1600" dirty="0" smtClean="0"/>
              <a:t>The simplest but at the same time the least elegant solution for creating the independent scopes for the directive is: </a:t>
            </a:r>
            <a:r>
              <a:rPr lang="en-US" sz="1600" dirty="0"/>
              <a:t>C</a:t>
            </a:r>
            <a:r>
              <a:rPr lang="en-US" sz="1600" dirty="0" smtClean="0"/>
              <a:t>reating </a:t>
            </a:r>
            <a:r>
              <a:rPr lang="en-US" sz="1600" dirty="0"/>
              <a:t>I</a:t>
            </a:r>
            <a:r>
              <a:rPr lang="en-US" sz="1600" dirty="0" smtClean="0"/>
              <a:t>ndividual Controllers for the Directives.</a:t>
            </a:r>
          </a:p>
          <a:p>
            <a:r>
              <a:rPr lang="en-US" sz="1600" dirty="0" smtClean="0"/>
              <a:t>IMO it should only be used when you don</a:t>
            </a:r>
            <a:r>
              <a:rPr lang="fr-FR" sz="1600" dirty="0" smtClean="0"/>
              <a:t>’</a:t>
            </a:r>
            <a:r>
              <a:rPr lang="en-US" sz="1600" dirty="0" smtClean="0"/>
              <a:t>t have the control over the source code of the directive you are using.</a:t>
            </a:r>
          </a:p>
          <a:p>
            <a:r>
              <a:rPr lang="en-US" sz="1600" dirty="0" smtClean="0"/>
              <a:t>Let us open </a:t>
            </a:r>
            <a:r>
              <a:rPr lang="en-US" sz="1600" dirty="0"/>
              <a:t>the file</a:t>
            </a:r>
            <a:r>
              <a:rPr lang="en-US" sz="1600" dirty="0">
                <a:solidFill>
                  <a:srgbClr val="0000FF"/>
                </a:solidFill>
              </a:rPr>
              <a:t>: </a:t>
            </a:r>
            <a:r>
              <a:rPr lang="en-US" sz="1600" dirty="0" err="1">
                <a:solidFill>
                  <a:srgbClr val="0000FF"/>
                </a:solidFill>
              </a:rPr>
              <a:t>AngularJS</a:t>
            </a:r>
            <a:r>
              <a:rPr lang="en-US" sz="1600" dirty="0">
                <a:solidFill>
                  <a:srgbClr val="0000FF"/>
                </a:solidFill>
              </a:rPr>
              <a:t>/</a:t>
            </a:r>
            <a:r>
              <a:rPr lang="en-US" sz="1600" dirty="0" err="1">
                <a:solidFill>
                  <a:srgbClr val="0000FF"/>
                </a:solidFill>
              </a:rPr>
              <a:t>Basics_AngularDirective</a:t>
            </a:r>
            <a:r>
              <a:rPr lang="en-US" sz="1600" dirty="0">
                <a:solidFill>
                  <a:srgbClr val="0000FF"/>
                </a:solidFill>
              </a:rPr>
              <a:t>/</a:t>
            </a:r>
            <a:r>
              <a:rPr lang="en-US" sz="1600" dirty="0" err="1">
                <a:solidFill>
                  <a:srgbClr val="0000FF"/>
                </a:solidFill>
              </a:rPr>
              <a:t>Directives_Custom</a:t>
            </a:r>
            <a:r>
              <a:rPr lang="en-US" sz="1600" dirty="0">
                <a:solidFill>
                  <a:srgbClr val="0000FF"/>
                </a:solidFill>
              </a:rPr>
              <a:t>/</a:t>
            </a:r>
            <a:r>
              <a:rPr lang="en-US" sz="1600" dirty="0" err="1">
                <a:solidFill>
                  <a:srgbClr val="0000FF"/>
                </a:solidFill>
              </a:rPr>
              <a:t>ConfigurationExaplanations</a:t>
            </a:r>
            <a:r>
              <a:rPr lang="en-US" sz="1600" dirty="0">
                <a:solidFill>
                  <a:srgbClr val="0000FF"/>
                </a:solidFill>
              </a:rPr>
              <a:t>/Scope/</a:t>
            </a:r>
            <a:r>
              <a:rPr lang="en-US" sz="1600" dirty="0" smtClean="0">
                <a:solidFill>
                  <a:srgbClr val="0000FF"/>
                </a:solidFill>
              </a:rPr>
              <a:t>File_2_Defining_Multiple_Controllers_For_Scope_Management.html</a:t>
            </a:r>
          </a:p>
          <a:p>
            <a:endParaRPr lang="en-US" sz="1600" dirty="0" smtClean="0">
              <a:solidFill>
                <a:srgbClr val="0000FF"/>
              </a:solidFill>
            </a:endParaRPr>
          </a:p>
          <a:p>
            <a:r>
              <a:rPr lang="en-US" sz="1600" dirty="0" smtClean="0"/>
              <a:t>The effect of using two individual controllers over the directives:</a:t>
            </a:r>
          </a:p>
          <a:p>
            <a:pPr marL="800100" lvl="1" indent="-342900">
              <a:buFont typeface="+mj-lt"/>
              <a:buAutoNum type="arabicPeriod"/>
            </a:pPr>
            <a:r>
              <a:rPr lang="en-US" sz="1600" dirty="0"/>
              <a:t>T</a:t>
            </a:r>
            <a:r>
              <a:rPr lang="en-US" sz="1600" dirty="0" smtClean="0"/>
              <a:t>wo individual scopes.</a:t>
            </a:r>
          </a:p>
          <a:p>
            <a:pPr marL="800100" lvl="1" indent="-342900">
              <a:buFont typeface="+mj-lt"/>
              <a:buAutoNum type="arabicPeriod"/>
            </a:pPr>
            <a:r>
              <a:rPr lang="en-US" sz="1600" dirty="0" smtClean="0"/>
              <a:t>Within those scopes we have independent values : name.</a:t>
            </a:r>
          </a:p>
          <a:p>
            <a:pPr marL="800100" lvl="1" indent="-342900">
              <a:buFont typeface="+mj-lt"/>
              <a:buAutoNum type="arabicPeriod"/>
            </a:pPr>
            <a:r>
              <a:rPr lang="en-US" sz="1600" dirty="0" smtClean="0"/>
              <a:t>This allows the directives which have input elements to behave independently.</a:t>
            </a:r>
          </a:p>
          <a:p>
            <a:pPr marL="457200" lvl="1" indent="0">
              <a:buNone/>
            </a:pPr>
            <a:endParaRPr lang="en-US" sz="1600" dirty="0"/>
          </a:p>
          <a:p>
            <a:pPr marL="457200" lvl="1" indent="0">
              <a:buNone/>
            </a:pPr>
            <a:r>
              <a:rPr lang="en-US" sz="1600" dirty="0" smtClean="0"/>
              <a:t>Let us see how does it translate in the form of a diagram.</a:t>
            </a:r>
            <a:endParaRPr lang="en-US" sz="1600" dirty="0"/>
          </a:p>
          <a:p>
            <a:endParaRPr lang="en-US" dirty="0"/>
          </a:p>
        </p:txBody>
      </p:sp>
    </p:spTree>
    <p:extLst>
      <p:ext uri="{BB962C8B-B14F-4D97-AF65-F5344CB8AC3E}">
        <p14:creationId xmlns:p14="http://schemas.microsoft.com/office/powerpoint/2010/main" val="1266264972"/>
      </p:ext>
    </p:extLst>
  </p:cSld>
  <p:clrMapOvr>
    <a:masterClrMapping/>
  </p:clrMapOvr>
  <p:transition xmlns:p14="http://schemas.microsoft.com/office/powerpoint/2010/mai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97168"/>
          </a:xfrm>
        </p:spPr>
        <p:txBody>
          <a:bodyPr>
            <a:normAutofit/>
          </a:bodyPr>
          <a:lstStyle/>
          <a:p>
            <a:r>
              <a:rPr lang="en-US" sz="3200" dirty="0" smtClean="0"/>
              <a:t>Scope Configuration with Individual Controllers:</a:t>
            </a:r>
            <a:endParaRPr lang="en-US" sz="3200" dirty="0"/>
          </a:p>
        </p:txBody>
      </p:sp>
      <p:pic>
        <p:nvPicPr>
          <p:cNvPr id="4" name="Content Placeholder 3" descr="getfile.jpg"/>
          <p:cNvPicPr>
            <a:picLocks noGrp="1" noChangeAspect="1"/>
          </p:cNvPicPr>
          <p:nvPr>
            <p:ph idx="1"/>
          </p:nvPr>
        </p:nvPicPr>
        <p:blipFill>
          <a:blip r:embed="rId3">
            <a:extLst>
              <a:ext uri="{28A0092B-C50C-407E-A947-70E740481C1C}">
                <a14:useLocalDpi xmlns:a14="http://schemas.microsoft.com/office/drawing/2010/main" val="0"/>
              </a:ext>
            </a:extLst>
          </a:blip>
          <a:srcRect t="-13851" b="-13851"/>
          <a:stretch>
            <a:fillRect/>
          </a:stretch>
        </p:blipFill>
        <p:spPr>
          <a:xfrm>
            <a:off x="762000" y="1066800"/>
            <a:ext cx="8077200" cy="4827588"/>
          </a:xfrm>
        </p:spPr>
      </p:pic>
    </p:spTree>
    <p:extLst>
      <p:ext uri="{BB962C8B-B14F-4D97-AF65-F5344CB8AC3E}">
        <p14:creationId xmlns:p14="http://schemas.microsoft.com/office/powerpoint/2010/main" val="213981453"/>
      </p:ext>
    </p:extLst>
  </p:cSld>
  <p:clrMapOvr>
    <a:masterClrMapping/>
  </p:clrMapOvr>
  <p:transition xmlns:p14="http://schemas.microsoft.com/office/powerpoint/2010/mai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1.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2.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3.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14.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15.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16.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8.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9.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heme/theme1.xml><?xml version="1.0" encoding="utf-8"?>
<a:theme xmlns:a="http://schemas.openxmlformats.org/drawingml/2006/main" name="Training New Employe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New Employees.potx</Template>
  <TotalTime>0</TotalTime>
  <Words>1676</Words>
  <Application>Microsoft Macintosh PowerPoint</Application>
  <PresentationFormat>On-screen Show (4:3)</PresentationFormat>
  <Paragraphs>144</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Training New Employees</vt:lpstr>
      <vt:lpstr>Web Frame Work Using JavaScript</vt:lpstr>
      <vt:lpstr>The Course Break Down:</vt:lpstr>
      <vt:lpstr>PowerPoint Presentation</vt:lpstr>
      <vt:lpstr>Today’s Overview </vt:lpstr>
      <vt:lpstr>Angular Working With Complex Directive</vt:lpstr>
      <vt:lpstr>Directive Scopes </vt:lpstr>
      <vt:lpstr>Scope Configuration Options:</vt:lpstr>
      <vt:lpstr>Creating Multiple Controllers</vt:lpstr>
      <vt:lpstr>Scope Configuration with Individual Controllers:</vt:lpstr>
      <vt:lpstr>Individual Scope to the Directives:</vt:lpstr>
      <vt:lpstr>Scope Configuration </vt:lpstr>
      <vt:lpstr>Scope Configuration: Isolated</vt:lpstr>
      <vt:lpstr>Binding through an Attribute Value</vt:lpstr>
      <vt:lpstr>Two way binding and reusing the directives.</vt:lpstr>
      <vt:lpstr>Summary</vt:lpstr>
      <vt:lpstr>Resources</vt:lpstr>
      <vt:lpstr>Questions?</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2015-08-07T04:25:51Z</dcterms:modified>
</cp:coreProperties>
</file>