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59" r:id="rId2"/>
    <p:sldId id="288" r:id="rId3"/>
    <p:sldId id="284" r:id="rId4"/>
    <p:sldId id="262" r:id="rId5"/>
    <p:sldId id="286" r:id="rId6"/>
    <p:sldId id="291" r:id="rId7"/>
    <p:sldId id="401" r:id="rId8"/>
    <p:sldId id="402" r:id="rId9"/>
    <p:sldId id="403" r:id="rId10"/>
    <p:sldId id="408" r:id="rId11"/>
    <p:sldId id="405" r:id="rId12"/>
    <p:sldId id="406" r:id="rId13"/>
    <p:sldId id="409" r:id="rId14"/>
    <p:sldId id="410" r:id="rId15"/>
    <p:sldId id="411" r:id="rId16"/>
    <p:sldId id="412" r:id="rId17"/>
    <p:sldId id="413" r:id="rId18"/>
    <p:sldId id="41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62"/>
          </p14:sldIdLst>
        </p14:section>
        <p14:section name="Topic 1" id="{6D9936A3-3945-4757-BC8B-B5C252D8E036}">
          <p14:sldIdLst>
            <p14:sldId id="286"/>
            <p14:sldId id="291"/>
            <p14:sldId id="401"/>
            <p14:sldId id="402"/>
            <p14:sldId id="403"/>
            <p14:sldId id="408"/>
            <p14:sldId id="405"/>
            <p14:sldId id="406"/>
            <p14:sldId id="409"/>
            <p14:sldId id="410"/>
            <p14:sldId id="411"/>
            <p14:sldId id="412"/>
            <p14:sldId id="413"/>
            <p14:sldId id="414"/>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3" autoAdjust="0"/>
    <p:restoredTop sz="93821" autoAdjust="0"/>
  </p:normalViewPr>
  <p:slideViewPr>
    <p:cSldViewPr>
      <p:cViewPr>
        <p:scale>
          <a:sx n="130" d="100"/>
          <a:sy n="130" d="100"/>
        </p:scale>
        <p:origin x="-2832" y="-352"/>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2304"/>
    </p:cViewPr>
  </p:sorterViewPr>
  <p:notesViewPr>
    <p:cSldViewPr>
      <p:cViewPr varScale="1">
        <p:scale>
          <a:sx n="83" d="100"/>
          <a:sy n="83"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dirty="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Responsibilities of Services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Inbuilt Services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Need of Services.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Custom Services.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4"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4"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4" custScaleX="688682" custLinFactNeighborX="8709" custLinFactNeighborY="249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4" custScaleX="2000000" custLinFactNeighborX="26598" custLinFactNeighborY="-9385">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4"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4"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4" custScaleX="689746">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4" custScaleX="2000000">
        <dgm:presLayoutVars>
          <dgm:bulletEnabled val="1"/>
        </dgm:presLayoutVars>
      </dgm:prSet>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1DBC6FDC-49BA-DE4C-A3E2-73BFC13DA1D6}" srcId="{7CF8386C-8C96-9941-B499-6BA035F07A73}" destId="{50BF0B42-5F84-D14A-824C-B9AAE3CD7D50}" srcOrd="0" destOrd="0" parTransId="{0C62D133-73EB-EA46-BF8F-E461404EE59B}" sibTransId="{E2F76357-AD79-8D4B-A2A6-26F3DCD6B30F}"/>
    <dgm:cxn modelId="{3D887057-7E91-45EF-8E4B-3006C2DFECB4}" type="presOf" srcId="{6BE4E373-0656-4EDC-821E-BE09C952B1F6}" destId="{C7C3E6FD-D83F-4BDA-907E-B5EE041DA931}" srcOrd="0" destOrd="0" presId="urn:microsoft.com/office/officeart/2005/8/layout/vList5"/>
    <dgm:cxn modelId="{2A98CC8E-0C1A-4047-B2D3-2B58A0147951}" type="presOf" srcId="{50BF0B42-5F84-D14A-824C-B9AAE3CD7D50}" destId="{71F25135-CF86-1249-B560-547A0EB142D3}"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2C3A6DF-E74F-4B41-A673-E66BDF398653}" type="presOf" srcId="{7CF8386C-8C96-9941-B499-6BA035F07A73}" destId="{F475D8B9-14A5-7F40-B02C-032E7B94CCAF}"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ABDB7E-7B5F-C741-A67B-275ABC5D4D7A}" srcId="{F6FEADD9-F67D-41F5-BA4C-3C84956E7F46}" destId="{7CF8386C-8C96-9941-B499-6BA035F07A73}" srcOrd="3" destOrd="0" parTransId="{59E1C4A5-5785-8B41-847F-C7393310DE61}" sibTransId="{02C40F0F-A479-C84D-BDCC-437956113C6D}"/>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5C21A696-78F0-C64F-B3DE-D16B3A669D56}" type="presParOf" srcId="{58D357FE-86F9-CB48-80E5-AC301468AF50}" destId="{71F25135-CF86-1249-B560-547A0EB142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632443" y="-2406374"/>
          <a:ext cx="792420"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Need of Services.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101112"/>
        <a:ext cx="5807392" cy="792420"/>
      </dsp:txXfrm>
    </dsp:sp>
    <dsp:sp modelId="{7E429971-BC57-430F-BB25-C0574E5E39E3}">
      <dsp:nvSpPr>
        <dsp:cNvPr id="0" name=""/>
        <dsp:cNvSpPr/>
      </dsp:nvSpPr>
      <dsp:spPr>
        <a:xfrm>
          <a:off x="112" y="0"/>
          <a:ext cx="1124844" cy="9905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48465" y="48353"/>
        <a:ext cx="1028138" cy="893819"/>
      </dsp:txXfrm>
    </dsp:sp>
    <dsp:sp modelId="{B37A5355-225B-4C6F-AED7-6C620F99EECC}">
      <dsp:nvSpPr>
        <dsp:cNvPr id="0" name=""/>
        <dsp:cNvSpPr/>
      </dsp:nvSpPr>
      <dsp:spPr>
        <a:xfrm rot="5400000">
          <a:off x="3634293" y="-1440690"/>
          <a:ext cx="792420" cy="5807392"/>
        </a:xfrm>
        <a:prstGeom prst="rect">
          <a:avLst/>
        </a:prstGeom>
        <a:solidFill>
          <a:schemeClr val="accent3">
            <a:tint val="40000"/>
            <a:alpha val="90000"/>
            <a:hueOff val="3572284"/>
            <a:satOff val="-4598"/>
            <a:lumOff val="-358"/>
            <a:alphaOff val="0"/>
          </a:schemeClr>
        </a:solidFill>
        <a:ln w="9525" cap="flat" cmpd="sng" algn="ctr">
          <a:solidFill>
            <a:schemeClr val="accent3">
              <a:tint val="40000"/>
              <a:alpha val="90000"/>
              <a:hueOff val="3572284"/>
              <a:satOff val="-4598"/>
              <a:lumOff val="-35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Responsibilities of Services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807" y="1066796"/>
        <a:ext cx="5807392" cy="792420"/>
      </dsp:txXfrm>
    </dsp:sp>
    <dsp:sp modelId="{C04276DC-EE64-470A-B8BC-09067B8045FA}">
      <dsp:nvSpPr>
        <dsp:cNvPr id="0" name=""/>
        <dsp:cNvSpPr/>
      </dsp:nvSpPr>
      <dsp:spPr>
        <a:xfrm>
          <a:off x="25400" y="1066795"/>
          <a:ext cx="1124844" cy="990525"/>
        </a:xfrm>
        <a:prstGeom prst="roundRect">
          <a:avLst/>
        </a:prstGeom>
        <a:gradFill rotWithShape="0">
          <a:gsLst>
            <a:gs pos="0">
              <a:schemeClr val="accent3">
                <a:hueOff val="3750089"/>
                <a:satOff val="-5627"/>
                <a:lumOff val="-915"/>
                <a:alphaOff val="0"/>
                <a:shade val="51000"/>
                <a:satMod val="130000"/>
              </a:schemeClr>
            </a:gs>
            <a:gs pos="80000">
              <a:schemeClr val="accent3">
                <a:hueOff val="3750089"/>
                <a:satOff val="-5627"/>
                <a:lumOff val="-915"/>
                <a:alphaOff val="0"/>
                <a:shade val="93000"/>
                <a:satMod val="130000"/>
              </a:schemeClr>
            </a:gs>
            <a:gs pos="100000">
              <a:schemeClr val="accent3">
                <a:hueOff val="3750089"/>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2</a:t>
          </a:r>
          <a:endParaRPr lang="en-US" sz="1800" kern="1200" dirty="0"/>
        </a:p>
      </dsp:txBody>
      <dsp:txXfrm>
        <a:off x="73753" y="1115148"/>
        <a:ext cx="1028138" cy="893819"/>
      </dsp:txXfrm>
    </dsp:sp>
    <dsp:sp modelId="{C7C3E6FD-D83F-4BDA-907E-B5EE041DA931}">
      <dsp:nvSpPr>
        <dsp:cNvPr id="0" name=""/>
        <dsp:cNvSpPr/>
      </dsp:nvSpPr>
      <dsp:spPr>
        <a:xfrm rot="5400000">
          <a:off x="3632443" y="-326270"/>
          <a:ext cx="792420" cy="5807392"/>
        </a:xfrm>
        <a:prstGeom prst="rect">
          <a:avLst/>
        </a:prstGeom>
        <a:solidFill>
          <a:schemeClr val="accent3">
            <a:tint val="40000"/>
            <a:alpha val="90000"/>
            <a:hueOff val="7144568"/>
            <a:satOff val="-9195"/>
            <a:lumOff val="-717"/>
            <a:alphaOff val="0"/>
          </a:schemeClr>
        </a:solidFill>
        <a:ln w="9525" cap="flat" cmpd="sng" algn="ctr">
          <a:solidFill>
            <a:schemeClr val="accent3">
              <a:tint val="40000"/>
              <a:alpha val="90000"/>
              <a:hueOff val="7144568"/>
              <a:satOff val="-9195"/>
              <a:lumOff val="-7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Inbuilt Services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2181216"/>
        <a:ext cx="5807392" cy="792420"/>
      </dsp:txXfrm>
    </dsp:sp>
    <dsp:sp modelId="{F5034101-5B7D-4FE7-B47A-5A48CF39606B}">
      <dsp:nvSpPr>
        <dsp:cNvPr id="0" name=""/>
        <dsp:cNvSpPr/>
      </dsp:nvSpPr>
      <dsp:spPr>
        <a:xfrm>
          <a:off x="112" y="2082163"/>
          <a:ext cx="1124844" cy="990525"/>
        </a:xfrm>
        <a:prstGeom prst="roundRect">
          <a:avLst/>
        </a:prstGeom>
        <a:gradFill rotWithShape="0">
          <a:gsLst>
            <a:gs pos="0">
              <a:schemeClr val="accent3">
                <a:hueOff val="7500177"/>
                <a:satOff val="-11253"/>
                <a:lumOff val="-1830"/>
                <a:alphaOff val="0"/>
                <a:shade val="51000"/>
                <a:satMod val="130000"/>
              </a:schemeClr>
            </a:gs>
            <a:gs pos="80000">
              <a:schemeClr val="accent3">
                <a:hueOff val="7500177"/>
                <a:satOff val="-11253"/>
                <a:lumOff val="-1830"/>
                <a:alphaOff val="0"/>
                <a:shade val="93000"/>
                <a:satMod val="130000"/>
              </a:schemeClr>
            </a:gs>
            <a:gs pos="100000">
              <a:schemeClr val="accent3">
                <a:hueOff val="7500177"/>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48465" y="2130516"/>
        <a:ext cx="1028138" cy="893819"/>
      </dsp:txXfrm>
    </dsp:sp>
    <dsp:sp modelId="{71F25135-CF86-1249-B560-547A0EB142D3}">
      <dsp:nvSpPr>
        <dsp:cNvPr id="0" name=""/>
        <dsp:cNvSpPr/>
      </dsp:nvSpPr>
      <dsp:spPr>
        <a:xfrm rot="5400000">
          <a:off x="3634180" y="713781"/>
          <a:ext cx="792420" cy="5807392"/>
        </a:xfrm>
        <a:prstGeom prst="round2SameRect">
          <a:avLst/>
        </a:prstGeom>
        <a:solidFill>
          <a:schemeClr val="accent3">
            <a:tint val="40000"/>
            <a:alpha val="90000"/>
            <a:hueOff val="10716852"/>
            <a:satOff val="-13793"/>
            <a:lumOff val="-1075"/>
            <a:alphaOff val="0"/>
          </a:schemeClr>
        </a:solidFill>
        <a:ln w="9525" cap="flat" cmpd="sng" algn="ctr">
          <a:solidFill>
            <a:schemeClr val="accent3">
              <a:tint val="40000"/>
              <a:alpha val="90000"/>
              <a:hueOff val="10716852"/>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Custom Services.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695" y="3259950"/>
        <a:ext cx="5768709" cy="715054"/>
      </dsp:txXfrm>
    </dsp:sp>
    <dsp:sp modelId="{F475D8B9-14A5-7F40-B02C-032E7B94CCAF}">
      <dsp:nvSpPr>
        <dsp:cNvPr id="0" name=""/>
        <dsp:cNvSpPr/>
      </dsp:nvSpPr>
      <dsp:spPr>
        <a:xfrm>
          <a:off x="112" y="3122215"/>
          <a:ext cx="1126582" cy="990525"/>
        </a:xfrm>
        <a:prstGeom prst="roundRect">
          <a:avLst/>
        </a:prstGeom>
        <a:gradFill rotWithShape="0">
          <a:gsLst>
            <a:gs pos="0">
              <a:schemeClr val="accent3">
                <a:hueOff val="11250266"/>
                <a:satOff val="-16880"/>
                <a:lumOff val="-2745"/>
                <a:alphaOff val="0"/>
                <a:shade val="51000"/>
                <a:satMod val="130000"/>
              </a:schemeClr>
            </a:gs>
            <a:gs pos="80000">
              <a:schemeClr val="accent3">
                <a:hueOff val="11250266"/>
                <a:satOff val="-16880"/>
                <a:lumOff val="-2745"/>
                <a:alphaOff val="0"/>
                <a:shade val="93000"/>
                <a:satMod val="130000"/>
              </a:schemeClr>
            </a:gs>
            <a:gs pos="100000">
              <a:schemeClr val="accent3">
                <a:hueOff val="11250266"/>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48465" y="3170568"/>
        <a:ext cx="1029876" cy="89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8/14/15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8/14/15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21</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the link function is passed the scope of the controller that manages the view that contains the element to which the directive has been applied.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54456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controllers, each of which contains no data when the application starts. </a:t>
            </a:r>
          </a:p>
          <a:p>
            <a:r>
              <a:rPr lang="en-US" dirty="0" smtClean="0"/>
              <a:t>Editing the input elements dynamically creates a name property in the scope of the controller that contains the directive instance the input element is managed by, but these properties are completely separate from one another.</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349002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20</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8/14/15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8/14/15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8.xml"/><Relationship Id="rId1" Type="http://schemas.openxmlformats.org/officeDocument/2006/relationships/tags" Target="../tags/tag7.xml"/><Relationship Id="rId2"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notesSlide" Target="../notesSlides/notesSlide9.xml"/><Relationship Id="rId1" Type="http://schemas.openxmlformats.org/officeDocument/2006/relationships/tags" Target="../tags/tag10.xml"/><Relationship Id="rId2"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13.xml"/><Relationship Id="rId2"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5.xml"/><Relationship Id="rId2" Type="http://schemas.openxmlformats.org/officeDocument/2006/relationships/tags" Target="../tags/tag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lstStyle/>
          <a:p>
            <a:r>
              <a:rPr lang="en-US" dirty="0"/>
              <a:t>Responsibilities of directives</a:t>
            </a:r>
            <a:endParaRPr lang="en-US" dirty="0"/>
          </a:p>
        </p:txBody>
      </p:sp>
      <p:sp>
        <p:nvSpPr>
          <p:cNvPr id="3" name="Content Placeholder 2"/>
          <p:cNvSpPr>
            <a:spLocks noGrp="1"/>
          </p:cNvSpPr>
          <p:nvPr>
            <p:ph idx="1"/>
          </p:nvPr>
        </p:nvSpPr>
        <p:spPr>
          <a:xfrm>
            <a:off x="762000" y="1219201"/>
            <a:ext cx="7620000" cy="5257799"/>
          </a:xfrm>
        </p:spPr>
        <p:txBody>
          <a:bodyPr>
            <a:normAutofit fontScale="92500" lnSpcReduction="20000"/>
          </a:bodyPr>
          <a:lstStyle/>
          <a:p>
            <a:pPr marL="285750">
              <a:buFont typeface="Arial"/>
              <a:buChar char="•"/>
            </a:pPr>
            <a:r>
              <a:rPr lang="en-US" sz="1400" dirty="0"/>
              <a:t>Directives are responsible for manipulating DOM within your application and provide a way to extend the HTML syntax with new functionality</a:t>
            </a:r>
            <a:r>
              <a:rPr lang="en-US" sz="1400" dirty="0" smtClean="0"/>
              <a:t>.</a:t>
            </a:r>
            <a:endParaRPr lang="en-US" sz="1400" dirty="0"/>
          </a:p>
          <a:p>
            <a:pPr marL="285750">
              <a:buFont typeface="Arial"/>
              <a:buChar char="•"/>
            </a:pPr>
            <a:r>
              <a:rPr lang="en-US" sz="1400" dirty="0"/>
              <a:t>If you find yourself using $('element') in your controllers or services, best practices dictate that you move that code to a directive. This is usually because, whenever you use $('element'), the next code fragment that follows is one that manipulates DOM in one form or another</a:t>
            </a:r>
            <a:r>
              <a:rPr lang="en-US" sz="1400" dirty="0" smtClean="0"/>
              <a:t>.</a:t>
            </a:r>
            <a:endParaRPr lang="en-US" sz="1400" dirty="0"/>
          </a:p>
          <a:p>
            <a:pPr marL="285750">
              <a:buFont typeface="Arial"/>
              <a:buChar char="•"/>
            </a:pPr>
            <a:r>
              <a:rPr lang="en-US" sz="1400" dirty="0"/>
              <a:t>Best practices also state that you should move repetitive </a:t>
            </a:r>
            <a:endParaRPr lang="en-US" sz="1400" dirty="0" smtClean="0"/>
          </a:p>
          <a:p>
            <a:pPr marL="0" indent="0">
              <a:buNone/>
            </a:pPr>
            <a:r>
              <a:rPr lang="en-US" sz="1400" dirty="0" smtClean="0"/>
              <a:t>HTML </a:t>
            </a:r>
            <a:r>
              <a:rPr lang="en-US" sz="1400" dirty="0"/>
              <a:t>code to a directive to help simplify the HTML </a:t>
            </a:r>
            <a:endParaRPr lang="en-US" sz="1400" dirty="0" smtClean="0"/>
          </a:p>
          <a:p>
            <a:pPr marL="0" indent="0">
              <a:buNone/>
            </a:pPr>
            <a:r>
              <a:rPr lang="en-US" sz="1400" dirty="0" smtClean="0"/>
              <a:t>code </a:t>
            </a:r>
            <a:r>
              <a:rPr lang="en-US" sz="1400" dirty="0"/>
              <a:t>across your application</a:t>
            </a:r>
            <a:r>
              <a:rPr lang="en-US" sz="1400" dirty="0" smtClean="0"/>
              <a:t>:   </a:t>
            </a:r>
            <a:endParaRPr lang="en-US" sz="1400" dirty="0"/>
          </a:p>
          <a:p>
            <a:pPr marL="800100" lvl="2" indent="0">
              <a:buNone/>
            </a:pPr>
            <a:r>
              <a:rPr lang="en-US" sz="1200" dirty="0"/>
              <a:t>   </a:t>
            </a:r>
            <a:r>
              <a:rPr lang="en-US" sz="1200" i="1" dirty="0">
                <a:solidFill>
                  <a:srgbClr val="0000FF"/>
                </a:solidFill>
              </a:rPr>
              <a:t> &lt;div class="row-fluid" </a:t>
            </a:r>
            <a:r>
              <a:rPr lang="en-US" sz="1200" i="1" dirty="0" err="1">
                <a:solidFill>
                  <a:srgbClr val="0000FF"/>
                </a:solidFill>
              </a:rPr>
              <a:t>ng</a:t>
            </a:r>
            <a:r>
              <a:rPr lang="en-US" sz="1200" i="1" dirty="0">
                <a:solidFill>
                  <a:srgbClr val="0000FF"/>
                </a:solidFill>
              </a:rPr>
              <a:t>-repeat="adjunct in adjuncts"</a:t>
            </a:r>
            <a:r>
              <a:rPr lang="en-US" sz="1200" i="1" dirty="0" smtClean="0">
                <a:solidFill>
                  <a:srgbClr val="0000FF"/>
                </a:solidFill>
              </a:rPr>
              <a:t>&gt;       </a:t>
            </a:r>
          </a:p>
          <a:p>
            <a:pPr marL="800100" lvl="2" indent="0">
              <a:buNone/>
            </a:pPr>
            <a:r>
              <a:rPr lang="en-US" sz="1200" i="1" dirty="0" smtClean="0">
                <a:solidFill>
                  <a:srgbClr val="0000FF"/>
                </a:solidFill>
              </a:rPr>
              <a:t>        &lt;div class="span1"&gt;{{</a:t>
            </a:r>
            <a:r>
              <a:rPr lang="en-US" sz="1200" i="1" dirty="0" err="1" smtClean="0">
                <a:solidFill>
                  <a:srgbClr val="0000FF"/>
                </a:solidFill>
              </a:rPr>
              <a:t>adjunct.Name</a:t>
            </a:r>
            <a:r>
              <a:rPr lang="en-US" sz="1200" i="1" dirty="0" smtClean="0">
                <a:solidFill>
                  <a:srgbClr val="0000FF"/>
                </a:solidFill>
              </a:rPr>
              <a:t>}}&lt;/div&gt;</a:t>
            </a:r>
          </a:p>
          <a:p>
            <a:pPr marL="800100" lvl="2" indent="0">
              <a:buNone/>
            </a:pPr>
            <a:r>
              <a:rPr lang="en-US" sz="1200" i="1" dirty="0" smtClean="0">
                <a:solidFill>
                  <a:srgbClr val="0000FF"/>
                </a:solidFill>
              </a:rPr>
              <a:t>        </a:t>
            </a:r>
            <a:r>
              <a:rPr lang="en-US" sz="1200" i="1" dirty="0">
                <a:solidFill>
                  <a:srgbClr val="0000FF"/>
                </a:solidFill>
              </a:rPr>
              <a:t>&lt;div class="span1"&gt;{{</a:t>
            </a:r>
            <a:r>
              <a:rPr lang="en-US" sz="1200" i="1" dirty="0" err="1">
                <a:solidFill>
                  <a:srgbClr val="0000FF"/>
                </a:solidFill>
              </a:rPr>
              <a:t>adjunct.Type</a:t>
            </a:r>
            <a:r>
              <a:rPr lang="en-US" sz="1200" i="1" dirty="0">
                <a:solidFill>
                  <a:srgbClr val="0000FF"/>
                </a:solidFill>
              </a:rPr>
              <a:t>}}&lt;/div&gt;</a:t>
            </a:r>
          </a:p>
          <a:p>
            <a:pPr marL="800100" lvl="2" indent="0">
              <a:buNone/>
            </a:pPr>
            <a:r>
              <a:rPr lang="en-US" sz="1200" i="1" dirty="0">
                <a:solidFill>
                  <a:srgbClr val="0000FF"/>
                </a:solidFill>
              </a:rPr>
              <a:t>        &lt;div class="span1"&gt;{{</a:t>
            </a:r>
            <a:r>
              <a:rPr lang="en-US" sz="1200" i="1" dirty="0" err="1">
                <a:solidFill>
                  <a:srgbClr val="0000FF"/>
                </a:solidFill>
              </a:rPr>
              <a:t>adjunct.Use</a:t>
            </a:r>
            <a:r>
              <a:rPr lang="en-US" sz="1200" i="1" dirty="0">
                <a:solidFill>
                  <a:srgbClr val="0000FF"/>
                </a:solidFill>
              </a:rPr>
              <a:t>}}&lt;/div&gt;</a:t>
            </a:r>
          </a:p>
          <a:p>
            <a:pPr marL="800100" lvl="2" indent="0">
              <a:buNone/>
            </a:pPr>
            <a:r>
              <a:rPr lang="en-US" sz="1200" i="1" dirty="0">
                <a:solidFill>
                  <a:srgbClr val="0000FF"/>
                </a:solidFill>
              </a:rPr>
              <a:t>        &lt;div class="span1"&gt;{{</a:t>
            </a:r>
            <a:r>
              <a:rPr lang="en-US" sz="1200" i="1" dirty="0" err="1">
                <a:solidFill>
                  <a:srgbClr val="0000FF"/>
                </a:solidFill>
              </a:rPr>
              <a:t>adjunct.Time</a:t>
            </a:r>
            <a:r>
              <a:rPr lang="en-US" sz="1200" i="1" dirty="0">
                <a:solidFill>
                  <a:srgbClr val="0000FF"/>
                </a:solidFill>
              </a:rPr>
              <a:t>}}&lt;/div&gt;</a:t>
            </a:r>
          </a:p>
          <a:p>
            <a:pPr marL="800100" lvl="2" indent="0">
              <a:buNone/>
            </a:pPr>
            <a:r>
              <a:rPr lang="en-US" sz="1200" i="1" dirty="0">
                <a:solidFill>
                  <a:srgbClr val="0000FF"/>
                </a:solidFill>
              </a:rPr>
              <a:t>        &lt;div class="span1"&gt;{{</a:t>
            </a:r>
            <a:r>
              <a:rPr lang="en-US" sz="1200" i="1" dirty="0" err="1">
                <a:solidFill>
                  <a:srgbClr val="0000FF"/>
                </a:solidFill>
              </a:rPr>
              <a:t>adjunct.Amount</a:t>
            </a:r>
            <a:r>
              <a:rPr lang="en-US" sz="1200" i="1" dirty="0">
                <a:solidFill>
                  <a:srgbClr val="0000FF"/>
                </a:solidFill>
              </a:rPr>
              <a:t>}}&lt;/div&gt;</a:t>
            </a:r>
          </a:p>
          <a:p>
            <a:pPr marL="800100" lvl="2" indent="0">
              <a:buNone/>
            </a:pPr>
            <a:r>
              <a:rPr lang="en-US" sz="1200" i="1" dirty="0">
                <a:solidFill>
                  <a:srgbClr val="0000FF"/>
                </a:solidFill>
              </a:rPr>
              <a:t>        &lt;div class="span1"&gt;{{</a:t>
            </a:r>
            <a:r>
              <a:rPr lang="en-US" sz="1200" i="1" dirty="0" err="1">
                <a:solidFill>
                  <a:srgbClr val="0000FF"/>
                </a:solidFill>
              </a:rPr>
              <a:t>adjunct.UseFor</a:t>
            </a:r>
            <a:r>
              <a:rPr lang="en-US" sz="1200" i="1" dirty="0">
                <a:solidFill>
                  <a:srgbClr val="0000FF"/>
                </a:solidFill>
              </a:rPr>
              <a:t>}}&lt;/div&gt;</a:t>
            </a:r>
          </a:p>
          <a:p>
            <a:pPr marL="800100" lvl="2" indent="0">
              <a:buNone/>
            </a:pPr>
            <a:r>
              <a:rPr lang="en-US" sz="1200" i="1" dirty="0">
                <a:solidFill>
                  <a:srgbClr val="0000FF"/>
                </a:solidFill>
              </a:rPr>
              <a:t>        &lt;div class="span1"&gt;{{</a:t>
            </a:r>
            <a:r>
              <a:rPr lang="en-US" sz="1200" i="1" dirty="0" err="1">
                <a:solidFill>
                  <a:srgbClr val="0000FF"/>
                </a:solidFill>
              </a:rPr>
              <a:t>adjunct.Notes</a:t>
            </a:r>
            <a:r>
              <a:rPr lang="en-US" sz="1200" i="1" dirty="0">
                <a:solidFill>
                  <a:srgbClr val="0000FF"/>
                </a:solidFill>
              </a:rPr>
              <a:t>}}&lt;/div&gt;</a:t>
            </a:r>
          </a:p>
          <a:p>
            <a:pPr marL="800100" lvl="2" indent="0">
              <a:buNone/>
            </a:pPr>
            <a:r>
              <a:rPr lang="en-US" sz="1200" i="1" dirty="0">
                <a:solidFill>
                  <a:srgbClr val="0000FF"/>
                </a:solidFill>
              </a:rPr>
              <a:t>        &lt;div&gt;&lt;a </a:t>
            </a:r>
            <a:r>
              <a:rPr lang="en-US" sz="1200" i="1" dirty="0" err="1">
                <a:solidFill>
                  <a:srgbClr val="0000FF"/>
                </a:solidFill>
              </a:rPr>
              <a:t>href</a:t>
            </a:r>
            <a:r>
              <a:rPr lang="en-US" sz="1200" i="1" dirty="0">
                <a:solidFill>
                  <a:srgbClr val="0000FF"/>
                </a:solidFill>
              </a:rPr>
              <a:t>="#/</a:t>
            </a:r>
            <a:r>
              <a:rPr lang="en-US" sz="1200" i="1" dirty="0" err="1">
                <a:solidFill>
                  <a:srgbClr val="0000FF"/>
                </a:solidFill>
              </a:rPr>
              <a:t>editadjunct</a:t>
            </a:r>
            <a:r>
              <a:rPr lang="en-US" sz="1200" i="1" dirty="0">
                <a:solidFill>
                  <a:srgbClr val="0000FF"/>
                </a:solidFill>
              </a:rPr>
              <a:t>/{{adjunct._id.$</a:t>
            </a:r>
            <a:r>
              <a:rPr lang="en-US" sz="1200" i="1" dirty="0" err="1">
                <a:solidFill>
                  <a:srgbClr val="0000FF"/>
                </a:solidFill>
              </a:rPr>
              <a:t>oid</a:t>
            </a:r>
            <a:r>
              <a:rPr lang="en-US" sz="1200" i="1" dirty="0">
                <a:solidFill>
                  <a:srgbClr val="0000FF"/>
                </a:solidFill>
              </a:rPr>
              <a:t>}}"&gt;</a:t>
            </a:r>
          </a:p>
          <a:p>
            <a:pPr marL="800100" lvl="2" indent="0">
              <a:buNone/>
            </a:pPr>
            <a:r>
              <a:rPr lang="en-US" sz="1200" i="1" dirty="0">
                <a:solidFill>
                  <a:srgbClr val="0000FF"/>
                </a:solidFill>
              </a:rPr>
              <a:t>        &lt;</a:t>
            </a:r>
            <a:r>
              <a:rPr lang="en-US" sz="1200" i="1" dirty="0" err="1">
                <a:solidFill>
                  <a:srgbClr val="0000FF"/>
                </a:solidFill>
              </a:rPr>
              <a:t>i</a:t>
            </a:r>
            <a:r>
              <a:rPr lang="en-US" sz="1200" i="1" dirty="0">
                <a:solidFill>
                  <a:srgbClr val="0000FF"/>
                </a:solidFill>
              </a:rPr>
              <a:t> class="icon-pencil"&gt;&lt;/</a:t>
            </a:r>
            <a:r>
              <a:rPr lang="en-US" sz="1200" i="1" dirty="0" err="1">
                <a:solidFill>
                  <a:srgbClr val="0000FF"/>
                </a:solidFill>
              </a:rPr>
              <a:t>i</a:t>
            </a:r>
            <a:r>
              <a:rPr lang="en-US" sz="1200" i="1" dirty="0">
                <a:solidFill>
                  <a:srgbClr val="0000FF"/>
                </a:solidFill>
              </a:rPr>
              <a:t>&gt;&lt;/a&gt;&lt;/div&gt;</a:t>
            </a:r>
          </a:p>
          <a:p>
            <a:pPr marL="800100" lvl="2" indent="0">
              <a:buNone/>
            </a:pPr>
            <a:r>
              <a:rPr lang="en-US" sz="1200" i="1" dirty="0">
                <a:solidFill>
                  <a:srgbClr val="0000FF"/>
                </a:solidFill>
              </a:rPr>
              <a:t>    &lt;/div</a:t>
            </a:r>
            <a:r>
              <a:rPr lang="en-US" sz="1200" i="1" dirty="0" smtClean="0">
                <a:solidFill>
                  <a:srgbClr val="0000FF"/>
                </a:solidFill>
              </a:rPr>
              <a:t>&gt;</a:t>
            </a:r>
          </a:p>
          <a:p>
            <a:pPr marL="800100" lvl="2" indent="0">
              <a:buNone/>
            </a:pPr>
            <a:endParaRPr lang="en-US" sz="1200" i="1" dirty="0">
              <a:solidFill>
                <a:srgbClr val="0000FF"/>
              </a:solidFill>
            </a:endParaRPr>
          </a:p>
          <a:p>
            <a:pPr marL="0" indent="0">
              <a:buNone/>
            </a:pPr>
            <a:r>
              <a:rPr lang="en-US" sz="1500" dirty="0"/>
              <a:t>Directives can also handle the work of validating form inputs. </a:t>
            </a:r>
            <a:endParaRPr lang="en-US" sz="1500" dirty="0" smtClean="0"/>
          </a:p>
          <a:p>
            <a:pPr marL="0" indent="0">
              <a:buNone/>
            </a:pPr>
            <a:r>
              <a:rPr lang="en-US" sz="1500" dirty="0" smtClean="0"/>
              <a:t>Validation </a:t>
            </a:r>
            <a:r>
              <a:rPr lang="en-US" sz="1500" dirty="0"/>
              <a:t>directives help you to move validation code out of your </a:t>
            </a:r>
            <a:endParaRPr lang="en-US" sz="1500" dirty="0" smtClean="0"/>
          </a:p>
          <a:p>
            <a:pPr marL="0" indent="0">
              <a:buNone/>
            </a:pPr>
            <a:r>
              <a:rPr lang="en-US" sz="1500" dirty="0" smtClean="0"/>
              <a:t>controller </a:t>
            </a:r>
            <a:r>
              <a:rPr lang="en-US" sz="1500" dirty="0"/>
              <a:t>into reusable components that you can leverage across </a:t>
            </a:r>
            <a:endParaRPr lang="en-US" sz="1500" dirty="0" smtClean="0"/>
          </a:p>
          <a:p>
            <a:pPr marL="0" indent="0">
              <a:buNone/>
            </a:pPr>
            <a:r>
              <a:rPr lang="en-US" sz="1500" dirty="0" smtClean="0"/>
              <a:t>all </a:t>
            </a:r>
            <a:r>
              <a:rPr lang="en-US" sz="1500" dirty="0"/>
              <a:t>of your application's forms. Using directives to validate your </a:t>
            </a:r>
            <a:endParaRPr lang="en-US" sz="1500" dirty="0" smtClean="0"/>
          </a:p>
          <a:p>
            <a:pPr marL="0" indent="0">
              <a:buNone/>
            </a:pPr>
            <a:r>
              <a:rPr lang="en-US" sz="1500" dirty="0" smtClean="0"/>
              <a:t>form </a:t>
            </a:r>
            <a:r>
              <a:rPr lang="en-US" sz="1500" dirty="0"/>
              <a:t>data is another </a:t>
            </a:r>
            <a:r>
              <a:rPr lang="en-US" sz="1500" dirty="0" err="1"/>
              <a:t>AngularJS</a:t>
            </a:r>
            <a:r>
              <a:rPr lang="en-US" sz="1500" dirty="0"/>
              <a:t> best practice that you should use </a:t>
            </a:r>
            <a:r>
              <a:rPr lang="en-US" sz="1500" dirty="0" smtClean="0"/>
              <a:t>to</a:t>
            </a:r>
          </a:p>
          <a:p>
            <a:pPr marL="0" indent="0">
              <a:buNone/>
            </a:pPr>
            <a:r>
              <a:rPr lang="en-US" sz="1500" dirty="0" smtClean="0"/>
              <a:t> </a:t>
            </a:r>
            <a:r>
              <a:rPr lang="en-US" sz="1500" dirty="0"/>
              <a:t>reduce the complexity of your application's controllers and </a:t>
            </a:r>
            <a:endParaRPr lang="en-US" sz="1500" dirty="0" smtClean="0"/>
          </a:p>
          <a:p>
            <a:pPr marL="0" indent="0">
              <a:buNone/>
            </a:pPr>
            <a:r>
              <a:rPr lang="en-US" sz="1500" dirty="0" smtClean="0"/>
              <a:t>keep </a:t>
            </a:r>
            <a:r>
              <a:rPr lang="en-US" sz="1500" dirty="0"/>
              <a:t>them as thin as possible.</a:t>
            </a:r>
          </a:p>
          <a:p>
            <a:pPr marL="800100" lvl="2" indent="0">
              <a:buNone/>
            </a:pPr>
            <a:endParaRPr lang="en-US" sz="1200" i="1" dirty="0">
              <a:solidFill>
                <a:srgbClr val="0000FF"/>
              </a:solidFill>
            </a:endParaRPr>
          </a:p>
        </p:txBody>
      </p:sp>
      <p:sp>
        <p:nvSpPr>
          <p:cNvPr id="4" name="TextBox 3"/>
          <p:cNvSpPr txBox="1"/>
          <p:nvPr/>
        </p:nvSpPr>
        <p:spPr>
          <a:xfrm>
            <a:off x="6172200" y="2514600"/>
            <a:ext cx="2895600" cy="3970318"/>
          </a:xfrm>
          <a:prstGeom prst="rect">
            <a:avLst/>
          </a:prstGeom>
          <a:noFill/>
        </p:spPr>
        <p:txBody>
          <a:bodyPr wrap="square" rtlCol="0">
            <a:spAutoFit/>
          </a:bodyPr>
          <a:lstStyle/>
          <a:p>
            <a:r>
              <a:rPr lang="en-US" sz="1400" dirty="0"/>
              <a:t>Instead of repeating the preceding HTML code all over your application, you can use a directive to replace it, as shown in the following code snippet. When rendered, the directive emits the same HTML code as the preceding one.</a:t>
            </a:r>
          </a:p>
          <a:p>
            <a:endParaRPr lang="en-US" sz="1400" i="1" dirty="0">
              <a:solidFill>
                <a:srgbClr val="0000FF"/>
              </a:solidFill>
            </a:endParaRPr>
          </a:p>
          <a:p>
            <a:r>
              <a:rPr lang="en-US" sz="1400" i="1" dirty="0">
                <a:solidFill>
                  <a:srgbClr val="0000FF"/>
                </a:solidFill>
              </a:rPr>
              <a:t>&lt;div class="row-fluid" </a:t>
            </a:r>
            <a:r>
              <a:rPr lang="en-US" sz="1400" i="1" dirty="0" err="1">
                <a:solidFill>
                  <a:srgbClr val="0000FF"/>
                </a:solidFill>
              </a:rPr>
              <a:t>ng</a:t>
            </a:r>
            <a:r>
              <a:rPr lang="en-US" sz="1400" i="1" dirty="0">
                <a:solidFill>
                  <a:srgbClr val="0000FF"/>
                </a:solidFill>
              </a:rPr>
              <a:t>-repeat="adjunct in adjuncts"&gt;</a:t>
            </a:r>
          </a:p>
          <a:p>
            <a:r>
              <a:rPr lang="en-US" sz="1400" i="1" dirty="0">
                <a:solidFill>
                  <a:srgbClr val="0000FF"/>
                </a:solidFill>
              </a:rPr>
              <a:t>    &lt;display-adjunct item="adjunct"&gt;&lt;/display-adjunct&gt;</a:t>
            </a:r>
          </a:p>
          <a:p>
            <a:r>
              <a:rPr lang="en-US" sz="1400" i="1" dirty="0">
                <a:solidFill>
                  <a:srgbClr val="0000FF"/>
                </a:solidFill>
              </a:rPr>
              <a:t>&lt;/div&gt;</a:t>
            </a:r>
          </a:p>
          <a:p>
            <a:r>
              <a:rPr lang="en-US" sz="1400" dirty="0"/>
              <a:t>This provides you with a declarative way of expressing your application's data and it reduces the amount of HTML you need to use to express it.</a:t>
            </a:r>
          </a:p>
          <a:p>
            <a:endParaRPr lang="en-US" sz="1400" dirty="0"/>
          </a:p>
        </p:txBody>
      </p:sp>
    </p:spTree>
    <p:extLst>
      <p:ext uri="{BB962C8B-B14F-4D97-AF65-F5344CB8AC3E}">
        <p14:creationId xmlns:p14="http://schemas.microsoft.com/office/powerpoint/2010/main" val="3295674567"/>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a:t>Responsibilities of services</a:t>
            </a:r>
            <a:endParaRPr lang="en-US" dirty="0"/>
          </a:p>
        </p:txBody>
      </p:sp>
      <p:sp>
        <p:nvSpPr>
          <p:cNvPr id="3" name="Content Placeholder 2"/>
          <p:cNvSpPr>
            <a:spLocks noGrp="1"/>
          </p:cNvSpPr>
          <p:nvPr>
            <p:ph idx="1"/>
          </p:nvPr>
        </p:nvSpPr>
        <p:spPr>
          <a:xfrm>
            <a:off x="762000" y="1066800"/>
            <a:ext cx="8077200" cy="5486401"/>
          </a:xfrm>
        </p:spPr>
        <p:txBody>
          <a:bodyPr>
            <a:normAutofit fontScale="92500" lnSpcReduction="10000"/>
          </a:bodyPr>
          <a:lstStyle/>
          <a:p>
            <a:endParaRPr lang="en-US" sz="1600" dirty="0"/>
          </a:p>
          <a:p>
            <a:r>
              <a:rPr lang="en-US" sz="1600" dirty="0"/>
              <a:t>Services are responsible for providing reusable code libraries to the other components in your application. Services can provide cross-cutting functionality for your application, such as logging, authentication, and messaging.</a:t>
            </a:r>
          </a:p>
          <a:p>
            <a:endParaRPr lang="en-US" sz="1600" dirty="0"/>
          </a:p>
          <a:p>
            <a:r>
              <a:rPr lang="en-US" sz="1600" dirty="0"/>
              <a:t>They can contain code to request and store data from external servers. They can also include functionality to manipulate, sort, filter, and even transform the data into different projections as necessary.</a:t>
            </a:r>
          </a:p>
          <a:p>
            <a:endParaRPr lang="en-US" sz="1600" dirty="0"/>
          </a:p>
          <a:p>
            <a:r>
              <a:rPr lang="en-US" sz="1600" dirty="0"/>
              <a:t>Services should also be used to integrate with external services that you use in your application. For example, you could create a service that wraps the </a:t>
            </a:r>
            <a:r>
              <a:rPr lang="en-US" sz="1600" dirty="0" err="1"/>
              <a:t>Dropbox</a:t>
            </a:r>
            <a:r>
              <a:rPr lang="en-US" sz="1600" dirty="0"/>
              <a:t> API to allow your application to write its data to a user's </a:t>
            </a:r>
            <a:r>
              <a:rPr lang="en-US" sz="1600" dirty="0" err="1"/>
              <a:t>Dropbox</a:t>
            </a:r>
            <a:r>
              <a:rPr lang="en-US" sz="1600" dirty="0"/>
              <a:t> account or encapsulate an analytics library to keep track of how users navigate through your application.</a:t>
            </a:r>
          </a:p>
          <a:p>
            <a:endParaRPr lang="en-US" sz="1600" dirty="0"/>
          </a:p>
          <a:p>
            <a:r>
              <a:rPr lang="en-US" sz="1600" dirty="0"/>
              <a:t>Since </a:t>
            </a:r>
            <a:r>
              <a:rPr lang="en-US" sz="1600" dirty="0" err="1"/>
              <a:t>AngularJS</a:t>
            </a:r>
            <a:r>
              <a:rPr lang="en-US" sz="1600" dirty="0"/>
              <a:t> only creates a single instance of a service during your application's lifetime, you can also use a service as a great way to communicate among components. One controller can store data in a service, navigate to a new controller, and then the new controller can pull the data from the service without having to make a server request or parse query parameters.</a:t>
            </a:r>
          </a:p>
          <a:p>
            <a:endParaRPr lang="en-US" sz="1600" dirty="0"/>
          </a:p>
          <a:p>
            <a:r>
              <a:rPr lang="en-US" sz="1600" dirty="0"/>
              <a:t>Finally, services can be used to provide business logic to your application. You could create a rules engine to handle complex form validation or a state machine to handle user workflow for a long-running business process. Maybe you need a complex compute engine that calculates tax and shipping charges for a shopping cart. The variations in how services can be used are endless.</a:t>
            </a:r>
            <a:endParaRPr lang="en-US" sz="1600" dirty="0"/>
          </a:p>
        </p:txBody>
      </p:sp>
    </p:spTree>
    <p:extLst>
      <p:ext uri="{BB962C8B-B14F-4D97-AF65-F5344CB8AC3E}">
        <p14:creationId xmlns:p14="http://schemas.microsoft.com/office/powerpoint/2010/main" val="208164535"/>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Inbuilt Services [Window]</a:t>
            </a:r>
            <a:endParaRPr lang="en-US"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smtClean="0"/>
              <a:t>The </a:t>
            </a:r>
            <a:r>
              <a:rPr lang="en-US" sz="1600" dirty="0"/>
              <a:t>$window service is essentially a reference to the browser’s window object. </a:t>
            </a:r>
            <a:endParaRPr lang="en-US" sz="1600" dirty="0" smtClean="0"/>
          </a:p>
          <a:p>
            <a:r>
              <a:rPr lang="en-US" sz="1600" dirty="0" smtClean="0"/>
              <a:t>Access </a:t>
            </a:r>
            <a:r>
              <a:rPr lang="en-US" sz="1600" dirty="0"/>
              <a:t>to the web browser’s window object is globally available in JavaScript using the built-in window reference, but it is generally considered best practice to avoid it when using Angular, because it can cause testability issues. </a:t>
            </a:r>
            <a:endParaRPr lang="en-US" sz="1600" dirty="0" smtClean="0"/>
          </a:p>
          <a:p>
            <a:r>
              <a:rPr lang="en-US" sz="1600" dirty="0" smtClean="0"/>
              <a:t>If </a:t>
            </a:r>
            <a:r>
              <a:rPr lang="en-US" sz="1600" dirty="0"/>
              <a:t>instead we refer to it through the $window service, we keep our options open. For example, if we want to test our service in a non-browser context in which the browser’s window object does not exist, we can more easily switch the underlying service provider to one that uses an alternate implementation, one which has all of the same properties and methods as the original.</a:t>
            </a:r>
          </a:p>
          <a:p>
            <a:r>
              <a:rPr lang="en-US" sz="1600" dirty="0"/>
              <a:t>B</a:t>
            </a:r>
            <a:r>
              <a:rPr lang="en-US" sz="1600" dirty="0" smtClean="0"/>
              <a:t>y </a:t>
            </a:r>
            <a:r>
              <a:rPr lang="en-US" sz="1600" dirty="0"/>
              <a:t>using a service, we are creating an abstraction that shields us from being intimately tied to a specific implementation. The service simply does what we ask it to do, and users of the service don’t have to worry too much about how it does this or even if it changes how it does this.</a:t>
            </a:r>
          </a:p>
          <a:p>
            <a:endParaRPr lang="en-US" sz="1600" dirty="0"/>
          </a:p>
        </p:txBody>
      </p:sp>
    </p:spTree>
    <p:extLst>
      <p:ext uri="{BB962C8B-B14F-4D97-AF65-F5344CB8AC3E}">
        <p14:creationId xmlns:p14="http://schemas.microsoft.com/office/powerpoint/2010/main" val="4146368788"/>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Inbuilt </a:t>
            </a:r>
            <a:r>
              <a:rPr lang="en-US" dirty="0"/>
              <a:t>Services [location ]</a:t>
            </a:r>
            <a:endParaRPr lang="en-US"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a:t>T</a:t>
            </a:r>
            <a:r>
              <a:rPr lang="en-US" sz="1600" dirty="0" smtClean="0"/>
              <a:t>he $location service parses the URL in the browser address bar and makes it available to your application. </a:t>
            </a:r>
          </a:p>
          <a:p>
            <a:r>
              <a:rPr lang="en-US" sz="1600" dirty="0" smtClean="0"/>
              <a:t>If you make changes to the URL in the address bar, they are reflected in the $location service, and if you make changes to the $location service, they are reflected in the browser address bar.</a:t>
            </a:r>
          </a:p>
          <a:p>
            <a:r>
              <a:rPr lang="en-US" sz="1600" dirty="0" smtClean="0"/>
              <a:t>At </a:t>
            </a:r>
            <a:r>
              <a:rPr lang="en-US" sz="1600" dirty="0"/>
              <a:t>first glance, it might seem like the $location service is merely a reference to the browser’s </a:t>
            </a:r>
            <a:r>
              <a:rPr lang="en-US" sz="1600" dirty="0" err="1"/>
              <a:t>window.location</a:t>
            </a:r>
            <a:r>
              <a:rPr lang="en-US" sz="1600" dirty="0"/>
              <a:t> object, but it is a little more than this. </a:t>
            </a:r>
            <a:endParaRPr lang="en-US" sz="1600" dirty="0" smtClean="0"/>
          </a:p>
          <a:p>
            <a:r>
              <a:rPr lang="en-US" sz="1600" dirty="0" smtClean="0"/>
              <a:t>It </a:t>
            </a:r>
            <a:r>
              <a:rPr lang="en-US" sz="1600" dirty="0"/>
              <a:t>has tight integration with the Angular framework’s life-cycle events, and it also has seamless support for the HTML5 history API (with automatic fallback support for older browsers). </a:t>
            </a:r>
            <a:endParaRPr lang="en-US" sz="1600" dirty="0" smtClean="0"/>
          </a:p>
          <a:p>
            <a:r>
              <a:rPr lang="en-US" sz="1600" dirty="0" smtClean="0"/>
              <a:t>As </a:t>
            </a:r>
            <a:r>
              <a:rPr lang="en-US" sz="1600" dirty="0"/>
              <a:t>a general rule, whenever your application needs to respond to a change in the current URL, or you want to change the current URL in the browser, this is the service to use.</a:t>
            </a:r>
            <a:endParaRPr lang="en-US" sz="1600" dirty="0"/>
          </a:p>
        </p:txBody>
      </p:sp>
    </p:spTree>
    <p:extLst>
      <p:ext uri="{BB962C8B-B14F-4D97-AF65-F5344CB8AC3E}">
        <p14:creationId xmlns:p14="http://schemas.microsoft.com/office/powerpoint/2010/main" val="3102483073"/>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fontScale="90000"/>
          </a:bodyPr>
          <a:lstStyle/>
          <a:p>
            <a:r>
              <a:rPr lang="en-US" dirty="0"/>
              <a:t>Creating Services</a:t>
            </a:r>
            <a:br>
              <a:rPr lang="en-US" dirty="0"/>
            </a:br>
            <a:endParaRPr lang="en-US"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smtClean="0"/>
              <a:t>Angular </a:t>
            </a:r>
            <a:r>
              <a:rPr lang="en-US" sz="1600" dirty="0"/>
              <a:t>services provide a mechanism for keeping data around for the lifetime of an application and for communicating across controllers in a consistent manner. </a:t>
            </a:r>
            <a:endParaRPr lang="en-US" sz="1600" dirty="0" smtClean="0"/>
          </a:p>
          <a:p>
            <a:r>
              <a:rPr lang="en-US" sz="1600" dirty="0" smtClean="0"/>
              <a:t>As </a:t>
            </a:r>
            <a:r>
              <a:rPr lang="en-US" sz="1600" dirty="0"/>
              <a:t>services are implemented as singletons, which are objects that are instantiated only once per application, you interact with the same instance of a service every time you use it. </a:t>
            </a:r>
            <a:endParaRPr lang="en-US" sz="1600" dirty="0" smtClean="0"/>
          </a:p>
          <a:p>
            <a:r>
              <a:rPr lang="en-US" sz="1600" dirty="0" smtClean="0"/>
              <a:t>Angular </a:t>
            </a:r>
            <a:r>
              <a:rPr lang="en-US" sz="1600" dirty="0"/>
              <a:t>is also performance-conscious, so it will create a service only when you need it and not a moment before. This is all great news, but it does mean that we must learn the ground rules when we create our own services</a:t>
            </a:r>
            <a:r>
              <a:rPr lang="en-US" sz="1600" dirty="0" smtClean="0"/>
              <a:t>.</a:t>
            </a:r>
          </a:p>
          <a:p>
            <a:r>
              <a:rPr lang="en-US" sz="1600" i="1" dirty="0" err="1" smtClean="0">
                <a:solidFill>
                  <a:srgbClr val="0000FF"/>
                </a:solidFill>
              </a:rPr>
              <a:t>AngularJS</a:t>
            </a:r>
            <a:r>
              <a:rPr lang="en-US" sz="1600" i="1" dirty="0">
                <a:solidFill>
                  <a:srgbClr val="0000FF"/>
                </a:solidFill>
              </a:rPr>
              <a:t>/</a:t>
            </a:r>
            <a:r>
              <a:rPr lang="en-US" sz="1600" i="1" dirty="0" err="1">
                <a:solidFill>
                  <a:srgbClr val="0000FF"/>
                </a:solidFill>
              </a:rPr>
              <a:t>Basics_AngularServices</a:t>
            </a:r>
            <a:r>
              <a:rPr lang="en-US" sz="1600" i="1" dirty="0">
                <a:solidFill>
                  <a:srgbClr val="0000FF"/>
                </a:solidFill>
              </a:rPr>
              <a:t>/</a:t>
            </a:r>
            <a:r>
              <a:rPr lang="en-US" sz="1600" i="1" dirty="0" err="1">
                <a:solidFill>
                  <a:srgbClr val="0000FF"/>
                </a:solidFill>
              </a:rPr>
              <a:t>AngularServices_Custom</a:t>
            </a:r>
            <a:r>
              <a:rPr lang="en-US" sz="1600" i="1" dirty="0">
                <a:solidFill>
                  <a:srgbClr val="0000FF"/>
                </a:solidFill>
              </a:rPr>
              <a:t>/Angular_Services_1_Factory/</a:t>
            </a:r>
            <a:r>
              <a:rPr lang="en-US" sz="1600" i="1" dirty="0" err="1" smtClean="0">
                <a:solidFill>
                  <a:srgbClr val="0000FF"/>
                </a:solidFill>
              </a:rPr>
              <a:t>app.j</a:t>
            </a:r>
            <a:endParaRPr lang="en-US" sz="1600" i="1" dirty="0">
              <a:solidFill>
                <a:srgbClr val="0000FF"/>
              </a:solidFill>
            </a:endParaRPr>
          </a:p>
        </p:txBody>
      </p:sp>
    </p:spTree>
    <p:extLst>
      <p:ext uri="{BB962C8B-B14F-4D97-AF65-F5344CB8AC3E}">
        <p14:creationId xmlns:p14="http://schemas.microsoft.com/office/powerpoint/2010/main" val="2167725839"/>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a:bodyPr>
          <a:lstStyle/>
          <a:p>
            <a:r>
              <a:rPr lang="en-US" dirty="0"/>
              <a:t>Promises</a:t>
            </a:r>
          </a:p>
        </p:txBody>
      </p:sp>
      <p:sp>
        <p:nvSpPr>
          <p:cNvPr id="3" name="Content Placeholder 2"/>
          <p:cNvSpPr>
            <a:spLocks noGrp="1"/>
          </p:cNvSpPr>
          <p:nvPr>
            <p:ph idx="1"/>
          </p:nvPr>
        </p:nvSpPr>
        <p:spPr>
          <a:xfrm>
            <a:off x="762000" y="990601"/>
            <a:ext cx="8077200" cy="4903176"/>
          </a:xfrm>
        </p:spPr>
        <p:txBody>
          <a:bodyPr>
            <a:normAutofit/>
          </a:bodyPr>
          <a:lstStyle/>
          <a:p>
            <a:pPr marL="0" indent="0">
              <a:buNone/>
            </a:pPr>
            <a:endParaRPr lang="en-US" sz="1600" i="1" dirty="0">
              <a:solidFill>
                <a:srgbClr val="0000FF"/>
              </a:solidFill>
            </a:endParaRPr>
          </a:p>
          <a:p>
            <a:r>
              <a:rPr lang="en-US" sz="1600" dirty="0">
                <a:solidFill>
                  <a:srgbClr val="000000"/>
                </a:solidFill>
              </a:rPr>
              <a:t>The JavaScript Promises API is an emerging standard, which has been implemented in major browsers. </a:t>
            </a:r>
            <a:endParaRPr lang="en-US" sz="1600" dirty="0" smtClean="0">
              <a:solidFill>
                <a:srgbClr val="000000"/>
              </a:solidFill>
            </a:endParaRPr>
          </a:p>
          <a:p>
            <a:r>
              <a:rPr lang="en-US" sz="1600" dirty="0" smtClean="0">
                <a:solidFill>
                  <a:srgbClr val="000000"/>
                </a:solidFill>
              </a:rPr>
              <a:t>It’s </a:t>
            </a:r>
            <a:r>
              <a:rPr lang="en-US" sz="1600" dirty="0">
                <a:solidFill>
                  <a:srgbClr val="000000"/>
                </a:solidFill>
              </a:rPr>
              <a:t>a relatively deep topic, but fortunately we don’t have to dig very deep in order to start using it. </a:t>
            </a:r>
            <a:endParaRPr lang="en-US" sz="1600" dirty="0" smtClean="0">
              <a:solidFill>
                <a:srgbClr val="000000"/>
              </a:solidFill>
            </a:endParaRPr>
          </a:p>
          <a:p>
            <a:r>
              <a:rPr lang="en-US" sz="1600" dirty="0" smtClean="0">
                <a:solidFill>
                  <a:srgbClr val="000000"/>
                </a:solidFill>
              </a:rPr>
              <a:t>Essentially</a:t>
            </a:r>
            <a:r>
              <a:rPr lang="en-US" sz="1600" dirty="0">
                <a:solidFill>
                  <a:srgbClr val="000000"/>
                </a:solidFill>
              </a:rPr>
              <a:t>, a promise represents a value that may not be available yet, but one that will be resolved at some point in future. </a:t>
            </a:r>
            <a:endParaRPr lang="en-US" sz="1600" dirty="0" smtClean="0">
              <a:solidFill>
                <a:srgbClr val="000000"/>
              </a:solidFill>
            </a:endParaRPr>
          </a:p>
          <a:p>
            <a:r>
              <a:rPr lang="en-US" sz="1600" dirty="0" smtClean="0">
                <a:solidFill>
                  <a:srgbClr val="000000"/>
                </a:solidFill>
              </a:rPr>
              <a:t>This </a:t>
            </a:r>
            <a:r>
              <a:rPr lang="en-US" sz="1600" dirty="0">
                <a:solidFill>
                  <a:srgbClr val="000000"/>
                </a:solidFill>
              </a:rPr>
              <a:t>value is usually the outcome of an asynchronous task such as an Ajax call to a remote server, for instance, the Ajax call we will use to process our registration form data. </a:t>
            </a:r>
            <a:endParaRPr lang="en-US" sz="1600" dirty="0" smtClean="0">
              <a:solidFill>
                <a:srgbClr val="000000"/>
              </a:solidFill>
            </a:endParaRPr>
          </a:p>
          <a:p>
            <a:r>
              <a:rPr lang="en-US" sz="1600" dirty="0" smtClean="0">
                <a:solidFill>
                  <a:srgbClr val="000000"/>
                </a:solidFill>
              </a:rPr>
              <a:t>Just </a:t>
            </a:r>
            <a:r>
              <a:rPr lang="en-US" sz="1600" dirty="0">
                <a:solidFill>
                  <a:srgbClr val="000000"/>
                </a:solidFill>
              </a:rPr>
              <a:t>like those we make to each other and to ourselves, a promise can exist in different states. </a:t>
            </a:r>
            <a:endParaRPr lang="en-US" sz="1600" dirty="0" smtClean="0">
              <a:solidFill>
                <a:srgbClr val="000000"/>
              </a:solidFill>
            </a:endParaRPr>
          </a:p>
          <a:p>
            <a:r>
              <a:rPr lang="en-US" sz="1600" dirty="0" smtClean="0">
                <a:solidFill>
                  <a:srgbClr val="000000"/>
                </a:solidFill>
              </a:rPr>
              <a:t>To </a:t>
            </a:r>
            <a:r>
              <a:rPr lang="en-US" sz="1600" dirty="0">
                <a:solidFill>
                  <a:srgbClr val="000000"/>
                </a:solidFill>
              </a:rPr>
              <a:t>start, a promise is in a pending state. That is to say, a promise has been made, but that’s about it. </a:t>
            </a:r>
            <a:endParaRPr lang="en-US" sz="1600" dirty="0" smtClean="0">
              <a:solidFill>
                <a:srgbClr val="000000"/>
              </a:solidFill>
            </a:endParaRPr>
          </a:p>
          <a:p>
            <a:r>
              <a:rPr lang="en-US" sz="1600" dirty="0" smtClean="0">
                <a:solidFill>
                  <a:srgbClr val="000000"/>
                </a:solidFill>
              </a:rPr>
              <a:t>At </a:t>
            </a:r>
            <a:r>
              <a:rPr lang="en-US" sz="1600" dirty="0">
                <a:solidFill>
                  <a:srgbClr val="000000"/>
                </a:solidFill>
              </a:rPr>
              <a:t>some future point, it will become either a promise that has been kept or a promise that has been broken. </a:t>
            </a:r>
            <a:endParaRPr lang="en-US" sz="1600" dirty="0" smtClean="0">
              <a:solidFill>
                <a:srgbClr val="000000"/>
              </a:solidFill>
            </a:endParaRPr>
          </a:p>
          <a:p>
            <a:r>
              <a:rPr lang="en-US" sz="1600" dirty="0" smtClean="0">
                <a:solidFill>
                  <a:srgbClr val="000000"/>
                </a:solidFill>
              </a:rPr>
              <a:t>In </a:t>
            </a:r>
            <a:r>
              <a:rPr lang="en-US" sz="1600" dirty="0">
                <a:solidFill>
                  <a:srgbClr val="000000"/>
                </a:solidFill>
              </a:rPr>
              <a:t>the Promises API, we refer to the former as a fulfilled promise and the latter as a rejected promise.</a:t>
            </a:r>
          </a:p>
        </p:txBody>
      </p:sp>
    </p:spTree>
    <p:extLst>
      <p:ext uri="{BB962C8B-B14F-4D97-AF65-F5344CB8AC3E}">
        <p14:creationId xmlns:p14="http://schemas.microsoft.com/office/powerpoint/2010/main" val="3625728102"/>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a:t>Promises</a:t>
            </a:r>
          </a:p>
        </p:txBody>
      </p:sp>
      <p:pic>
        <p:nvPicPr>
          <p:cNvPr id="4" name="Content Placeholder 3" descr="getfile.jpg"/>
          <p:cNvPicPr>
            <a:picLocks noGrp="1" noChangeAspect="1"/>
          </p:cNvPicPr>
          <p:nvPr>
            <p:ph idx="1"/>
          </p:nvPr>
        </p:nvPicPr>
        <p:blipFill>
          <a:blip r:embed="rId2">
            <a:extLst>
              <a:ext uri="{28A0092B-C50C-407E-A947-70E740481C1C}">
                <a14:useLocalDpi xmlns:a14="http://schemas.microsoft.com/office/drawing/2010/main" val="0"/>
              </a:ext>
            </a:extLst>
          </a:blip>
          <a:srcRect l="-16315" r="-16315"/>
          <a:stretch>
            <a:fillRect/>
          </a:stretch>
        </p:blipFill>
        <p:spPr>
          <a:xfrm>
            <a:off x="762000" y="990600"/>
            <a:ext cx="8077200" cy="4903788"/>
          </a:xfrm>
        </p:spPr>
      </p:pic>
    </p:spTree>
    <p:extLst>
      <p:ext uri="{BB962C8B-B14F-4D97-AF65-F5344CB8AC3E}">
        <p14:creationId xmlns:p14="http://schemas.microsoft.com/office/powerpoint/2010/main" val="4180426932"/>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943599"/>
          </a:xfrm>
        </p:spPr>
        <p:txBody>
          <a:bodyPr>
            <a:normAutofit fontScale="62500" lnSpcReduction="20000"/>
          </a:bodyPr>
          <a:lstStyle/>
          <a:p>
            <a:r>
              <a:rPr lang="en-US" dirty="0"/>
              <a:t>The unfinished work represents the back-end processing and network communication that will take place once the user clicks our Register button. </a:t>
            </a:r>
            <a:endParaRPr lang="en-US" dirty="0" smtClean="0"/>
          </a:p>
          <a:p>
            <a:r>
              <a:rPr lang="en-US" dirty="0" smtClean="0"/>
              <a:t>Both </a:t>
            </a:r>
            <a:r>
              <a:rPr lang="en-US" dirty="0"/>
              <a:t>of these are processes that will take some time, but they will result in an outcome of some kind eventually. </a:t>
            </a:r>
            <a:endParaRPr lang="en-US" dirty="0" smtClean="0"/>
          </a:p>
          <a:p>
            <a:r>
              <a:rPr lang="en-US" dirty="0" smtClean="0"/>
              <a:t>In </a:t>
            </a:r>
            <a:r>
              <a:rPr lang="en-US" dirty="0"/>
              <a:t>the meantime, we have the promise, an object that represents this as yet unknown value. </a:t>
            </a:r>
            <a:endParaRPr lang="en-US" dirty="0" smtClean="0"/>
          </a:p>
          <a:p>
            <a:r>
              <a:rPr lang="en-US" dirty="0" smtClean="0"/>
              <a:t>Furthermore</a:t>
            </a:r>
            <a:r>
              <a:rPr lang="en-US" dirty="0"/>
              <a:t>, we have the ability to respond to the states of the promise, using callback functions.</a:t>
            </a:r>
          </a:p>
          <a:p>
            <a:r>
              <a:rPr lang="en-US" dirty="0"/>
              <a:t>The Promises API is very sophisticated, and it aims to improve on the way this kind of work was managed in the past. </a:t>
            </a:r>
            <a:endParaRPr lang="en-US" dirty="0" smtClean="0"/>
          </a:p>
          <a:p>
            <a:r>
              <a:rPr lang="en-US" dirty="0" smtClean="0"/>
              <a:t>One </a:t>
            </a:r>
            <a:r>
              <a:rPr lang="en-US" dirty="0"/>
              <a:t>interesting aspect of the API is the fact that you combine multiple promises into one larger promise. </a:t>
            </a:r>
            <a:endParaRPr lang="en-US" dirty="0" smtClean="0"/>
          </a:p>
          <a:p>
            <a:r>
              <a:rPr lang="en-US" dirty="0" smtClean="0"/>
              <a:t>This </a:t>
            </a:r>
            <a:r>
              <a:rPr lang="en-US" dirty="0"/>
              <a:t>is conceptually like promising your children a trip to the zoo, a toy from the toy store, and then some ice cream on the way home. With promises, you can write very clean and readable code that says, in essence, “When all of these things have happened, do this other thing.” We won’t get quite as involved as that in this book, but I do encourage you to dig deeper, if you plan to write a lot of potentially unwieldy asynchronous JavaScript code.</a:t>
            </a:r>
          </a:p>
          <a:p>
            <a:r>
              <a:rPr lang="en-US" dirty="0"/>
              <a:t>This is all a little abstract at the moment, but we are now ready to move on and look at server communication. </a:t>
            </a:r>
          </a:p>
        </p:txBody>
      </p:sp>
    </p:spTree>
    <p:extLst>
      <p:ext uri="{BB962C8B-B14F-4D97-AF65-F5344CB8AC3E}">
        <p14:creationId xmlns:p14="http://schemas.microsoft.com/office/powerpoint/2010/main" val="2146521250"/>
      </p:ext>
    </p:extLst>
  </p:cSld>
  <p:clrMapOvr>
    <a:masterClrMapping/>
  </p:clrMapOvr>
  <p:transition xmlns:p14="http://schemas.microsoft.com/office/powerpoint/2010/mai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lstStyle/>
          <a:p>
            <a:r>
              <a:rPr lang="en-US" dirty="0"/>
              <a:t>Server Communication</a:t>
            </a:r>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a:t>While we don’t have to concern ourselves too much with the back-end process that manages the incoming data, we do have to know how to transmit that data across the network. </a:t>
            </a:r>
            <a:endParaRPr lang="en-US" sz="1600" dirty="0" smtClean="0"/>
          </a:p>
          <a:p>
            <a:r>
              <a:rPr lang="en-US" sz="1600" dirty="0" smtClean="0"/>
              <a:t>For </a:t>
            </a:r>
            <a:r>
              <a:rPr lang="en-US" sz="1600" dirty="0"/>
              <a:t>this task, we are going to use the Angular $http service. This service allows you to communicate with a web server via the browser’s </a:t>
            </a:r>
            <a:r>
              <a:rPr lang="en-US" sz="1600" dirty="0" err="1"/>
              <a:t>XMLHttpRequest</a:t>
            </a:r>
            <a:r>
              <a:rPr lang="en-US" sz="1600" dirty="0"/>
              <a:t> object. If you have a </a:t>
            </a:r>
            <a:r>
              <a:rPr lang="en-US" sz="1600" dirty="0" err="1"/>
              <a:t>jQuery</a:t>
            </a:r>
            <a:r>
              <a:rPr lang="en-US" sz="1600" dirty="0"/>
              <a:t> background, this service is similar to the </a:t>
            </a:r>
            <a:r>
              <a:rPr lang="en-US" sz="1600" dirty="0" err="1"/>
              <a:t>jQuery</a:t>
            </a:r>
            <a:r>
              <a:rPr lang="en-US" sz="1600" dirty="0"/>
              <a:t> Ajax method</a:t>
            </a:r>
            <a:r>
              <a:rPr lang="en-US" sz="1600" dirty="0" smtClean="0"/>
              <a:t>.</a:t>
            </a:r>
          </a:p>
          <a:p>
            <a:pPr marL="800100" lvl="2" indent="0">
              <a:buNone/>
            </a:pPr>
            <a:r>
              <a:rPr lang="en-US" sz="1600" i="1" dirty="0" err="1">
                <a:solidFill>
                  <a:srgbClr val="0000FF"/>
                </a:solidFill>
              </a:rPr>
              <a:t>var</a:t>
            </a:r>
            <a:r>
              <a:rPr lang="en-US" sz="1600" i="1" dirty="0">
                <a:solidFill>
                  <a:srgbClr val="0000FF"/>
                </a:solidFill>
              </a:rPr>
              <a:t> promise = $http({method: 'POST', </a:t>
            </a:r>
            <a:r>
              <a:rPr lang="en-US" sz="1600" i="1" dirty="0" err="1">
                <a:solidFill>
                  <a:srgbClr val="0000FF"/>
                </a:solidFill>
              </a:rPr>
              <a:t>url</a:t>
            </a:r>
            <a:r>
              <a:rPr lang="en-US" sz="1600" i="1" dirty="0">
                <a:solidFill>
                  <a:srgbClr val="0000FF"/>
                </a:solidFill>
              </a:rPr>
              <a:t>: '</a:t>
            </a:r>
            <a:r>
              <a:rPr lang="en-US" sz="1600" i="1" dirty="0" err="1">
                <a:solidFill>
                  <a:srgbClr val="0000FF"/>
                </a:solidFill>
              </a:rPr>
              <a:t>memberservices</a:t>
            </a:r>
            <a:r>
              <a:rPr lang="en-US" sz="1600" i="1" dirty="0">
                <a:solidFill>
                  <a:srgbClr val="0000FF"/>
                </a:solidFill>
              </a:rPr>
              <a:t>/register', data: </a:t>
            </a:r>
            <a:r>
              <a:rPr lang="en-US" sz="1600" i="1" dirty="0" err="1">
                <a:solidFill>
                  <a:srgbClr val="0000FF"/>
                </a:solidFill>
              </a:rPr>
              <a:t>theData</a:t>
            </a:r>
            <a:r>
              <a:rPr lang="en-US" sz="1600" i="1" dirty="0">
                <a:solidFill>
                  <a:srgbClr val="0000FF"/>
                </a:solidFill>
              </a:rPr>
              <a:t>})</a:t>
            </a:r>
            <a:r>
              <a:rPr lang="en-US" sz="1600" i="1" dirty="0" smtClean="0">
                <a:solidFill>
                  <a:srgbClr val="0000FF"/>
                </a:solidFill>
              </a:rPr>
              <a:t>;</a:t>
            </a:r>
            <a:endParaRPr lang="en-US" sz="1600" i="1" dirty="0">
              <a:solidFill>
                <a:srgbClr val="0000FF"/>
              </a:solidFill>
            </a:endParaRPr>
          </a:p>
          <a:p>
            <a:pPr marL="800100" lvl="2" indent="0">
              <a:buNone/>
            </a:pPr>
            <a:r>
              <a:rPr lang="en-US" sz="1600" i="1" dirty="0" err="1">
                <a:solidFill>
                  <a:srgbClr val="0000FF"/>
                </a:solidFill>
              </a:rPr>
              <a:t>promise.success</a:t>
            </a:r>
            <a:r>
              <a:rPr lang="en-US" sz="1600" i="1" dirty="0">
                <a:solidFill>
                  <a:srgbClr val="0000FF"/>
                </a:solidFill>
              </a:rPr>
              <a:t>(function (data, status, headers, </a:t>
            </a:r>
            <a:r>
              <a:rPr lang="en-US" sz="1600" i="1" dirty="0" err="1">
                <a:solidFill>
                  <a:srgbClr val="0000FF"/>
                </a:solidFill>
              </a:rPr>
              <a:t>config</a:t>
            </a:r>
            <a:r>
              <a:rPr lang="en-US" sz="1600" i="1" dirty="0">
                <a:solidFill>
                  <a:srgbClr val="0000FF"/>
                </a:solidFill>
              </a:rPr>
              <a:t>, </a:t>
            </a:r>
            <a:r>
              <a:rPr lang="en-US" sz="1600" i="1" dirty="0" err="1">
                <a:solidFill>
                  <a:srgbClr val="0000FF"/>
                </a:solidFill>
              </a:rPr>
              <a:t>statusText</a:t>
            </a:r>
            <a:r>
              <a:rPr lang="en-US" sz="1600" i="1" dirty="0">
                <a:solidFill>
                  <a:srgbClr val="0000FF"/>
                </a:solidFill>
              </a:rPr>
              <a:t>) {</a:t>
            </a:r>
          </a:p>
          <a:p>
            <a:pPr marL="800100" lvl="2" indent="0">
              <a:buNone/>
            </a:pPr>
            <a:r>
              <a:rPr lang="en-US" sz="1600" i="1" dirty="0">
                <a:solidFill>
                  <a:srgbClr val="0000FF"/>
                </a:solidFill>
              </a:rPr>
              <a:t>    // this callback will be called asynchronously</a:t>
            </a:r>
          </a:p>
          <a:p>
            <a:pPr marL="800100" lvl="2" indent="0">
              <a:buNone/>
            </a:pPr>
            <a:r>
              <a:rPr lang="en-US" sz="1600" i="1" dirty="0">
                <a:solidFill>
                  <a:srgbClr val="0000FF"/>
                </a:solidFill>
              </a:rPr>
              <a:t>    // when the response is available</a:t>
            </a:r>
          </a:p>
          <a:p>
            <a:pPr marL="800100" lvl="2" indent="0">
              <a:buNone/>
            </a:pPr>
            <a:r>
              <a:rPr lang="en-US" sz="1600" i="1" dirty="0">
                <a:solidFill>
                  <a:srgbClr val="0000FF"/>
                </a:solidFill>
              </a:rPr>
              <a:t>})</a:t>
            </a:r>
            <a:r>
              <a:rPr lang="en-US" sz="1600" i="1" dirty="0" smtClean="0">
                <a:solidFill>
                  <a:srgbClr val="0000FF"/>
                </a:solidFill>
              </a:rPr>
              <a:t>;</a:t>
            </a:r>
            <a:endParaRPr lang="en-US" sz="1600" i="1" dirty="0">
              <a:solidFill>
                <a:srgbClr val="0000FF"/>
              </a:solidFill>
            </a:endParaRPr>
          </a:p>
          <a:p>
            <a:pPr marL="800100" lvl="2" indent="0">
              <a:buNone/>
            </a:pPr>
            <a:r>
              <a:rPr lang="en-US" sz="1600" i="1" dirty="0" err="1">
                <a:solidFill>
                  <a:srgbClr val="0000FF"/>
                </a:solidFill>
              </a:rPr>
              <a:t>promise.error</a:t>
            </a:r>
            <a:r>
              <a:rPr lang="en-US" sz="1600" i="1" dirty="0">
                <a:solidFill>
                  <a:srgbClr val="0000FF"/>
                </a:solidFill>
              </a:rPr>
              <a:t>(function (data, status, headers, </a:t>
            </a:r>
            <a:r>
              <a:rPr lang="en-US" sz="1600" i="1" dirty="0" err="1">
                <a:solidFill>
                  <a:srgbClr val="0000FF"/>
                </a:solidFill>
              </a:rPr>
              <a:t>config</a:t>
            </a:r>
            <a:r>
              <a:rPr lang="en-US" sz="1600" i="1" dirty="0">
                <a:solidFill>
                  <a:srgbClr val="0000FF"/>
                </a:solidFill>
              </a:rPr>
              <a:t>, </a:t>
            </a:r>
            <a:r>
              <a:rPr lang="en-US" sz="1600" i="1" dirty="0" err="1">
                <a:solidFill>
                  <a:srgbClr val="0000FF"/>
                </a:solidFill>
              </a:rPr>
              <a:t>statusText</a:t>
            </a:r>
            <a:r>
              <a:rPr lang="en-US" sz="1600" i="1" dirty="0">
                <a:solidFill>
                  <a:srgbClr val="0000FF"/>
                </a:solidFill>
              </a:rPr>
              <a:t>) {</a:t>
            </a:r>
          </a:p>
          <a:p>
            <a:pPr marL="800100" lvl="2" indent="0">
              <a:buNone/>
            </a:pPr>
            <a:r>
              <a:rPr lang="en-US" sz="1600" i="1" dirty="0">
                <a:solidFill>
                  <a:srgbClr val="0000FF"/>
                </a:solidFill>
              </a:rPr>
              <a:t>    // called asynchronously if an error occurs</a:t>
            </a:r>
          </a:p>
          <a:p>
            <a:pPr marL="800100" lvl="2" indent="0">
              <a:buNone/>
            </a:pPr>
            <a:r>
              <a:rPr lang="en-US" sz="1600" i="1" dirty="0">
                <a:solidFill>
                  <a:srgbClr val="0000FF"/>
                </a:solidFill>
              </a:rPr>
              <a:t>    // or server returns response with an error status.</a:t>
            </a:r>
          </a:p>
          <a:p>
            <a:pPr marL="800100" lvl="2" indent="0">
              <a:buNone/>
            </a:pPr>
            <a:r>
              <a:rPr lang="en-US" sz="1600" i="1" dirty="0">
                <a:solidFill>
                  <a:srgbClr val="0000FF"/>
                </a:solidFill>
              </a:rPr>
              <a:t>});</a:t>
            </a:r>
          </a:p>
        </p:txBody>
      </p:sp>
      <p:sp>
        <p:nvSpPr>
          <p:cNvPr id="4" name="Rectangular Callout 3"/>
          <p:cNvSpPr/>
          <p:nvPr/>
        </p:nvSpPr>
        <p:spPr>
          <a:xfrm>
            <a:off x="8991600" y="-304800"/>
            <a:ext cx="3505200" cy="4648200"/>
          </a:xfrm>
          <a:prstGeom prst="wedgeRectCallout">
            <a:avLst>
              <a:gd name="adj1" fmla="val -58599"/>
              <a:gd name="adj2" fmla="val 21631"/>
            </a:avLst>
          </a:prstGeom>
          <a:ln/>
        </p:spPr>
        <p:style>
          <a:lnRef idx="1">
            <a:schemeClr val="accent1"/>
          </a:lnRef>
          <a:fillRef idx="3">
            <a:schemeClr val="accent1"/>
          </a:fillRef>
          <a:effectRef idx="2">
            <a:schemeClr val="accent1"/>
          </a:effectRef>
          <a:fontRef idx="minor">
            <a:schemeClr val="lt1"/>
          </a:fontRef>
        </p:style>
        <p:txBody>
          <a:bodyPr/>
          <a:lstStyle/>
          <a:p>
            <a:r>
              <a:rPr lang="en-US" sz="1400" dirty="0"/>
              <a:t>the $http service is a function that takes a single argument, a configuration object. While the configuration object lets you configure many different options, we keep it fairly simple here. </a:t>
            </a:r>
            <a:endParaRPr lang="en-US" sz="1400" dirty="0" smtClean="0"/>
          </a:p>
          <a:p>
            <a:endParaRPr lang="en-US" sz="1400" dirty="0"/>
          </a:p>
          <a:p>
            <a:r>
              <a:rPr lang="en-US" sz="1400" dirty="0" smtClean="0"/>
              <a:t>We </a:t>
            </a:r>
            <a:r>
              <a:rPr lang="en-US" sz="1400" dirty="0"/>
              <a:t>provide an HTTP endpoint via its </a:t>
            </a:r>
            <a:r>
              <a:rPr lang="en-US" sz="1400" dirty="0" err="1"/>
              <a:t>url</a:t>
            </a:r>
            <a:r>
              <a:rPr lang="en-US" sz="1400" dirty="0"/>
              <a:t> property, and we use the HTTP post method via the method property. </a:t>
            </a:r>
            <a:endParaRPr lang="en-US" sz="1400" dirty="0" smtClean="0"/>
          </a:p>
          <a:p>
            <a:endParaRPr lang="en-US" sz="1400" dirty="0"/>
          </a:p>
          <a:p>
            <a:r>
              <a:rPr lang="en-US" sz="1400" dirty="0" smtClean="0"/>
              <a:t>We </a:t>
            </a:r>
            <a:r>
              <a:rPr lang="en-US" sz="1400" dirty="0"/>
              <a:t>also use the data property to pass in the data that we want to send along to the web server. </a:t>
            </a:r>
            <a:endParaRPr lang="en-US" sz="1400" dirty="0" smtClean="0"/>
          </a:p>
          <a:p>
            <a:endParaRPr lang="en-US" sz="1400" dirty="0"/>
          </a:p>
          <a:p>
            <a:r>
              <a:rPr lang="en-US" sz="1400" dirty="0" smtClean="0"/>
              <a:t>In </a:t>
            </a:r>
            <a:r>
              <a:rPr lang="en-US" sz="1400" dirty="0"/>
              <a:t>many cases, this is all that the $http service needs in order to do its job. However, by using the configuration object, it is possible to configure a wide range of HTTP options as and when you need to do so.</a:t>
            </a:r>
            <a:endParaRPr lang="en-US" sz="1400" dirty="0"/>
          </a:p>
        </p:txBody>
      </p:sp>
      <p:sp>
        <p:nvSpPr>
          <p:cNvPr id="5" name="Rounded Rectangular Callout 4"/>
          <p:cNvSpPr/>
          <p:nvPr/>
        </p:nvSpPr>
        <p:spPr>
          <a:xfrm>
            <a:off x="-3124200" y="838200"/>
            <a:ext cx="3555218" cy="4114800"/>
          </a:xfrm>
          <a:prstGeom prst="wedgeRoundRectCallout">
            <a:avLst>
              <a:gd name="adj1" fmla="val 81767"/>
              <a:gd name="adj2" fmla="val 12066"/>
              <a:gd name="adj3" fmla="val 16667"/>
            </a:avLst>
          </a:prstGeom>
          <a:ln/>
        </p:spPr>
        <p:style>
          <a:lnRef idx="1">
            <a:schemeClr val="accent1"/>
          </a:lnRef>
          <a:fillRef idx="3">
            <a:schemeClr val="accent1"/>
          </a:fillRef>
          <a:effectRef idx="2">
            <a:schemeClr val="accent1"/>
          </a:effectRef>
          <a:fontRef idx="minor">
            <a:schemeClr val="lt1"/>
          </a:fontRef>
        </p:style>
        <p:txBody>
          <a:bodyPr/>
          <a:lstStyle/>
          <a:p>
            <a:r>
              <a:rPr lang="en-US" sz="1600" dirty="0"/>
              <a:t>We capture the return value of the $http service, a promise object, in a variable named promise. </a:t>
            </a:r>
            <a:endParaRPr lang="en-US" sz="1600" dirty="0" smtClean="0"/>
          </a:p>
          <a:p>
            <a:r>
              <a:rPr lang="en-US" sz="1600" dirty="0" smtClean="0"/>
              <a:t>As </a:t>
            </a:r>
            <a:r>
              <a:rPr lang="en-US" sz="1600" dirty="0"/>
              <a:t>a promise object is a representation of an event that can potentially have different outcomes, we use its success and error methods to cater to either possibility. </a:t>
            </a:r>
            <a:endParaRPr lang="en-US" sz="1600" dirty="0" smtClean="0"/>
          </a:p>
          <a:p>
            <a:r>
              <a:rPr lang="en-US" sz="1600" dirty="0" smtClean="0"/>
              <a:t>Both </a:t>
            </a:r>
            <a:r>
              <a:rPr lang="en-US" sz="1600" dirty="0"/>
              <a:t>of these methods accept callback functions as arguments, and each of these functions has the same signature.</a:t>
            </a:r>
          </a:p>
          <a:p>
            <a:r>
              <a:rPr lang="en-US" sz="1600" dirty="0"/>
              <a:t>function(data, status, headers, </a:t>
            </a:r>
            <a:r>
              <a:rPr lang="en-US" sz="1600" dirty="0" err="1"/>
              <a:t>config</a:t>
            </a:r>
            <a:r>
              <a:rPr lang="en-US" sz="1600" dirty="0"/>
              <a:t>, </a:t>
            </a:r>
            <a:r>
              <a:rPr lang="en-US" sz="1600" dirty="0" err="1"/>
              <a:t>statusText</a:t>
            </a:r>
            <a:r>
              <a:rPr lang="en-US" sz="1600" dirty="0"/>
              <a:t>) { }</a:t>
            </a:r>
            <a:endParaRPr lang="en-US" sz="1600" dirty="0"/>
          </a:p>
        </p:txBody>
      </p:sp>
    </p:spTree>
    <p:extLst>
      <p:ext uri="{BB962C8B-B14F-4D97-AF65-F5344CB8AC3E}">
        <p14:creationId xmlns:p14="http://schemas.microsoft.com/office/powerpoint/2010/main" val="3752034301"/>
      </p:ext>
    </p:extLst>
  </p:cSld>
  <p:clrMapOvr>
    <a:masterClrMapping/>
  </p:clrMapOvr>
  <p:transition xmlns:p14="http://schemas.microsoft.com/office/powerpoint/2010/mai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t>
            </a:r>
            <a:r>
              <a:rPr lang="en-US" sz="2400" spc="-150" smtClean="0"/>
              <a:t> 	     Angular </a:t>
            </a:r>
            <a:r>
              <a:rPr lang="en-US" sz="2400" spc="-150" dirty="0" smtClean="0"/>
              <a:t>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Tree>
    <p:custDataLst>
      <p:tags r:id="rId1"/>
    </p:custDataLst>
    <p:extLst>
      <p:ext uri="{BB962C8B-B14F-4D97-AF65-F5344CB8AC3E}">
        <p14:creationId xmlns:p14="http://schemas.microsoft.com/office/powerpoint/2010/main" val="11063914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09967090"/>
              </p:ext>
            </p:extLst>
          </p:nvPr>
        </p:nvGraphicFramePr>
        <p:xfrm>
          <a:off x="17272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3886200"/>
            <a:ext cx="4343400" cy="914400"/>
          </a:xfrm>
        </p:spPr>
        <p:txBody>
          <a:bodyPr>
            <a:normAutofit fontScale="90000"/>
          </a:bodyPr>
          <a:lstStyle/>
          <a:p>
            <a:r>
              <a:rPr lang="en-US" sz="5400" dirty="0" smtClean="0"/>
              <a:t>Angular </a:t>
            </a:r>
            <a:r>
              <a:rPr lang="en-US" sz="5400" dirty="0" smtClean="0"/>
              <a:t>Services</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Angular JS Services</a:t>
            </a:r>
            <a:r>
              <a:rPr lang="en-US" dirty="0" smtClean="0"/>
              <a:t>	</a:t>
            </a:r>
            <a:endParaRPr lang="en-US" i="1" dirty="0"/>
          </a:p>
        </p:txBody>
      </p:sp>
      <p:sp>
        <p:nvSpPr>
          <p:cNvPr id="3" name="Content Placeholder 2"/>
          <p:cNvSpPr>
            <a:spLocks noGrp="1"/>
          </p:cNvSpPr>
          <p:nvPr>
            <p:ph idx="1"/>
          </p:nvPr>
        </p:nvSpPr>
        <p:spPr>
          <a:xfrm>
            <a:off x="762000" y="1295401"/>
            <a:ext cx="8077200" cy="4800600"/>
          </a:xfrm>
        </p:spPr>
        <p:txBody>
          <a:bodyPr>
            <a:noAutofit/>
          </a:bodyPr>
          <a:lstStyle/>
          <a:p>
            <a:pPr lvl="1">
              <a:buFont typeface="Arial"/>
              <a:buChar char="•"/>
            </a:pPr>
            <a:r>
              <a:rPr lang="en-US" sz="1600" dirty="0"/>
              <a:t>Services underlie everything; they provide cross-cutting functionality, request and manipulate data, integrate with external services, and incorporate business logic, and yet they're as simple as a JSON object</a:t>
            </a:r>
            <a:r>
              <a:rPr lang="en-US" sz="1600" dirty="0" smtClean="0"/>
              <a:t>.</a:t>
            </a:r>
            <a:endParaRPr lang="en-US" sz="1600" dirty="0"/>
          </a:p>
          <a:p>
            <a:pPr lvl="1">
              <a:buFont typeface="Arial"/>
              <a:buChar char="•"/>
            </a:pPr>
            <a:r>
              <a:rPr lang="en-US" sz="1600" dirty="0"/>
              <a:t>Services are like the foundation of a building. Sure, a building can be built without a foundation, but it won't last for long. And without services in your application, it will soon become so unwieldy that it too will not last for long. The following figure shows the </a:t>
            </a:r>
            <a:r>
              <a:rPr lang="en-US" sz="1600" dirty="0" err="1"/>
              <a:t>AngularJS</a:t>
            </a:r>
            <a:r>
              <a:rPr lang="en-US" sz="1600" dirty="0"/>
              <a:t> components and their interactions:</a:t>
            </a:r>
            <a:endParaRPr lang="en-US" sz="1600" dirty="0" smtClean="0"/>
          </a:p>
          <a:p>
            <a:pPr lvl="1">
              <a:buFont typeface="Arial"/>
              <a:buChar char="•"/>
            </a:pPr>
            <a:endParaRPr lang="en-US" sz="1600" dirty="0" smtClean="0"/>
          </a:p>
          <a:p>
            <a:pPr lvl="1"/>
            <a:endParaRPr lang="en-US" sz="1600" dirty="0" smtClean="0"/>
          </a:p>
        </p:txBody>
      </p:sp>
      <p:pic>
        <p:nvPicPr>
          <p:cNvPr id="4" name="Picture 3" descr="getfil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505200"/>
            <a:ext cx="7010400" cy="2743200"/>
          </a:xfrm>
          <a:prstGeom prst="rect">
            <a:avLst/>
          </a:prstGeom>
        </p:spPr>
      </p:pic>
    </p:spTree>
    <p:extLst>
      <p:ext uri="{BB962C8B-B14F-4D97-AF65-F5344CB8AC3E}">
        <p14:creationId xmlns:p14="http://schemas.microsoft.com/office/powerpoint/2010/main" val="188527598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lstStyle/>
          <a:p>
            <a:r>
              <a:rPr lang="en-US" dirty="0" err="1"/>
              <a:t>AngularJS</a:t>
            </a:r>
            <a:r>
              <a:rPr lang="en-US" dirty="0"/>
              <a:t> best practices</a:t>
            </a:r>
            <a:endParaRPr lang="en-US" dirty="0"/>
          </a:p>
        </p:txBody>
      </p:sp>
      <p:sp>
        <p:nvSpPr>
          <p:cNvPr id="3" name="Content Placeholder 2"/>
          <p:cNvSpPr>
            <a:spLocks noGrp="1"/>
          </p:cNvSpPr>
          <p:nvPr>
            <p:ph idx="1"/>
          </p:nvPr>
        </p:nvSpPr>
        <p:spPr>
          <a:xfrm>
            <a:off x="762000" y="1143001"/>
            <a:ext cx="8077200" cy="4750776"/>
          </a:xfrm>
        </p:spPr>
        <p:txBody>
          <a:bodyPr>
            <a:normAutofit lnSpcReduction="10000"/>
          </a:bodyPr>
          <a:lstStyle/>
          <a:p>
            <a:pPr marL="0" indent="0">
              <a:buNone/>
            </a:pPr>
            <a:endParaRPr lang="en-US" sz="1600" dirty="0"/>
          </a:p>
          <a:p>
            <a:r>
              <a:rPr lang="en-US" sz="1600" dirty="0"/>
              <a:t>One of the most important things to know when picking up a new framework is how to use it correctly, and that is where best practices come in. Best practices are guidelines on how best to use a framework. They also provide guidelines on how to structure your application to make it maintainable, testable, and reusable.</a:t>
            </a:r>
          </a:p>
          <a:p>
            <a:endParaRPr lang="en-US" sz="1600" dirty="0"/>
          </a:p>
          <a:p>
            <a:r>
              <a:rPr lang="en-US" sz="1600" dirty="0"/>
              <a:t>It is through best practices from the </a:t>
            </a:r>
            <a:r>
              <a:rPr lang="en-US" sz="1600" dirty="0" err="1"/>
              <a:t>AngularJS</a:t>
            </a:r>
            <a:r>
              <a:rPr lang="en-US" sz="1600" dirty="0"/>
              <a:t> community that you'll learn how to best architect your applications and see the true values of services to an </a:t>
            </a:r>
            <a:r>
              <a:rPr lang="en-US" sz="1600" dirty="0" err="1"/>
              <a:t>AngularJS</a:t>
            </a:r>
            <a:r>
              <a:rPr lang="en-US" sz="1600" dirty="0"/>
              <a:t> application.</a:t>
            </a:r>
          </a:p>
          <a:p>
            <a:endParaRPr lang="en-US" sz="1600" dirty="0"/>
          </a:p>
          <a:p>
            <a:r>
              <a:rPr lang="en-US" sz="1600" dirty="0"/>
              <a:t>One of the most important best practices is that each component type has a unique and specific responsibility when it comes to the overall application. This specific responsibility provides you a guide on how to partition your code across the various </a:t>
            </a:r>
            <a:r>
              <a:rPr lang="en-US" sz="1600" dirty="0" err="1"/>
              <a:t>AngularJS</a:t>
            </a:r>
            <a:r>
              <a:rPr lang="en-US" sz="1600" dirty="0"/>
              <a:t> component types. </a:t>
            </a:r>
            <a:endParaRPr lang="en-US" sz="1600" dirty="0" smtClean="0"/>
          </a:p>
          <a:p>
            <a:endParaRPr lang="en-US" sz="1600" dirty="0"/>
          </a:p>
          <a:p>
            <a:r>
              <a:rPr lang="en-US" sz="1600" dirty="0" smtClean="0"/>
              <a:t>Separation </a:t>
            </a:r>
            <a:r>
              <a:rPr lang="en-US" sz="1600" dirty="0"/>
              <a:t>of responsibilities also helps with the maintainability of the application by keeping all the code for a given responsibility to a particular type of component.</a:t>
            </a:r>
          </a:p>
          <a:p>
            <a:endParaRPr lang="en-US" sz="1600" dirty="0"/>
          </a:p>
          <a:p>
            <a:r>
              <a:rPr lang="en-US" sz="1600" dirty="0"/>
              <a:t>Let's spend some time discussing the different types of </a:t>
            </a:r>
            <a:r>
              <a:rPr lang="en-US" sz="1600" dirty="0" err="1"/>
              <a:t>AngularJS</a:t>
            </a:r>
            <a:r>
              <a:rPr lang="en-US" sz="1600" dirty="0"/>
              <a:t> components and their responsibilities, so you can better understand how you should structure your application.</a:t>
            </a:r>
            <a:endParaRPr lang="en-US" dirty="0"/>
          </a:p>
        </p:txBody>
      </p:sp>
    </p:spTree>
    <p:extLst>
      <p:ext uri="{BB962C8B-B14F-4D97-AF65-F5344CB8AC3E}">
        <p14:creationId xmlns:p14="http://schemas.microsoft.com/office/powerpoint/2010/main" val="1266264972"/>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normAutofit/>
          </a:bodyPr>
          <a:lstStyle/>
          <a:p>
            <a:r>
              <a:rPr lang="en-US" sz="3200" dirty="0"/>
              <a:t>Responsibilities of controllers</a:t>
            </a:r>
            <a:endParaRPr lang="en-US" sz="3200" dirty="0"/>
          </a:p>
        </p:txBody>
      </p:sp>
      <p:sp>
        <p:nvSpPr>
          <p:cNvPr id="3" name="Content Placeholder 2"/>
          <p:cNvSpPr>
            <a:spLocks noGrp="1"/>
          </p:cNvSpPr>
          <p:nvPr>
            <p:ph idx="1"/>
          </p:nvPr>
        </p:nvSpPr>
        <p:spPr>
          <a:xfrm>
            <a:off x="762000" y="1066801"/>
            <a:ext cx="8077200" cy="4826976"/>
          </a:xfrm>
        </p:spPr>
        <p:txBody>
          <a:bodyPr>
            <a:normAutofit fontScale="47500" lnSpcReduction="20000"/>
          </a:bodyPr>
          <a:lstStyle/>
          <a:p>
            <a:endParaRPr lang="en-US" dirty="0"/>
          </a:p>
          <a:p>
            <a:r>
              <a:rPr lang="en-US" dirty="0" smtClean="0"/>
              <a:t>Controllers are responsible for managing the interaction between the user of the application and the model. They provide the event handlers that respond to the various user interactions that occur throughout the course of the application. Controllers also handle the program flow by invoking methods on services to update data and direct the browser where to navigate next.</a:t>
            </a:r>
          </a:p>
          <a:p>
            <a:endParaRPr lang="en-US" dirty="0" smtClean="0"/>
          </a:p>
          <a:p>
            <a:r>
              <a:rPr lang="en-US" dirty="0" smtClean="0"/>
              <a:t>They do not manipulate Document Object Model (DOM), interact with external services, store data, nor do they perform lengthy and complex business calculations. These responsibilities are for the other components in your application.</a:t>
            </a:r>
          </a:p>
          <a:p>
            <a:endParaRPr lang="en-US" dirty="0" smtClean="0"/>
          </a:p>
          <a:p>
            <a:r>
              <a:rPr lang="en-US" dirty="0" smtClean="0"/>
              <a:t>Controllers should be as thin as possible code-wise. By limiting the controller to just those methods needed to interact with the model and the user's interactions, you reduce its complexity and make the controller easier to maintain.</a:t>
            </a:r>
          </a:p>
          <a:p>
            <a:endParaRPr lang="en-US" dirty="0" smtClean="0"/>
          </a:p>
          <a:p>
            <a:r>
              <a:rPr lang="en-US" dirty="0" smtClean="0"/>
              <a:t>You will often find yourself repeating the same event handling code over and over in your controllers and may be tempted to move that code to a service, but it is sometimes better to move the code to a base controller. </a:t>
            </a:r>
          </a:p>
          <a:p>
            <a:endParaRPr lang="en-US" dirty="0"/>
          </a:p>
          <a:p>
            <a:r>
              <a:rPr lang="en-US" dirty="0" smtClean="0"/>
              <a:t>You can then inherit that functionality by using the $controller service to add the base controller's properties and functions on to the controller's scope</a:t>
            </a:r>
            <a:endParaRPr lang="en-US" dirty="0"/>
          </a:p>
        </p:txBody>
      </p:sp>
    </p:spTree>
    <p:extLst>
      <p:ext uri="{BB962C8B-B14F-4D97-AF65-F5344CB8AC3E}">
        <p14:creationId xmlns:p14="http://schemas.microsoft.com/office/powerpoint/2010/main" val="213981453"/>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Scope to the Directives:</a:t>
            </a:r>
            <a:endParaRPr lang="en-US" dirty="0"/>
          </a:p>
        </p:txBody>
      </p:sp>
      <p:sp>
        <p:nvSpPr>
          <p:cNvPr id="3" name="Content Placeholder 2"/>
          <p:cNvSpPr>
            <a:spLocks noGrp="1"/>
          </p:cNvSpPr>
          <p:nvPr>
            <p:ph idx="1"/>
          </p:nvPr>
        </p:nvSpPr>
        <p:spPr/>
        <p:txBody>
          <a:bodyPr>
            <a:normAutofit/>
          </a:bodyPr>
          <a:lstStyle/>
          <a:p>
            <a:pPr marL="400050" lvl="1" indent="0">
              <a:buNone/>
            </a:pPr>
            <a:r>
              <a:rPr lang="en-US" sz="1600" i="1" dirty="0" err="1">
                <a:solidFill>
                  <a:srgbClr val="0000FF"/>
                </a:solidFill>
              </a:rPr>
              <a:t>var</a:t>
            </a:r>
            <a:r>
              <a:rPr lang="en-US" sz="1600" i="1" dirty="0">
                <a:solidFill>
                  <a:srgbClr val="0000FF"/>
                </a:solidFill>
              </a:rPr>
              <a:t> app = </a:t>
            </a:r>
            <a:r>
              <a:rPr lang="en-US" sz="1600" i="1" dirty="0" err="1">
                <a:solidFill>
                  <a:srgbClr val="0000FF"/>
                </a:solidFill>
              </a:rPr>
              <a:t>angular.module</a:t>
            </a:r>
            <a:r>
              <a:rPr lang="en-US" sz="1600" i="1" dirty="0">
                <a:solidFill>
                  <a:srgbClr val="0000FF"/>
                </a:solidFill>
              </a:rPr>
              <a:t>('</a:t>
            </a:r>
            <a:r>
              <a:rPr lang="en-US" sz="1600" i="1" dirty="0" err="1">
                <a:solidFill>
                  <a:srgbClr val="0000FF"/>
                </a:solidFill>
              </a:rPr>
              <a:t>angularjs</a:t>
            </a:r>
            <a:r>
              <a:rPr lang="en-US" sz="1600" i="1" dirty="0">
                <a:solidFill>
                  <a:srgbClr val="0000FF"/>
                </a:solidFill>
              </a:rPr>
              <a:t>-starter', [])</a:t>
            </a:r>
            <a:r>
              <a:rPr lang="en-US" sz="1600" i="1" dirty="0" smtClean="0">
                <a:solidFill>
                  <a:srgbClr val="0000FF"/>
                </a:solidFill>
              </a:rPr>
              <a:t>;</a:t>
            </a:r>
            <a:endParaRPr lang="en-US" sz="1600" i="1" dirty="0">
              <a:solidFill>
                <a:srgbClr val="0000FF"/>
              </a:solidFill>
            </a:endParaRPr>
          </a:p>
          <a:p>
            <a:pPr marL="400050" lvl="1" indent="0">
              <a:buNone/>
            </a:pPr>
            <a:r>
              <a:rPr lang="en-US" sz="1600" i="1" dirty="0" err="1">
                <a:solidFill>
                  <a:srgbClr val="0000FF"/>
                </a:solidFill>
              </a:rPr>
              <a:t>app.controller</a:t>
            </a:r>
            <a:r>
              <a:rPr lang="en-US" sz="1600" i="1" dirty="0">
                <a:solidFill>
                  <a:srgbClr val="0000FF"/>
                </a:solidFill>
              </a:rPr>
              <a:t>('</a:t>
            </a:r>
            <a:r>
              <a:rPr lang="en-US" sz="1600" i="1" dirty="0" err="1">
                <a:solidFill>
                  <a:srgbClr val="0000FF"/>
                </a:solidFill>
              </a:rPr>
              <a:t>ParentCtrl</a:t>
            </a:r>
            <a:r>
              <a:rPr lang="en-US" sz="1600" i="1" dirty="0">
                <a:solidFill>
                  <a:srgbClr val="0000FF"/>
                </a:solidFill>
              </a:rPr>
              <a:t> ', function($scope) {</a:t>
            </a:r>
          </a:p>
          <a:p>
            <a:pPr marL="400050" lvl="1" indent="0">
              <a:buNone/>
            </a:pPr>
            <a:r>
              <a:rPr lang="en-US" sz="1600" i="1" dirty="0">
                <a:solidFill>
                  <a:srgbClr val="0000FF"/>
                </a:solidFill>
              </a:rPr>
              <a:t>  // methods to be inherited by all controllers</a:t>
            </a:r>
          </a:p>
          <a:p>
            <a:pPr marL="400050" lvl="1" indent="0">
              <a:buNone/>
            </a:pPr>
            <a:r>
              <a:rPr lang="en-US" sz="1600" i="1" dirty="0">
                <a:solidFill>
                  <a:srgbClr val="0000FF"/>
                </a:solidFill>
              </a:rPr>
              <a:t>  // go here</a:t>
            </a:r>
          </a:p>
          <a:p>
            <a:pPr marL="400050" lvl="1" indent="0">
              <a:buNone/>
            </a:pPr>
            <a:r>
              <a:rPr lang="en-US" sz="1600" i="1" dirty="0">
                <a:solidFill>
                  <a:srgbClr val="0000FF"/>
                </a:solidFill>
              </a:rPr>
              <a:t>})</a:t>
            </a:r>
            <a:r>
              <a:rPr lang="en-US" sz="1600" i="1" dirty="0" smtClean="0">
                <a:solidFill>
                  <a:srgbClr val="0000FF"/>
                </a:solidFill>
              </a:rPr>
              <a:t>;</a:t>
            </a:r>
            <a:endParaRPr lang="en-US" sz="1600" i="1" dirty="0">
              <a:solidFill>
                <a:srgbClr val="0000FF"/>
              </a:solidFill>
            </a:endParaRPr>
          </a:p>
          <a:p>
            <a:pPr marL="400050" lvl="1" indent="0">
              <a:buNone/>
            </a:pPr>
            <a:r>
              <a:rPr lang="en-US" sz="1600" i="1" dirty="0" err="1">
                <a:solidFill>
                  <a:srgbClr val="0000FF"/>
                </a:solidFill>
              </a:rPr>
              <a:t>app.controller</a:t>
            </a:r>
            <a:r>
              <a:rPr lang="en-US" sz="1600" i="1" dirty="0">
                <a:solidFill>
                  <a:srgbClr val="0000FF"/>
                </a:solidFill>
              </a:rPr>
              <a:t>('</a:t>
            </a:r>
            <a:r>
              <a:rPr lang="en-US" sz="1600" i="1" dirty="0" err="1">
                <a:solidFill>
                  <a:srgbClr val="0000FF"/>
                </a:solidFill>
              </a:rPr>
              <a:t>ChildCtrl</a:t>
            </a:r>
            <a:r>
              <a:rPr lang="en-US" sz="1600" i="1" dirty="0">
                <a:solidFill>
                  <a:srgbClr val="0000FF"/>
                </a:solidFill>
              </a:rPr>
              <a:t>', function($scope, $controller) {</a:t>
            </a:r>
          </a:p>
          <a:p>
            <a:pPr marL="400050" lvl="1" indent="0">
              <a:buNone/>
            </a:pPr>
            <a:r>
              <a:rPr lang="en-US" sz="1600" i="1" dirty="0">
                <a:solidFill>
                  <a:srgbClr val="0000FF"/>
                </a:solidFill>
              </a:rPr>
              <a:t>  // this call to $controller adds the </a:t>
            </a:r>
            <a:r>
              <a:rPr lang="en-US" sz="1600" i="1" dirty="0" err="1">
                <a:solidFill>
                  <a:srgbClr val="0000FF"/>
                </a:solidFill>
              </a:rPr>
              <a:t>ParentCtrl's</a:t>
            </a:r>
            <a:r>
              <a:rPr lang="en-US" sz="1600" i="1" dirty="0">
                <a:solidFill>
                  <a:srgbClr val="0000FF"/>
                </a:solidFill>
              </a:rPr>
              <a:t> methods</a:t>
            </a:r>
          </a:p>
          <a:p>
            <a:pPr marL="400050" lvl="1" indent="0">
              <a:buNone/>
            </a:pPr>
            <a:r>
              <a:rPr lang="en-US" sz="1600" i="1" dirty="0">
                <a:solidFill>
                  <a:srgbClr val="0000FF"/>
                </a:solidFill>
              </a:rPr>
              <a:t>  // and properties to the </a:t>
            </a:r>
            <a:r>
              <a:rPr lang="en-US" sz="1600" i="1" dirty="0" err="1">
                <a:solidFill>
                  <a:srgbClr val="0000FF"/>
                </a:solidFill>
              </a:rPr>
              <a:t>ChildCtrl's</a:t>
            </a:r>
            <a:r>
              <a:rPr lang="en-US" sz="1600" i="1" dirty="0">
                <a:solidFill>
                  <a:srgbClr val="0000FF"/>
                </a:solidFill>
              </a:rPr>
              <a:t> scope</a:t>
            </a:r>
          </a:p>
          <a:p>
            <a:pPr marL="400050" lvl="1" indent="0">
              <a:buNone/>
            </a:pPr>
            <a:r>
              <a:rPr lang="en-US" sz="1600" i="1" dirty="0">
                <a:solidFill>
                  <a:srgbClr val="0000FF"/>
                </a:solidFill>
              </a:rPr>
              <a:t>  $controller('</a:t>
            </a:r>
            <a:r>
              <a:rPr lang="en-US" sz="1600" i="1" dirty="0" err="1">
                <a:solidFill>
                  <a:srgbClr val="0000FF"/>
                </a:solidFill>
              </a:rPr>
              <a:t>ParentCtrl</a:t>
            </a:r>
            <a:r>
              <a:rPr lang="en-US" sz="1600" i="1" dirty="0">
                <a:solidFill>
                  <a:srgbClr val="0000FF"/>
                </a:solidFill>
              </a:rPr>
              <a:t>', {$scope: $scope});</a:t>
            </a:r>
          </a:p>
          <a:p>
            <a:pPr marL="400050" lvl="1" indent="0">
              <a:buNone/>
            </a:pPr>
            <a:r>
              <a:rPr lang="en-US" sz="1600" i="1" dirty="0">
                <a:solidFill>
                  <a:srgbClr val="0000FF"/>
                </a:solidFill>
              </a:rPr>
              <a:t>  // </a:t>
            </a:r>
            <a:r>
              <a:rPr lang="en-US" sz="1600" i="1" dirty="0" err="1">
                <a:solidFill>
                  <a:srgbClr val="0000FF"/>
                </a:solidFill>
              </a:rPr>
              <a:t>ChildCtrl's</a:t>
            </a:r>
            <a:r>
              <a:rPr lang="en-US" sz="1600" i="1" dirty="0">
                <a:solidFill>
                  <a:srgbClr val="0000FF"/>
                </a:solidFill>
              </a:rPr>
              <a:t> methods and properties go here</a:t>
            </a:r>
          </a:p>
          <a:p>
            <a:pPr marL="400050" lvl="1" indent="0">
              <a:buNone/>
            </a:pPr>
            <a:r>
              <a:rPr lang="en-US" sz="1600" i="1" dirty="0">
                <a:solidFill>
                  <a:srgbClr val="0000FF"/>
                </a:solidFill>
              </a:rPr>
              <a:t>});</a:t>
            </a:r>
          </a:p>
          <a:p>
            <a:endParaRPr lang="en-US" sz="1600" dirty="0"/>
          </a:p>
        </p:txBody>
      </p:sp>
    </p:spTree>
    <p:extLst>
      <p:ext uri="{BB962C8B-B14F-4D97-AF65-F5344CB8AC3E}">
        <p14:creationId xmlns:p14="http://schemas.microsoft.com/office/powerpoint/2010/main" val="1773597937"/>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3272</Words>
  <Application>Microsoft Macintosh PowerPoint</Application>
  <PresentationFormat>On-screen Show (4:3)</PresentationFormat>
  <Paragraphs>223</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Training New Employees</vt:lpstr>
      <vt:lpstr>Web Frame Work Using JavaScript</vt:lpstr>
      <vt:lpstr>The Course Break Down:</vt:lpstr>
      <vt:lpstr>PowerPoint Presentation</vt:lpstr>
      <vt:lpstr>Today’s Overview </vt:lpstr>
      <vt:lpstr>Angular Services</vt:lpstr>
      <vt:lpstr>Angular JS Services </vt:lpstr>
      <vt:lpstr>AngularJS best practices</vt:lpstr>
      <vt:lpstr>Responsibilities of controllers</vt:lpstr>
      <vt:lpstr>Individual Scope to the Directives:</vt:lpstr>
      <vt:lpstr>Responsibilities of directives</vt:lpstr>
      <vt:lpstr>Responsibilities of services</vt:lpstr>
      <vt:lpstr>Inbuilt Services [Window]</vt:lpstr>
      <vt:lpstr>Inbuilt Services [location ]</vt:lpstr>
      <vt:lpstr>Creating Services </vt:lpstr>
      <vt:lpstr>Promises</vt:lpstr>
      <vt:lpstr>Promises</vt:lpstr>
      <vt:lpstr>PowerPoint Presentation</vt:lpstr>
      <vt:lpstr>Server Communication</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2015-08-15T05:40:27Z</dcterms:modified>
</cp:coreProperties>
</file>