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3" r:id="rId1"/>
  </p:sldMasterIdLst>
  <p:sldIdLst>
    <p:sldId id="261" r:id="rId2"/>
    <p:sldId id="259" r:id="rId3"/>
    <p:sldId id="258" r:id="rId4"/>
    <p:sldId id="285" r:id="rId5"/>
    <p:sldId id="260" r:id="rId6"/>
    <p:sldId id="284" r:id="rId7"/>
    <p:sldId id="286" r:id="rId8"/>
    <p:sldId id="289" r:id="rId9"/>
    <p:sldId id="287" r:id="rId10"/>
    <p:sldId id="288" r:id="rId11"/>
    <p:sldId id="263" r:id="rId12"/>
    <p:sldId id="264" r:id="rId13"/>
    <p:sldId id="265" r:id="rId14"/>
    <p:sldId id="266" r:id="rId15"/>
    <p:sldId id="267" r:id="rId16"/>
    <p:sldId id="270" r:id="rId17"/>
    <p:sldId id="282" r:id="rId18"/>
    <p:sldId id="283" r:id="rId19"/>
    <p:sldId id="269" r:id="rId20"/>
    <p:sldId id="271" r:id="rId21"/>
    <p:sldId id="272" r:id="rId22"/>
    <p:sldId id="275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9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3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66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484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42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87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53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83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9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8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6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7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8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4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9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75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4" r:id="rId1"/>
    <p:sldLayoutId id="2147484475" r:id="rId2"/>
    <p:sldLayoutId id="2147484476" r:id="rId3"/>
    <p:sldLayoutId id="2147484477" r:id="rId4"/>
    <p:sldLayoutId id="2147484478" r:id="rId5"/>
    <p:sldLayoutId id="2147484479" r:id="rId6"/>
    <p:sldLayoutId id="2147484480" r:id="rId7"/>
    <p:sldLayoutId id="2147484481" r:id="rId8"/>
    <p:sldLayoutId id="2147484482" r:id="rId9"/>
    <p:sldLayoutId id="2147484483" r:id="rId10"/>
    <p:sldLayoutId id="2147484484" r:id="rId11"/>
    <p:sldLayoutId id="2147484485" r:id="rId12"/>
    <p:sldLayoutId id="2147484486" r:id="rId13"/>
    <p:sldLayoutId id="2147484487" r:id="rId14"/>
    <p:sldLayoutId id="2147484488" r:id="rId15"/>
    <p:sldLayoutId id="2147484489" r:id="rId16"/>
    <p:sldLayoutId id="21474844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742F8-C700-2640-EB04-650492734D98}"/>
              </a:ext>
            </a:extLst>
          </p:cNvPr>
          <p:cNvSpPr txBox="1"/>
          <p:nvPr/>
        </p:nvSpPr>
        <p:spPr>
          <a:xfrm>
            <a:off x="602669" y="401023"/>
            <a:ext cx="10768084" cy="83099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Times New Roman" panose="02020603050405020304" pitchFamily="18" charset="0"/>
              </a:rPr>
              <a:t>RAILWAY RESERVATION SYSTEM</a:t>
            </a:r>
            <a:r>
              <a:rPr lang="en-US" sz="4400" dirty="0">
                <a:solidFill>
                  <a:srgbClr val="FF0000"/>
                </a:solidFill>
                <a:latin typeface="Times New Roman"/>
                <a:cs typeface="Times New Roman"/>
              </a:rPr>
              <a:t>​</a:t>
            </a:r>
            <a:endParaRPr lang="en-US" sz="4400" dirty="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E88EC-C0CF-1AC5-3A33-5A390C126105}"/>
              </a:ext>
            </a:extLst>
          </p:cNvPr>
          <p:cNvSpPr txBox="1"/>
          <p:nvPr/>
        </p:nvSpPr>
        <p:spPr>
          <a:xfrm>
            <a:off x="1545545" y="1486385"/>
            <a:ext cx="8882332" cy="4555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Bahnschrift Light Condensed" panose="020B0502040204020203" pitchFamily="34" charset="0"/>
                <a:cs typeface="Segoe UI"/>
              </a:rPr>
              <a:t>Project Member </a:t>
            </a:r>
            <a:r>
              <a:rPr lang="en-US" sz="3600" b="1" dirty="0">
                <a:latin typeface="Britannic Bold" panose="020B0903060703020204" pitchFamily="34" charset="0"/>
                <a:cs typeface="Segoe UI"/>
              </a:rPr>
              <a:t>:</a:t>
            </a:r>
            <a:endParaRPr lang="en-US" dirty="0">
              <a:latin typeface="Britannic Bold" panose="020B0903060703020204" pitchFamily="34" charset="0"/>
              <a:cs typeface="Arial"/>
            </a:endParaRPr>
          </a:p>
          <a:p>
            <a:r>
              <a:rPr lang="en-US" sz="2800" b="1" dirty="0">
                <a:latin typeface="Times New Roman"/>
                <a:cs typeface="Segoe UI"/>
              </a:rPr>
              <a:t>                  </a:t>
            </a:r>
            <a:r>
              <a:rPr lang="en-US" sz="2800" dirty="0">
                <a:latin typeface="Arial Rounded MT Bold" panose="020F0704030504030204" pitchFamily="34" charset="0"/>
                <a:cs typeface="Segoe UI"/>
              </a:rPr>
              <a:t>Ms. </a:t>
            </a:r>
            <a:r>
              <a:rPr lang="en-US" sz="2800" dirty="0" err="1">
                <a:latin typeface="Arial Rounded MT Bold" panose="020F0704030504030204" pitchFamily="34" charset="0"/>
                <a:cs typeface="Segoe UI"/>
              </a:rPr>
              <a:t>Anugiraha</a:t>
            </a:r>
            <a:endParaRPr lang="en-US" sz="2800" dirty="0">
              <a:latin typeface="Arial Rounded MT Bold" panose="020F0704030504030204" pitchFamily="34" charset="0"/>
              <a:cs typeface="Segoe UI"/>
            </a:endParaRPr>
          </a:p>
          <a:p>
            <a:r>
              <a:rPr lang="en-US" sz="2800" dirty="0">
                <a:latin typeface="Arial Rounded MT Bold" panose="020F0704030504030204" pitchFamily="34" charset="0"/>
                <a:cs typeface="Segoe UI"/>
              </a:rPr>
              <a:t>                  Ms. Deepa </a:t>
            </a:r>
          </a:p>
          <a:p>
            <a:r>
              <a:rPr lang="en-US" sz="2800" dirty="0">
                <a:latin typeface="Arial Rounded MT Bold" panose="020F0704030504030204" pitchFamily="34" charset="0"/>
                <a:cs typeface="Segoe UI"/>
              </a:rPr>
              <a:t>                  Ms. </a:t>
            </a:r>
            <a:r>
              <a:rPr lang="en-US" sz="2800" dirty="0" err="1">
                <a:latin typeface="Arial Rounded MT Bold" panose="020F0704030504030204" pitchFamily="34" charset="0"/>
                <a:cs typeface="Segoe UI"/>
              </a:rPr>
              <a:t>Gopika</a:t>
            </a:r>
            <a:endParaRPr lang="en-US" sz="2800" dirty="0">
              <a:latin typeface="Arial Rounded MT Bold" panose="020F0704030504030204" pitchFamily="34" charset="0"/>
              <a:cs typeface="Segoe UI"/>
            </a:endParaRPr>
          </a:p>
          <a:p>
            <a:r>
              <a:rPr lang="en-US" sz="2800" dirty="0">
                <a:latin typeface="Arial Rounded MT Bold" panose="020F0704030504030204" pitchFamily="34" charset="0"/>
                <a:cs typeface="Segoe UI"/>
              </a:rPr>
              <a:t>                  Ms. </a:t>
            </a:r>
            <a:r>
              <a:rPr lang="en-US" sz="2800" dirty="0" err="1">
                <a:latin typeface="Arial Rounded MT Bold" panose="020F0704030504030204" pitchFamily="34" charset="0"/>
                <a:cs typeface="Segoe UI"/>
              </a:rPr>
              <a:t>Kamaleeshvari</a:t>
            </a:r>
            <a:endParaRPr lang="en-US" sz="2800" dirty="0">
              <a:latin typeface="Arial Rounded MT Bold" panose="020F0704030504030204" pitchFamily="34" charset="0"/>
              <a:cs typeface="Segoe UI"/>
            </a:endParaRPr>
          </a:p>
          <a:p>
            <a:r>
              <a:rPr lang="en-US" sz="2800" dirty="0">
                <a:latin typeface="Arial Rounded MT Bold" panose="020F0704030504030204" pitchFamily="34" charset="0"/>
                <a:cs typeface="Segoe UI"/>
              </a:rPr>
              <a:t>                  Ms. </a:t>
            </a:r>
            <a:r>
              <a:rPr lang="en-US" sz="2800" dirty="0" err="1">
                <a:latin typeface="Arial Rounded MT Bold" panose="020F0704030504030204" pitchFamily="34" charset="0"/>
                <a:cs typeface="Segoe UI"/>
              </a:rPr>
              <a:t>Sivaranjini</a:t>
            </a:r>
            <a:endParaRPr lang="en-US" sz="2800" dirty="0">
              <a:latin typeface="Arial Rounded MT Bold" panose="020F0704030504030204" pitchFamily="34" charset="0"/>
              <a:cs typeface="Segoe UI"/>
            </a:endParaRPr>
          </a:p>
          <a:p>
            <a:r>
              <a:rPr lang="en-US" sz="2800" dirty="0">
                <a:latin typeface="Arial Rounded MT Bold" panose="020F0704030504030204" pitchFamily="34" charset="0"/>
                <a:cs typeface="Segoe UI"/>
              </a:rPr>
              <a:t>                  Ms. Vinodhini</a:t>
            </a:r>
          </a:p>
          <a:p>
            <a:pPr>
              <a:buChar char="•"/>
            </a:pPr>
            <a:endParaRPr lang="en-US" dirty="0">
              <a:cs typeface="Arial"/>
            </a:endParaRPr>
          </a:p>
          <a:p>
            <a:r>
              <a:rPr lang="en-US" sz="3600" dirty="0">
                <a:solidFill>
                  <a:schemeClr val="accent6"/>
                </a:solidFill>
                <a:latin typeface="Bahnschrift Light Condensed" panose="020B0502040204020203" pitchFamily="34" charset="0"/>
                <a:cs typeface="Segoe UI"/>
              </a:rPr>
              <a:t>Guided By </a:t>
            </a:r>
            <a:r>
              <a:rPr lang="en-US" sz="3600" b="1" dirty="0">
                <a:latin typeface="Britannic Bold" panose="020B0903060703020204" pitchFamily="34" charset="0"/>
                <a:cs typeface="Segoe UI"/>
              </a:rPr>
              <a:t>:</a:t>
            </a:r>
            <a:endParaRPr lang="en-US" dirty="0">
              <a:latin typeface="Britannic Bold" panose="020B0903060703020204" pitchFamily="34" charset="0"/>
              <a:cs typeface="Segoe UI"/>
            </a:endParaRPr>
          </a:p>
          <a:p>
            <a:r>
              <a:rPr lang="en-US" dirty="0">
                <a:cs typeface="Segoe UI"/>
              </a:rPr>
              <a:t>                                 </a:t>
            </a:r>
            <a:r>
              <a:rPr lang="en-US" sz="3200" dirty="0">
                <a:cs typeface="Segoe UI"/>
              </a:rPr>
              <a:t> </a:t>
            </a:r>
            <a:r>
              <a:rPr lang="en-US" sz="3200" dirty="0">
                <a:latin typeface="Arial Rounded MT Bold" panose="020F0704030504030204" pitchFamily="34" charset="0"/>
                <a:cs typeface="Segoe UI"/>
              </a:rPr>
              <a:t>Prof. Indrakka Mali​​</a:t>
            </a:r>
          </a:p>
        </p:txBody>
      </p:sp>
    </p:spTree>
    <p:extLst>
      <p:ext uri="{BB962C8B-B14F-4D97-AF65-F5344CB8AC3E}">
        <p14:creationId xmlns:p14="http://schemas.microsoft.com/office/powerpoint/2010/main" val="194209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27E7-21CD-039A-4FBC-C4A7A3F5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/>
                </a:solidFill>
                <a:latin typeface="Britannic Bold" panose="020B0903060703020204" pitchFamily="34" charset="0"/>
              </a:rPr>
              <a:t>User-Search-Delete</a:t>
            </a:r>
            <a:endParaRPr lang="en-US" dirty="0">
              <a:solidFill>
                <a:schemeClr val="accent6"/>
              </a:solidFill>
              <a:latin typeface="Britannic Bold" panose="020B0903060703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3B479F-12A2-E2DC-EA22-8FEF65528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6" y="1484243"/>
            <a:ext cx="9404722" cy="4764157"/>
          </a:xfrm>
        </p:spPr>
      </p:pic>
    </p:spTree>
    <p:extLst>
      <p:ext uri="{BB962C8B-B14F-4D97-AF65-F5344CB8AC3E}">
        <p14:creationId xmlns:p14="http://schemas.microsoft.com/office/powerpoint/2010/main" val="141292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C571-F758-236D-B604-AC9409A9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86" y="-94891"/>
            <a:ext cx="10131425" cy="1456267"/>
          </a:xfrm>
        </p:spPr>
        <p:txBody>
          <a:bodyPr/>
          <a:lstStyle/>
          <a:p>
            <a:pPr algn="l"/>
            <a:r>
              <a:rPr lang="en-IN" sz="3600" b="1" dirty="0">
                <a:latin typeface="Britannic Bold" panose="020B0903060703020204" pitchFamily="34" charset="0"/>
                <a:ea typeface="+mj-lt"/>
                <a:cs typeface="Times New Roman"/>
              </a:rPr>
              <a:t>  </a:t>
            </a:r>
            <a:r>
              <a:rPr lang="en-IN" sz="4400" b="1" dirty="0">
                <a:solidFill>
                  <a:schemeClr val="accent6"/>
                </a:solidFill>
                <a:latin typeface="Britannic Bold" panose="020B0903060703020204" pitchFamily="34" charset="0"/>
                <a:ea typeface="+mj-lt"/>
                <a:cs typeface="Times New Roman"/>
              </a:rPr>
              <a:t>Work Flow </a:t>
            </a:r>
            <a:r>
              <a:rPr lang="en-IN" sz="3600" b="1" dirty="0">
                <a:latin typeface="Britannic Bold" panose="020B0903060703020204" pitchFamily="34" charset="0"/>
                <a:ea typeface="+mj-lt"/>
                <a:cs typeface="Times New Roman"/>
              </a:rPr>
              <a:t>:</a:t>
            </a:r>
            <a:endParaRPr lang="en-US" dirty="0">
              <a:latin typeface="Britannic Bold" panose="020B0903060703020204" pitchFamily="34" charset="0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826E-67B8-0159-4C90-8E32EE91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974" y="1038007"/>
            <a:ext cx="10990052" cy="514209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3100" dirty="0">
                <a:latin typeface="Arial Rounded MT Bold" panose="020F0704030504030204" pitchFamily="34" charset="0"/>
                <a:ea typeface="+mn-lt"/>
                <a:cs typeface="+mn-lt"/>
              </a:rPr>
              <a:t>  Client send a request to server for  different options like          inserting ,fetching ,update and delete a data.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endParaRPr lang="en-US" sz="31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3100" dirty="0">
                <a:latin typeface="Arial Rounded MT Bold" panose="020F0704030504030204" pitchFamily="34" charset="0"/>
                <a:ea typeface="+mn-lt"/>
                <a:cs typeface="+mn-lt"/>
              </a:rPr>
              <a:t>  When client hit on request .Request goes to the Controller  Class  and use respective URL to take data.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endParaRPr lang="en-US" sz="31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3100" dirty="0">
                <a:latin typeface="Arial Rounded MT Bold" panose="020F0704030504030204" pitchFamily="34" charset="0"/>
                <a:ea typeface="+mn-lt"/>
                <a:cs typeface="+mn-lt"/>
              </a:rPr>
              <a:t>  Then control of  URL goes to the service Class And Conditions get Executed.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endParaRPr lang="en-US" sz="31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3100" dirty="0">
                <a:latin typeface="Arial Rounded MT Bold" panose="020F0704030504030204" pitchFamily="34" charset="0"/>
                <a:ea typeface="+mn-lt"/>
                <a:cs typeface="+mn-lt"/>
              </a:rPr>
              <a:t>  For returning response to client use  same sequence. Service To Controller Class.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endParaRPr lang="en-US" sz="31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3100" dirty="0">
                <a:latin typeface="Arial Rounded MT Bold" panose="020F0704030504030204" pitchFamily="34" charset="0"/>
                <a:ea typeface="+mn-lt"/>
                <a:cs typeface="+mn-lt"/>
              </a:rPr>
              <a:t>  Here Repository class is used  to interact with database using Hibernate Technology.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endParaRPr lang="en-US" sz="4000" dirty="0">
              <a:latin typeface="Arial Black" panose="020B0A04020102020204" pitchFamily="34" charset="0"/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5459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57E3-6D6A-B2EC-0261-0C66D734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86" y="5751"/>
            <a:ext cx="10131425" cy="1456267"/>
          </a:xfrm>
        </p:spPr>
        <p:txBody>
          <a:bodyPr/>
          <a:lstStyle/>
          <a:p>
            <a:pPr algn="l"/>
            <a:r>
              <a:rPr lang="en-US" sz="3600" b="1" dirty="0">
                <a:latin typeface="Britannic Bold" panose="020B0903060703020204" pitchFamily="34" charset="0"/>
                <a:ea typeface="+mj-lt"/>
                <a:cs typeface="+mj-lt"/>
              </a:rPr>
              <a:t> </a:t>
            </a:r>
            <a:r>
              <a:rPr lang="en-US" sz="3600" b="1" dirty="0">
                <a:solidFill>
                  <a:schemeClr val="accent6"/>
                </a:solidFill>
                <a:latin typeface="Britannic Bold" panose="020B0903060703020204" pitchFamily="34" charset="0"/>
                <a:ea typeface="+mj-lt"/>
                <a:cs typeface="+mj-lt"/>
              </a:rPr>
              <a:t>Annotations (@) </a:t>
            </a:r>
            <a:r>
              <a:rPr lang="en-US" sz="3600" b="1" dirty="0">
                <a:latin typeface="Britannic Bold" panose="020B0903060703020204" pitchFamily="34" charset="0"/>
                <a:ea typeface="+mj-lt"/>
                <a:cs typeface="+mj-lt"/>
              </a:rPr>
              <a:t>:</a:t>
            </a:r>
            <a:endParaRPr lang="en-US" b="1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39FFB-EA65-88FC-691D-1F2083D78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350" y="1033670"/>
            <a:ext cx="10975675" cy="61225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2800" dirty="0">
                <a:latin typeface="Arial Rounded MT Bold" panose="020F0704030504030204" pitchFamily="34" charset="0"/>
                <a:ea typeface="+mn-lt"/>
                <a:cs typeface="Times New Roman"/>
              </a:rPr>
              <a:t> </a:t>
            </a:r>
            <a:r>
              <a:rPr lang="en-US" sz="2400" dirty="0">
                <a:latin typeface="Arial Rounded MT Bold" panose="020F0704030504030204" pitchFamily="34" charset="0"/>
                <a:ea typeface="+mn-lt"/>
                <a:cs typeface="Times New Roman"/>
              </a:rPr>
              <a:t>Annotations are used to provide supplemental information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400" dirty="0">
                <a:latin typeface="Arial Rounded MT Bold" panose="020F0704030504030204" pitchFamily="34" charset="0"/>
                <a:ea typeface="+mn-lt"/>
                <a:cs typeface="Times New Roman"/>
              </a:rPr>
              <a:t>    about a program. </a:t>
            </a:r>
            <a:endParaRPr lang="en-US" sz="2400" dirty="0">
              <a:latin typeface="Arial Rounded MT Bold" panose="020F0704030504030204" pitchFamily="34" charset="0"/>
              <a:cs typeface="Times New Roman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2400" dirty="0">
                <a:latin typeface="Arial Rounded MT Bold" panose="020F0704030504030204" pitchFamily="34" charset="0"/>
                <a:ea typeface="+mn-lt"/>
                <a:cs typeface="Times New Roman"/>
              </a:rPr>
              <a:t> Annotations start with ‘</a:t>
            </a:r>
            <a:r>
              <a:rPr lang="en-US" sz="2400" b="1" dirty="0">
                <a:latin typeface="Arial Rounded MT Bold" panose="020F0704030504030204" pitchFamily="34" charset="0"/>
                <a:ea typeface="+mn-lt"/>
                <a:cs typeface="Times New Roman"/>
              </a:rPr>
              <a:t>@</a:t>
            </a:r>
            <a:r>
              <a:rPr lang="en-US" sz="2400" dirty="0">
                <a:latin typeface="Arial Rounded MT Bold" panose="020F0704030504030204" pitchFamily="34" charset="0"/>
                <a:ea typeface="+mn-lt"/>
                <a:cs typeface="Times New Roman"/>
              </a:rPr>
              <a:t>’.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endParaRPr lang="en-US" sz="2400" dirty="0">
              <a:latin typeface="Arial Rounded MT Bold" panose="020F0704030504030204" pitchFamily="34" charset="0"/>
              <a:ea typeface="+mn-lt"/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 sz="2400" b="1" dirty="0">
                <a:latin typeface="Arial Rounded MT Bold" panose="020F0704030504030204" pitchFamily="34" charset="0"/>
              </a:rPr>
              <a:t>@Id : This id annotation is used to declare attribute as primary key.</a:t>
            </a:r>
          </a:p>
          <a:p>
            <a:pPr marL="514350" indent="-514350">
              <a:buAutoNum type="arabicPeriod"/>
            </a:pPr>
            <a:endParaRPr lang="en-US" sz="2400" dirty="0">
              <a:latin typeface="Arial Rounded MT Bold" panose="020F0704030504030204" pitchFamily="34" charset="0"/>
            </a:endParaRPr>
          </a:p>
          <a:p>
            <a:pPr marL="514350" indent="-514350">
              <a:buAutoNum type="arabicPeriod"/>
            </a:pPr>
            <a:r>
              <a:rPr lang="en-US" sz="2400" b="1" dirty="0">
                <a:latin typeface="Arial Rounded MT Bold" panose="020F0704030504030204" pitchFamily="34" charset="0"/>
              </a:rPr>
              <a:t>@GeneratedValue : Used to generate value automatically when user insert new record in table.</a:t>
            </a:r>
          </a:p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3. @Not Empty : used for validation.</a:t>
            </a:r>
          </a:p>
        </p:txBody>
      </p:sp>
    </p:spTree>
    <p:extLst>
      <p:ext uri="{BB962C8B-B14F-4D97-AF65-F5344CB8AC3E}">
        <p14:creationId xmlns:p14="http://schemas.microsoft.com/office/powerpoint/2010/main" val="347509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9FBD50-883B-5E96-62BE-485E543371CA}"/>
              </a:ext>
            </a:extLst>
          </p:cNvPr>
          <p:cNvSpPr txBox="1"/>
          <p:nvPr/>
        </p:nvSpPr>
        <p:spPr>
          <a:xfrm>
            <a:off x="828136" y="741872"/>
            <a:ext cx="11369613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4. @Email : used to compare email format ​.​</a:t>
            </a:r>
          </a:p>
          <a:p>
            <a:pPr>
              <a:buAutoNum type="arabicPeriod"/>
            </a:pPr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5. @size : Used in collection. ​</a:t>
            </a:r>
          </a:p>
          <a:p>
            <a:pPr>
              <a:buAutoNum type="arabicPeriod"/>
            </a:pPr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6. @NotNull : This gives mandatory filed to enter data.​</a:t>
            </a:r>
          </a:p>
          <a:p>
            <a:pPr>
              <a:buAutoNum type="arabicPeriod"/>
            </a:pPr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8. @ManyToOne : To create the many-to-one relationship between the user and train class.​</a:t>
            </a:r>
          </a:p>
          <a:p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9. @JoinColumn : helps us specify the column we'll use for joining.</a:t>
            </a:r>
          </a:p>
          <a:p>
            <a:endParaRPr lang="en-US" sz="2400" b="1" dirty="0">
              <a:latin typeface="Arial Rounded MT Bold" panose="020F0704030504030204" pitchFamily="34" charset="0"/>
              <a:cs typeface="Arial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10. @JsonIgnore : Is  used to ignore the logical property used in serialization and deserialization.​</a:t>
            </a:r>
          </a:p>
          <a:p>
            <a:pPr>
              <a:buAutoNum type="arabicPeriod"/>
            </a:pPr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11. @Entity : is used to mark this class as an Entity bean.​</a:t>
            </a:r>
          </a:p>
          <a:p>
            <a:r>
              <a:rPr lang="en-US" sz="2400" b="1" dirty="0">
                <a:latin typeface="Arial Rounded MT Bold" panose="020F0704030504030204" pitchFamily="34" charset="0"/>
                <a:cs typeface="Arial"/>
              </a:rPr>
              <a:t> </a:t>
            </a:r>
            <a:r>
              <a:rPr lang="en-US" sz="2400" dirty="0">
                <a:latin typeface="Arial Rounded MT Bold" panose="020F0704030504030204" pitchFamily="34" charset="0"/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991343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076D03-842F-F267-814D-94B3D6ADA845}"/>
              </a:ext>
            </a:extLst>
          </p:cNvPr>
          <p:cNvSpPr txBox="1"/>
          <p:nvPr/>
        </p:nvSpPr>
        <p:spPr>
          <a:xfrm>
            <a:off x="842514" y="483079"/>
            <a:ext cx="10952669" cy="80945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12. OneToMany : is used to create the one-to-many relationship between the </a:t>
            </a: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train class </a:t>
            </a:r>
            <a:r>
              <a:rPr lang="en-US" sz="2400" dirty="0">
                <a:latin typeface="Arial Rounded MT Bold" panose="020F0704030504030204" pitchFamily="34" charset="0"/>
                <a:cs typeface="Arial"/>
              </a:rPr>
              <a:t> and </a:t>
            </a: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user </a:t>
            </a:r>
            <a:r>
              <a:rPr lang="en-US" sz="2400" dirty="0">
                <a:latin typeface="Arial Rounded MT Bold" panose="020F0704030504030204" pitchFamily="34" charset="0"/>
                <a:cs typeface="Arial"/>
              </a:rPr>
              <a:t>​.</a:t>
            </a:r>
          </a:p>
          <a:p>
            <a:pPr>
              <a:buAutoNum type="arabicPeriod"/>
            </a:pPr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13. Cascadetype.All :</a:t>
            </a:r>
            <a:r>
              <a:rPr lang="en-US" sz="2400" b="1" dirty="0">
                <a:latin typeface="Arial Rounded MT Bold" panose="020F0704030504030204" pitchFamily="34" charset="0"/>
                <a:cs typeface="Arial"/>
              </a:rPr>
              <a:t> </a:t>
            </a:r>
            <a:r>
              <a:rPr lang="en-US" sz="2400" dirty="0">
                <a:latin typeface="Arial Rounded MT Bold" panose="020F0704030504030204" pitchFamily="34" charset="0"/>
                <a:cs typeface="Arial"/>
              </a:rPr>
              <a:t>ensure that all persistence events such as persist, refresh, merge and remove that occur on the parent, will be passed to the child.​</a:t>
            </a:r>
          </a:p>
          <a:p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14. @override : Informs the compiler that the element is meant to override an element declared in a superclass.​</a:t>
            </a:r>
          </a:p>
          <a:p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15. @RestController : This annotation is used at the class level and allows the class to handle the requests made by the client.​</a:t>
            </a:r>
          </a:p>
          <a:p>
            <a:pPr>
              <a:buAutoNum type="arabicPeriod"/>
            </a:pPr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16. @Autowired : Enables you to inject the object dependency implicitly.​</a:t>
            </a:r>
          </a:p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endParaRPr lang="en-US" sz="3200" dirty="0">
              <a:latin typeface="Times New Roman"/>
              <a:cs typeface="Arial"/>
            </a:endParaRPr>
          </a:p>
          <a:p>
            <a:endParaRPr lang="en-US" sz="3200" dirty="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5113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09182-40F8-1CED-E6C6-F62D83495877}"/>
              </a:ext>
            </a:extLst>
          </p:cNvPr>
          <p:cNvSpPr txBox="1"/>
          <p:nvPr/>
        </p:nvSpPr>
        <p:spPr>
          <a:xfrm>
            <a:off x="332117" y="198532"/>
            <a:ext cx="11527766" cy="68018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17. @ControllerAdvice : Allows to handle exceptions across the whole application in one global handling component.​​</a:t>
            </a:r>
          </a:p>
          <a:p>
            <a:pPr>
              <a:buAutoNum type="arabicPeriod"/>
            </a:pPr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18. @ExceptionaHandler : Used to handle the specific exceptions and sending the custom responses to the client.​</a:t>
            </a:r>
          </a:p>
          <a:p>
            <a:pPr>
              <a:buAutoNum type="arabicPeriod"/>
            </a:pPr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19. @Service : It is used to mark the class as a service provider</a:t>
            </a:r>
          </a:p>
          <a:p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20. @Notnull : It is used to makes entity as not null.</a:t>
            </a:r>
          </a:p>
          <a:p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21. @Max : Max is used to validation to show the max value.</a:t>
            </a:r>
          </a:p>
          <a:p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22. @Repository : Repository is used in repository interface.</a:t>
            </a:r>
          </a:p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23. @Query : Its declares finder queries directly on repository  methods.</a:t>
            </a:r>
            <a:endParaRPr lang="en-IN" sz="2400" dirty="0">
              <a:latin typeface="Arial Rounded MT Bold" panose="020F0704030504030204" pitchFamily="34" charset="0"/>
            </a:endParaRPr>
          </a:p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endParaRPr lang="en-US" sz="2800" dirty="0">
              <a:latin typeface="Arial Black" panose="020B0A040201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1924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2613-B437-2C93-BF4C-6474EC18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57" y="26785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Britannic Bold" panose="020B0903060703020204" pitchFamily="34" charset="0"/>
                <a:ea typeface="+mj-lt"/>
                <a:cs typeface="+mj-lt"/>
              </a:rPr>
              <a:t>Application Programming Interface(APIs);</a:t>
            </a:r>
            <a:endParaRPr lang="en-US" sz="3600" b="1" dirty="0">
              <a:solidFill>
                <a:schemeClr val="accent6"/>
              </a:solidFill>
              <a:latin typeface="Britannic Bold" panose="020B0903060703020204" pitchFamily="34" charset="0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ABF0-6F44-CFE6-E0BB-FE6E3C042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99" y="928256"/>
            <a:ext cx="11435750" cy="5892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000" b="1" dirty="0">
                <a:latin typeface="Arial Black" panose="020B0A04020102020204" pitchFamily="34" charset="0"/>
                <a:cs typeface="Times New Roman"/>
              </a:rPr>
              <a:t>   </a:t>
            </a:r>
            <a:r>
              <a:rPr lang="en-US" sz="2000" b="1" dirty="0">
                <a:latin typeface="Arial Rounded MT Bold" panose="020F0704030504030204" pitchFamily="34" charset="0"/>
                <a:cs typeface="Times New Roman"/>
              </a:rPr>
              <a:t>APIS Under Admin To Do :</a:t>
            </a:r>
            <a:endParaRPr lang="en-US" sz="2000" b="1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000" b="1" dirty="0">
                <a:latin typeface="Arial Rounded MT Bold" panose="020F0704030504030204" pitchFamily="34" charset="0"/>
                <a:ea typeface="+mn-lt"/>
                <a:cs typeface="+mn-lt"/>
              </a:rPr>
              <a:t> </a:t>
            </a:r>
            <a:r>
              <a:rPr lang="en-US" sz="2000" dirty="0">
                <a:latin typeface="Arial Rounded MT Bold" panose="020F0704030504030204" pitchFamily="34" charset="0"/>
                <a:cs typeface="Times New Roman"/>
              </a:rPr>
              <a:t>“Admin/all/” : Direct can access all train details using this URL.</a:t>
            </a: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buNone/>
            </a:pPr>
            <a:endParaRPr lang="en-US" sz="2000" dirty="0">
              <a:latin typeface="Arial Rounded MT Bold" panose="020F0704030504030204" pitchFamily="34" charset="0"/>
              <a:ea typeface="+mn-lt"/>
              <a:cs typeface="Times New Roman"/>
            </a:endParaRP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buNone/>
            </a:pPr>
            <a:endParaRPr lang="en-US" sz="2000" dirty="0">
              <a:latin typeface="Arial Black" panose="020B0A04020102020204" pitchFamily="34" charset="0"/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6CA4A6-7891-54AD-8306-4992CBB60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4" y="1731819"/>
            <a:ext cx="10310192" cy="508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37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C9C4-4D87-38AB-731A-822D12D0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180109"/>
            <a:ext cx="3228109" cy="858981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6"/>
                </a:solidFill>
                <a:latin typeface="Britannic Bold" panose="020B0903060703020204" pitchFamily="34" charset="0"/>
              </a:rPr>
              <a:t>Train </a:t>
            </a:r>
            <a:r>
              <a:rPr lang="en-US" sz="4400" b="1" dirty="0" err="1">
                <a:solidFill>
                  <a:schemeClr val="accent6"/>
                </a:solidFill>
                <a:latin typeface="Britannic Bold" panose="020B0903060703020204" pitchFamily="34" charset="0"/>
              </a:rPr>
              <a:t>Api</a:t>
            </a:r>
            <a:r>
              <a:rPr lang="en-US" dirty="0">
                <a:solidFill>
                  <a:schemeClr val="accent6"/>
                </a:solidFill>
                <a:latin typeface="Britannic Bold" panose="020B0903060703020204" pitchFamily="34" charset="0"/>
              </a:rPr>
              <a:t>:</a:t>
            </a:r>
            <a:br>
              <a:rPr lang="en-US" dirty="0">
                <a:solidFill>
                  <a:schemeClr val="accent6"/>
                </a:solidFill>
                <a:latin typeface="Britannic Bold" panose="020B0903060703020204" pitchFamily="34" charset="0"/>
              </a:rPr>
            </a:br>
            <a:endParaRPr lang="en-US" dirty="0">
              <a:solidFill>
                <a:schemeClr val="accent6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5B1E-1B1F-A88E-C698-72F8BB44A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13" y="742122"/>
            <a:ext cx="10820400" cy="71728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sz="2400" dirty="0">
                <a:latin typeface="Arial Rounded MT Bold" panose="020F0704030504030204" pitchFamily="34" charset="0"/>
              </a:rPr>
              <a:t>@PostMapping("/trains")</a:t>
            </a: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latin typeface="Arial Rounded MT Bold" panose="020F0704030504030204" pitchFamily="34" charset="0"/>
              </a:rPr>
              <a:t>@GetMapping("/trains/{trainid}")</a:t>
            </a: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latin typeface="Arial Rounded MT Bold" panose="020F0704030504030204" pitchFamily="34" charset="0"/>
              </a:rPr>
              <a:t>@GetMapping("/findAll")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@DeleteMapping("/trains/{trainid}")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@PutMapping("/Trains/{trainId}")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@GetMapping("/trains/trainname/{trainName}")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	@GetMapping("/trains/trainCapacity/{trainId}")</a:t>
            </a:r>
          </a:p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</a:endParaRP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54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5BCD-6D88-92C0-91A5-0BEC9EDA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159026"/>
            <a:ext cx="11076709" cy="130955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6"/>
                </a:solidFill>
                <a:latin typeface="Britannic Bold" panose="020B0903060703020204" pitchFamily="34" charset="0"/>
              </a:rPr>
              <a:t>User </a:t>
            </a:r>
            <a:r>
              <a:rPr lang="en-US" sz="4400" dirty="0" err="1">
                <a:solidFill>
                  <a:schemeClr val="accent6"/>
                </a:solidFill>
                <a:latin typeface="Britannic Bold" panose="020B0903060703020204" pitchFamily="34" charset="0"/>
              </a:rPr>
              <a:t>Api</a:t>
            </a:r>
            <a:r>
              <a:rPr lang="en-US" sz="4400" dirty="0">
                <a:solidFill>
                  <a:schemeClr val="accent6"/>
                </a:solidFill>
                <a:latin typeface="Arial Black" panose="020B0A04020102020204" pitchFamily="34" charset="0"/>
              </a:rPr>
              <a:t>:</a:t>
            </a:r>
            <a:br>
              <a:rPr lang="en-US" sz="4400" dirty="0">
                <a:solidFill>
                  <a:schemeClr val="accent6"/>
                </a:solidFill>
                <a:latin typeface="Arial Black" panose="020B0A04020102020204" pitchFamily="34" charset="0"/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5260B-2D6C-98AC-D6A8-FF0A24DBA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9026"/>
            <a:ext cx="10820400" cy="60596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latin typeface="Arial Black" panose="020B0A040201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latin typeface="Arial Rounded MT Bold" panose="020F0704030504030204" pitchFamily="34" charset="0"/>
              </a:rPr>
              <a:t>@PostMapping("/user")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	@GetMapping("/user{uid}")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@ResponseBody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	@PutMapping("/userTickettBooking/{userId}/trains/{trainId}")</a:t>
            </a: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latin typeface="Arial Rounded MT Bold" panose="020F0704030504030204" pitchFamily="34" charset="0"/>
              </a:rPr>
              <a:t>	@DeleteMapping("/delete/{id}")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8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B37CD-F195-FD0B-4556-E46791AD5B61}"/>
              </a:ext>
            </a:extLst>
          </p:cNvPr>
          <p:cNvSpPr txBox="1"/>
          <p:nvPr/>
        </p:nvSpPr>
        <p:spPr>
          <a:xfrm>
            <a:off x="526211" y="0"/>
            <a:ext cx="11139577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600" u="sng" dirty="0">
                <a:solidFill>
                  <a:schemeClr val="accent6"/>
                </a:solidFill>
                <a:latin typeface="Britannic Bold" panose="020B0903060703020204" pitchFamily="34" charset="0"/>
                <a:cs typeface="Arial"/>
              </a:rPr>
              <a:t>Train URL: </a:t>
            </a:r>
          </a:p>
          <a:p>
            <a:pPr algn="just"/>
            <a:endParaRPr lang="en-US" sz="3600" u="sng" dirty="0">
              <a:latin typeface="Britannic Bold" panose="020B0903060703020204" pitchFamily="34" charset="0"/>
              <a:cs typeface="Arial"/>
            </a:endParaRPr>
          </a:p>
          <a:p>
            <a:pPr algn="just"/>
            <a:r>
              <a:rPr lang="en-US" sz="2400" dirty="0">
                <a:latin typeface="Arial Rounded MT Bold" panose="020F0704030504030204" pitchFamily="34" charset="0"/>
                <a:cs typeface="Arial"/>
              </a:rPr>
              <a:t>1.  “</a:t>
            </a:r>
            <a:r>
              <a:rPr lang="en-IN" sz="2400" dirty="0">
                <a:latin typeface="Arial Rounded MT Bold" panose="020F0704030504030204" pitchFamily="34" charset="0"/>
                <a:cs typeface="Arial"/>
              </a:rPr>
              <a:t>post</a:t>
            </a:r>
            <a:r>
              <a:rPr lang="en-IN" sz="2400" b="0" i="0" dirty="0">
                <a:effectLst/>
                <a:latin typeface="Arial Rounded MT Bold" panose="020F0704030504030204" pitchFamily="34" charset="0"/>
              </a:rPr>
              <a:t>/</a:t>
            </a:r>
            <a:r>
              <a:rPr lang="en-IN" sz="2400" dirty="0">
                <a:latin typeface="Arial Rounded MT Bold" panose="020F0704030504030204" pitchFamily="34" charset="0"/>
              </a:rPr>
              <a:t>train</a:t>
            </a:r>
            <a:r>
              <a:rPr lang="en-US" sz="2400" dirty="0">
                <a:latin typeface="Arial Rounded MT Bold" panose="020F0704030504030204" pitchFamily="34" charset="0"/>
                <a:cs typeface="Arial"/>
              </a:rPr>
              <a:t>” : To add the train details in table.</a:t>
            </a:r>
          </a:p>
          <a:p>
            <a:pPr algn="just"/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pPr algn="just"/>
            <a:r>
              <a:rPr lang="en-US" sz="2400" dirty="0">
                <a:latin typeface="Arial Rounded MT Bold" panose="020F0704030504030204" pitchFamily="34" charset="0"/>
                <a:cs typeface="Arial"/>
              </a:rPr>
              <a:t>2. “get/train” : we can get all train  record which is in train table.</a:t>
            </a:r>
          </a:p>
          <a:p>
            <a:pPr algn="just">
              <a:buAutoNum type="arabicPeriod"/>
            </a:pPr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pPr algn="just"/>
            <a:r>
              <a:rPr lang="en-US" sz="2400" dirty="0">
                <a:latin typeface="Arial Rounded MT Bold" panose="020F0704030504030204" pitchFamily="34" charset="0"/>
                <a:cs typeface="Arial"/>
              </a:rPr>
              <a:t>3. “delete/train/train id” :​ It is used to delete particular record in table to use trained.</a:t>
            </a:r>
          </a:p>
          <a:p>
            <a:pPr algn="just">
              <a:buAutoNum type="arabicPeriod"/>
            </a:pPr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pPr algn="just"/>
            <a:r>
              <a:rPr lang="en-US" sz="2400" dirty="0">
                <a:latin typeface="Arial Rounded MT Bold" panose="020F0704030504030204" pitchFamily="34" charset="0"/>
                <a:cs typeface="Arial"/>
              </a:rPr>
              <a:t>4. “put/train/trained” : It is to update particular train by </a:t>
            </a:r>
            <a:r>
              <a:rPr lang="en-US" sz="2400" dirty="0" err="1">
                <a:latin typeface="Arial Rounded MT Bold" panose="020F0704030504030204" pitchFamily="34" charset="0"/>
                <a:cs typeface="Arial"/>
              </a:rPr>
              <a:t>trainid</a:t>
            </a:r>
            <a:r>
              <a:rPr lang="en-US" sz="2400" dirty="0">
                <a:latin typeface="Arial Rounded MT Bold" panose="020F0704030504030204" pitchFamily="34" charset="0"/>
                <a:cs typeface="Arial"/>
              </a:rPr>
              <a:t>.</a:t>
            </a:r>
          </a:p>
          <a:p>
            <a:pPr algn="just">
              <a:buAutoNum type="arabicPeriod"/>
            </a:pPr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pPr algn="just"/>
            <a:r>
              <a:rPr lang="en-US" sz="2400" dirty="0">
                <a:latin typeface="Arial Rounded MT Bold" panose="020F0704030504030204" pitchFamily="34" charset="0"/>
                <a:cs typeface="Arial"/>
              </a:rPr>
              <a:t>5.  “get/train/</a:t>
            </a:r>
            <a:r>
              <a:rPr lang="en-US" sz="2400" dirty="0" err="1">
                <a:latin typeface="Arial Rounded MT Bold" panose="020F0704030504030204" pitchFamily="34" charset="0"/>
                <a:cs typeface="Arial"/>
              </a:rPr>
              <a:t>trainid</a:t>
            </a:r>
            <a:r>
              <a:rPr lang="en-US" sz="2400" dirty="0">
                <a:latin typeface="Arial Rounded MT Bold" panose="020F0704030504030204" pitchFamily="34" charset="0"/>
                <a:cs typeface="Arial"/>
              </a:rPr>
              <a:t>” : This url is to get a particular train by using </a:t>
            </a:r>
            <a:r>
              <a:rPr lang="en-US" sz="2400" dirty="0" err="1">
                <a:latin typeface="Arial Rounded MT Bold" panose="020F0704030504030204" pitchFamily="34" charset="0"/>
                <a:cs typeface="Arial"/>
              </a:rPr>
              <a:t>trainid</a:t>
            </a:r>
            <a:r>
              <a:rPr lang="en-US" sz="2400" dirty="0">
                <a:latin typeface="Arial Rounded MT Bold" panose="020F0704030504030204" pitchFamily="34" charset="0"/>
                <a:cs typeface="Arial"/>
              </a:rPr>
              <a:t>.</a:t>
            </a:r>
          </a:p>
          <a:p>
            <a:pPr algn="just"/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pPr algn="just"/>
            <a:r>
              <a:rPr lang="en-US" sz="2400" dirty="0">
                <a:latin typeface="Arial Rounded MT Bold" panose="020F0704030504030204" pitchFamily="34" charset="0"/>
                <a:cs typeface="Arial"/>
              </a:rPr>
              <a:t>6. “get/train/name” : Its used to get particular train by its name.</a:t>
            </a:r>
          </a:p>
          <a:p>
            <a:pPr algn="just"/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pPr algn="just"/>
            <a:r>
              <a:rPr lang="en-US" sz="2400" dirty="0">
                <a:latin typeface="Arial Rounded MT Bold" panose="020F0704030504030204" pitchFamily="34" charset="0"/>
              </a:rPr>
              <a:t>7. “/get/</a:t>
            </a:r>
            <a:r>
              <a:rPr lang="en-US" sz="2400" dirty="0" err="1">
                <a:latin typeface="Arial Rounded MT Bold" panose="020F0704030504030204" pitchFamily="34" charset="0"/>
              </a:rPr>
              <a:t>traincost</a:t>
            </a:r>
            <a:r>
              <a:rPr lang="en-US" sz="2400" dirty="0">
                <a:latin typeface="Arial Rounded MT Bold" panose="020F0704030504030204" pitchFamily="34" charset="0"/>
              </a:rPr>
              <a:t>” : This </a:t>
            </a:r>
            <a:r>
              <a:rPr lang="en-US" sz="2400" dirty="0" err="1">
                <a:latin typeface="Arial Rounded MT Bold" panose="020F0704030504030204" pitchFamily="34" charset="0"/>
              </a:rPr>
              <a:t>url</a:t>
            </a:r>
            <a:r>
              <a:rPr lang="en-US" sz="2400" dirty="0">
                <a:latin typeface="Arial Rounded MT Bold" panose="020F0704030504030204" pitchFamily="34" charset="0"/>
              </a:rPr>
              <a:t> for to calculate the train cost</a:t>
            </a:r>
            <a:r>
              <a:rPr lang="en-US" sz="2400" dirty="0">
                <a:latin typeface="Arial Black" panose="020B0A04020102020204" pitchFamily="34" charset="0"/>
              </a:rPr>
              <a:t>.</a:t>
            </a:r>
          </a:p>
          <a:p>
            <a:pPr algn="just"/>
            <a:endParaRPr lang="en-US" sz="2400" dirty="0">
              <a:latin typeface="Arial Rounded MT Bold" panose="020F070403050403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003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319F35-C3EF-506D-9F19-F193F28B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" y="-180109"/>
            <a:ext cx="2867891" cy="73429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cs typeface="Times New Roman" pitchFamily="18" charset="0"/>
              </a:rPr>
              <a:t>   </a:t>
            </a:r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cs typeface="Times New Roman" pitchFamily="18" charset="0"/>
              </a:rPr>
              <a:t>Contents :</a:t>
            </a:r>
            <a:br>
              <a:rPr lang="en-IN" sz="36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cs typeface="Times New Roman" pitchFamily="18" charset="0"/>
              </a:rPr>
            </a:br>
            <a:endParaRPr lang="en-IN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3C2A-707F-687E-8D01-0A9C4EAC4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7730" y="554182"/>
            <a:ext cx="5436361" cy="630381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 Introduction</a:t>
            </a:r>
            <a:endParaRPr lang="en-US" sz="24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4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  ER Diagram</a:t>
            </a:r>
            <a:endParaRPr lang="en-US" sz="24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4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  Working of Back-End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400" dirty="0">
              <a:latin typeface="Arial Rounded MT Bold" panose="020F0704030504030204" pitchFamily="34" charset="0"/>
              <a:cs typeface="Times New Roman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Arial Rounded MT Bold" panose="020F0704030504030204" pitchFamily="34" charset="0"/>
                <a:ea typeface="+mn-lt"/>
                <a:cs typeface="Times New Roman"/>
              </a:rPr>
              <a:t> Working of front-end</a:t>
            </a:r>
            <a:endParaRPr lang="en-US" sz="24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4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  Annotations </a:t>
            </a:r>
            <a:endParaRPr lang="en-US" sz="24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4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  APIs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 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  Features Of System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400" dirty="0">
              <a:latin typeface="Arial Rounded MT Bold" panose="020F0704030504030204" pitchFamily="34" charset="0"/>
              <a:cs typeface="Times New Roman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 Software Requirement</a:t>
            </a:r>
            <a:endParaRPr lang="en-US" sz="24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  Conclusion</a:t>
            </a:r>
            <a:endParaRPr lang="en-US" sz="24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4501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9F3A-1831-0E3F-3C90-16E74ACE0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61" y="193963"/>
            <a:ext cx="11145078" cy="62176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accent6"/>
                </a:solidFill>
                <a:latin typeface="Britannic Bold" panose="020B0903060703020204" pitchFamily="34" charset="0"/>
              </a:rPr>
              <a:t>user URL :</a:t>
            </a:r>
          </a:p>
          <a:p>
            <a:pPr marL="457200" indent="-457200">
              <a:buAutoNum type="arabicPeriod"/>
            </a:pPr>
            <a:r>
              <a:rPr lang="en-US" sz="2800" dirty="0">
                <a:latin typeface="Arial Rounded MT Bold" panose="020F0704030504030204" pitchFamily="34" charset="0"/>
              </a:rPr>
              <a:t>“post/user” : It used for for to add user in table.</a:t>
            </a:r>
          </a:p>
          <a:p>
            <a:pPr marL="457200" indent="-457200">
              <a:buAutoNum type="arabicPeriod"/>
            </a:pPr>
            <a:endParaRPr lang="en-US" sz="2800" dirty="0">
              <a:latin typeface="Arial Rounded MT Bold" panose="020F070403050403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 Rounded MT Bold" panose="020F0704030504030204" pitchFamily="34" charset="0"/>
              </a:rPr>
              <a:t>“get/user” : This url for getting all user record in the table.</a:t>
            </a:r>
          </a:p>
          <a:p>
            <a:pPr marL="457200" indent="-457200">
              <a:buAutoNum type="arabicPeriod"/>
            </a:pPr>
            <a:endParaRPr lang="en-US" sz="2800" dirty="0">
              <a:latin typeface="Arial Rounded MT Bold" panose="020F070403050403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 Rounded MT Bold" panose="020F0704030504030204" pitchFamily="34" charset="0"/>
              </a:rPr>
              <a:t>“delete/user/</a:t>
            </a:r>
            <a:r>
              <a:rPr lang="en-US" sz="2800" dirty="0" err="1">
                <a:latin typeface="Arial Rounded MT Bold" panose="020F0704030504030204" pitchFamily="34" charset="0"/>
              </a:rPr>
              <a:t>userid</a:t>
            </a:r>
            <a:r>
              <a:rPr lang="en-US" sz="2800" dirty="0">
                <a:latin typeface="Arial Rounded MT Bold" panose="020F0704030504030204" pitchFamily="34" charset="0"/>
              </a:rPr>
              <a:t>” : Its for deleted particular record in the table.</a:t>
            </a:r>
          </a:p>
          <a:p>
            <a:pPr marL="457200" indent="-457200">
              <a:buAutoNum type="arabicPeriod"/>
            </a:pPr>
            <a:endParaRPr lang="en-US" sz="2800" dirty="0">
              <a:latin typeface="Arial Rounded MT Bold" panose="020F070403050403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 Rounded MT Bold" panose="020F0704030504030204" pitchFamily="34" charset="0"/>
              </a:rPr>
              <a:t>“put/user/</a:t>
            </a:r>
            <a:r>
              <a:rPr lang="en-US" sz="2800" dirty="0" err="1">
                <a:latin typeface="Arial Rounded MT Bold" panose="020F0704030504030204" pitchFamily="34" charset="0"/>
              </a:rPr>
              <a:t>userid</a:t>
            </a:r>
            <a:r>
              <a:rPr lang="en-US" sz="2800" dirty="0">
                <a:latin typeface="Arial Rounded MT Bold" panose="020F0704030504030204" pitchFamily="34" charset="0"/>
              </a:rPr>
              <a:t>” : Its for update a particular user in existing table.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01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5A616-6C82-21FF-B196-371940446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7" y="649357"/>
            <a:ext cx="11171582" cy="5194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5. “put/train/</a:t>
            </a:r>
            <a:r>
              <a:rPr lang="en-US" sz="2400" dirty="0" err="1">
                <a:latin typeface="Arial Rounded MT Bold" panose="020F0704030504030204" pitchFamily="34" charset="0"/>
              </a:rPr>
              <a:t>trainid</a:t>
            </a:r>
            <a:r>
              <a:rPr lang="en-US" sz="2400" dirty="0">
                <a:latin typeface="Arial Rounded MT Bold" panose="020F0704030504030204" pitchFamily="34" charset="0"/>
              </a:rPr>
              <a:t>/user/</a:t>
            </a:r>
            <a:r>
              <a:rPr lang="en-US" sz="2400" dirty="0" err="1">
                <a:latin typeface="Arial Rounded MT Bold" panose="020F0704030504030204" pitchFamily="34" charset="0"/>
              </a:rPr>
              <a:t>userid</a:t>
            </a:r>
            <a:r>
              <a:rPr lang="en-US" sz="2400" dirty="0">
                <a:latin typeface="Arial Rounded MT Bold" panose="020F0704030504030204" pitchFamily="34" charset="0"/>
              </a:rPr>
              <a:t>” : It is assign to particular user to </a:t>
            </a:r>
            <a:r>
              <a:rPr lang="en-US" sz="2400">
                <a:latin typeface="Arial Rounded MT Bold" panose="020F0704030504030204" pitchFamily="34" charset="0"/>
              </a:rPr>
              <a:t>particular train </a:t>
            </a:r>
            <a:r>
              <a:rPr lang="en-US" sz="2400" dirty="0">
                <a:latin typeface="Arial Rounded MT Bold" panose="020F0704030504030204" pitchFamily="34" charset="0"/>
              </a:rPr>
              <a:t>bases on their the relation.</a:t>
            </a:r>
          </a:p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6. “get/user/</a:t>
            </a:r>
            <a:r>
              <a:rPr lang="en-US" sz="2400" dirty="0" err="1">
                <a:latin typeface="Arial Rounded MT Bold" panose="020F0704030504030204" pitchFamily="34" charset="0"/>
              </a:rPr>
              <a:t>userid</a:t>
            </a:r>
            <a:r>
              <a:rPr lang="en-US" sz="2400" dirty="0">
                <a:latin typeface="Arial Rounded MT Bold" panose="020F0704030504030204" pitchFamily="34" charset="0"/>
              </a:rPr>
              <a:t>” : It is for get particular user by using subjectid.</a:t>
            </a:r>
          </a:p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7. “get/user/name” : It is for the get particular user by its name.</a:t>
            </a:r>
          </a:p>
        </p:txBody>
      </p:sp>
    </p:spTree>
    <p:extLst>
      <p:ext uri="{BB962C8B-B14F-4D97-AF65-F5344CB8AC3E}">
        <p14:creationId xmlns:p14="http://schemas.microsoft.com/office/powerpoint/2010/main" val="212266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F71D42-BB18-7FE0-6A1E-05DF9CE3B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357" y="198783"/>
            <a:ext cx="10171043" cy="84813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Britannic Bold" panose="020B0903060703020204" pitchFamily="34" charset="0"/>
                <a:cs typeface="Times New Roman" pitchFamily="18" charset="0"/>
              </a:rPr>
              <a:t>Software &amp; hardware used :</a:t>
            </a:r>
            <a:endParaRPr lang="en-IN" sz="3600" dirty="0">
              <a:solidFill>
                <a:schemeClr val="accent6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63C78-87E2-D04F-0E95-A6A6E4730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087" y="1272209"/>
            <a:ext cx="10542103" cy="5115339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en-US" sz="5100" b="1" i="1" dirty="0">
                <a:latin typeface="Arial Black" panose="020B0A04020102020204" pitchFamily="34" charset="0"/>
                <a:cs typeface="Times New Roman"/>
              </a:rPr>
              <a:t>   </a:t>
            </a:r>
            <a:r>
              <a:rPr lang="en-US" sz="51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cs typeface="Times New Roman"/>
              </a:rPr>
              <a:t>Software Requirements </a:t>
            </a:r>
            <a:r>
              <a:rPr lang="en-US" sz="51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ritannic Bold" panose="020B0903060703020204" pitchFamily="34" charset="0"/>
                <a:cs typeface="Times New Roman"/>
              </a:rPr>
              <a:t>:</a:t>
            </a:r>
            <a:endParaRPr lang="en-US" sz="5100" b="1" dirty="0">
              <a:solidFill>
                <a:schemeClr val="accent1">
                  <a:lumMod val="40000"/>
                  <a:lumOff val="60000"/>
                </a:schemeClr>
              </a:solidFill>
              <a:latin typeface="Britannic Bold" panose="020B0903060703020204" pitchFamily="34" charset="0"/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 </a:t>
            </a:r>
            <a:r>
              <a:rPr lang="en-US" sz="5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Operating System : Windows 7 10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 Language : Java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 IDE : Spring Tool Suite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5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 Client : Postman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 Backend : MySQL</a:t>
            </a:r>
          </a:p>
          <a:p>
            <a:endParaRPr lang="en-US" sz="5100" dirty="0">
              <a:solidFill>
                <a:schemeClr val="accent4">
                  <a:lumMod val="20000"/>
                  <a:lumOff val="80000"/>
                </a:schemeClr>
              </a:solidFill>
              <a:latin typeface="Arial Black" panose="020B0A04020102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51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  <a:ea typeface="+mn-lt"/>
                <a:cs typeface="+mn-lt"/>
              </a:rPr>
              <a:t>   </a:t>
            </a:r>
            <a:r>
              <a:rPr lang="en-US" sz="51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US" sz="51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Condensed" panose="020B0502040204020203" pitchFamily="34" charset="0"/>
                <a:cs typeface="Times New Roman"/>
              </a:rPr>
              <a:t>Hardware Requirements </a:t>
            </a:r>
            <a:r>
              <a:rPr lang="en-US" sz="51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ritannic Bold" panose="020B0903060703020204" pitchFamily="34" charset="0"/>
                <a:cs typeface="Times New Roman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5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CPU : Intel Pentium V processor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 RAM : 6 GB or above 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5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Hard Disk : 64 GB hard disk space or minimum </a:t>
            </a:r>
          </a:p>
          <a:p>
            <a:pPr marL="0" indent="0">
              <a:buNone/>
            </a:pPr>
            <a:endParaRPr lang="en-US" sz="3200" dirty="0">
              <a:latin typeface="Arial Black" panose="020B0A04020102020204" pitchFamily="34" charset="0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7779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05D0-E610-F13F-FA28-6CE9EB63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10" y="-106018"/>
            <a:ext cx="10131425" cy="1232453"/>
          </a:xfrm>
        </p:spPr>
        <p:txBody>
          <a:bodyPr/>
          <a:lstStyle/>
          <a:p>
            <a:pPr algn="l"/>
            <a:r>
              <a:rPr lang="en-US" sz="3600" b="1" dirty="0">
                <a:latin typeface="Britannic Bold" panose="020B0903060703020204" pitchFamily="34" charset="0"/>
                <a:cs typeface="Times New Roman"/>
              </a:rPr>
              <a:t> </a:t>
            </a:r>
            <a:r>
              <a:rPr lang="en-US" sz="3600" b="1" dirty="0">
                <a:solidFill>
                  <a:schemeClr val="accent6"/>
                </a:solidFill>
                <a:latin typeface="Britannic Bold" panose="020B0903060703020204" pitchFamily="34" charset="0"/>
                <a:cs typeface="Times New Roman"/>
              </a:rPr>
              <a:t>Conclusion : </a:t>
            </a:r>
            <a:endParaRPr lang="en-US" dirty="0">
              <a:solidFill>
                <a:schemeClr val="accent6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D559E-09BA-8E6C-92F0-D8383768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332" y="980661"/>
            <a:ext cx="10990052" cy="56707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,Sans-Serif" panose="020B0604020202020204" pitchFamily="34" charset="0"/>
              <a:buChar char="Ø"/>
            </a:pPr>
            <a:r>
              <a:rPr lang="en-US" sz="2400" b="1" dirty="0">
                <a:latin typeface="Arial Rounded MT Bold" panose="020F0704030504030204" pitchFamily="34" charset="0"/>
                <a:cs typeface="Times New Roman"/>
              </a:rPr>
              <a:t> The project entitled as Railway Reservation System. The web application </a:t>
            </a:r>
            <a:r>
              <a:rPr lang="en-US" sz="2400" b="1" dirty="0" err="1">
                <a:latin typeface="Arial Rounded MT Bold" panose="020F0704030504030204" pitchFamily="34" charset="0"/>
                <a:cs typeface="Times New Roman"/>
              </a:rPr>
              <a:t>involes</a:t>
            </a:r>
            <a:r>
              <a:rPr lang="en-US" sz="2400" b="1" dirty="0">
                <a:latin typeface="Arial Rounded MT Bold" panose="020F0704030504030204" pitchFamily="34" charset="0"/>
                <a:cs typeface="Times New Roman"/>
              </a:rPr>
              <a:t> almost all the features of the online train ticket booking.</a:t>
            </a:r>
          </a:p>
          <a:p>
            <a:pPr>
              <a:buFont typeface="Wingdings,Sans-Serif" panose="020B0604020202020204" pitchFamily="34" charset="0"/>
              <a:buChar char="Ø"/>
            </a:pPr>
            <a:endParaRPr lang="en-US" sz="2400" b="1" dirty="0">
              <a:latin typeface="Arial Rounded MT Bold" panose="020F0704030504030204" pitchFamily="34" charset="0"/>
              <a:cs typeface="Times New Roman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400" b="1" dirty="0">
                <a:latin typeface="Arial Rounded MT Bold" panose="020F0704030504030204" pitchFamily="34" charset="0"/>
                <a:cs typeface="Times New Roman"/>
              </a:rPr>
              <a:t>The future implementation will be online help for the customer and chatting with website </a:t>
            </a:r>
            <a:r>
              <a:rPr lang="en-US" sz="2400" b="1" dirty="0" err="1">
                <a:latin typeface="Arial Rounded MT Bold" panose="020F0704030504030204" pitchFamily="34" charset="0"/>
                <a:cs typeface="Times New Roman"/>
              </a:rPr>
              <a:t>administrater</a:t>
            </a:r>
            <a:r>
              <a:rPr lang="en-US" sz="2400" b="1" dirty="0">
                <a:latin typeface="Arial Rounded MT Bold" panose="020F0704030504030204" pitchFamily="34" charset="0"/>
                <a:cs typeface="Times New Roman"/>
              </a:rPr>
              <a:t>.</a:t>
            </a:r>
          </a:p>
          <a:p>
            <a:pPr>
              <a:buFont typeface="Wingdings,Sans-Serif" panose="020B0604020202020204" pitchFamily="34" charset="0"/>
              <a:buChar char="Ø"/>
            </a:pPr>
            <a:endParaRPr lang="en-US" sz="24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   This project is successfully implemented with all the features mentioned in system requirements specification.</a:t>
            </a:r>
            <a:endParaRPr lang="en-US" sz="24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4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  </a:t>
            </a:r>
            <a:r>
              <a:rPr lang="en-IN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Finally with a secured connection the Railway Reservation successfully without any interruptions.</a:t>
            </a:r>
            <a:endParaRPr lang="en-US" sz="2400" dirty="0">
              <a:latin typeface="Arial Rounded MT Bold" panose="020F0704030504030204" pitchFamily="34" charset="0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4393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AAF8D1-E712-616B-8E5B-5D2460914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77" y="1616766"/>
            <a:ext cx="10084905" cy="3180522"/>
          </a:xfrm>
        </p:spPr>
      </p:pic>
    </p:spTree>
    <p:extLst>
      <p:ext uri="{BB962C8B-B14F-4D97-AF65-F5344CB8AC3E}">
        <p14:creationId xmlns:p14="http://schemas.microsoft.com/office/powerpoint/2010/main" val="109851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4E84-C1A2-A886-E121-10E9566B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05" y="107852"/>
            <a:ext cx="10131425" cy="1456267"/>
          </a:xfrm>
        </p:spPr>
        <p:txBody>
          <a:bodyPr/>
          <a:lstStyle/>
          <a:p>
            <a:pPr algn="l"/>
            <a:r>
              <a:rPr lang="en-IN" sz="3600" b="1" dirty="0">
                <a:latin typeface="Britannic Bold" panose="020B0903060703020204" pitchFamily="34" charset="0"/>
                <a:ea typeface="+mj-lt"/>
                <a:cs typeface="+mj-lt"/>
              </a:rPr>
              <a:t>  </a:t>
            </a:r>
            <a:r>
              <a:rPr lang="en-IN" sz="3600" b="1" dirty="0">
                <a:solidFill>
                  <a:schemeClr val="accent6"/>
                </a:solidFill>
                <a:latin typeface="Britannic Bold" panose="020B0903060703020204" pitchFamily="34" charset="0"/>
                <a:ea typeface="+mj-lt"/>
                <a:cs typeface="+mj-lt"/>
              </a:rPr>
              <a:t>Introduction</a:t>
            </a:r>
            <a:r>
              <a:rPr lang="en-IN" sz="3600" b="1" dirty="0">
                <a:latin typeface="Britannic Bold" panose="020B0903060703020204" pitchFamily="34" charset="0"/>
                <a:ea typeface="+mj-lt"/>
                <a:cs typeface="+mj-lt"/>
              </a:rPr>
              <a:t> :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6676-7055-162E-D2EA-A3328896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993" y="1225959"/>
            <a:ext cx="10688128" cy="51277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latin typeface="Arial Rounded MT Bold" panose="020F0704030504030204" pitchFamily="34" charset="0"/>
                <a:cs typeface="Calibri"/>
              </a:rPr>
              <a:t> </a:t>
            </a: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Railway Reservation System helps booking tickets for train , The Railway  Reservation System is a Java Spring Boot, </a:t>
            </a:r>
            <a:r>
              <a:rPr lang="en-US" sz="2400" dirty="0" err="1">
                <a:latin typeface="Arial Rounded MT Bold" panose="020F0704030504030204" pitchFamily="34" charset="0"/>
                <a:cs typeface="Times New Roman"/>
              </a:rPr>
              <a:t>MySql</a:t>
            </a: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 and Angular Project which can on the tomcat server.</a:t>
            </a:r>
          </a:p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  <a:cs typeface="Times New Roman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We have majorly two main roles in the application. One is the Admin whose responsibility is to manage the whole application like adding product, adding train information, view booking, etc.</a:t>
            </a:r>
          </a:p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  <a:cs typeface="Times New Roman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Another user is the who will book tickets using the application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sz="2400" dirty="0">
              <a:latin typeface="Arial Black" panose="020B0A04020102020204" pitchFamily="34" charset="0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latin typeface="Arial Black" panose="020B0A04020102020204" pitchFamily="34" charset="0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Arial Black" panose="020B0A040201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97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50D1-0240-8825-9A22-E0874DDC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/>
                </a:solidFill>
                <a:latin typeface="Britannic Bold" panose="020B0903060703020204" pitchFamily="34" charset="0"/>
              </a:rPr>
              <a:t>ER Diagram</a:t>
            </a:r>
            <a:r>
              <a:rPr lang="en-IN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:</a:t>
            </a:r>
            <a:endParaRPr lang="en-US" dirty="0">
              <a:solidFill>
                <a:schemeClr val="accent6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7F825F-8D7E-5C43-10AA-37F8CF982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6" t="-168" r="5398" b="3476"/>
          <a:stretch/>
        </p:blipFill>
        <p:spPr>
          <a:xfrm>
            <a:off x="1099930" y="1369456"/>
            <a:ext cx="9554818" cy="50358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7518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000D-5595-C0C5-86EE-CA04FE1B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593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chemeClr val="accent6"/>
                </a:solidFill>
                <a:latin typeface="Britannic Bold" panose="020B0903060703020204" pitchFamily="34" charset="0"/>
                <a:cs typeface="Times New Roman"/>
              </a:rPr>
              <a:t>Working</a:t>
            </a:r>
            <a:r>
              <a:rPr lang="en-US" sz="3600" b="1" dirty="0">
                <a:latin typeface="Britannic Bold" panose="020B0903060703020204" pitchFamily="34" charset="0"/>
                <a:cs typeface="Times New Roman"/>
              </a:rPr>
              <a:t> </a:t>
            </a:r>
            <a:r>
              <a:rPr lang="en-US" sz="3600" b="1" dirty="0">
                <a:solidFill>
                  <a:schemeClr val="accent6"/>
                </a:solidFill>
                <a:latin typeface="Britannic Bold" panose="020B0903060703020204" pitchFamily="34" charset="0"/>
                <a:cs typeface="Times New Roman"/>
              </a:rPr>
              <a:t>Of Back-End </a:t>
            </a:r>
            <a:r>
              <a:rPr lang="en-US" sz="3600" b="1" dirty="0">
                <a:latin typeface="Britannic Bold" panose="020B0903060703020204" pitchFamily="34" charset="0"/>
                <a:cs typeface="Times New Roman"/>
              </a:rPr>
              <a:t>: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A50B-678C-928A-7BB0-9762CC5EB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99309"/>
            <a:ext cx="10820400" cy="48591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latin typeface="Arial Black" panose="020B0A04020102020204" pitchFamily="34" charset="0"/>
                <a:cs typeface="Times New Roman"/>
              </a:rPr>
              <a:t>There are mainly three stages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9FF93A3A-D8DE-8CED-001A-544883625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81200"/>
            <a:ext cx="10820400" cy="473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3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05C1-AF83-DA43-94C4-D30B6A07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/>
                </a:solidFill>
                <a:latin typeface="Britannic Bold" panose="020B0903060703020204" pitchFamily="34" charset="0"/>
              </a:rPr>
              <a:t>WORKING OF FRONT-END</a:t>
            </a:r>
            <a:endParaRPr lang="en-US" dirty="0">
              <a:solidFill>
                <a:schemeClr val="accent6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5BF7-413D-C591-CB40-744CC5F7B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6292"/>
            <a:ext cx="10442577" cy="4908990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latin typeface="Arial Rounded MT Bold" panose="020F0704030504030204" pitchFamily="34" charset="0"/>
              </a:rPr>
              <a:t>Railway Reservation system which implements the MVC(Model-View-Control)Architecture. As View, Angular-8 with routing is used . For  the backend, Spring Boot v2.1.6 is used.</a:t>
            </a:r>
          </a:p>
          <a:p>
            <a:endParaRPr lang="en-IN" sz="2400" dirty="0">
              <a:latin typeface="Arial Rounded MT Bold" panose="020F0704030504030204" pitchFamily="34" charset="0"/>
            </a:endParaRPr>
          </a:p>
          <a:p>
            <a:r>
              <a:rPr lang="en-IN" sz="2400" dirty="0">
                <a:latin typeface="Arial Rounded MT Bold" panose="020F0704030504030204" pitchFamily="34" charset="0"/>
              </a:rPr>
              <a:t>Java persistence </a:t>
            </a:r>
            <a:r>
              <a:rPr lang="en-IN" sz="2400" dirty="0" err="1">
                <a:latin typeface="Arial Rounded MT Bold" panose="020F0704030504030204" pitchFamily="34" charset="0"/>
              </a:rPr>
              <a:t>Api</a:t>
            </a:r>
            <a:r>
              <a:rPr lang="en-IN" sz="2400" dirty="0">
                <a:latin typeface="Arial Rounded MT Bold" panose="020F0704030504030204" pitchFamily="34" charset="0"/>
              </a:rPr>
              <a:t> (JPA) is used to write the Business Logic. REST </a:t>
            </a:r>
            <a:r>
              <a:rPr lang="en-IN" sz="2400" dirty="0" err="1">
                <a:latin typeface="Arial Rounded MT Bold" panose="020F0704030504030204" pitchFamily="34" charset="0"/>
              </a:rPr>
              <a:t>Api’s</a:t>
            </a:r>
            <a:r>
              <a:rPr lang="en-IN" sz="2400" dirty="0">
                <a:latin typeface="Arial Rounded MT Bold" panose="020F0704030504030204" pitchFamily="34" charset="0"/>
              </a:rPr>
              <a:t> are Written to communicate between server ports (Angular-&gt;port:4200, </a:t>
            </a:r>
            <a:r>
              <a:rPr lang="en-IN" sz="2400" dirty="0" err="1">
                <a:latin typeface="Arial Rounded MT Bold" panose="020F0704030504030204" pitchFamily="34" charset="0"/>
              </a:rPr>
              <a:t>SpringBoot</a:t>
            </a:r>
            <a:r>
              <a:rPr lang="en-IN" sz="2400" dirty="0">
                <a:latin typeface="Arial Rounded MT Bold" panose="020F0704030504030204" pitchFamily="34" charset="0"/>
              </a:rPr>
              <a:t> -&gt;port:8080, </a:t>
            </a:r>
            <a:r>
              <a:rPr lang="en-IN" sz="2400" dirty="0" err="1">
                <a:latin typeface="Arial Rounded MT Bold" panose="020F0704030504030204" pitchFamily="34" charset="0"/>
              </a:rPr>
              <a:t>MySql</a:t>
            </a:r>
            <a:r>
              <a:rPr lang="en-IN" sz="2400" dirty="0">
                <a:latin typeface="Arial Rounded MT Bold" panose="020F0704030504030204" pitchFamily="34" charset="0"/>
              </a:rPr>
              <a:t> -&gt; port:3306)</a:t>
            </a:r>
          </a:p>
          <a:p>
            <a:endParaRPr lang="en-IN" sz="24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latin typeface="Arial Rounded MT Bold" panose="020F0704030504030204" pitchFamily="34" charset="0"/>
              </a:rPr>
              <a:t>The project consist of a Login and Register page when user navigate to localhost:4200. On </a:t>
            </a:r>
            <a:r>
              <a:rPr lang="en-US" sz="2400" dirty="0" err="1">
                <a:latin typeface="Arial Rounded MT Bold" panose="020F0704030504030204" pitchFamily="34" charset="0"/>
              </a:rPr>
              <a:t>successfull</a:t>
            </a:r>
            <a:r>
              <a:rPr lang="en-US" sz="2400" dirty="0">
                <a:latin typeface="Arial Rounded MT Bold" panose="020F0704030504030204" pitchFamily="34" charset="0"/>
              </a:rPr>
              <a:t> login or registration as a user, a welcome page all the user detail and option to booking your ticket</a:t>
            </a:r>
            <a:r>
              <a:rPr lang="en-US" sz="2600" dirty="0">
                <a:latin typeface="Arial Rounded MT Bold" panose="020F0704030504030204" pitchFamily="34" charset="0"/>
              </a:rPr>
              <a:t>.</a:t>
            </a: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43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B120-A1A0-53C6-06DA-84FB13EB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/>
                </a:solidFill>
                <a:latin typeface="Britannic Bold" panose="020B0903060703020204" pitchFamily="34" charset="0"/>
              </a:rPr>
              <a:t>Train-Register</a:t>
            </a:r>
            <a:endParaRPr lang="en-US" dirty="0">
              <a:solidFill>
                <a:schemeClr val="accent6"/>
              </a:solidFill>
              <a:latin typeface="Britannic Bold" panose="020B0903060703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54F02F-9605-3877-5494-273BCF95F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4" y="1378226"/>
            <a:ext cx="9276522" cy="5027056"/>
          </a:xfrm>
        </p:spPr>
      </p:pic>
    </p:spTree>
    <p:extLst>
      <p:ext uri="{BB962C8B-B14F-4D97-AF65-F5344CB8AC3E}">
        <p14:creationId xmlns:p14="http://schemas.microsoft.com/office/powerpoint/2010/main" val="235839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7214-8A22-EE18-4F27-7C23C023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/>
                </a:solidFill>
                <a:latin typeface="Britannic Bold" panose="020B0903060703020204" pitchFamily="34" charset="0"/>
              </a:rPr>
              <a:t>User-Register</a:t>
            </a:r>
            <a:endParaRPr lang="en-US" dirty="0">
              <a:solidFill>
                <a:schemeClr val="accent6"/>
              </a:solidFill>
              <a:latin typeface="Britannic Bold" panose="020B0903060703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37E42-689F-C2BA-2D4A-4794D84EA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91" y="1417983"/>
            <a:ext cx="8984974" cy="4830417"/>
          </a:xfrm>
        </p:spPr>
      </p:pic>
    </p:spTree>
    <p:extLst>
      <p:ext uri="{BB962C8B-B14F-4D97-AF65-F5344CB8AC3E}">
        <p14:creationId xmlns:p14="http://schemas.microsoft.com/office/powerpoint/2010/main" val="42124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0876-75F5-6E27-7D7A-B03820FA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/>
                </a:solidFill>
                <a:latin typeface="Britannic Bold" panose="020B0903060703020204" pitchFamily="34" charset="0"/>
              </a:rPr>
              <a:t>Train-Search-Delete</a:t>
            </a:r>
            <a:endParaRPr lang="en-US" dirty="0">
              <a:solidFill>
                <a:schemeClr val="accent6"/>
              </a:solidFill>
              <a:latin typeface="Britannic Bold" panose="020B0903060703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C14790-A772-4393-DCA9-DE469365F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" y="1577009"/>
            <a:ext cx="9404723" cy="4671391"/>
          </a:xfrm>
        </p:spPr>
      </p:pic>
    </p:spTree>
    <p:extLst>
      <p:ext uri="{BB962C8B-B14F-4D97-AF65-F5344CB8AC3E}">
        <p14:creationId xmlns:p14="http://schemas.microsoft.com/office/powerpoint/2010/main" val="993196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1503</TotalTime>
  <Words>1318</Words>
  <Application>Microsoft Office PowerPoint</Application>
  <PresentationFormat>Widescreen</PresentationFormat>
  <Paragraphs>189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Arial Black</vt:lpstr>
      <vt:lpstr>Arial Rounded MT Bold</vt:lpstr>
      <vt:lpstr>Bahnschrift Condensed</vt:lpstr>
      <vt:lpstr>Bahnschrift Light Condensed</vt:lpstr>
      <vt:lpstr>Bahnschrift SemiBold Condensed</vt:lpstr>
      <vt:lpstr>Britannic Bold</vt:lpstr>
      <vt:lpstr>Century Gothic</vt:lpstr>
      <vt:lpstr>Times New Roman</vt:lpstr>
      <vt:lpstr>Wingdings</vt:lpstr>
      <vt:lpstr>Wingdings 3</vt:lpstr>
      <vt:lpstr>Wingdings,Sans-Serif</vt:lpstr>
      <vt:lpstr>Ion</vt:lpstr>
      <vt:lpstr>PowerPoint Presentation</vt:lpstr>
      <vt:lpstr>   Contents : </vt:lpstr>
      <vt:lpstr>  Introduction :</vt:lpstr>
      <vt:lpstr>ER Diagram:</vt:lpstr>
      <vt:lpstr>Working Of Back-End :</vt:lpstr>
      <vt:lpstr>WORKING OF FRONT-END</vt:lpstr>
      <vt:lpstr>Train-Register</vt:lpstr>
      <vt:lpstr>User-Register</vt:lpstr>
      <vt:lpstr>Train-Search-Delete</vt:lpstr>
      <vt:lpstr>User-Search-Delete</vt:lpstr>
      <vt:lpstr>  Work Flow :</vt:lpstr>
      <vt:lpstr> Annotations (@) :</vt:lpstr>
      <vt:lpstr>PowerPoint Presentation</vt:lpstr>
      <vt:lpstr>PowerPoint Presentation</vt:lpstr>
      <vt:lpstr>PowerPoint Presentation</vt:lpstr>
      <vt:lpstr>Application Programming Interface(APIs);</vt:lpstr>
      <vt:lpstr>Train Api: </vt:lpstr>
      <vt:lpstr>User Api: </vt:lpstr>
      <vt:lpstr>PowerPoint Presentation</vt:lpstr>
      <vt:lpstr>PowerPoint Presentation</vt:lpstr>
      <vt:lpstr>PowerPoint Presentation</vt:lpstr>
      <vt:lpstr>Software &amp; hardware used :</vt:lpstr>
      <vt:lpstr> Conclusion 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ELCOT</cp:lastModifiedBy>
  <cp:revision>689</cp:revision>
  <dcterms:created xsi:type="dcterms:W3CDTF">2022-09-17T15:19:54Z</dcterms:created>
  <dcterms:modified xsi:type="dcterms:W3CDTF">2023-01-05T06:45:08Z</dcterms:modified>
</cp:coreProperties>
</file>