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0"/>
  </p:notesMasterIdLst>
  <p:sldIdLst>
    <p:sldId id="256" r:id="rId2"/>
    <p:sldId id="266" r:id="rId3"/>
    <p:sldId id="258" r:id="rId4"/>
    <p:sldId id="295" r:id="rId5"/>
    <p:sldId id="299" r:id="rId6"/>
    <p:sldId id="306" r:id="rId7"/>
    <p:sldId id="305" r:id="rId8"/>
    <p:sldId id="298" r:id="rId9"/>
    <p:sldId id="301" r:id="rId10"/>
    <p:sldId id="302" r:id="rId11"/>
    <p:sldId id="296" r:id="rId12"/>
    <p:sldId id="297" r:id="rId13"/>
    <p:sldId id="259" r:id="rId14"/>
    <p:sldId id="290" r:id="rId15"/>
    <p:sldId id="293" r:id="rId16"/>
    <p:sldId id="287" r:id="rId17"/>
    <p:sldId id="289"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R" initials="RR" lastIdx="1" clrIdx="0">
    <p:extLst>
      <p:ext uri="{19B8F6BF-5375-455C-9EA6-DF929625EA0E}">
        <p15:presenceInfo xmlns:p15="http://schemas.microsoft.com/office/powerpoint/2012/main" userId="c922e1be62e5ba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161" autoAdjust="0"/>
  </p:normalViewPr>
  <p:slideViewPr>
    <p:cSldViewPr snapToGrid="0">
      <p:cViewPr varScale="1">
        <p:scale>
          <a:sx n="86" d="100"/>
          <a:sy n="86" d="100"/>
        </p:scale>
        <p:origin x="39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85FCD-3F7F-F542-BB72-47B68EB12741}" type="datetimeFigureOut">
              <a:rPr lang="en-US" smtClean="0"/>
              <a:pPr/>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F87C3-0443-8C44-BEE4-996B520EC8E3}" type="slidenum">
              <a:rPr lang="en-US" smtClean="0"/>
              <a:pPr/>
              <a:t>‹#›</a:t>
            </a:fld>
            <a:endParaRPr lang="en-US"/>
          </a:p>
        </p:txBody>
      </p:sp>
    </p:spTree>
    <p:extLst>
      <p:ext uri="{BB962C8B-B14F-4D97-AF65-F5344CB8AC3E}">
        <p14:creationId xmlns:p14="http://schemas.microsoft.com/office/powerpoint/2010/main" val="291052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4BCBE2E-CBCE-4D25-84D8-C6579BB792B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D050D9E9-3BC1-4D36-8A6C-5D1F455EC826}"/>
              </a:ext>
            </a:extLst>
          </p:cNvPr>
          <p:cNvSpPr/>
          <p:nvPr userDrawn="1"/>
        </p:nvSpPr>
        <p:spPr>
          <a:xfrm>
            <a:off x="0" y="0"/>
            <a:ext cx="12192000" cy="1892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9971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705D1-CCA9-4FE0-817B-105D3689EC60}"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CBE2E-CBCE-4D25-84D8-C6579BB792B5}" type="slidenum">
              <a:rPr lang="en-IN" smtClean="0"/>
              <a:t>‹#›</a:t>
            </a:fld>
            <a:endParaRPr lang="en-IN"/>
          </a:p>
        </p:txBody>
      </p:sp>
    </p:spTree>
    <p:extLst>
      <p:ext uri="{BB962C8B-B14F-4D97-AF65-F5344CB8AC3E}">
        <p14:creationId xmlns:p14="http://schemas.microsoft.com/office/powerpoint/2010/main" val="217715756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1491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596227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spTree>
    <p:extLst>
      <p:ext uri="{BB962C8B-B14F-4D97-AF65-F5344CB8AC3E}">
        <p14:creationId xmlns:p14="http://schemas.microsoft.com/office/powerpoint/2010/main" val="18209403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32573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878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00604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852419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sp>
        <p:nvSpPr>
          <p:cNvPr id="8" name="Rectangle 7">
            <a:extLst>
              <a:ext uri="{FF2B5EF4-FFF2-40B4-BE49-F238E27FC236}">
                <a16:creationId xmlns:a16="http://schemas.microsoft.com/office/drawing/2014/main" id="{2B7F73B3-A6BC-4084-AE07-E117E0681E56}"/>
              </a:ext>
            </a:extLst>
          </p:cNvPr>
          <p:cNvSpPr/>
          <p:nvPr userDrawn="1"/>
        </p:nvSpPr>
        <p:spPr>
          <a:xfrm>
            <a:off x="0" y="4936"/>
            <a:ext cx="12192000" cy="6632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314755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705D1-CCA9-4FE0-817B-105D3689EC60}"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CBE2E-CBCE-4D25-84D8-C6579BB792B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451830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705D1-CCA9-4FE0-817B-105D3689EC60}"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CBE2E-CBCE-4D25-84D8-C6579BB792B5}" type="slidenum">
              <a:rPr lang="en-IN" smtClean="0"/>
              <a:t>‹#›</a:t>
            </a:fld>
            <a:endParaRPr lang="en-IN"/>
          </a:p>
        </p:txBody>
      </p:sp>
    </p:spTree>
    <p:extLst>
      <p:ext uri="{BB962C8B-B14F-4D97-AF65-F5344CB8AC3E}">
        <p14:creationId xmlns:p14="http://schemas.microsoft.com/office/powerpoint/2010/main" val="27158867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705D1-CCA9-4FE0-817B-105D3689EC60}"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BCBE2E-CBCE-4D25-84D8-C6579BB792B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42654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705D1-CCA9-4FE0-817B-105D3689EC60}"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BCBE2E-CBCE-4D25-84D8-C6579BB792B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86500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705D1-CCA9-4FE0-817B-105D3689EC60}"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BCBE2E-CBCE-4D25-84D8-C6579BB792B5}" type="slidenum">
              <a:rPr lang="en-IN" smtClean="0"/>
              <a:t>‹#›</a:t>
            </a:fld>
            <a:endParaRPr lang="en-IN"/>
          </a:p>
        </p:txBody>
      </p:sp>
    </p:spTree>
    <p:extLst>
      <p:ext uri="{BB962C8B-B14F-4D97-AF65-F5344CB8AC3E}">
        <p14:creationId xmlns:p14="http://schemas.microsoft.com/office/powerpoint/2010/main" val="115318868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705D1-CCA9-4FE0-817B-105D3689EC60}"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CBE2E-CBCE-4D25-84D8-C6579BB792B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3658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705D1-CCA9-4FE0-817B-105D3689EC60}"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CBE2E-CBCE-4D25-84D8-C6579BB792B5}" type="slidenum">
              <a:rPr lang="en-IN" smtClean="0"/>
              <a:t>‹#›</a:t>
            </a:fld>
            <a:endParaRPr lang="en-IN"/>
          </a:p>
        </p:txBody>
      </p:sp>
    </p:spTree>
    <p:extLst>
      <p:ext uri="{BB962C8B-B14F-4D97-AF65-F5344CB8AC3E}">
        <p14:creationId xmlns:p14="http://schemas.microsoft.com/office/powerpoint/2010/main" val="307842336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E705D1-CCA9-4FE0-817B-105D3689EC60}" type="datetimeFigureOut">
              <a:rPr lang="en-IN" smtClean="0"/>
              <a:t>07-04-2021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BCBE2E-CBCE-4D25-84D8-C6579BB792B5}" type="slidenum">
              <a:rPr lang="en-IN" smtClean="0"/>
              <a:t>‹#›</a:t>
            </a:fld>
            <a:endParaRPr lang="en-IN"/>
          </a:p>
        </p:txBody>
      </p:sp>
    </p:spTree>
    <p:extLst>
      <p:ext uri="{BB962C8B-B14F-4D97-AF65-F5344CB8AC3E}">
        <p14:creationId xmlns:p14="http://schemas.microsoft.com/office/powerpoint/2010/main" val="33143062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rofile/Ruben_Orozco" TargetMode="External"/><Relationship Id="rId2" Type="http://schemas.openxmlformats.org/officeDocument/2006/relationships/hyperlink" Target="https://www.researchgate.net/profile/Yakdiel_Rodriguez-Gallo" TargetMode="External"/><Relationship Id="rId1" Type="http://schemas.openxmlformats.org/officeDocument/2006/relationships/slideLayout" Target="../slideLayouts/slideLayout2.xml"/><Relationship Id="rId4" Type="http://schemas.openxmlformats.org/officeDocument/2006/relationships/hyperlink" Target="https://www.researchgate.net/profile/Marlen_Perez-Diaz"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289" y="2401218"/>
            <a:ext cx="10058400" cy="1233996"/>
          </a:xfrm>
        </p:spPr>
        <p:txBody>
          <a:bodyPr/>
          <a:lstStyle/>
          <a:p>
            <a:r>
              <a:rPr lang="en-US" sz="2400" b="1" dirty="0"/>
              <a:t>Metal artifact reduction in CT and MRI using Unsupervised machine Learning algorithms</a:t>
            </a:r>
            <a:endParaRPr lang="en-IN" sz="2400" b="1" dirty="0"/>
          </a:p>
        </p:txBody>
      </p:sp>
      <p:sp>
        <p:nvSpPr>
          <p:cNvPr id="3" name="Subtitle 2"/>
          <p:cNvSpPr>
            <a:spLocks noGrp="1"/>
          </p:cNvSpPr>
          <p:nvPr>
            <p:ph type="subTitle" idx="1"/>
          </p:nvPr>
        </p:nvSpPr>
        <p:spPr>
          <a:xfrm>
            <a:off x="443754" y="2847197"/>
            <a:ext cx="5123328" cy="3889779"/>
          </a:xfrm>
        </p:spPr>
        <p:txBody>
          <a:bodyPr/>
          <a:lstStyle/>
          <a:p>
            <a:r>
              <a:rPr lang="en-IN" b="1" dirty="0"/>
              <a:t> </a:t>
            </a:r>
          </a:p>
        </p:txBody>
      </p:sp>
      <p:sp>
        <p:nvSpPr>
          <p:cNvPr id="4" name="Subtitle 2"/>
          <p:cNvSpPr txBox="1">
            <a:spLocks/>
          </p:cNvSpPr>
          <p:nvPr/>
        </p:nvSpPr>
        <p:spPr>
          <a:xfrm>
            <a:off x="6282849" y="2665562"/>
            <a:ext cx="5146765" cy="2138569"/>
          </a:xfrm>
          <a:prstGeom prst="rect">
            <a:avLst/>
          </a:prstGeom>
        </p:spPr>
        <p:txBody>
          <a:bodyPr/>
          <a:lstStyle>
            <a:lvl1pPr marL="0" indent="0" algn="just" defTabSz="914377" rtl="0" eaLnBrk="1" latinLnBrk="0" hangingPunct="1">
              <a:lnSpc>
                <a:spcPct val="90000"/>
              </a:lnSpc>
              <a:spcBef>
                <a:spcPts val="1000"/>
              </a:spcBef>
              <a:buFont typeface="Arial" panose="020B0604020202020204" pitchFamily="34" charset="0"/>
              <a:buNone/>
              <a:defRPr sz="2400" kern="1200">
                <a:solidFill>
                  <a:schemeClr val="tx1"/>
                </a:solidFill>
                <a:latin typeface="Cambria" panose="02040503050406030204" pitchFamily="18" charset="0"/>
                <a:ea typeface="+mn-ea"/>
                <a:cs typeface="Times New Roman" panose="02020603050405020304" pitchFamily="18" charset="0"/>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2FAA47E5-FC19-4D1F-9AC5-755D3F036F5A}"/>
              </a:ext>
            </a:extLst>
          </p:cNvPr>
          <p:cNvSpPr txBox="1"/>
          <p:nvPr/>
        </p:nvSpPr>
        <p:spPr>
          <a:xfrm>
            <a:off x="779289" y="3956473"/>
            <a:ext cx="10259725" cy="2369880"/>
          </a:xfrm>
          <a:prstGeom prst="rect">
            <a:avLst/>
          </a:prstGeom>
          <a:noFill/>
        </p:spPr>
        <p:txBody>
          <a:bodyPr wrap="square" rtlCol="0" anchor="ctr">
            <a:spAutoFit/>
          </a:bodyPr>
          <a:lstStyle/>
          <a:p>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PROJECT GUIDE : </a:t>
            </a:r>
          </a:p>
          <a:p>
            <a:r>
              <a:rPr lang="en-US" sz="2000" dirty="0">
                <a:latin typeface="Arial" panose="020B0604020202020204" pitchFamily="34" charset="0"/>
                <a:cs typeface="Arial" panose="020B0604020202020204" pitchFamily="34" charset="0"/>
              </a:rPr>
              <a:t>                          A. N. </a:t>
            </a:r>
            <a:r>
              <a:rPr lang="en-US" sz="2000" dirty="0" err="1">
                <a:latin typeface="Arial" panose="020B0604020202020204" pitchFamily="34" charset="0"/>
                <a:cs typeface="Arial" panose="020B0604020202020204" pitchFamily="34" charset="0"/>
              </a:rPr>
              <a:t>Sasi</a:t>
            </a:r>
            <a:r>
              <a:rPr lang="en-US" sz="2000" dirty="0">
                <a:latin typeface="Arial" panose="020B0604020202020204" pitchFamily="34" charset="0"/>
                <a:cs typeface="Arial" panose="020B0604020202020204" pitchFamily="34" charset="0"/>
              </a:rPr>
              <a:t> Kumar  </a:t>
            </a:r>
            <a:r>
              <a:rPr lang="en-US" sz="1400" dirty="0">
                <a:latin typeface="Arial" panose="020B0604020202020204" pitchFamily="34" charset="0"/>
                <a:cs typeface="Arial" panose="020B0604020202020204" pitchFamily="34" charset="0"/>
              </a:rPr>
              <a:t>Assistant Professor GRADE-1</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TEAM MEMBERS :</a:t>
            </a:r>
          </a:p>
          <a:p>
            <a:pPr lvl="4"/>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Yeshwanth</a:t>
            </a:r>
            <a:r>
              <a:rPr lang="en-US" dirty="0">
                <a:latin typeface="Arial" panose="020B0604020202020204" pitchFamily="34" charset="0"/>
                <a:cs typeface="Arial" panose="020B0604020202020204" pitchFamily="34" charset="0"/>
              </a:rPr>
              <a:t> . S                       (211417104311)</a:t>
            </a:r>
          </a:p>
          <a:p>
            <a:pPr lvl="4"/>
            <a:r>
              <a:rPr lang="en-US" dirty="0">
                <a:latin typeface="Arial" panose="020B0604020202020204" pitchFamily="34" charset="0"/>
                <a:cs typeface="Arial" panose="020B0604020202020204" pitchFamily="34" charset="0"/>
              </a:rPr>
              <a:t>2) Tinu </a:t>
            </a:r>
            <a:r>
              <a:rPr lang="en-US" dirty="0" err="1">
                <a:latin typeface="Arial" panose="020B0604020202020204" pitchFamily="34" charset="0"/>
                <a:cs typeface="Arial" panose="020B0604020202020204" pitchFamily="34" charset="0"/>
              </a:rPr>
              <a:t>pratheep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dharshan</a:t>
            </a:r>
            <a:r>
              <a:rPr lang="en-US" dirty="0">
                <a:latin typeface="Arial" panose="020B0604020202020204" pitchFamily="34" charset="0"/>
                <a:cs typeface="Arial" panose="020B0604020202020204" pitchFamily="34" charset="0"/>
              </a:rPr>
              <a:t> . S  (211417104283)</a:t>
            </a:r>
          </a:p>
          <a:p>
            <a:pPr lvl="4"/>
            <a:r>
              <a:rPr lang="en-US" dirty="0">
                <a:latin typeface="Arial" panose="020B0604020202020204" pitchFamily="34" charset="0"/>
                <a:cs typeface="Arial" panose="020B0604020202020204" pitchFamily="34" charset="0"/>
              </a:rPr>
              <a:t>3) Vinodh kumar .S                  (211417104303)</a:t>
            </a:r>
            <a:endParaRPr lang="en-IN" dirty="0">
              <a:latin typeface="Arial" panose="020B0604020202020204" pitchFamily="34" charset="0"/>
              <a:cs typeface="Arial" panose="020B0604020202020204" pitchFamily="34" charset="0"/>
            </a:endParaRPr>
          </a:p>
        </p:txBody>
      </p:sp>
      <p:pic>
        <p:nvPicPr>
          <p:cNvPr id="6" name="Picture 5"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177" y="-34198"/>
            <a:ext cx="1283823" cy="1278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rotWithShape="1">
          <a:blip r:embed="rId3"/>
          <a:srcRect l="13540" r="13797"/>
          <a:stretch/>
        </p:blipFill>
        <p:spPr>
          <a:xfrm>
            <a:off x="0" y="-18230"/>
            <a:ext cx="1078929" cy="1246182"/>
          </a:xfrm>
          <a:prstGeom prst="rect">
            <a:avLst/>
          </a:prstGeom>
        </p:spPr>
      </p:pic>
      <p:sp>
        <p:nvSpPr>
          <p:cNvPr id="9" name="TextBox 8">
            <a:extLst>
              <a:ext uri="{FF2B5EF4-FFF2-40B4-BE49-F238E27FC236}">
                <a16:creationId xmlns:a16="http://schemas.microsoft.com/office/drawing/2014/main" id="{EC46BEF1-786D-4EE1-89B4-FEDF48079F12}"/>
              </a:ext>
            </a:extLst>
          </p:cNvPr>
          <p:cNvSpPr txBox="1"/>
          <p:nvPr/>
        </p:nvSpPr>
        <p:spPr>
          <a:xfrm>
            <a:off x="3118281" y="1531667"/>
            <a:ext cx="6327560" cy="400110"/>
          </a:xfrm>
          <a:prstGeom prst="rect">
            <a:avLst/>
          </a:prstGeom>
          <a:noFill/>
        </p:spPr>
        <p:txBody>
          <a:bodyPr wrap="square">
            <a:spAutoFit/>
          </a:bodyPr>
          <a:lstStyle/>
          <a:p>
            <a:r>
              <a:rPr lang="en-US" sz="2000" i="1" dirty="0">
                <a:solidFill>
                  <a:srgbClr val="C00000"/>
                </a:solidFill>
                <a:latin typeface="Times New Roman" panose="02020603050405020304" pitchFamily="18" charset="0"/>
              </a:rPr>
              <a:t>Department of Computer Science and Engineering </a:t>
            </a:r>
            <a:endParaRPr lang="en-IN" sz="2000" i="1" dirty="0">
              <a:solidFill>
                <a:srgbClr val="C00000"/>
              </a:solidFill>
            </a:endParaRPr>
          </a:p>
        </p:txBody>
      </p:sp>
      <p:sp>
        <p:nvSpPr>
          <p:cNvPr id="11" name="TextBox 10">
            <a:extLst>
              <a:ext uri="{FF2B5EF4-FFF2-40B4-BE49-F238E27FC236}">
                <a16:creationId xmlns:a16="http://schemas.microsoft.com/office/drawing/2014/main" id="{221AD121-3431-40DD-94EA-C46763B86B56}"/>
              </a:ext>
            </a:extLst>
          </p:cNvPr>
          <p:cNvSpPr txBox="1"/>
          <p:nvPr/>
        </p:nvSpPr>
        <p:spPr>
          <a:xfrm>
            <a:off x="2761711" y="456356"/>
            <a:ext cx="6094520" cy="954107"/>
          </a:xfrm>
          <a:prstGeom prst="rect">
            <a:avLst/>
          </a:prstGeom>
          <a:noFill/>
        </p:spPr>
        <p:txBody>
          <a:bodyPr wrap="square">
            <a:spAutoFit/>
          </a:bodyPr>
          <a:lstStyle/>
          <a:p>
            <a:pPr algn="ctr"/>
            <a:r>
              <a:rPr lang="en-US" sz="2800" b="0"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PANIMALAR ENGINEERING COLLEGE</a:t>
            </a:r>
          </a:p>
        </p:txBody>
      </p:sp>
    </p:spTree>
    <p:extLst>
      <p:ext uri="{BB962C8B-B14F-4D97-AF65-F5344CB8AC3E}">
        <p14:creationId xmlns:p14="http://schemas.microsoft.com/office/powerpoint/2010/main" val="53290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7451" y="330198"/>
            <a:ext cx="11487704" cy="1250027"/>
          </a:xfrm>
        </p:spPr>
        <p:txBody>
          <a:bodyPr/>
          <a:lstStyle/>
          <a:p>
            <a:r>
              <a:rPr lang="en-US" dirty="0"/>
              <a:t>SCREENSHOT</a:t>
            </a:r>
          </a:p>
        </p:txBody>
      </p:sp>
      <p:sp>
        <p:nvSpPr>
          <p:cNvPr id="4" name="TextBox 3">
            <a:extLst>
              <a:ext uri="{FF2B5EF4-FFF2-40B4-BE49-F238E27FC236}">
                <a16:creationId xmlns:a16="http://schemas.microsoft.com/office/drawing/2014/main" id="{ADDD0537-A070-4E06-B3D9-A48CCE4EE4F5}"/>
              </a:ext>
            </a:extLst>
          </p:cNvPr>
          <p:cNvSpPr txBox="1"/>
          <p:nvPr/>
        </p:nvSpPr>
        <p:spPr>
          <a:xfrm>
            <a:off x="11537979" y="6343136"/>
            <a:ext cx="591877" cy="369332"/>
          </a:xfrm>
          <a:prstGeom prst="rect">
            <a:avLst/>
          </a:prstGeom>
          <a:noFill/>
        </p:spPr>
        <p:txBody>
          <a:bodyPr wrap="square" rtlCol="0">
            <a:spAutoFit/>
          </a:bodyPr>
          <a:lstStyle/>
          <a:p>
            <a:r>
              <a:rPr lang="en-US" dirty="0"/>
              <a:t>9</a:t>
            </a:r>
            <a:endParaRPr lang="en-IN" dirty="0"/>
          </a:p>
        </p:txBody>
      </p:sp>
      <p:pic>
        <p:nvPicPr>
          <p:cNvPr id="8" name="Picture 7">
            <a:extLst>
              <a:ext uri="{FF2B5EF4-FFF2-40B4-BE49-F238E27FC236}">
                <a16:creationId xmlns:a16="http://schemas.microsoft.com/office/drawing/2014/main" id="{FE1F7905-6EB5-4C17-9B3F-64FF8DE23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81" y="1580225"/>
            <a:ext cx="7457243" cy="4012707"/>
          </a:xfrm>
          <a:prstGeom prst="rect">
            <a:avLst/>
          </a:prstGeom>
        </p:spPr>
      </p:pic>
      <p:sp>
        <p:nvSpPr>
          <p:cNvPr id="9" name="TextBox 8">
            <a:extLst>
              <a:ext uri="{FF2B5EF4-FFF2-40B4-BE49-F238E27FC236}">
                <a16:creationId xmlns:a16="http://schemas.microsoft.com/office/drawing/2014/main" id="{620964D5-9C29-40B1-A29E-4B0B87385C75}"/>
              </a:ext>
            </a:extLst>
          </p:cNvPr>
          <p:cNvSpPr txBox="1"/>
          <p:nvPr/>
        </p:nvSpPr>
        <p:spPr>
          <a:xfrm>
            <a:off x="1112665" y="5717220"/>
            <a:ext cx="9777274" cy="369332"/>
          </a:xfrm>
          <a:prstGeom prst="rect">
            <a:avLst/>
          </a:prstGeom>
          <a:noFill/>
        </p:spPr>
        <p:txBody>
          <a:bodyPr wrap="square" rtlCol="0">
            <a:spAutoFit/>
          </a:bodyPr>
          <a:lstStyle/>
          <a:p>
            <a:r>
              <a:rPr lang="en-US" dirty="0"/>
              <a:t>The above image shows the final result that is a image with reduced artifact and a image without artifact </a:t>
            </a:r>
            <a:endParaRPr lang="en-IN" dirty="0"/>
          </a:p>
        </p:txBody>
      </p:sp>
    </p:spTree>
    <p:extLst>
      <p:ext uri="{BB962C8B-B14F-4D97-AF65-F5344CB8AC3E}">
        <p14:creationId xmlns:p14="http://schemas.microsoft.com/office/powerpoint/2010/main" val="182384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6582"/>
          </a:xfrm>
        </p:spPr>
        <p:txBody>
          <a:bodyPr>
            <a:normAutofit fontScale="90000"/>
          </a:bodyPr>
          <a:lstStyle/>
          <a:p>
            <a:r>
              <a:rPr lang="en-IN" dirty="0"/>
              <a:t>LITERATURE SURVEY</a:t>
            </a:r>
          </a:p>
        </p:txBody>
      </p:sp>
      <p:sp>
        <p:nvSpPr>
          <p:cNvPr id="3" name="Content Placeholder 2"/>
          <p:cNvSpPr>
            <a:spLocks noGrp="1"/>
          </p:cNvSpPr>
          <p:nvPr>
            <p:ph idx="1"/>
          </p:nvPr>
        </p:nvSpPr>
        <p:spPr/>
        <p:txBody>
          <a:bodyPr/>
          <a:lstStyle/>
          <a:p>
            <a:pPr>
              <a:buNone/>
            </a:pPr>
            <a:r>
              <a:rPr lang="en-US" dirty="0"/>
              <a:t> </a:t>
            </a:r>
            <a:endParaRPr lang="en-IN" dirty="0"/>
          </a:p>
        </p:txBody>
      </p:sp>
      <p:graphicFrame>
        <p:nvGraphicFramePr>
          <p:cNvPr id="5" name="Table 4">
            <a:extLst>
              <a:ext uri="{FF2B5EF4-FFF2-40B4-BE49-F238E27FC236}">
                <a16:creationId xmlns:a16="http://schemas.microsoft.com/office/drawing/2014/main" id="{25390DE8-6654-49D7-8DC3-FBAB7AC56604}"/>
              </a:ext>
            </a:extLst>
          </p:cNvPr>
          <p:cNvGraphicFramePr>
            <a:graphicFrameLocks noGrp="1"/>
          </p:cNvGraphicFramePr>
          <p:nvPr>
            <p:extLst>
              <p:ext uri="{D42A27DB-BD31-4B8C-83A1-F6EECF244321}">
                <p14:modId xmlns:p14="http://schemas.microsoft.com/office/powerpoint/2010/main" val="735593884"/>
              </p:ext>
            </p:extLst>
          </p:nvPr>
        </p:nvGraphicFramePr>
        <p:xfrm>
          <a:off x="413238" y="878825"/>
          <a:ext cx="11280531" cy="5740339"/>
        </p:xfrm>
        <a:graphic>
          <a:graphicData uri="http://schemas.openxmlformats.org/drawingml/2006/table">
            <a:tbl>
              <a:tblPr firstRow="1" bandRow="1">
                <a:tableStyleId>{5C22544A-7EE6-4342-B048-85BDC9FD1C3A}</a:tableStyleId>
              </a:tblPr>
              <a:tblGrid>
                <a:gridCol w="1837593">
                  <a:extLst>
                    <a:ext uri="{9D8B030D-6E8A-4147-A177-3AD203B41FA5}">
                      <a16:colId xmlns:a16="http://schemas.microsoft.com/office/drawing/2014/main" val="20000"/>
                    </a:ext>
                  </a:extLst>
                </a:gridCol>
                <a:gridCol w="3700302">
                  <a:extLst>
                    <a:ext uri="{9D8B030D-6E8A-4147-A177-3AD203B41FA5}">
                      <a16:colId xmlns:a16="http://schemas.microsoft.com/office/drawing/2014/main" val="20001"/>
                    </a:ext>
                  </a:extLst>
                </a:gridCol>
                <a:gridCol w="2871318">
                  <a:extLst>
                    <a:ext uri="{9D8B030D-6E8A-4147-A177-3AD203B41FA5}">
                      <a16:colId xmlns:a16="http://schemas.microsoft.com/office/drawing/2014/main" val="20002"/>
                    </a:ext>
                  </a:extLst>
                </a:gridCol>
                <a:gridCol w="2871318">
                  <a:extLst>
                    <a:ext uri="{9D8B030D-6E8A-4147-A177-3AD203B41FA5}">
                      <a16:colId xmlns:a16="http://schemas.microsoft.com/office/drawing/2014/main" val="20003"/>
                    </a:ext>
                  </a:extLst>
                </a:gridCol>
              </a:tblGrid>
              <a:tr h="721952">
                <a:tc>
                  <a:txBody>
                    <a:bodyPr/>
                    <a:lstStyle/>
                    <a:p>
                      <a:pPr algn="ctr"/>
                      <a:r>
                        <a:rPr lang="en-US" dirty="0">
                          <a:latin typeface="Cambria" pitchFamily="18" charset="0"/>
                        </a:rPr>
                        <a:t>S.NO</a:t>
                      </a:r>
                    </a:p>
                  </a:txBody>
                  <a:tcPr/>
                </a:tc>
                <a:tc>
                  <a:txBody>
                    <a:bodyPr/>
                    <a:lstStyle/>
                    <a:p>
                      <a:pPr algn="ctr"/>
                      <a:r>
                        <a:rPr lang="en-US" dirty="0">
                          <a:latin typeface="Cambria" pitchFamily="18" charset="0"/>
                        </a:rPr>
                        <a:t>JOURNAL DETAILS </a:t>
                      </a:r>
                    </a:p>
                  </a:txBody>
                  <a:tcPr/>
                </a:tc>
                <a:tc>
                  <a:txBody>
                    <a:bodyPr/>
                    <a:lstStyle/>
                    <a:p>
                      <a:r>
                        <a:rPr lang="en-US" dirty="0">
                          <a:latin typeface="Cambria" pitchFamily="18" charset="0"/>
                        </a:rPr>
                        <a:t>TECHNIQUES USED</a:t>
                      </a:r>
                    </a:p>
                  </a:txBody>
                  <a:tcPr/>
                </a:tc>
                <a:tc>
                  <a:txBody>
                    <a:bodyPr/>
                    <a:lstStyle/>
                    <a:p>
                      <a:r>
                        <a:rPr lang="en-US" dirty="0">
                          <a:latin typeface="Cambria" pitchFamily="18" charset="0"/>
                        </a:rPr>
                        <a:t>INFERENCE</a:t>
                      </a:r>
                    </a:p>
                  </a:txBody>
                  <a:tcPr/>
                </a:tc>
                <a:extLst>
                  <a:ext uri="{0D108BD9-81ED-4DB2-BD59-A6C34878D82A}">
                    <a16:rowId xmlns:a16="http://schemas.microsoft.com/office/drawing/2014/main" val="10000"/>
                  </a:ext>
                </a:extLst>
              </a:tr>
              <a:tr h="2383070">
                <a:tc>
                  <a:txBody>
                    <a:bodyPr/>
                    <a:lstStyle/>
                    <a:p>
                      <a:r>
                        <a:rPr lang="en-US" dirty="0"/>
                        <a:t>1.</a:t>
                      </a:r>
                    </a:p>
                  </a:txBody>
                  <a:tcPr/>
                </a:tc>
                <a:tc>
                  <a:txBody>
                    <a:bodyPr/>
                    <a:lstStyle/>
                    <a:p>
                      <a:r>
                        <a:rPr lang="en-IN" sz="1800" b="0" i="0" u="none" strike="noStrike" kern="1200" baseline="0" dirty="0">
                          <a:solidFill>
                            <a:schemeClr val="dk1"/>
                          </a:solidFill>
                          <a:latin typeface="+mn-lt"/>
                          <a:ea typeface="+mn-ea"/>
                          <a:cs typeface="+mn-cs"/>
                        </a:rPr>
                        <a:t>Ghani, Muhammad Usman and Karl, W Clem, “Fast Accurate</a:t>
                      </a:r>
                    </a:p>
                    <a:p>
                      <a:r>
                        <a:rPr lang="en-US" sz="1800" b="0" i="0" u="none" strike="noStrike" kern="1200" baseline="0" dirty="0">
                          <a:solidFill>
                            <a:schemeClr val="dk1"/>
                          </a:solidFill>
                          <a:latin typeface="+mn-lt"/>
                          <a:ea typeface="+mn-ea"/>
                          <a:cs typeface="+mn-cs"/>
                        </a:rPr>
                        <a:t>CT Metal Artifact Reduction using Data Domain Deep Learning,”</a:t>
                      </a:r>
                    </a:p>
                    <a:p>
                      <a:r>
                        <a:rPr lang="en-IN" sz="1800" b="0" i="0" u="none" strike="noStrike" kern="1200" baseline="0" dirty="0">
                          <a:solidFill>
                            <a:schemeClr val="dk1"/>
                          </a:solidFill>
                          <a:latin typeface="+mn-lt"/>
                          <a:ea typeface="+mn-ea"/>
                          <a:cs typeface="+mn-cs"/>
                        </a:rPr>
                        <a:t>IEEE Transactions on Computational Imaging, 2019.</a:t>
                      </a:r>
                      <a:endParaRPr lang="en-US" dirty="0">
                        <a:latin typeface="Cambria" pitchFamily="18"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Deep Learning</a:t>
                      </a:r>
                    </a:p>
                    <a:p>
                      <a:endParaRPr lang="en-US" dirty="0"/>
                    </a:p>
                  </a:txBody>
                  <a:tcPr/>
                </a:tc>
                <a:tc>
                  <a:txBody>
                    <a:bodyPr/>
                    <a:lstStyle/>
                    <a:p>
                      <a:r>
                        <a:rPr lang="en-US" sz="1800" b="0" i="0" kern="1200" dirty="0">
                          <a:solidFill>
                            <a:schemeClr val="dk1"/>
                          </a:solidFill>
                          <a:effectLst/>
                          <a:latin typeface="+mn-lt"/>
                          <a:ea typeface="+mn-ea"/>
                          <a:cs typeface="+mn-cs"/>
                        </a:rPr>
                        <a:t>The standard practical approaches to reducing metal artifacts in CT imagery are either simplistic non-adaptive interpolation-based projection data completion methods or direct image post-processing methods. </a:t>
                      </a:r>
                      <a:endParaRPr lang="en-US" dirty="0"/>
                    </a:p>
                  </a:txBody>
                  <a:tcPr/>
                </a:tc>
                <a:extLst>
                  <a:ext uri="{0D108BD9-81ED-4DB2-BD59-A6C34878D82A}">
                    <a16:rowId xmlns:a16="http://schemas.microsoft.com/office/drawing/2014/main" val="10001"/>
                  </a:ext>
                </a:extLst>
              </a:tr>
              <a:tr h="2635317">
                <a:tc>
                  <a:txBody>
                    <a:bodyPr/>
                    <a:lstStyle/>
                    <a:p>
                      <a:r>
                        <a:rPr lang="en-IN" dirty="0"/>
                        <a:t>2. </a:t>
                      </a:r>
                    </a:p>
                  </a:txBody>
                  <a:tcPr/>
                </a:tc>
                <a:tc>
                  <a:txBody>
                    <a:bodyPr/>
                    <a:lstStyle/>
                    <a:p>
                      <a:r>
                        <a:rPr lang="en-US" sz="1800" b="0" i="0" u="none" strike="noStrike" kern="1200" baseline="0" dirty="0">
                          <a:solidFill>
                            <a:schemeClr val="dk1"/>
                          </a:solidFill>
                          <a:latin typeface="+mn-lt"/>
                          <a:ea typeface="+mn-ea"/>
                          <a:cs typeface="+mn-cs"/>
                        </a:rPr>
                        <a:t>Kim, </a:t>
                      </a:r>
                      <a:r>
                        <a:rPr lang="en-US" sz="1800" b="0" i="0" u="none" strike="noStrike" kern="1200" baseline="0" dirty="0" err="1">
                          <a:solidFill>
                            <a:schemeClr val="dk1"/>
                          </a:solidFill>
                          <a:latin typeface="+mn-lt"/>
                          <a:ea typeface="+mn-ea"/>
                          <a:cs typeface="+mn-cs"/>
                        </a:rPr>
                        <a:t>Jiwon</a:t>
                      </a:r>
                      <a:r>
                        <a:rPr lang="en-US" sz="1800" b="0" i="0" u="none" strike="noStrike" kern="1200" baseline="0" dirty="0">
                          <a:solidFill>
                            <a:schemeClr val="dk1"/>
                          </a:solidFill>
                          <a:latin typeface="+mn-lt"/>
                          <a:ea typeface="+mn-ea"/>
                          <a:cs typeface="+mn-cs"/>
                        </a:rPr>
                        <a:t> and Kwon Lee, Jung and Mu Lee, </a:t>
                      </a:r>
                      <a:r>
                        <a:rPr lang="en-US" sz="1800" b="0" i="0" u="none" strike="noStrike" kern="1200" baseline="0" dirty="0" err="1">
                          <a:solidFill>
                            <a:schemeClr val="dk1"/>
                          </a:solidFill>
                          <a:latin typeface="+mn-lt"/>
                          <a:ea typeface="+mn-ea"/>
                          <a:cs typeface="+mn-cs"/>
                        </a:rPr>
                        <a:t>Kyoung</a:t>
                      </a:r>
                      <a:r>
                        <a:rPr lang="en-US" sz="1800" b="0" i="0" u="none" strike="noStrike" kern="1200" baseline="0" dirty="0">
                          <a:solidFill>
                            <a:schemeClr val="dk1"/>
                          </a:solidFill>
                          <a:latin typeface="+mn-lt"/>
                          <a:ea typeface="+mn-ea"/>
                          <a:cs typeface="+mn-cs"/>
                        </a:rPr>
                        <a:t>, “Accurate</a:t>
                      </a:r>
                    </a:p>
                    <a:p>
                      <a:r>
                        <a:rPr lang="en-US" sz="1800" b="0" i="0" u="none" strike="noStrike" kern="1200" baseline="0" dirty="0">
                          <a:solidFill>
                            <a:schemeClr val="dk1"/>
                          </a:solidFill>
                          <a:latin typeface="+mn-lt"/>
                          <a:ea typeface="+mn-ea"/>
                          <a:cs typeface="+mn-cs"/>
                        </a:rPr>
                        <a:t>image super-resolution using very deep convolutional</a:t>
                      </a:r>
                    </a:p>
                    <a:p>
                      <a:r>
                        <a:rPr lang="en-US" sz="1800" b="0" i="0" u="none" strike="noStrike" kern="1200" baseline="0" dirty="0">
                          <a:solidFill>
                            <a:schemeClr val="dk1"/>
                          </a:solidFill>
                          <a:latin typeface="+mn-lt"/>
                          <a:ea typeface="+mn-ea"/>
                          <a:cs typeface="+mn-cs"/>
                        </a:rPr>
                        <a:t>networks,” in Proceedings of the IEEE Conference on Computer</a:t>
                      </a:r>
                    </a:p>
                    <a:p>
                      <a:r>
                        <a:rPr lang="en-US" sz="1800" b="0" i="0" u="none" strike="noStrike" kern="1200" baseline="0" dirty="0">
                          <a:solidFill>
                            <a:schemeClr val="dk1"/>
                          </a:solidFill>
                          <a:latin typeface="+mn-lt"/>
                          <a:ea typeface="+mn-ea"/>
                          <a:cs typeface="+mn-cs"/>
                        </a:rPr>
                        <a:t>Vision and Pattern Recognition, 2016, pp. 1646–1654</a:t>
                      </a:r>
                      <a:endParaRPr lang="en-IN"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Deep Convolutional Networks</a:t>
                      </a:r>
                    </a:p>
                    <a:p>
                      <a:endParaRPr lang="en-IN" dirty="0"/>
                    </a:p>
                  </a:txBody>
                  <a:tcPr/>
                </a:tc>
                <a:tc>
                  <a:txBody>
                    <a:bodyPr/>
                    <a:lstStyle/>
                    <a:p>
                      <a:r>
                        <a:rPr lang="en-US" sz="1800" b="0" i="0" kern="1200" dirty="0">
                          <a:solidFill>
                            <a:schemeClr val="dk1"/>
                          </a:solidFill>
                          <a:effectLst/>
                          <a:latin typeface="+mn-lt"/>
                          <a:ea typeface="+mn-ea"/>
                          <a:cs typeface="+mn-cs"/>
                        </a:rPr>
                        <a:t>We find increasing our network depth shows a significant improvement in accuracy</a:t>
                      </a:r>
                      <a:endParaRPr lang="en-IN" dirty="0"/>
                    </a:p>
                  </a:txBody>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FC0D8040-0964-4D68-8681-254034F6BA08}"/>
              </a:ext>
            </a:extLst>
          </p:cNvPr>
          <p:cNvSpPr txBox="1"/>
          <p:nvPr/>
        </p:nvSpPr>
        <p:spPr>
          <a:xfrm>
            <a:off x="11778762" y="6359143"/>
            <a:ext cx="4971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08754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64224344"/>
              </p:ext>
            </p:extLst>
          </p:nvPr>
        </p:nvGraphicFramePr>
        <p:xfrm>
          <a:off x="177420" y="846162"/>
          <a:ext cx="11808204" cy="5388366"/>
        </p:xfrm>
        <a:graphic>
          <a:graphicData uri="http://schemas.openxmlformats.org/drawingml/2006/table">
            <a:tbl>
              <a:tblPr firstRow="1" bandRow="1">
                <a:tableStyleId>{5C22544A-7EE6-4342-B048-85BDC9FD1C3A}</a:tableStyleId>
              </a:tblPr>
              <a:tblGrid>
                <a:gridCol w="1473959">
                  <a:extLst>
                    <a:ext uri="{9D8B030D-6E8A-4147-A177-3AD203B41FA5}">
                      <a16:colId xmlns:a16="http://schemas.microsoft.com/office/drawing/2014/main" val="20000"/>
                    </a:ext>
                  </a:extLst>
                </a:gridCol>
                <a:gridCol w="4430143">
                  <a:extLst>
                    <a:ext uri="{9D8B030D-6E8A-4147-A177-3AD203B41FA5}">
                      <a16:colId xmlns:a16="http://schemas.microsoft.com/office/drawing/2014/main" val="20001"/>
                    </a:ext>
                  </a:extLst>
                </a:gridCol>
                <a:gridCol w="2952051">
                  <a:extLst>
                    <a:ext uri="{9D8B030D-6E8A-4147-A177-3AD203B41FA5}">
                      <a16:colId xmlns:a16="http://schemas.microsoft.com/office/drawing/2014/main" val="20002"/>
                    </a:ext>
                  </a:extLst>
                </a:gridCol>
                <a:gridCol w="2952051">
                  <a:extLst>
                    <a:ext uri="{9D8B030D-6E8A-4147-A177-3AD203B41FA5}">
                      <a16:colId xmlns:a16="http://schemas.microsoft.com/office/drawing/2014/main" val="20003"/>
                    </a:ext>
                  </a:extLst>
                </a:gridCol>
              </a:tblGrid>
              <a:tr h="179612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1796122">
                <a:tc>
                  <a:txBody>
                    <a:bodyPr/>
                    <a:lstStyle/>
                    <a:p>
                      <a:r>
                        <a:rPr lang="en-US" dirty="0"/>
                        <a:t>3</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 </a:t>
                      </a:r>
                      <a:r>
                        <a:rPr lang="en-IN" sz="1800" dirty="0">
                          <a:latin typeface="Cambria" pitchFamily="18" charset="0"/>
                        </a:rPr>
                        <a:t>Xia Huang, </a:t>
                      </a:r>
                      <a:r>
                        <a:rPr lang="en-IN" sz="1800" dirty="0" err="1">
                          <a:latin typeface="Cambria" pitchFamily="18" charset="0"/>
                        </a:rPr>
                        <a:t>Jian</a:t>
                      </a:r>
                      <a:r>
                        <a:rPr lang="en-IN" sz="1800" dirty="0">
                          <a:latin typeface="Cambria" pitchFamily="18" charset="0"/>
                        </a:rPr>
                        <a:t> Wang, Fan Tang, Tao Zhang &amp; Yu Zhang. </a:t>
                      </a:r>
                    </a:p>
                    <a:p>
                      <a:pPr marL="0" marR="0" lvl="0" indent="0" algn="l" defTabSz="914377" rtl="0" eaLnBrk="1" fontAlgn="auto" latinLnBrk="0" hangingPunct="1">
                        <a:lnSpc>
                          <a:spcPct val="100000"/>
                        </a:lnSpc>
                        <a:spcBef>
                          <a:spcPts val="0"/>
                        </a:spcBef>
                        <a:spcAft>
                          <a:spcPts val="0"/>
                        </a:spcAft>
                        <a:buClrTx/>
                        <a:buSzTx/>
                        <a:buFontTx/>
                        <a:buNone/>
                        <a:tabLst/>
                        <a:defRPr/>
                      </a:pPr>
                      <a:r>
                        <a:rPr lang="en-IN" sz="1800" dirty="0">
                          <a:latin typeface="Cambria" pitchFamily="18" charset="0"/>
                        </a:rPr>
                        <a:t>Metal </a:t>
                      </a:r>
                      <a:r>
                        <a:rPr lang="en-IN" sz="1800" dirty="0" err="1">
                          <a:latin typeface="Cambria" pitchFamily="18" charset="0"/>
                        </a:rPr>
                        <a:t>artifact</a:t>
                      </a:r>
                      <a:r>
                        <a:rPr lang="en-IN" sz="1800" dirty="0">
                          <a:latin typeface="Cambria" pitchFamily="18" charset="0"/>
                        </a:rPr>
                        <a:t> reduction on cervical CT image by deep residual learning</a:t>
                      </a:r>
                      <a:r>
                        <a:rPr lang="en-IN" sz="1600" dirty="0">
                          <a:latin typeface="Cambria" pitchFamily="18" charset="0"/>
                        </a:rPr>
                        <a:t>, 2018 </a:t>
                      </a:r>
                      <a:endParaRPr lang="en-US" sz="1600" dirty="0">
                        <a:latin typeface="Cambria" pitchFamily="18" charset="0"/>
                      </a:endParaRPr>
                    </a:p>
                    <a:p>
                      <a:pPr marL="0" marR="0" indent="0" algn="l" defTabSz="914377"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en-IN" sz="1800" dirty="0"/>
                    </a:p>
                    <a:p>
                      <a:pPr marL="0" marR="0" indent="0" algn="l" defTabSz="914377" rtl="0" eaLnBrk="1" fontAlgn="auto" latinLnBrk="0" hangingPunct="1">
                        <a:lnSpc>
                          <a:spcPct val="100000"/>
                        </a:lnSpc>
                        <a:spcBef>
                          <a:spcPts val="0"/>
                        </a:spcBef>
                        <a:spcAft>
                          <a:spcPts val="0"/>
                        </a:spcAft>
                        <a:buClrTx/>
                        <a:buSzTx/>
                        <a:buFontTx/>
                        <a:buNone/>
                        <a:tabLst/>
                        <a:defRPr/>
                      </a:pPr>
                      <a:endParaRPr lang="en-IN" sz="1800" dirty="0"/>
                    </a:p>
                    <a:p>
                      <a:pPr marL="0" marR="0" indent="0" algn="l" defTabSz="914377" rtl="0" eaLnBrk="1" fontAlgn="auto" latinLnBrk="0" hangingPunct="1">
                        <a:lnSpc>
                          <a:spcPct val="100000"/>
                        </a:lnSpc>
                        <a:spcBef>
                          <a:spcPts val="0"/>
                        </a:spcBef>
                        <a:spcAft>
                          <a:spcPts val="0"/>
                        </a:spcAft>
                        <a:buClrTx/>
                        <a:buSzTx/>
                        <a:buFontTx/>
                        <a:buNone/>
                        <a:tabLst/>
                        <a:defRPr/>
                      </a:pPr>
                      <a:r>
                        <a:rPr lang="en-IN" sz="1800" dirty="0"/>
                        <a:t>  </a:t>
                      </a:r>
                      <a:r>
                        <a:rPr lang="en-IN" sz="1800" baseline="0" dirty="0"/>
                        <a:t>                </a:t>
                      </a:r>
                      <a:r>
                        <a:rPr lang="en-IN" sz="1800" dirty="0"/>
                        <a:t>RL-ARCNN</a:t>
                      </a:r>
                      <a:endParaRPr lang="en-US" sz="1800" dirty="0"/>
                    </a:p>
                    <a:p>
                      <a:endParaRPr lang="en-US" b="1"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a:t> </a:t>
                      </a:r>
                      <a:r>
                        <a:rPr lang="en-IN" sz="1800" dirty="0"/>
                        <a:t>Metal </a:t>
                      </a:r>
                      <a:r>
                        <a:rPr lang="en-IN" sz="1800" dirty="0" err="1"/>
                        <a:t>artifacts</a:t>
                      </a:r>
                      <a:r>
                        <a:rPr lang="en-IN" sz="1800" dirty="0"/>
                        <a:t> are eliminated efficiently free of </a:t>
                      </a:r>
                      <a:r>
                        <a:rPr lang="en-IN" sz="1800" dirty="0" err="1"/>
                        <a:t>sinogram</a:t>
                      </a:r>
                      <a:r>
                        <a:rPr lang="en-IN" sz="1800" dirty="0"/>
                        <a:t> data and complicated Post-processing procedure. </a:t>
                      </a:r>
                    </a:p>
                    <a:p>
                      <a:endParaRPr lang="en-US" dirty="0"/>
                    </a:p>
                  </a:txBody>
                  <a:tcPr/>
                </a:tc>
                <a:extLst>
                  <a:ext uri="{0D108BD9-81ED-4DB2-BD59-A6C34878D82A}">
                    <a16:rowId xmlns:a16="http://schemas.microsoft.com/office/drawing/2014/main" val="10001"/>
                  </a:ext>
                </a:extLst>
              </a:tr>
              <a:tr h="1796122">
                <a:tc>
                  <a:txBody>
                    <a:bodyPr/>
                    <a:lstStyle/>
                    <a:p>
                      <a:r>
                        <a:rPr lang="en-US" dirty="0"/>
                        <a:t>4</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a:t> </a:t>
                      </a:r>
                      <a:r>
                        <a:rPr lang="en-GB" sz="1800" b="0" i="0" kern="1200" dirty="0">
                          <a:solidFill>
                            <a:schemeClr val="dk1"/>
                          </a:solidFill>
                          <a:latin typeface="+mn-lt"/>
                          <a:ea typeface="+mn-ea"/>
                          <a:cs typeface="+mn-cs"/>
                        </a:rPr>
                        <a:t>Brian A. Hargreaves</a:t>
                      </a:r>
                      <a:r>
                        <a:rPr lang="en-GB" sz="1800" b="0" i="0" kern="1200" baseline="30000" dirty="0">
                          <a:solidFill>
                            <a:schemeClr val="dk1"/>
                          </a:solidFill>
                          <a:latin typeface="+mn-lt"/>
                          <a:ea typeface="+mn-ea"/>
                          <a:cs typeface="+mn-cs"/>
                        </a:rPr>
                        <a:t>1</a:t>
                      </a:r>
                      <a:r>
                        <a:rPr lang="en-GB" sz="1800" b="0" i="0" kern="1200" dirty="0">
                          <a:solidFill>
                            <a:schemeClr val="dk1"/>
                          </a:solidFill>
                          <a:latin typeface="+mn-lt"/>
                          <a:ea typeface="+mn-ea"/>
                          <a:cs typeface="+mn-cs"/>
                        </a:rPr>
                        <a:t>, Pauline W. Worters</a:t>
                      </a:r>
                      <a:r>
                        <a:rPr lang="en-GB" sz="1800" b="0" i="0" kern="1200" baseline="30000" dirty="0">
                          <a:solidFill>
                            <a:schemeClr val="dk1"/>
                          </a:solidFill>
                          <a:latin typeface="+mn-lt"/>
                          <a:ea typeface="+mn-ea"/>
                          <a:cs typeface="+mn-cs"/>
                        </a:rPr>
                        <a:t>1</a:t>
                      </a:r>
                      <a:r>
                        <a:rPr lang="en-GB" sz="1800" b="0" i="0" kern="1200" dirty="0">
                          <a:solidFill>
                            <a:schemeClr val="dk1"/>
                          </a:solidFill>
                          <a:latin typeface="+mn-lt"/>
                          <a:ea typeface="+mn-ea"/>
                          <a:cs typeface="+mn-cs"/>
                        </a:rPr>
                        <a:t>, Kim Butts Pauly</a:t>
                      </a:r>
                      <a:r>
                        <a:rPr lang="en-GB" sz="1800" b="0" i="0" kern="1200" baseline="30000" dirty="0">
                          <a:solidFill>
                            <a:schemeClr val="dk1"/>
                          </a:solidFill>
                          <a:latin typeface="+mn-lt"/>
                          <a:ea typeface="+mn-ea"/>
                          <a:cs typeface="+mn-cs"/>
                        </a:rPr>
                        <a:t>1</a:t>
                      </a:r>
                      <a:r>
                        <a:rPr lang="en-GB" sz="1800" b="0" i="0" kern="1200" dirty="0">
                          <a:solidFill>
                            <a:schemeClr val="dk1"/>
                          </a:solidFill>
                          <a:latin typeface="+mn-lt"/>
                          <a:ea typeface="+mn-ea"/>
                          <a:cs typeface="+mn-cs"/>
                        </a:rPr>
                        <a:t>, John M. Pauly</a:t>
                      </a:r>
                      <a:r>
                        <a:rPr lang="en-GB" sz="1800" b="0" i="0" kern="1200" baseline="30000" dirty="0">
                          <a:solidFill>
                            <a:schemeClr val="dk1"/>
                          </a:solidFill>
                          <a:latin typeface="+mn-lt"/>
                          <a:ea typeface="+mn-ea"/>
                          <a:cs typeface="+mn-cs"/>
                        </a:rPr>
                        <a:t>2</a:t>
                      </a:r>
                      <a:r>
                        <a:rPr lang="en-GB" sz="1800" b="0" i="0" kern="1200" dirty="0">
                          <a:solidFill>
                            <a:schemeClr val="dk1"/>
                          </a:solidFill>
                          <a:latin typeface="+mn-lt"/>
                          <a:ea typeface="+mn-ea"/>
                          <a:cs typeface="+mn-cs"/>
                        </a:rPr>
                        <a:t>, Kevin M. Koch</a:t>
                      </a:r>
                      <a:r>
                        <a:rPr lang="en-GB" sz="1800" b="0" i="0" kern="1200" baseline="30000" dirty="0">
                          <a:solidFill>
                            <a:schemeClr val="dk1"/>
                          </a:solidFill>
                          <a:latin typeface="+mn-lt"/>
                          <a:ea typeface="+mn-ea"/>
                          <a:cs typeface="+mn-cs"/>
                        </a:rPr>
                        <a:t>3</a:t>
                      </a:r>
                      <a:r>
                        <a:rPr lang="en-GB" sz="1800" b="0" i="0" kern="1200" dirty="0">
                          <a:solidFill>
                            <a:schemeClr val="dk1"/>
                          </a:solidFill>
                          <a:latin typeface="+mn-lt"/>
                          <a:ea typeface="+mn-ea"/>
                          <a:cs typeface="+mn-cs"/>
                        </a:rPr>
                        <a:t> and Garry E. Gold</a:t>
                      </a:r>
                      <a:r>
                        <a:rPr lang="en-GB" sz="1800" b="0" i="0" kern="1200" baseline="30000" dirty="0">
                          <a:solidFill>
                            <a:schemeClr val="dk1"/>
                          </a:solidFill>
                          <a:latin typeface="+mn-lt"/>
                          <a:ea typeface="+mn-ea"/>
                          <a:cs typeface="+mn-cs"/>
                        </a:rPr>
                        <a:t>,</a:t>
                      </a:r>
                      <a:r>
                        <a:rPr lang="en-US" sz="1800" b="0" i="0" kern="1200" dirty="0">
                          <a:solidFill>
                            <a:schemeClr val="dk1"/>
                          </a:solidFill>
                          <a:latin typeface="+mn-lt"/>
                          <a:ea typeface="+mn-ea"/>
                          <a:cs typeface="+mn-cs"/>
                        </a:rPr>
                        <a:t> Metal-Induced Artifacts in MRI,2011</a:t>
                      </a:r>
                    </a:p>
                    <a:p>
                      <a:endParaRPr lang="en-US"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IN" sz="1800" dirty="0"/>
                        <a:t>Steps</a:t>
                      </a:r>
                      <a:r>
                        <a:rPr lang="en-IN" sz="1800" baseline="0" dirty="0"/>
                        <a:t> involved with patients motion and using different types of other metals</a:t>
                      </a:r>
                      <a:endParaRPr lang="en-IN" sz="1800" dirty="0"/>
                    </a:p>
                    <a:p>
                      <a:endParaRPr lang="en-US" b="1"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dirty="0"/>
                        <a:t> </a:t>
                      </a:r>
                      <a:r>
                        <a:rPr lang="en-US" sz="1800" kern="1200" dirty="0">
                          <a:effectLst/>
                        </a:rPr>
                        <a:t>We find increasing our network depth shows a significant improvement in accuracy</a:t>
                      </a:r>
                      <a:endParaRPr lang="en-IN" sz="1800" dirty="0"/>
                    </a:p>
                    <a:p>
                      <a:pPr marL="0" marR="0" indent="0" algn="l" defTabSz="914377" rtl="0" eaLnBrk="1" fontAlgn="auto" latinLnBrk="0" hangingPunct="1">
                        <a:lnSpc>
                          <a:spcPct val="100000"/>
                        </a:lnSpc>
                        <a:spcBef>
                          <a:spcPts val="0"/>
                        </a:spcBef>
                        <a:spcAft>
                          <a:spcPts val="0"/>
                        </a:spcAft>
                        <a:buClrTx/>
                        <a:buSzTx/>
                        <a:buFontTx/>
                        <a:buNone/>
                        <a:tabLst/>
                        <a:defRPr/>
                      </a:pPr>
                      <a:endParaRPr lang="en-IN" sz="1800" dirty="0"/>
                    </a:p>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214003" y="1489754"/>
            <a:ext cx="1155136" cy="369332"/>
          </a:xfrm>
          <a:prstGeom prst="rect">
            <a:avLst/>
          </a:prstGeom>
        </p:spPr>
        <p:txBody>
          <a:bodyPr wrap="square">
            <a:spAutoFit/>
          </a:bodyPr>
          <a:lstStyle/>
          <a:p>
            <a:pPr algn="ctr"/>
            <a:r>
              <a:rPr lang="en-US" dirty="0">
                <a:latin typeface="Cambria" pitchFamily="18" charset="0"/>
              </a:rPr>
              <a:t>S.NO</a:t>
            </a:r>
          </a:p>
        </p:txBody>
      </p:sp>
      <p:sp>
        <p:nvSpPr>
          <p:cNvPr id="6" name="Rectangle 5"/>
          <p:cNvSpPr/>
          <p:nvPr/>
        </p:nvSpPr>
        <p:spPr>
          <a:xfrm>
            <a:off x="2611121" y="1322569"/>
            <a:ext cx="2079159" cy="369332"/>
          </a:xfrm>
          <a:prstGeom prst="rect">
            <a:avLst/>
          </a:prstGeom>
        </p:spPr>
        <p:txBody>
          <a:bodyPr wrap="none">
            <a:spAutoFit/>
          </a:bodyPr>
          <a:lstStyle/>
          <a:p>
            <a:pPr algn="ctr"/>
            <a:r>
              <a:rPr lang="en-US" dirty="0">
                <a:latin typeface="Cambria" pitchFamily="18" charset="0"/>
              </a:rPr>
              <a:t>JOURNAL DETAILS </a:t>
            </a:r>
          </a:p>
        </p:txBody>
      </p:sp>
      <p:sp>
        <p:nvSpPr>
          <p:cNvPr id="7" name="Rectangle 6"/>
          <p:cNvSpPr/>
          <p:nvPr/>
        </p:nvSpPr>
        <p:spPr>
          <a:xfrm>
            <a:off x="6495764" y="1324717"/>
            <a:ext cx="2121093" cy="369332"/>
          </a:xfrm>
          <a:prstGeom prst="rect">
            <a:avLst/>
          </a:prstGeom>
        </p:spPr>
        <p:txBody>
          <a:bodyPr wrap="none">
            <a:spAutoFit/>
          </a:bodyPr>
          <a:lstStyle/>
          <a:p>
            <a:r>
              <a:rPr lang="en-US" dirty="0">
                <a:latin typeface="Cambria" pitchFamily="18" charset="0"/>
              </a:rPr>
              <a:t>TECHNIQUES USED</a:t>
            </a:r>
          </a:p>
        </p:txBody>
      </p:sp>
      <p:sp>
        <p:nvSpPr>
          <p:cNvPr id="8" name="Rectangle 7"/>
          <p:cNvSpPr/>
          <p:nvPr/>
        </p:nvSpPr>
        <p:spPr>
          <a:xfrm>
            <a:off x="9628515" y="1497420"/>
            <a:ext cx="1369286" cy="369332"/>
          </a:xfrm>
          <a:prstGeom prst="rect">
            <a:avLst/>
          </a:prstGeom>
        </p:spPr>
        <p:txBody>
          <a:bodyPr wrap="none">
            <a:spAutoFit/>
          </a:bodyPr>
          <a:lstStyle/>
          <a:p>
            <a:r>
              <a:rPr lang="en-US" dirty="0">
                <a:latin typeface="Cambria" pitchFamily="18" charset="0"/>
              </a:rPr>
              <a:t>INFERENCE</a:t>
            </a:r>
          </a:p>
        </p:txBody>
      </p:sp>
      <p:sp>
        <p:nvSpPr>
          <p:cNvPr id="9" name="TextBox 8">
            <a:extLst>
              <a:ext uri="{FF2B5EF4-FFF2-40B4-BE49-F238E27FC236}">
                <a16:creationId xmlns:a16="http://schemas.microsoft.com/office/drawing/2014/main" id="{13F51205-E27E-4D1E-80DE-28139B38AE3D}"/>
              </a:ext>
            </a:extLst>
          </p:cNvPr>
          <p:cNvSpPr txBox="1"/>
          <p:nvPr/>
        </p:nvSpPr>
        <p:spPr>
          <a:xfrm>
            <a:off x="11689685" y="6415628"/>
            <a:ext cx="591877"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107824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6582"/>
          </a:xfrm>
        </p:spPr>
        <p:txBody>
          <a:bodyPr>
            <a:normAutofit fontScale="90000"/>
          </a:bodyPr>
          <a:lstStyle/>
          <a:p>
            <a:endParaRPr lang="en-IN" dirty="0"/>
          </a:p>
        </p:txBody>
      </p:sp>
      <p:sp>
        <p:nvSpPr>
          <p:cNvPr id="3" name="Content Placeholder 2"/>
          <p:cNvSpPr>
            <a:spLocks noGrp="1"/>
          </p:cNvSpPr>
          <p:nvPr>
            <p:ph idx="1"/>
          </p:nvPr>
        </p:nvSpPr>
        <p:spPr/>
        <p:txBody>
          <a:bodyPr/>
          <a:lstStyle/>
          <a:p>
            <a:pPr>
              <a:buNone/>
            </a:pPr>
            <a:r>
              <a:rPr lang="en-US" dirty="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35598616"/>
              </p:ext>
            </p:extLst>
          </p:nvPr>
        </p:nvGraphicFramePr>
        <p:xfrm>
          <a:off x="703385" y="186432"/>
          <a:ext cx="10661301" cy="6377374"/>
        </p:xfrm>
        <a:graphic>
          <a:graphicData uri="http://schemas.openxmlformats.org/drawingml/2006/table">
            <a:tbl>
              <a:tblPr firstRow="1" bandRow="1">
                <a:tableStyleId>{5C22544A-7EE6-4342-B048-85BDC9FD1C3A}</a:tableStyleId>
              </a:tblPr>
              <a:tblGrid>
                <a:gridCol w="2224711">
                  <a:extLst>
                    <a:ext uri="{9D8B030D-6E8A-4147-A177-3AD203B41FA5}">
                      <a16:colId xmlns:a16="http://schemas.microsoft.com/office/drawing/2014/main" val="20000"/>
                    </a:ext>
                  </a:extLst>
                </a:gridCol>
                <a:gridCol w="2633129">
                  <a:extLst>
                    <a:ext uri="{9D8B030D-6E8A-4147-A177-3AD203B41FA5}">
                      <a16:colId xmlns:a16="http://schemas.microsoft.com/office/drawing/2014/main" val="20001"/>
                    </a:ext>
                  </a:extLst>
                </a:gridCol>
                <a:gridCol w="2633129">
                  <a:extLst>
                    <a:ext uri="{9D8B030D-6E8A-4147-A177-3AD203B41FA5}">
                      <a16:colId xmlns:a16="http://schemas.microsoft.com/office/drawing/2014/main" val="20002"/>
                    </a:ext>
                  </a:extLst>
                </a:gridCol>
                <a:gridCol w="3170332">
                  <a:extLst>
                    <a:ext uri="{9D8B030D-6E8A-4147-A177-3AD203B41FA5}">
                      <a16:colId xmlns:a16="http://schemas.microsoft.com/office/drawing/2014/main" val="20003"/>
                    </a:ext>
                  </a:extLst>
                </a:gridCol>
              </a:tblGrid>
              <a:tr h="455937">
                <a:tc>
                  <a:txBody>
                    <a:bodyPr/>
                    <a:lstStyle/>
                    <a:p>
                      <a:pPr algn="ctr"/>
                      <a:r>
                        <a:rPr lang="en-US" dirty="0">
                          <a:latin typeface="Cambria" pitchFamily="18" charset="0"/>
                        </a:rPr>
                        <a:t>S.NO</a:t>
                      </a:r>
                    </a:p>
                  </a:txBody>
                  <a:tcPr/>
                </a:tc>
                <a:tc>
                  <a:txBody>
                    <a:bodyPr/>
                    <a:lstStyle/>
                    <a:p>
                      <a:pPr algn="ctr"/>
                      <a:r>
                        <a:rPr lang="en-US" dirty="0">
                          <a:latin typeface="Cambria" pitchFamily="18" charset="0"/>
                        </a:rPr>
                        <a:t>JOURNAL DETAILS </a:t>
                      </a:r>
                    </a:p>
                  </a:txBody>
                  <a:tcPr/>
                </a:tc>
                <a:tc>
                  <a:txBody>
                    <a:bodyPr/>
                    <a:lstStyle/>
                    <a:p>
                      <a:r>
                        <a:rPr lang="en-US" dirty="0">
                          <a:latin typeface="Cambria" pitchFamily="18" charset="0"/>
                        </a:rPr>
                        <a:t>TECHNIQUES USED</a:t>
                      </a:r>
                    </a:p>
                  </a:txBody>
                  <a:tcPr/>
                </a:tc>
                <a:tc>
                  <a:txBody>
                    <a:bodyPr/>
                    <a:lstStyle/>
                    <a:p>
                      <a:r>
                        <a:rPr lang="en-US" dirty="0">
                          <a:latin typeface="Cambria" pitchFamily="18" charset="0"/>
                        </a:rPr>
                        <a:t>INFERENCE</a:t>
                      </a:r>
                    </a:p>
                  </a:txBody>
                  <a:tcPr/>
                </a:tc>
                <a:extLst>
                  <a:ext uri="{0D108BD9-81ED-4DB2-BD59-A6C34878D82A}">
                    <a16:rowId xmlns:a16="http://schemas.microsoft.com/office/drawing/2014/main" val="10000"/>
                  </a:ext>
                </a:extLst>
              </a:tr>
              <a:tr h="400349">
                <a:tc>
                  <a:txBody>
                    <a:bodyPr/>
                    <a:lstStyle/>
                    <a:p>
                      <a:endParaRPr lang="en-US"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latin typeface="Cambria" pitchFamily="18" charset="0"/>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568034">
                <a:tc>
                  <a:txBody>
                    <a:bodyPr/>
                    <a:lstStyle/>
                    <a:p>
                      <a:r>
                        <a:rPr lang="en-IN" dirty="0"/>
                        <a:t>5.</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400" b="0" i="0" u="none" kern="1200" dirty="0" err="1">
                          <a:solidFill>
                            <a:schemeClr val="tx1"/>
                          </a:solidFill>
                          <a:effectLst/>
                          <a:latin typeface="+mn-lt"/>
                          <a:ea typeface="+mn-ea"/>
                          <a:cs typeface="+mn-cs"/>
                          <a:hlinkClick r:id="rId2"/>
                        </a:rPr>
                        <a:t>Yakdiel</a:t>
                      </a:r>
                      <a:r>
                        <a:rPr lang="en-IN" sz="1400" b="0" i="0" u="none" kern="1200" dirty="0">
                          <a:solidFill>
                            <a:schemeClr val="tx1"/>
                          </a:solidFill>
                          <a:effectLst/>
                          <a:latin typeface="+mn-lt"/>
                          <a:ea typeface="+mn-ea"/>
                          <a:cs typeface="+mn-cs"/>
                          <a:hlinkClick r:id="rId2"/>
                        </a:rPr>
                        <a:t> </a:t>
                      </a:r>
                      <a:r>
                        <a:rPr lang="en-IN" sz="1400" b="0" i="0" u="none" kern="1200" dirty="0" err="1">
                          <a:solidFill>
                            <a:schemeClr val="tx1"/>
                          </a:solidFill>
                          <a:effectLst/>
                          <a:latin typeface="+mn-lt"/>
                          <a:ea typeface="+mn-ea"/>
                          <a:cs typeface="+mn-cs"/>
                          <a:hlinkClick r:id="rId2"/>
                        </a:rPr>
                        <a:t>rodriguez-gallo</a:t>
                      </a:r>
                      <a:r>
                        <a:rPr lang="en-IN" sz="1400" b="0" i="0" u="none" kern="1200" dirty="0">
                          <a:solidFill>
                            <a:schemeClr val="tx1"/>
                          </a:solidFill>
                          <a:effectLst/>
                          <a:latin typeface="+mn-lt"/>
                          <a:ea typeface="+mn-ea"/>
                          <a:cs typeface="+mn-cs"/>
                        </a:rPr>
                        <a:t>,</a:t>
                      </a:r>
                      <a:r>
                        <a:rPr lang="en-IN" sz="1400" b="0" i="0" u="none" strike="noStrike" kern="1200" dirty="0">
                          <a:solidFill>
                            <a:schemeClr val="tx1"/>
                          </a:solidFill>
                          <a:effectLst/>
                          <a:latin typeface="+mn-lt"/>
                          <a:ea typeface="+mn-ea"/>
                          <a:cs typeface="+mn-cs"/>
                          <a:hlinkClick r:id="rId3"/>
                        </a:rPr>
                        <a:t> </a:t>
                      </a:r>
                      <a:r>
                        <a:rPr lang="en-IN" sz="1400" b="0" i="0" u="none" strike="noStrike" kern="1200" dirty="0" err="1">
                          <a:solidFill>
                            <a:schemeClr val="tx1"/>
                          </a:solidFill>
                          <a:effectLst/>
                          <a:latin typeface="+mn-lt"/>
                          <a:ea typeface="+mn-ea"/>
                          <a:cs typeface="+mn-cs"/>
                          <a:hlinkClick r:id="rId3"/>
                        </a:rPr>
                        <a:t>ruben</a:t>
                      </a:r>
                      <a:r>
                        <a:rPr lang="en-IN" sz="1400" b="0" i="0" u="none" strike="noStrike" kern="1200" dirty="0">
                          <a:solidFill>
                            <a:schemeClr val="tx1"/>
                          </a:solidFill>
                          <a:effectLst/>
                          <a:latin typeface="+mn-lt"/>
                          <a:ea typeface="+mn-ea"/>
                          <a:cs typeface="+mn-cs"/>
                          <a:hlinkClick r:id="rId3"/>
                        </a:rPr>
                        <a:t> </a:t>
                      </a:r>
                      <a:r>
                        <a:rPr lang="en-IN" sz="1400" b="0" i="0" u="none" strike="noStrike" kern="1200" dirty="0" err="1">
                          <a:solidFill>
                            <a:schemeClr val="tx1"/>
                          </a:solidFill>
                          <a:effectLst/>
                          <a:latin typeface="+mn-lt"/>
                          <a:ea typeface="+mn-ea"/>
                          <a:cs typeface="+mn-cs"/>
                          <a:hlinkClick r:id="rId3"/>
                        </a:rPr>
                        <a:t>orozco</a:t>
                      </a:r>
                      <a:r>
                        <a:rPr lang="en-IN" sz="1400" b="0" i="0" u="none" strike="noStrike" kern="1200" dirty="0" err="1">
                          <a:solidFill>
                            <a:schemeClr val="tx1"/>
                          </a:solidFill>
                          <a:effectLst/>
                          <a:latin typeface="+mn-lt"/>
                          <a:ea typeface="+mn-ea"/>
                          <a:cs typeface="+mn-cs"/>
                          <a:hlinkClick r:id="rId4"/>
                        </a:rPr>
                        <a:t>marlen</a:t>
                      </a:r>
                      <a:r>
                        <a:rPr lang="en-IN" sz="1400" b="0" i="0" u="none" strike="noStrike" kern="1200" dirty="0">
                          <a:solidFill>
                            <a:schemeClr val="tx1"/>
                          </a:solidFill>
                          <a:effectLst/>
                          <a:latin typeface="+mn-lt"/>
                          <a:ea typeface="+mn-ea"/>
                          <a:cs typeface="+mn-cs"/>
                          <a:hlinkClick r:id="rId4"/>
                        </a:rPr>
                        <a:t> </a:t>
                      </a:r>
                      <a:r>
                        <a:rPr lang="en-IN" sz="1400" b="0" i="0" u="none" strike="noStrike" kern="1200" dirty="0" err="1">
                          <a:solidFill>
                            <a:schemeClr val="tx1"/>
                          </a:solidFill>
                          <a:effectLst/>
                          <a:latin typeface="+mn-lt"/>
                          <a:ea typeface="+mn-ea"/>
                          <a:cs typeface="+mn-cs"/>
                          <a:hlinkClick r:id="rId4"/>
                        </a:rPr>
                        <a:t>perez-diaz</a:t>
                      </a:r>
                      <a:endParaRPr lang="en-IN" sz="1400" b="0" i="0" u="none" strike="noStrike" kern="1200" dirty="0">
                        <a:solidFill>
                          <a:schemeClr val="tx1"/>
                        </a:solidFill>
                        <a:effectLst/>
                        <a:latin typeface="+mn-lt"/>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u="none" kern="1200" dirty="0">
                          <a:solidFill>
                            <a:schemeClr val="tx1"/>
                          </a:solidFill>
                          <a:effectLst/>
                          <a:latin typeface="+mn-lt"/>
                          <a:ea typeface="+mn-ea"/>
                          <a:cs typeface="+mn-cs"/>
                        </a:rPr>
                        <a:t>Metal artifact reduction by morphological image filtering for computed tomography,(2019)</a:t>
                      </a:r>
                    </a:p>
                    <a:p>
                      <a:endParaRPr lang="en-IN" dirty="0"/>
                    </a:p>
                  </a:txBody>
                  <a:tcPr/>
                </a:tc>
                <a:tc>
                  <a:txBody>
                    <a:bodyPr/>
                    <a:lstStyle/>
                    <a:p>
                      <a:r>
                        <a:rPr lang="en-US" sz="1400" b="0" i="0" kern="1200" dirty="0">
                          <a:solidFill>
                            <a:schemeClr val="dk1"/>
                          </a:solidFill>
                          <a:effectLst/>
                          <a:latin typeface="+mn-lt"/>
                          <a:ea typeface="+mn-ea"/>
                          <a:cs typeface="+mn-cs"/>
                        </a:rPr>
                        <a:t>Morphological Image Filtering Approach for Metal Artifact Reduction (MIFMAR) algorithm.</a:t>
                      </a:r>
                      <a:endParaRPr lang="en-IN" sz="1400" dirty="0"/>
                    </a:p>
                  </a:txBody>
                  <a:tcPr/>
                </a:tc>
                <a:tc>
                  <a:txBody>
                    <a:bodyPr/>
                    <a:lstStyle/>
                    <a:p>
                      <a:r>
                        <a:rPr lang="en-IN" sz="1400" dirty="0"/>
                        <a:t>Linear Interpolation technique is used so this method cannot be fully satisfied for all types of CT or in other words the morphed image cannot be fully effective in certain scenario.</a:t>
                      </a:r>
                    </a:p>
                  </a:txBody>
                  <a:tcPr/>
                </a:tc>
                <a:extLst>
                  <a:ext uri="{0D108BD9-81ED-4DB2-BD59-A6C34878D82A}">
                    <a16:rowId xmlns:a16="http://schemas.microsoft.com/office/drawing/2014/main" val="10002"/>
                  </a:ext>
                </a:extLst>
              </a:tr>
              <a:tr h="2502181">
                <a:tc>
                  <a:txBody>
                    <a:bodyPr/>
                    <a:lstStyle/>
                    <a:p>
                      <a:r>
                        <a:rPr lang="en-IN" dirty="0"/>
                        <a:t>6. </a:t>
                      </a:r>
                    </a:p>
                  </a:txBody>
                  <a:tcPr/>
                </a:tc>
                <a:tc>
                  <a:txBody>
                    <a:bodyPr/>
                    <a:lstStyle/>
                    <a:p>
                      <a:r>
                        <a:rPr lang="en-IN" sz="1400" b="0" i="0" kern="1200" dirty="0">
                          <a:solidFill>
                            <a:schemeClr val="dk1"/>
                          </a:solidFill>
                          <a:effectLst/>
                          <a:latin typeface="+mn-lt"/>
                          <a:ea typeface="+mn-ea"/>
                          <a:cs typeface="+mn-cs"/>
                        </a:rPr>
                        <a:t>Department of Radiology, Yonsei University College of Medicine, Yonsei-</a:t>
                      </a:r>
                      <a:r>
                        <a:rPr lang="en-IN" sz="1400" b="0" i="0" kern="1200" dirty="0" err="1">
                          <a:solidFill>
                            <a:schemeClr val="dk1"/>
                          </a:solidFill>
                          <a:effectLst/>
                          <a:latin typeface="+mn-lt"/>
                          <a:ea typeface="+mn-ea"/>
                          <a:cs typeface="+mn-cs"/>
                        </a:rPr>
                        <a:t>ro</a:t>
                      </a:r>
                      <a:r>
                        <a:rPr lang="en-IN" sz="1400" b="0" i="0" kern="1200" dirty="0">
                          <a:solidFill>
                            <a:schemeClr val="dk1"/>
                          </a:solidFill>
                          <a:effectLst/>
                          <a:latin typeface="+mn-lt"/>
                          <a:ea typeface="+mn-ea"/>
                          <a:cs typeface="+mn-cs"/>
                        </a:rPr>
                        <a:t>, </a:t>
                      </a:r>
                      <a:r>
                        <a:rPr lang="en-IN" sz="1400" b="0" i="0" kern="1200" dirty="0" err="1">
                          <a:solidFill>
                            <a:schemeClr val="dk1"/>
                          </a:solidFill>
                          <a:effectLst/>
                          <a:latin typeface="+mn-lt"/>
                          <a:ea typeface="+mn-ea"/>
                          <a:cs typeface="+mn-cs"/>
                        </a:rPr>
                        <a:t>Seodaemun-gu</a:t>
                      </a:r>
                      <a:r>
                        <a:rPr lang="en-IN" sz="1400" b="0" i="0" kern="1200" dirty="0">
                          <a:solidFill>
                            <a:schemeClr val="dk1"/>
                          </a:solidFill>
                          <a:effectLst/>
                          <a:latin typeface="+mn-lt"/>
                          <a:ea typeface="+mn-ea"/>
                          <a:cs typeface="+mn-cs"/>
                        </a:rPr>
                        <a:t>, Korea</a:t>
                      </a:r>
                    </a:p>
                    <a:p>
                      <a:r>
                        <a:rPr lang="en-IN" sz="1400" b="0" i="0" kern="1200" dirty="0" err="1">
                          <a:solidFill>
                            <a:schemeClr val="dk1"/>
                          </a:solidFill>
                          <a:effectLst/>
                          <a:latin typeface="+mn-lt"/>
                          <a:ea typeface="+mn-ea"/>
                          <a:cs typeface="+mn-cs"/>
                        </a:rPr>
                        <a:t>Northwestern</a:t>
                      </a:r>
                      <a:r>
                        <a:rPr lang="en-IN" sz="1400" b="0" i="0" kern="1200" dirty="0">
                          <a:solidFill>
                            <a:schemeClr val="dk1"/>
                          </a:solidFill>
                          <a:effectLst/>
                          <a:latin typeface="+mn-lt"/>
                          <a:ea typeface="+mn-ea"/>
                          <a:cs typeface="+mn-cs"/>
                        </a:rPr>
                        <a:t> University Feinberg School of Medicine, UNITED STATES</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Metal implants influence CT scan parameters leading to increased local radiation exposure.(2019)</a:t>
                      </a:r>
                    </a:p>
                    <a:p>
                      <a:endParaRPr lang="en-IN" dirty="0"/>
                    </a:p>
                  </a:txBody>
                  <a:tcPr/>
                </a:tc>
                <a:tc>
                  <a:txBody>
                    <a:bodyPr/>
                    <a:lstStyle/>
                    <a:p>
                      <a:r>
                        <a:rPr lang="en-IN" sz="1400" dirty="0"/>
                        <a:t>A proposal for correction techniques</a:t>
                      </a:r>
                      <a:r>
                        <a:rPr lang="en-IN" dirty="0"/>
                        <a:t>.</a:t>
                      </a:r>
                    </a:p>
                  </a:txBody>
                  <a:tcPr/>
                </a:tc>
                <a:tc>
                  <a:txBody>
                    <a:bodyPr/>
                    <a:lstStyle/>
                    <a:p>
                      <a:r>
                        <a:rPr lang="en-IN" sz="1400" b="0" i="0" kern="1200" dirty="0">
                          <a:solidFill>
                            <a:schemeClr val="dk1"/>
                          </a:solidFill>
                          <a:effectLst/>
                          <a:latin typeface="+mn-lt"/>
                          <a:ea typeface="+mn-ea"/>
                          <a:cs typeface="+mn-cs"/>
                        </a:rPr>
                        <a:t>organ dose modulation (ODM)</a:t>
                      </a:r>
                    </a:p>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metal </a:t>
                      </a:r>
                      <a:r>
                        <a:rPr lang="en-IN" sz="1400" b="0" i="0" kern="1200" dirty="0" err="1">
                          <a:solidFill>
                            <a:schemeClr val="dk1"/>
                          </a:solidFill>
                          <a:effectLst/>
                          <a:latin typeface="+mn-lt"/>
                          <a:ea typeface="+mn-ea"/>
                          <a:cs typeface="+mn-cs"/>
                        </a:rPr>
                        <a:t>artifact</a:t>
                      </a:r>
                      <a:r>
                        <a:rPr lang="en-IN" sz="1400" b="0" i="0" kern="1200" dirty="0">
                          <a:solidFill>
                            <a:schemeClr val="dk1"/>
                          </a:solidFill>
                          <a:effectLst/>
                          <a:latin typeface="+mn-lt"/>
                          <a:ea typeface="+mn-ea"/>
                          <a:cs typeface="+mn-cs"/>
                        </a:rPr>
                        <a:t> reduction (MAR) protocols on dose reduction</a:t>
                      </a:r>
                    </a:p>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Gemstone spectral imaging, (GE) </a:t>
                      </a:r>
                      <a:endParaRPr lang="en-IN" sz="1400" dirty="0"/>
                    </a:p>
                  </a:txBody>
                  <a:tcPr/>
                </a:tc>
                <a:extLst>
                  <a:ext uri="{0D108BD9-81ED-4DB2-BD59-A6C34878D82A}">
                    <a16:rowId xmlns:a16="http://schemas.microsoft.com/office/drawing/2014/main" val="10003"/>
                  </a:ext>
                </a:extLst>
              </a:tr>
              <a:tr h="1050524">
                <a:tc>
                  <a:txBody>
                    <a:bodyPr/>
                    <a:lstStyle/>
                    <a:p>
                      <a:r>
                        <a:rPr lang="en-IN" dirty="0"/>
                        <a:t>7. </a:t>
                      </a:r>
                    </a:p>
                  </a:txBody>
                  <a:tcPr/>
                </a:tc>
                <a:tc>
                  <a:txBody>
                    <a:bodyPr/>
                    <a:lstStyle/>
                    <a:p>
                      <a:r>
                        <a:rPr lang="en-IN" sz="1400" dirty="0"/>
                        <a:t>YAN XI, YANNAN JIN</a:t>
                      </a:r>
                    </a:p>
                    <a:p>
                      <a:r>
                        <a:rPr lang="en-US" sz="1400" dirty="0"/>
                        <a:t>High-</a:t>
                      </a:r>
                      <a:r>
                        <a:rPr lang="en-US" sz="1400" dirty="0" err="1"/>
                        <a:t>kVp</a:t>
                      </a:r>
                      <a:r>
                        <a:rPr lang="en-US" sz="1400" dirty="0"/>
                        <a:t> Assisted Metal Artifact Reduction for X-Ray Computed Tomography(2016)</a:t>
                      </a:r>
                      <a:endParaRPr lang="en-IN" sz="1400" dirty="0"/>
                    </a:p>
                  </a:txBody>
                  <a:tcPr/>
                </a:tc>
                <a:tc>
                  <a:txBody>
                    <a:bodyPr/>
                    <a:lstStyle/>
                    <a:p>
                      <a:r>
                        <a:rPr lang="en-US" dirty="0"/>
                        <a:t> </a:t>
                      </a:r>
                      <a:r>
                        <a:rPr lang="en-US" sz="1400" dirty="0"/>
                        <a:t>Iterative methods handle photon starvation by discarding or underweighting corrupted data.</a:t>
                      </a:r>
                      <a:endParaRPr lang="en-IN" sz="1400" dirty="0"/>
                    </a:p>
                  </a:txBody>
                  <a:tcPr/>
                </a:tc>
                <a:tc>
                  <a:txBody>
                    <a:bodyPr/>
                    <a:lstStyle/>
                    <a:p>
                      <a:r>
                        <a:rPr lang="en-US" sz="1400" dirty="0"/>
                        <a:t>Computed tomography, metal artifact reduction, </a:t>
                      </a:r>
                      <a:r>
                        <a:rPr lang="en-US" sz="1400" dirty="0" err="1"/>
                        <a:t>kVp</a:t>
                      </a:r>
                      <a:r>
                        <a:rPr lang="en-US" sz="1400" dirty="0"/>
                        <a:t> switching, iterative reconstruction.</a:t>
                      </a:r>
                      <a:endParaRPr lang="en-IN" sz="1400" dirty="0"/>
                    </a:p>
                  </a:txBody>
                  <a:tcPr/>
                </a:tc>
                <a:extLst>
                  <a:ext uri="{0D108BD9-81ED-4DB2-BD59-A6C34878D82A}">
                    <a16:rowId xmlns:a16="http://schemas.microsoft.com/office/drawing/2014/main" val="10004"/>
                  </a:ext>
                </a:extLst>
              </a:tr>
              <a:tr h="40034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07858AD5-A057-4EB3-B666-B3C06F67794D}"/>
              </a:ext>
            </a:extLst>
          </p:cNvPr>
          <p:cNvSpPr txBox="1"/>
          <p:nvPr/>
        </p:nvSpPr>
        <p:spPr>
          <a:xfrm>
            <a:off x="11435024" y="6379140"/>
            <a:ext cx="591877"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108754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0122-C364-4A6F-AE6D-65F2D5150E0B}"/>
              </a:ext>
            </a:extLst>
          </p:cNvPr>
          <p:cNvSpPr>
            <a:spLocks noGrp="1"/>
          </p:cNvSpPr>
          <p:nvPr>
            <p:ph type="title"/>
          </p:nvPr>
        </p:nvSpPr>
        <p:spPr>
          <a:xfrm>
            <a:off x="838200" y="878825"/>
            <a:ext cx="10515600" cy="748245"/>
          </a:xfrm>
        </p:spPr>
        <p:txBody>
          <a:bodyPr>
            <a:normAutofit fontScale="90000"/>
          </a:bodyPr>
          <a:lstStyle/>
          <a:p>
            <a:r>
              <a:rPr lang="en-IN" dirty="0"/>
              <a:t>HARDWARE AND SOFTWARE REQUIREMENTS</a:t>
            </a:r>
            <a:br>
              <a:rPr lang="en-IN" dirty="0"/>
            </a:br>
            <a:r>
              <a:rPr lang="en-IN" dirty="0"/>
              <a:t>WITH SPECIFICATIONS(MINIMUM)</a:t>
            </a:r>
          </a:p>
        </p:txBody>
      </p:sp>
      <p:sp>
        <p:nvSpPr>
          <p:cNvPr id="3" name="Content Placeholder 2">
            <a:extLst>
              <a:ext uri="{FF2B5EF4-FFF2-40B4-BE49-F238E27FC236}">
                <a16:creationId xmlns:a16="http://schemas.microsoft.com/office/drawing/2014/main" id="{FFAA8362-0344-4DDA-9970-E4D77804C3B2}"/>
              </a:ext>
            </a:extLst>
          </p:cNvPr>
          <p:cNvSpPr>
            <a:spLocks noGrp="1"/>
          </p:cNvSpPr>
          <p:nvPr>
            <p:ph idx="1"/>
          </p:nvPr>
        </p:nvSpPr>
        <p:spPr/>
        <p:txBody>
          <a:bodyPr>
            <a:normAutofit fontScale="92500" lnSpcReduction="10000"/>
          </a:bodyPr>
          <a:lstStyle/>
          <a:p>
            <a:r>
              <a:rPr lang="en-IN" dirty="0"/>
              <a:t>Operating System                    : Windows 8(64bit)</a:t>
            </a:r>
          </a:p>
          <a:p>
            <a:r>
              <a:rPr lang="en-IN" dirty="0"/>
              <a:t>Processor                                : Intel i3(3.6GHz)</a:t>
            </a:r>
          </a:p>
          <a:p>
            <a:r>
              <a:rPr lang="en-IN" dirty="0"/>
              <a:t>RAM                                       : 4GB</a:t>
            </a:r>
          </a:p>
          <a:p>
            <a:r>
              <a:rPr lang="en-IN" dirty="0"/>
              <a:t> GPU                                      : NVIDIA GeForce or AMD Radeon</a:t>
            </a:r>
          </a:p>
          <a:p>
            <a:pPr>
              <a:buNone/>
            </a:pPr>
            <a:r>
              <a:rPr lang="en-IN" dirty="0"/>
              <a:t>                                                        </a:t>
            </a:r>
          </a:p>
          <a:p>
            <a:r>
              <a:rPr lang="en-IN" dirty="0"/>
              <a:t>System Space                          : 10GB</a:t>
            </a:r>
          </a:p>
          <a:p>
            <a:r>
              <a:rPr lang="en-IN" dirty="0"/>
              <a:t>Software                                 :  Sublime text(python)</a:t>
            </a:r>
          </a:p>
          <a:p>
            <a:endParaRPr lang="en-IN" dirty="0"/>
          </a:p>
        </p:txBody>
      </p:sp>
      <p:sp>
        <p:nvSpPr>
          <p:cNvPr id="4" name="TextBox 3">
            <a:extLst>
              <a:ext uri="{FF2B5EF4-FFF2-40B4-BE49-F238E27FC236}">
                <a16:creationId xmlns:a16="http://schemas.microsoft.com/office/drawing/2014/main" id="{192124BE-33DC-4CDE-B459-9A18F4B76777}"/>
              </a:ext>
            </a:extLst>
          </p:cNvPr>
          <p:cNvSpPr txBox="1"/>
          <p:nvPr/>
        </p:nvSpPr>
        <p:spPr>
          <a:xfrm>
            <a:off x="11353800" y="6154858"/>
            <a:ext cx="664029" cy="338554"/>
          </a:xfrm>
          <a:prstGeom prst="rect">
            <a:avLst/>
          </a:prstGeom>
          <a:noFill/>
        </p:spPr>
        <p:txBody>
          <a:bodyPr wrap="square" rtlCol="0">
            <a:spAutoFit/>
          </a:bodyPr>
          <a:lstStyle/>
          <a:p>
            <a:r>
              <a:rPr lang="en-US" sz="1600" dirty="0"/>
              <a:t>13</a:t>
            </a:r>
            <a:endParaRPr lang="en-IN" sz="1600" dirty="0"/>
          </a:p>
        </p:txBody>
      </p:sp>
    </p:spTree>
    <p:extLst>
      <p:ext uri="{BB962C8B-B14F-4D97-AF65-F5344CB8AC3E}">
        <p14:creationId xmlns:p14="http://schemas.microsoft.com/office/powerpoint/2010/main" val="150122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2948" y="272182"/>
            <a:ext cx="10515600" cy="748245"/>
          </a:xfrm>
        </p:spPr>
        <p:txBody>
          <a:bodyPr>
            <a:normAutofit fontScale="90000"/>
          </a:bodyPr>
          <a:lstStyle/>
          <a:p>
            <a:r>
              <a:rPr lang="en-IN" dirty="0"/>
              <a:t>CONCLUSION</a:t>
            </a:r>
          </a:p>
        </p:txBody>
      </p:sp>
      <p:sp>
        <p:nvSpPr>
          <p:cNvPr id="3" name="Content Placeholder 2"/>
          <p:cNvSpPr>
            <a:spLocks noGrp="1"/>
          </p:cNvSpPr>
          <p:nvPr>
            <p:ph idx="1"/>
          </p:nvPr>
        </p:nvSpPr>
        <p:spPr/>
        <p:txBody>
          <a:bodyPr/>
          <a:lstStyle/>
          <a:p>
            <a:r>
              <a:rPr lang="en-IN" dirty="0"/>
              <a:t>With the help of Datasets of scans we are able to make the machine understand the situation and reduce the effect of Metal Artifact by using customised ADN(Artifact Disentanglement Network) Algorithm .</a:t>
            </a:r>
          </a:p>
          <a:p>
            <a:r>
              <a:rPr lang="en-IN" dirty="0"/>
              <a:t>Henceforth, the machine can produce the results from the datasets samples stored using Realtime Machine Learning process.</a:t>
            </a:r>
          </a:p>
        </p:txBody>
      </p:sp>
      <p:sp>
        <p:nvSpPr>
          <p:cNvPr id="4" name="TextBox 3">
            <a:extLst>
              <a:ext uri="{FF2B5EF4-FFF2-40B4-BE49-F238E27FC236}">
                <a16:creationId xmlns:a16="http://schemas.microsoft.com/office/drawing/2014/main" id="{42A6898D-0343-4136-A07E-66B13086B98D}"/>
              </a:ext>
            </a:extLst>
          </p:cNvPr>
          <p:cNvSpPr txBox="1"/>
          <p:nvPr/>
        </p:nvSpPr>
        <p:spPr>
          <a:xfrm>
            <a:off x="11575994" y="6219345"/>
            <a:ext cx="723187"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315854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D9FC-9BDB-6746-B28A-0D5ABB5B0A87}"/>
              </a:ext>
            </a:extLst>
          </p:cNvPr>
          <p:cNvSpPr>
            <a:spLocks noGrp="1"/>
          </p:cNvSpPr>
          <p:nvPr>
            <p:ph type="title"/>
          </p:nvPr>
        </p:nvSpPr>
        <p:spPr>
          <a:xfrm>
            <a:off x="838200" y="577048"/>
            <a:ext cx="10515600" cy="748245"/>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0C940513-68B5-8B48-9769-FCF0028CF4DC}"/>
              </a:ext>
            </a:extLst>
          </p:cNvPr>
          <p:cNvSpPr>
            <a:spLocks noGrp="1"/>
          </p:cNvSpPr>
          <p:nvPr>
            <p:ph idx="1"/>
          </p:nvPr>
        </p:nvSpPr>
        <p:spPr>
          <a:xfrm>
            <a:off x="838200" y="1990106"/>
            <a:ext cx="10515600" cy="5116533"/>
          </a:xfrm>
        </p:spPr>
        <p:txBody>
          <a:bodyPr/>
          <a:lstStyle/>
          <a:p>
            <a:r>
              <a:rPr lang="en-IN" sz="2400" dirty="0" err="1"/>
              <a:t>Andras</a:t>
            </a:r>
            <a:r>
              <a:rPr lang="en-IN" sz="2400" dirty="0"/>
              <a:t> </a:t>
            </a:r>
            <a:r>
              <a:rPr lang="en-IN" sz="2400" dirty="0" err="1"/>
              <a:t>Anderla</a:t>
            </a:r>
            <a:r>
              <a:rPr lang="en-IN" sz="2400" dirty="0"/>
              <a:t>, </a:t>
            </a:r>
            <a:r>
              <a:rPr lang="en-IN" sz="2400" dirty="0" err="1"/>
              <a:t>Dubravko</a:t>
            </a:r>
            <a:r>
              <a:rPr lang="en-IN" sz="2400" dirty="0"/>
              <a:t> </a:t>
            </a:r>
            <a:r>
              <a:rPr lang="en-IN" sz="2400" dirty="0" err="1"/>
              <a:t>Culibrk</a:t>
            </a:r>
            <a:r>
              <a:rPr lang="en-IN" sz="2400" dirty="0"/>
              <a:t>, Gaspar </a:t>
            </a:r>
            <a:r>
              <a:rPr lang="en-IN" sz="2400" dirty="0" err="1"/>
              <a:t>Delso</a:t>
            </a:r>
            <a:r>
              <a:rPr lang="en-IN" sz="2400" dirty="0"/>
              <a:t>, Milan </a:t>
            </a:r>
            <a:r>
              <a:rPr lang="en-IN" sz="2400" dirty="0" err="1"/>
              <a:t>Mirkovic</a:t>
            </a:r>
            <a:r>
              <a:rPr lang="en-IN" sz="2400" dirty="0"/>
              <a:t>, "MR Image Based Approach for Metal Artifact Reduction in X-Ray CT", </a:t>
            </a:r>
            <a:r>
              <a:rPr lang="en-IN" sz="2400" i="1" dirty="0"/>
              <a:t>The Scientific World Journal</a:t>
            </a:r>
            <a:r>
              <a:rPr lang="en-IN" sz="2400" dirty="0"/>
              <a:t>, vol. 2013, Article ID 524243, 8 pages, 2013. </a:t>
            </a:r>
          </a:p>
          <a:p>
            <a:r>
              <a:rPr lang="en-IN" sz="2400" dirty="0"/>
              <a:t>A. Martinez-</a:t>
            </a:r>
            <a:r>
              <a:rPr lang="en-IN" sz="2400" dirty="0" err="1"/>
              <a:t>Moller</a:t>
            </a:r>
            <a:r>
              <a:rPr lang="en-IN" sz="2400" dirty="0"/>
              <a:t>, M. </a:t>
            </a:r>
            <a:r>
              <a:rPr lang="en-IN" sz="2400" dirty="0" err="1"/>
              <a:t>Souvatzoglou</a:t>
            </a:r>
            <a:r>
              <a:rPr lang="en-IN" sz="2400" dirty="0"/>
              <a:t>, G. </a:t>
            </a:r>
            <a:r>
              <a:rPr lang="en-IN" sz="2400" dirty="0" err="1"/>
              <a:t>Delso</a:t>
            </a:r>
            <a:r>
              <a:rPr lang="en-IN" sz="2400" dirty="0"/>
              <a:t> et al., “Tissue classification as a potential approach for attenuation correction in whole-body PET/MRI: evaluation with PET/CT data,” </a:t>
            </a:r>
            <a:r>
              <a:rPr lang="en-IN" sz="2400" i="1" dirty="0"/>
              <a:t>Journal of Nuclear Medicine</a:t>
            </a:r>
            <a:r>
              <a:rPr lang="en-IN" sz="2400" dirty="0"/>
              <a:t>, vol. 50, no. 4, pp. 520–526, 2009.</a:t>
            </a:r>
          </a:p>
          <a:p>
            <a:r>
              <a:rPr lang="en-IN" sz="2400" dirty="0"/>
              <a:t>G. Eggers, M. </a:t>
            </a:r>
            <a:r>
              <a:rPr lang="en-IN" sz="2400" dirty="0" err="1"/>
              <a:t>Rieker</a:t>
            </a:r>
            <a:r>
              <a:rPr lang="en-IN" sz="2400" dirty="0"/>
              <a:t>, B. Kress, J. </a:t>
            </a:r>
            <a:r>
              <a:rPr lang="en-IN" sz="2400" dirty="0" err="1"/>
              <a:t>Fiebach</a:t>
            </a:r>
            <a:r>
              <a:rPr lang="en-IN" sz="2400" dirty="0"/>
              <a:t>, H. </a:t>
            </a:r>
            <a:r>
              <a:rPr lang="en-IN" sz="2400" dirty="0" err="1"/>
              <a:t>Dickhaus</a:t>
            </a:r>
            <a:r>
              <a:rPr lang="en-IN" sz="2400" dirty="0"/>
              <a:t>, and S. </a:t>
            </a:r>
            <a:r>
              <a:rPr lang="en-IN" sz="2400" dirty="0" err="1"/>
              <a:t>Hassfeld</a:t>
            </a:r>
            <a:r>
              <a:rPr lang="en-IN" sz="2400" dirty="0"/>
              <a:t>, “Artefacts in magnetic resonance imaging caused by dental material,” </a:t>
            </a:r>
            <a:r>
              <a:rPr lang="en-IN" sz="2400" i="1" dirty="0"/>
              <a:t>Magnetic Resonance Materials in Physics, Biology and Medicine</a:t>
            </a:r>
            <a:r>
              <a:rPr lang="en-IN" sz="2400" dirty="0"/>
              <a:t>, vol. 18, no. 2, pp. 103–111, 2005.</a:t>
            </a:r>
          </a:p>
          <a:p>
            <a:endParaRPr lang="en-US" sz="2400" dirty="0"/>
          </a:p>
          <a:p>
            <a:endParaRPr lang="en-IN" sz="2400" dirty="0"/>
          </a:p>
          <a:p>
            <a:endParaRPr lang="en-IN" sz="2400" dirty="0"/>
          </a:p>
          <a:p>
            <a:endParaRPr lang="en-IN" sz="2400" dirty="0"/>
          </a:p>
          <a:p>
            <a:endParaRPr lang="en-IN" sz="2400" dirty="0"/>
          </a:p>
          <a:p>
            <a:endParaRPr lang="en-IN" sz="2400" dirty="0"/>
          </a:p>
          <a:p>
            <a:endParaRPr lang="en-US" sz="2400" dirty="0"/>
          </a:p>
        </p:txBody>
      </p:sp>
      <p:sp>
        <p:nvSpPr>
          <p:cNvPr id="4" name="TextBox 3">
            <a:extLst>
              <a:ext uri="{FF2B5EF4-FFF2-40B4-BE49-F238E27FC236}">
                <a16:creationId xmlns:a16="http://schemas.microsoft.com/office/drawing/2014/main" id="{9B1E6D53-DB1C-4567-9FB2-CF05AE0E53E7}"/>
              </a:ext>
            </a:extLst>
          </p:cNvPr>
          <p:cNvSpPr txBox="1"/>
          <p:nvPr/>
        </p:nvSpPr>
        <p:spPr>
          <a:xfrm>
            <a:off x="11353800" y="6111640"/>
            <a:ext cx="556361" cy="369332"/>
          </a:xfrm>
          <a:prstGeom prst="rect">
            <a:avLst/>
          </a:prstGeom>
          <a:noFill/>
        </p:spPr>
        <p:txBody>
          <a:bodyPr wrap="square" rtlCol="0">
            <a:spAutoFit/>
          </a:bodyPr>
          <a:lstStyle/>
          <a:p>
            <a:r>
              <a:rPr lang="en-US" dirty="0"/>
              <a:t>15</a:t>
            </a:r>
            <a:endParaRPr lang="en-IN" dirty="0"/>
          </a:p>
        </p:txBody>
      </p:sp>
    </p:spTree>
    <p:extLst>
      <p:ext uri="{BB962C8B-B14F-4D97-AF65-F5344CB8AC3E}">
        <p14:creationId xmlns:p14="http://schemas.microsoft.com/office/powerpoint/2010/main" val="41691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40513-68B5-8B48-9769-FCF0028CF4DC}"/>
              </a:ext>
            </a:extLst>
          </p:cNvPr>
          <p:cNvSpPr>
            <a:spLocks noGrp="1"/>
          </p:cNvSpPr>
          <p:nvPr>
            <p:ph idx="1"/>
          </p:nvPr>
        </p:nvSpPr>
        <p:spPr>
          <a:xfrm>
            <a:off x="621437" y="275208"/>
            <a:ext cx="10736062" cy="6352037"/>
          </a:xfrm>
        </p:spPr>
        <p:txBody>
          <a:bodyPr>
            <a:normAutofit fontScale="25000" lnSpcReduction="20000"/>
          </a:bodyPr>
          <a:lstStyle/>
          <a:p>
            <a:r>
              <a:rPr lang="en-IN" sz="7400" dirty="0"/>
              <a:t>T. M. Blodgett, C. C. Meltzer, and D. W. Townsend, “PET/CT: form and function,” </a:t>
            </a:r>
            <a:r>
              <a:rPr lang="en-IN" sz="7400" i="1" dirty="0"/>
              <a:t>Radiology</a:t>
            </a:r>
            <a:r>
              <a:rPr lang="en-IN" sz="7400" dirty="0"/>
              <a:t>, vol. 242, no. 2, pp. 360–385, 2007.</a:t>
            </a:r>
          </a:p>
          <a:p>
            <a:r>
              <a:rPr lang="en-IN" sz="7400" dirty="0"/>
              <a:t>P. G. </a:t>
            </a:r>
            <a:r>
              <a:rPr lang="en-IN" sz="7400" dirty="0" err="1"/>
              <a:t>Kluetz</a:t>
            </a:r>
            <a:r>
              <a:rPr lang="en-IN" sz="7400" dirty="0"/>
              <a:t>, C. C. Meltzer, V. L. </a:t>
            </a:r>
            <a:r>
              <a:rPr lang="en-IN" sz="7400" dirty="0" err="1"/>
              <a:t>Villemagne</a:t>
            </a:r>
            <a:r>
              <a:rPr lang="en-IN" sz="7400" dirty="0"/>
              <a:t> et al., “Combined PET/CT imaging in oncology: impact on patient management,” </a:t>
            </a:r>
            <a:r>
              <a:rPr lang="en-IN" sz="7400" i="1" dirty="0"/>
              <a:t>Clinical Positron Imaging</a:t>
            </a:r>
            <a:r>
              <a:rPr lang="en-IN" sz="7400" dirty="0"/>
              <a:t>, vol. 3, no. 6, pp. 223–230, 2000.</a:t>
            </a:r>
          </a:p>
          <a:p>
            <a:r>
              <a:rPr lang="en-IN" sz="7400" dirty="0"/>
              <a:t>P. E. </a:t>
            </a:r>
            <a:r>
              <a:rPr lang="en-IN" sz="7400" dirty="0" err="1"/>
              <a:t>Kinahan</a:t>
            </a:r>
            <a:r>
              <a:rPr lang="en-IN" sz="7400" dirty="0"/>
              <a:t>, D. W. Townsend, T. Beyer, and D. </a:t>
            </a:r>
            <a:r>
              <a:rPr lang="en-IN" sz="7400" dirty="0" err="1"/>
              <a:t>Sashin</a:t>
            </a:r>
            <a:r>
              <a:rPr lang="en-IN" sz="7400" dirty="0"/>
              <a:t>, “Attenuation correction for a combined 3D PET/CT scanner,” </a:t>
            </a:r>
            <a:r>
              <a:rPr lang="en-IN" sz="7400" i="1" dirty="0"/>
              <a:t>Medical Physics</a:t>
            </a:r>
            <a:r>
              <a:rPr lang="en-IN" sz="7400" dirty="0"/>
              <a:t>, vol. 25, no. 10, pp. 2046–2063, 1998.</a:t>
            </a:r>
            <a:endParaRPr lang="en-IN" sz="7400" dirty="0">
              <a:effectLst/>
              <a:ea typeface="Calibri" panose="020F0502020204030204" pitchFamily="34" charset="0"/>
              <a:cs typeface="Times New Roman" panose="02020603050405020304" pitchFamily="18" charset="0"/>
            </a:endParaRPr>
          </a:p>
          <a:p>
            <a:pPr algn="just">
              <a:lnSpc>
                <a:spcPct val="150000"/>
              </a:lnSpc>
              <a:spcAft>
                <a:spcPts val="800"/>
              </a:spcAft>
            </a:pPr>
            <a:r>
              <a:rPr lang="en-IN" sz="7400" dirty="0">
                <a:effectLst/>
                <a:ea typeface="Calibri" panose="020F0502020204030204" pitchFamily="34" charset="0"/>
                <a:cs typeface="Times New Roman" panose="02020603050405020304" pitchFamily="18" charset="0"/>
              </a:rPr>
              <a:t>11. Herman GT: Correction for beam hardening in computed tomography. Phys Med </a:t>
            </a:r>
            <a:r>
              <a:rPr lang="en-IN" sz="7400" dirty="0" err="1">
                <a:effectLst/>
                <a:ea typeface="Calibri" panose="020F0502020204030204" pitchFamily="34" charset="0"/>
                <a:cs typeface="Times New Roman" panose="02020603050405020304" pitchFamily="18" charset="0"/>
              </a:rPr>
              <a:t>Biol</a:t>
            </a:r>
            <a:r>
              <a:rPr lang="en-IN" sz="7400" dirty="0">
                <a:effectLst/>
                <a:ea typeface="Calibri" panose="020F0502020204030204" pitchFamily="34" charset="0"/>
                <a:cs typeface="Times New Roman" panose="02020603050405020304" pitchFamily="18" charset="0"/>
              </a:rPr>
              <a:t> 24(1), 81-106 (1979). </a:t>
            </a:r>
          </a:p>
          <a:p>
            <a:pPr algn="just">
              <a:lnSpc>
                <a:spcPct val="150000"/>
              </a:lnSpc>
              <a:spcAft>
                <a:spcPts val="800"/>
              </a:spcAft>
            </a:pPr>
            <a:r>
              <a:rPr lang="en-IN" sz="7400" dirty="0">
                <a:effectLst/>
                <a:ea typeface="Calibri" panose="020F0502020204030204" pitchFamily="34" charset="0"/>
                <a:cs typeface="Times New Roman" panose="02020603050405020304" pitchFamily="18" charset="0"/>
              </a:rPr>
              <a:t>12. Joseph PM, Spital RD: A method for correcting bone induced artifacts in computed tomography scanners. J </a:t>
            </a:r>
            <a:r>
              <a:rPr lang="en-IN" sz="7400" dirty="0" err="1">
                <a:effectLst/>
                <a:ea typeface="Calibri" panose="020F0502020204030204" pitchFamily="34" charset="0"/>
                <a:cs typeface="Times New Roman" panose="02020603050405020304" pitchFamily="18" charset="0"/>
              </a:rPr>
              <a:t>Comput</a:t>
            </a:r>
            <a:r>
              <a:rPr lang="en-IN" sz="7400" dirty="0">
                <a:effectLst/>
                <a:ea typeface="Calibri" panose="020F0502020204030204" pitchFamily="34" charset="0"/>
                <a:cs typeface="Times New Roman" panose="02020603050405020304" pitchFamily="18" charset="0"/>
              </a:rPr>
              <a:t> Assist </a:t>
            </a:r>
            <a:r>
              <a:rPr lang="en-IN" sz="7400" dirty="0" err="1">
                <a:effectLst/>
                <a:ea typeface="Calibri" panose="020F0502020204030204" pitchFamily="34" charset="0"/>
                <a:cs typeface="Times New Roman" panose="02020603050405020304" pitchFamily="18" charset="0"/>
              </a:rPr>
              <a:t>Tomogr</a:t>
            </a:r>
            <a:r>
              <a:rPr lang="en-IN" sz="7400" dirty="0">
                <a:effectLst/>
                <a:ea typeface="Calibri" panose="020F0502020204030204" pitchFamily="34" charset="0"/>
                <a:cs typeface="Times New Roman" panose="02020603050405020304" pitchFamily="18" charset="0"/>
              </a:rPr>
              <a:t> 2(1), 100-108 (1978). 13. Hsieh J, </a:t>
            </a:r>
            <a:r>
              <a:rPr lang="en-IN" sz="7400" dirty="0" err="1">
                <a:effectLst/>
                <a:ea typeface="Calibri" panose="020F0502020204030204" pitchFamily="34" charset="0"/>
                <a:cs typeface="Times New Roman" panose="02020603050405020304" pitchFamily="18" charset="0"/>
              </a:rPr>
              <a:t>Molthen</a:t>
            </a:r>
            <a:r>
              <a:rPr lang="en-IN" sz="7400" dirty="0">
                <a:effectLst/>
                <a:ea typeface="Calibri" panose="020F0502020204030204" pitchFamily="34" charset="0"/>
                <a:cs typeface="Times New Roman" panose="02020603050405020304" pitchFamily="18" charset="0"/>
              </a:rPr>
              <a:t> RC, Dawson CA, Johnson RH: An iterative approach to the beam hardening correction in cone beam CT. Med Phys 27(1), 23-29 (2000). </a:t>
            </a:r>
          </a:p>
          <a:p>
            <a:pPr algn="just">
              <a:lnSpc>
                <a:spcPct val="150000"/>
              </a:lnSpc>
              <a:spcAft>
                <a:spcPts val="800"/>
              </a:spcAft>
            </a:pPr>
            <a:r>
              <a:rPr lang="en-IN" sz="7400" dirty="0">
                <a:effectLst/>
                <a:ea typeface="Calibri" panose="020F0502020204030204" pitchFamily="34" charset="0"/>
                <a:cs typeface="Times New Roman" panose="02020603050405020304" pitchFamily="18" charset="0"/>
              </a:rPr>
              <a:t>14. Alvarez RE, </a:t>
            </a:r>
            <a:r>
              <a:rPr lang="en-IN" sz="7400" dirty="0" err="1">
                <a:effectLst/>
                <a:ea typeface="Calibri" panose="020F0502020204030204" pitchFamily="34" charset="0"/>
                <a:cs typeface="Times New Roman" panose="02020603050405020304" pitchFamily="18" charset="0"/>
              </a:rPr>
              <a:t>Macovski</a:t>
            </a:r>
            <a:r>
              <a:rPr lang="en-IN" sz="7400" dirty="0">
                <a:effectLst/>
                <a:ea typeface="Calibri" panose="020F0502020204030204" pitchFamily="34" charset="0"/>
                <a:cs typeface="Times New Roman" panose="02020603050405020304" pitchFamily="18" charset="0"/>
              </a:rPr>
              <a:t> A: Energy-selective reconstructions in X-ray computerized tomography. Phys Med </a:t>
            </a:r>
            <a:r>
              <a:rPr lang="en-IN" sz="7400" dirty="0" err="1">
                <a:effectLst/>
                <a:ea typeface="Calibri" panose="020F0502020204030204" pitchFamily="34" charset="0"/>
                <a:cs typeface="Times New Roman" panose="02020603050405020304" pitchFamily="18" charset="0"/>
              </a:rPr>
              <a:t>Biol</a:t>
            </a:r>
            <a:r>
              <a:rPr lang="en-IN" sz="7400" dirty="0">
                <a:effectLst/>
                <a:ea typeface="Calibri" panose="020F0502020204030204" pitchFamily="34" charset="0"/>
                <a:cs typeface="Times New Roman" panose="02020603050405020304" pitchFamily="18" charset="0"/>
              </a:rPr>
              <a:t> 21(5), 733-744 (1976).</a:t>
            </a:r>
          </a:p>
          <a:p>
            <a:pPr algn="just">
              <a:lnSpc>
                <a:spcPct val="150000"/>
              </a:lnSpc>
              <a:spcAft>
                <a:spcPts val="800"/>
              </a:spcAft>
            </a:pPr>
            <a:r>
              <a:rPr lang="en-IN" sz="7400" dirty="0">
                <a:effectLst/>
                <a:ea typeface="Calibri" panose="020F0502020204030204" pitchFamily="34" charset="0"/>
                <a:cs typeface="Times New Roman" panose="02020603050405020304" pitchFamily="18" charset="0"/>
              </a:rPr>
              <a:t> 15. </a:t>
            </a:r>
            <a:r>
              <a:rPr lang="en-IN" sz="7400" dirty="0" err="1">
                <a:effectLst/>
                <a:ea typeface="Calibri" panose="020F0502020204030204" pitchFamily="34" charset="0"/>
                <a:cs typeface="Times New Roman" panose="02020603050405020304" pitchFamily="18" charset="0"/>
              </a:rPr>
              <a:t>Akbarzadeh</a:t>
            </a:r>
            <a:r>
              <a:rPr lang="en-IN" sz="7400" dirty="0">
                <a:effectLst/>
                <a:ea typeface="Calibri" panose="020F0502020204030204" pitchFamily="34" charset="0"/>
                <a:cs typeface="Times New Roman" panose="02020603050405020304" pitchFamily="18" charset="0"/>
              </a:rPr>
              <a:t> A, Ay MR, </a:t>
            </a:r>
            <a:r>
              <a:rPr lang="en-IN" sz="7400" dirty="0" err="1">
                <a:effectLst/>
                <a:ea typeface="Calibri" panose="020F0502020204030204" pitchFamily="34" charset="0"/>
                <a:cs typeface="Times New Roman" panose="02020603050405020304" pitchFamily="18" charset="0"/>
              </a:rPr>
              <a:t>Ghadiri</a:t>
            </a:r>
            <a:r>
              <a:rPr lang="en-IN" sz="7400" dirty="0">
                <a:effectLst/>
                <a:ea typeface="Calibri" panose="020F0502020204030204" pitchFamily="34" charset="0"/>
                <a:cs typeface="Times New Roman" panose="02020603050405020304" pitchFamily="18" charset="0"/>
              </a:rPr>
              <a:t> H, Sarkar S, Zaidi H: Measurement of scattered radiation in a volumetric 64-slice CT scanner using three experimental techniques. Phys Med </a:t>
            </a:r>
            <a:r>
              <a:rPr lang="en-IN" sz="7400" dirty="0" err="1">
                <a:effectLst/>
                <a:ea typeface="Calibri" panose="020F0502020204030204" pitchFamily="34" charset="0"/>
                <a:cs typeface="Times New Roman" panose="02020603050405020304" pitchFamily="18" charset="0"/>
              </a:rPr>
              <a:t>Biol</a:t>
            </a:r>
            <a:r>
              <a:rPr lang="en-IN" sz="7400" dirty="0">
                <a:effectLst/>
                <a:ea typeface="Calibri" panose="020F0502020204030204" pitchFamily="34" charset="0"/>
                <a:cs typeface="Times New Roman" panose="02020603050405020304" pitchFamily="18" charset="0"/>
              </a:rPr>
              <a:t> 55(8), 2269-2280 (2010).</a:t>
            </a:r>
          </a:p>
          <a:p>
            <a:endParaRPr lang="en-IN" sz="2400" dirty="0"/>
          </a:p>
          <a:p>
            <a:endParaRPr lang="en-US" sz="2400" dirty="0"/>
          </a:p>
        </p:txBody>
      </p:sp>
      <p:sp>
        <p:nvSpPr>
          <p:cNvPr id="4" name="TextBox 3">
            <a:extLst>
              <a:ext uri="{FF2B5EF4-FFF2-40B4-BE49-F238E27FC236}">
                <a16:creationId xmlns:a16="http://schemas.microsoft.com/office/drawing/2014/main" id="{25ABB48D-B66B-4F8B-9814-C851A3D21956}"/>
              </a:ext>
            </a:extLst>
          </p:cNvPr>
          <p:cNvSpPr txBox="1"/>
          <p:nvPr/>
        </p:nvSpPr>
        <p:spPr>
          <a:xfrm>
            <a:off x="11600123" y="6257913"/>
            <a:ext cx="591877" cy="369332"/>
          </a:xfrm>
          <a:prstGeom prst="rect">
            <a:avLst/>
          </a:prstGeom>
          <a:noFill/>
        </p:spPr>
        <p:txBody>
          <a:bodyPr wrap="square" rtlCol="0">
            <a:spAutoFit/>
          </a:bodyPr>
          <a:lstStyle/>
          <a:p>
            <a:r>
              <a:rPr lang="en-US" dirty="0"/>
              <a:t>16</a:t>
            </a:r>
            <a:endParaRPr lang="en-IN" dirty="0"/>
          </a:p>
        </p:txBody>
      </p:sp>
    </p:spTree>
    <p:extLst>
      <p:ext uri="{BB962C8B-B14F-4D97-AF65-F5344CB8AC3E}">
        <p14:creationId xmlns:p14="http://schemas.microsoft.com/office/powerpoint/2010/main" val="416918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579"/>
            <a:ext cx="10515600" cy="748245"/>
          </a:xfrm>
        </p:spPr>
        <p:txBody>
          <a:bodyPr>
            <a:normAutofit fontScale="90000"/>
          </a:bodyPr>
          <a:lstStyle/>
          <a:p>
            <a:r>
              <a:rPr lang="en-IN" dirty="0"/>
              <a:t>THANK YOU</a:t>
            </a:r>
          </a:p>
        </p:txBody>
      </p:sp>
    </p:spTree>
    <p:extLst>
      <p:ext uri="{BB962C8B-B14F-4D97-AF65-F5344CB8AC3E}">
        <p14:creationId xmlns:p14="http://schemas.microsoft.com/office/powerpoint/2010/main" val="19267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4583"/>
          </a:xfrm>
        </p:spPr>
        <p:txBody>
          <a:bodyPr>
            <a:normAutofit fontScale="90000"/>
          </a:bodyPr>
          <a:lstStyle/>
          <a:p>
            <a:r>
              <a:rPr lang="en-IN" dirty="0"/>
              <a:t>OUTLINE</a:t>
            </a:r>
          </a:p>
        </p:txBody>
      </p:sp>
      <p:sp>
        <p:nvSpPr>
          <p:cNvPr id="3" name="Content Placeholder 2"/>
          <p:cNvSpPr>
            <a:spLocks noGrp="1"/>
          </p:cNvSpPr>
          <p:nvPr>
            <p:ph idx="1"/>
          </p:nvPr>
        </p:nvSpPr>
        <p:spPr>
          <a:xfrm>
            <a:off x="655320" y="1061116"/>
            <a:ext cx="10515600" cy="5366578"/>
          </a:xfrm>
        </p:spPr>
        <p:txBody>
          <a:bodyPr/>
          <a:lstStyle/>
          <a:p>
            <a:pPr marL="3543300" lvl="7" indent="-342900">
              <a:buFont typeface="+mj-lt"/>
              <a:buAutoNum type="arabicParenR"/>
            </a:pPr>
            <a:endParaRPr lang="en-IN" dirty="0"/>
          </a:p>
          <a:p>
            <a:pPr marL="457200" indent="-457200">
              <a:buFont typeface="+mj-lt"/>
              <a:buAutoNum type="arabicParenR"/>
            </a:pPr>
            <a:r>
              <a:rPr lang="en-IN" dirty="0"/>
              <a:t>ABSTRACT</a:t>
            </a:r>
          </a:p>
          <a:p>
            <a:pPr marL="457200" indent="-457200">
              <a:buFont typeface="+mj-lt"/>
              <a:buAutoNum type="arabicParenR"/>
            </a:pPr>
            <a:r>
              <a:rPr lang="en-US" dirty="0"/>
              <a:t>SYSTEM ARCHITECTURE</a:t>
            </a:r>
          </a:p>
          <a:p>
            <a:pPr marL="457200" indent="-457200">
              <a:buFont typeface="+mj-lt"/>
              <a:buAutoNum type="arabicParenR"/>
            </a:pPr>
            <a:r>
              <a:rPr lang="en-IN" dirty="0"/>
              <a:t>PROPOSED SYSTEM</a:t>
            </a:r>
          </a:p>
          <a:p>
            <a:pPr marL="457200" indent="-457200">
              <a:buFont typeface="+mj-lt"/>
              <a:buAutoNum type="arabicParenR"/>
            </a:pPr>
            <a:r>
              <a:rPr lang="en-IN" dirty="0"/>
              <a:t>ALGORITHIM IMPLEMENTATION</a:t>
            </a:r>
          </a:p>
          <a:p>
            <a:pPr marL="457200" indent="-457200">
              <a:buFont typeface="+mj-lt"/>
              <a:buAutoNum type="arabicParenR"/>
            </a:pPr>
            <a:r>
              <a:rPr lang="en-US" dirty="0"/>
              <a:t>SCREENSHOTS OF WORK</a:t>
            </a:r>
            <a:endParaRPr lang="en-IN" dirty="0"/>
          </a:p>
          <a:p>
            <a:pPr marL="457200" indent="-457200">
              <a:buFont typeface="+mj-lt"/>
              <a:buAutoNum type="arabicParenR"/>
            </a:pPr>
            <a:r>
              <a:rPr lang="en-IN" dirty="0"/>
              <a:t>LITERATURE SURVEY</a:t>
            </a:r>
          </a:p>
          <a:p>
            <a:pPr marL="457200" indent="-457200">
              <a:buFont typeface="+mj-lt"/>
              <a:buAutoNum type="arabicParenR"/>
            </a:pPr>
            <a:r>
              <a:rPr lang="en-IN" dirty="0"/>
              <a:t>HARDWARE AND SOFTWARE</a:t>
            </a:r>
          </a:p>
          <a:p>
            <a:pPr marL="457200" indent="-457200">
              <a:buFont typeface="+mj-lt"/>
              <a:buAutoNum type="arabicParenR"/>
            </a:pPr>
            <a:r>
              <a:rPr lang="en-IN" dirty="0"/>
              <a:t>CONCLUSION</a:t>
            </a:r>
          </a:p>
          <a:p>
            <a:pPr marL="457200" indent="-457200">
              <a:buFont typeface="+mj-lt"/>
              <a:buAutoNum type="arabicParenR"/>
            </a:pPr>
            <a:r>
              <a:rPr lang="en-IN" dirty="0"/>
              <a:t>REFERENCES</a:t>
            </a:r>
          </a:p>
          <a:p>
            <a:pPr marL="457200" indent="-457200">
              <a:buFont typeface="+mj-lt"/>
              <a:buAutoNum type="arabicParenR"/>
            </a:pPr>
            <a:endParaRPr lang="en-IN" dirty="0"/>
          </a:p>
          <a:p>
            <a:pPr marL="457200" indent="-457200">
              <a:buFont typeface="+mj-lt"/>
              <a:buAutoNum type="arabicParenR"/>
            </a:pPr>
            <a:endParaRPr lang="en-IN" dirty="0"/>
          </a:p>
        </p:txBody>
      </p:sp>
      <p:sp>
        <p:nvSpPr>
          <p:cNvPr id="4" name="TextBox 3">
            <a:extLst>
              <a:ext uri="{FF2B5EF4-FFF2-40B4-BE49-F238E27FC236}">
                <a16:creationId xmlns:a16="http://schemas.microsoft.com/office/drawing/2014/main" id="{FF04881E-5A61-4350-9B86-AC3C06D80A9F}"/>
              </a:ext>
            </a:extLst>
          </p:cNvPr>
          <p:cNvSpPr txBox="1"/>
          <p:nvPr/>
        </p:nvSpPr>
        <p:spPr>
          <a:xfrm>
            <a:off x="11696282" y="6243028"/>
            <a:ext cx="591877"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410286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27464"/>
          </a:xfrm>
        </p:spPr>
        <p:txBody>
          <a:bodyPr>
            <a:normAutofit/>
          </a:bodyPr>
          <a:lstStyle/>
          <a:p>
            <a:r>
              <a:rPr lang="en-US" dirty="0"/>
              <a:t>A</a:t>
            </a:r>
            <a:r>
              <a:rPr lang="en-IN" dirty="0"/>
              <a:t>BSTRACT</a:t>
            </a:r>
          </a:p>
        </p:txBody>
      </p:sp>
      <p:sp>
        <p:nvSpPr>
          <p:cNvPr id="3" name="Content Placeholder 2"/>
          <p:cNvSpPr>
            <a:spLocks noGrp="1"/>
          </p:cNvSpPr>
          <p:nvPr>
            <p:ph idx="1"/>
          </p:nvPr>
        </p:nvSpPr>
        <p:spPr>
          <a:xfrm>
            <a:off x="838200" y="1553591"/>
            <a:ext cx="10515600" cy="4927108"/>
          </a:xfrm>
        </p:spPr>
        <p:txBody>
          <a:bodyPr>
            <a:normAutofit lnSpcReduction="10000"/>
          </a:bodyPr>
          <a:lstStyle/>
          <a:p>
            <a:r>
              <a:rPr lang="en-IN" dirty="0">
                <a:latin typeface="Arial" panose="020B0604020202020204" pitchFamily="34" charset="0"/>
                <a:cs typeface="Arial" panose="020B0604020202020204" pitchFamily="34" charset="0"/>
              </a:rPr>
              <a:t>Nowadays, three-dimensional (3D) imaging is one of the successful clinical applications , . In spite of improvements in imaging methods, researchers are faced with various problems. One of the problems is that high-density objects exist in CBCT images such as metal implants and dental fillings and create a lot of artifacts.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These artifacts considerably reduce the graphical quality of the image            and alter the skeletal structure close to metallic substances.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Considering independency of this algorithm from data acquisition part, it can be used along with other </a:t>
            </a:r>
            <a:r>
              <a:rPr lang="en-IN" dirty="0" err="1">
                <a:latin typeface="Arial" panose="020B0604020202020204" pitchFamily="34" charset="0"/>
                <a:cs typeface="Arial" panose="020B0604020202020204" pitchFamily="34" charset="0"/>
              </a:rPr>
              <a:t>artifact</a:t>
            </a:r>
            <a:r>
              <a:rPr lang="en-IN" dirty="0">
                <a:latin typeface="Arial" panose="020B0604020202020204" pitchFamily="34" charset="0"/>
                <a:cs typeface="Arial" panose="020B0604020202020204" pitchFamily="34" charset="0"/>
              </a:rPr>
              <a:t> reduction algorithms which modify scanning algorithm to reduce </a:t>
            </a:r>
            <a:r>
              <a:rPr lang="en-IN" dirty="0" err="1">
                <a:latin typeface="Arial" panose="020B0604020202020204" pitchFamily="34" charset="0"/>
                <a:cs typeface="Arial" panose="020B0604020202020204" pitchFamily="34" charset="0"/>
              </a:rPr>
              <a:t>artifacts</a:t>
            </a:r>
            <a:r>
              <a:rPr lang="en-IN"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4A4D82C7-56A1-4A15-A798-7A00D46E50C3}"/>
              </a:ext>
            </a:extLst>
          </p:cNvPr>
          <p:cNvSpPr>
            <a:spLocks noGrp="1"/>
          </p:cNvSpPr>
          <p:nvPr>
            <p:ph type="ftr" sz="quarter" idx="11"/>
          </p:nvPr>
        </p:nvSpPr>
        <p:spPr>
          <a:xfrm>
            <a:off x="1365739" y="6340999"/>
            <a:ext cx="7305900" cy="279400"/>
          </a:xfrm>
        </p:spPr>
        <p:txBody>
          <a:bodyPr/>
          <a:lstStyle/>
          <a:p>
            <a:endParaRPr lang="en-IN" dirty="0"/>
          </a:p>
        </p:txBody>
      </p:sp>
      <p:sp>
        <p:nvSpPr>
          <p:cNvPr id="6" name="TextBox 5">
            <a:extLst>
              <a:ext uri="{FF2B5EF4-FFF2-40B4-BE49-F238E27FC236}">
                <a16:creationId xmlns:a16="http://schemas.microsoft.com/office/drawing/2014/main" id="{4FA91918-4B56-425C-8B02-6B2EEE1FB586}"/>
              </a:ext>
            </a:extLst>
          </p:cNvPr>
          <p:cNvSpPr txBox="1"/>
          <p:nvPr/>
        </p:nvSpPr>
        <p:spPr>
          <a:xfrm>
            <a:off x="11691396" y="6296033"/>
            <a:ext cx="591877"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24823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FF5B6E-B1BD-4D5A-8ACE-BF4C9D418DFC}"/>
              </a:ext>
            </a:extLst>
          </p:cNvPr>
          <p:cNvSpPr txBox="1"/>
          <p:nvPr/>
        </p:nvSpPr>
        <p:spPr>
          <a:xfrm>
            <a:off x="218123" y="728260"/>
            <a:ext cx="6097464" cy="5401479"/>
          </a:xfrm>
          <a:prstGeom prst="rect">
            <a:avLst/>
          </a:prstGeom>
          <a:noFill/>
        </p:spPr>
        <p:txBody>
          <a:bodyPr wrap="square">
            <a:spAutoFit/>
          </a:bodyPr>
          <a:lstStyle/>
          <a:p>
            <a:pPr marL="285750" indent="-285750" algn="just">
              <a:buFont typeface="Arial" pitchFamily="34" charset="0"/>
              <a:buChar char="•"/>
            </a:pPr>
            <a:r>
              <a:rPr lang="en-GB" sz="2300" dirty="0">
                <a:latin typeface="Times New Roman" pitchFamily="18" charset="0"/>
                <a:cs typeface="Times New Roman" pitchFamily="18" charset="0"/>
              </a:rPr>
              <a:t>Methods to overcome metal artifacts in Computed Tomography (CT) images have been researched and developed for nearly 40 years.</a:t>
            </a:r>
          </a:p>
          <a:p>
            <a:pPr marL="285750" indent="-285750" algn="just">
              <a:buFont typeface="Arial" pitchFamily="34" charset="0"/>
              <a:buChar char="•"/>
            </a:pPr>
            <a:endParaRPr lang="en-GB" sz="2300" dirty="0">
              <a:latin typeface="Times New Roman" pitchFamily="18" charset="0"/>
              <a:cs typeface="Times New Roman" pitchFamily="18" charset="0"/>
            </a:endParaRPr>
          </a:p>
          <a:p>
            <a:pPr marL="285750" indent="-285750" algn="just">
              <a:buFont typeface="Arial" pitchFamily="34" charset="0"/>
              <a:buChar char="•"/>
            </a:pPr>
            <a:r>
              <a:rPr lang="en-US" sz="2300" dirty="0">
                <a:latin typeface="Times New Roman" pitchFamily="18" charset="0"/>
                <a:cs typeface="Times New Roman" pitchFamily="18" charset="0"/>
              </a:rPr>
              <a:t>Metal objects </a:t>
            </a:r>
            <a:r>
              <a:rPr lang="en-GB" sz="2300" dirty="0">
                <a:latin typeface="Times New Roman" pitchFamily="18" charset="0"/>
                <a:cs typeface="Times New Roman" pitchFamily="18" charset="0"/>
              </a:rPr>
              <a:t>such as a dental filling, artificial hip, spine implant, or surgical clip in the field of view will strongly attenuate x-rays or even completely block their penetration, resulting in corrupt or missing projection data received by the detector </a:t>
            </a:r>
            <a:r>
              <a:rPr lang="en-US" sz="2300" dirty="0">
                <a:latin typeface="Times New Roman" pitchFamily="18" charset="0"/>
                <a:cs typeface="Times New Roman" pitchFamily="18" charset="0"/>
              </a:rPr>
              <a:t>known as artifacts.</a:t>
            </a:r>
          </a:p>
          <a:p>
            <a:pPr marL="285750" indent="-285750" algn="just">
              <a:buFont typeface="Arial" pitchFamily="34" charset="0"/>
              <a:buChar char="•"/>
            </a:pPr>
            <a:endParaRPr lang="en-US" sz="2300" dirty="0">
              <a:latin typeface="Times New Roman" pitchFamily="18" charset="0"/>
              <a:cs typeface="Times New Roman" pitchFamily="18" charset="0"/>
            </a:endParaRPr>
          </a:p>
          <a:p>
            <a:pPr marL="285750" indent="-285750" algn="just">
              <a:buFont typeface="Arial" pitchFamily="34" charset="0"/>
              <a:buChar char="•"/>
            </a:pPr>
            <a:r>
              <a:rPr lang="en-GB" sz="2300" dirty="0">
                <a:latin typeface="Times New Roman" pitchFamily="18" charset="0"/>
                <a:cs typeface="Times New Roman" pitchFamily="18" charset="0"/>
              </a:rPr>
              <a:t>It may result in the improper Diagnosing of the report of the concerned </a:t>
            </a:r>
            <a:r>
              <a:rPr lang="en-GB" sz="2300" dirty="0" err="1">
                <a:latin typeface="Times New Roman" pitchFamily="18" charset="0"/>
                <a:cs typeface="Times New Roman" pitchFamily="18" charset="0"/>
              </a:rPr>
              <a:t>patient.We</a:t>
            </a:r>
            <a:r>
              <a:rPr lang="en-GB" sz="2300" dirty="0">
                <a:latin typeface="Times New Roman" pitchFamily="18" charset="0"/>
                <a:cs typeface="Times New Roman" pitchFamily="18" charset="0"/>
              </a:rPr>
              <a:t> will discuss some advanced methods to correct  artifacts.</a:t>
            </a:r>
            <a:endParaRPr lang="en-IN" sz="2300" dirty="0">
              <a:latin typeface="Times New Roman" pitchFamily="18" charset="0"/>
              <a:cs typeface="Times New Roman" pitchFamily="18" charset="0"/>
            </a:endParaRPr>
          </a:p>
          <a:p>
            <a:pPr marL="285750" indent="-285750" algn="just">
              <a:buFont typeface="Wingdings" panose="05000000000000000000" pitchFamily="2" charset="2"/>
              <a:buChar char="v"/>
            </a:pPr>
            <a:endParaRPr lang="en-IN" sz="2300" dirty="0">
              <a:latin typeface="Times New Roman" pitchFamily="18" charset="0"/>
              <a:cs typeface="Times New Roman" pitchFamily="18" charset="0"/>
            </a:endParaRPr>
          </a:p>
        </p:txBody>
      </p:sp>
      <p:pic>
        <p:nvPicPr>
          <p:cNvPr id="2050" name="Picture 2" descr="CT-guided Biopsy Assisted by Iterative Metal Artifact Reduction - Siemens  Healthineers Belg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357" y="960470"/>
            <a:ext cx="4148919" cy="30792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D51042-ABB4-4395-8193-850D511C01F6}"/>
              </a:ext>
            </a:extLst>
          </p:cNvPr>
          <p:cNvSpPr txBox="1"/>
          <p:nvPr/>
        </p:nvSpPr>
        <p:spPr>
          <a:xfrm>
            <a:off x="6960357" y="4039737"/>
            <a:ext cx="4148919" cy="646331"/>
          </a:xfrm>
          <a:prstGeom prst="rect">
            <a:avLst/>
          </a:prstGeom>
          <a:noFill/>
        </p:spPr>
        <p:txBody>
          <a:bodyPr wrap="square" rtlCol="0">
            <a:spAutoFit/>
          </a:bodyPr>
          <a:lstStyle/>
          <a:p>
            <a:r>
              <a:rPr lang="en-US" dirty="0"/>
              <a:t>THE ABOVE PICTURE SHOWS THE METAL REFLECTING THE RAYS </a:t>
            </a:r>
            <a:endParaRPr lang="en-IN" dirty="0"/>
          </a:p>
        </p:txBody>
      </p:sp>
      <p:sp>
        <p:nvSpPr>
          <p:cNvPr id="7" name="TextBox 6">
            <a:extLst>
              <a:ext uri="{FF2B5EF4-FFF2-40B4-BE49-F238E27FC236}">
                <a16:creationId xmlns:a16="http://schemas.microsoft.com/office/drawing/2014/main" id="{14E775E1-C27A-4DCE-B516-55DE74328B14}"/>
              </a:ext>
            </a:extLst>
          </p:cNvPr>
          <p:cNvSpPr txBox="1"/>
          <p:nvPr/>
        </p:nvSpPr>
        <p:spPr>
          <a:xfrm>
            <a:off x="11600123" y="6415628"/>
            <a:ext cx="591877"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48236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96403" y="393700"/>
            <a:ext cx="9601196" cy="1303867"/>
          </a:xfrm>
        </p:spPr>
        <p:txBody>
          <a:bodyPr/>
          <a:lstStyle/>
          <a:p>
            <a:r>
              <a:rPr lang="en-US" dirty="0"/>
              <a:t>SYSTEM ARCHITECTURE</a:t>
            </a:r>
          </a:p>
        </p:txBody>
      </p:sp>
      <p:pic>
        <p:nvPicPr>
          <p:cNvPr id="7" name="Picture 6">
            <a:extLst>
              <a:ext uri="{FF2B5EF4-FFF2-40B4-BE49-F238E27FC236}">
                <a16:creationId xmlns:a16="http://schemas.microsoft.com/office/drawing/2014/main" id="{243155DD-A3C1-4451-89E5-B4ECF0BD3FF0}"/>
              </a:ext>
            </a:extLst>
          </p:cNvPr>
          <p:cNvPicPr>
            <a:picLocks noChangeAspect="1"/>
          </p:cNvPicPr>
          <p:nvPr/>
        </p:nvPicPr>
        <p:blipFill>
          <a:blip r:embed="rId2"/>
          <a:stretch>
            <a:fillRect/>
          </a:stretch>
        </p:blipFill>
        <p:spPr>
          <a:xfrm>
            <a:off x="520823" y="3794171"/>
            <a:ext cx="5400583" cy="2057570"/>
          </a:xfrm>
          <a:prstGeom prst="rect">
            <a:avLst/>
          </a:prstGeom>
        </p:spPr>
      </p:pic>
      <p:sp>
        <p:nvSpPr>
          <p:cNvPr id="4" name="Content Placeholder 3">
            <a:extLst>
              <a:ext uri="{FF2B5EF4-FFF2-40B4-BE49-F238E27FC236}">
                <a16:creationId xmlns:a16="http://schemas.microsoft.com/office/drawing/2014/main" id="{AF38ABAB-245B-4469-8AB4-28E3212C40B7}"/>
              </a:ext>
            </a:extLst>
          </p:cNvPr>
          <p:cNvSpPr>
            <a:spLocks noGrp="1"/>
          </p:cNvSpPr>
          <p:nvPr>
            <p:ph idx="1"/>
          </p:nvPr>
        </p:nvSpPr>
        <p:spPr>
          <a:xfrm>
            <a:off x="137738" y="1697567"/>
            <a:ext cx="11718525" cy="2537082"/>
          </a:xfrm>
        </p:spPr>
        <p:txBody>
          <a:bodyPr>
            <a:normAutofit/>
          </a:bodyPr>
          <a:lstStyle/>
          <a:p>
            <a:r>
              <a:rPr lang="en-US" sz="2800" dirty="0" err="1"/>
              <a:t>Intial</a:t>
            </a:r>
            <a:r>
              <a:rPr lang="en-US" sz="2800" dirty="0"/>
              <a:t> stage usable data is recovered from the NMAR files </a:t>
            </a:r>
          </a:p>
          <a:p>
            <a:r>
              <a:rPr lang="en-US" sz="2800" dirty="0"/>
              <a:t>Then we are training the data using deep learning algorithm (i.e.. CNN)</a:t>
            </a:r>
          </a:p>
          <a:p>
            <a:r>
              <a:rPr lang="en-US" sz="2800" dirty="0"/>
              <a:t>And then we are using a unsupervised machine learning algorithm that is AND for reducing the artifact</a:t>
            </a:r>
            <a:endParaRPr lang="en-IN" sz="2800" dirty="0"/>
          </a:p>
        </p:txBody>
      </p:sp>
      <p:sp>
        <p:nvSpPr>
          <p:cNvPr id="8" name="TextBox 7">
            <a:extLst>
              <a:ext uri="{FF2B5EF4-FFF2-40B4-BE49-F238E27FC236}">
                <a16:creationId xmlns:a16="http://schemas.microsoft.com/office/drawing/2014/main" id="{7F70DD5E-06EB-419A-8692-1060B870CE6E}"/>
              </a:ext>
            </a:extLst>
          </p:cNvPr>
          <p:cNvSpPr txBox="1"/>
          <p:nvPr/>
        </p:nvSpPr>
        <p:spPr>
          <a:xfrm>
            <a:off x="11600123" y="6221315"/>
            <a:ext cx="591877" cy="369332"/>
          </a:xfrm>
          <a:prstGeom prst="rect">
            <a:avLst/>
          </a:prstGeom>
          <a:noFill/>
        </p:spPr>
        <p:txBody>
          <a:bodyPr wrap="square" rtlCol="0">
            <a:spAutoFit/>
          </a:bodyPr>
          <a:lstStyle/>
          <a:p>
            <a:r>
              <a:rPr lang="en-US" dirty="0"/>
              <a:t>4</a:t>
            </a:r>
            <a:endParaRPr lang="en-IN" dirty="0"/>
          </a:p>
        </p:txBody>
      </p:sp>
      <p:sp>
        <p:nvSpPr>
          <p:cNvPr id="3" name="TextBox 2">
            <a:extLst>
              <a:ext uri="{FF2B5EF4-FFF2-40B4-BE49-F238E27FC236}">
                <a16:creationId xmlns:a16="http://schemas.microsoft.com/office/drawing/2014/main" id="{20D2ED41-CD6F-4200-A37F-D0A20F2803E7}"/>
              </a:ext>
            </a:extLst>
          </p:cNvPr>
          <p:cNvSpPr txBox="1"/>
          <p:nvPr/>
        </p:nvSpPr>
        <p:spPr>
          <a:xfrm>
            <a:off x="520823" y="6036649"/>
            <a:ext cx="5948038" cy="369332"/>
          </a:xfrm>
          <a:prstGeom prst="rect">
            <a:avLst/>
          </a:prstGeom>
          <a:noFill/>
        </p:spPr>
        <p:txBody>
          <a:bodyPr wrap="square" rtlCol="0">
            <a:spAutoFit/>
          </a:bodyPr>
          <a:lstStyle/>
          <a:p>
            <a:r>
              <a:rPr lang="en-US" dirty="0"/>
              <a:t>The above picture shows the architecture of the </a:t>
            </a:r>
            <a:r>
              <a:rPr lang="en-US" dirty="0" err="1"/>
              <a:t>algorithim</a:t>
            </a:r>
            <a:endParaRPr lang="en-IN" dirty="0"/>
          </a:p>
        </p:txBody>
      </p:sp>
    </p:spTree>
    <p:extLst>
      <p:ext uri="{BB962C8B-B14F-4D97-AF65-F5344CB8AC3E}">
        <p14:creationId xmlns:p14="http://schemas.microsoft.com/office/powerpoint/2010/main" val="3300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96403" y="393700"/>
            <a:ext cx="9601196" cy="1303867"/>
          </a:xfrm>
        </p:spPr>
        <p:txBody>
          <a:bodyPr/>
          <a:lstStyle/>
          <a:p>
            <a:r>
              <a:rPr lang="en-US" dirty="0"/>
              <a:t>SYSTEM ARCHITECTURE</a:t>
            </a:r>
          </a:p>
        </p:txBody>
      </p:sp>
      <p:sp>
        <p:nvSpPr>
          <p:cNvPr id="8" name="TextBox 7">
            <a:extLst>
              <a:ext uri="{FF2B5EF4-FFF2-40B4-BE49-F238E27FC236}">
                <a16:creationId xmlns:a16="http://schemas.microsoft.com/office/drawing/2014/main" id="{7F70DD5E-06EB-419A-8692-1060B870CE6E}"/>
              </a:ext>
            </a:extLst>
          </p:cNvPr>
          <p:cNvSpPr txBox="1"/>
          <p:nvPr/>
        </p:nvSpPr>
        <p:spPr>
          <a:xfrm>
            <a:off x="11600123" y="6221315"/>
            <a:ext cx="591877" cy="369332"/>
          </a:xfrm>
          <a:prstGeom prst="rect">
            <a:avLst/>
          </a:prstGeom>
          <a:noFill/>
        </p:spPr>
        <p:txBody>
          <a:bodyPr wrap="square" rtlCol="0">
            <a:spAutoFit/>
          </a:bodyPr>
          <a:lstStyle/>
          <a:p>
            <a:r>
              <a:rPr lang="en-US" dirty="0"/>
              <a:t>5</a:t>
            </a:r>
            <a:endParaRPr lang="en-IN" dirty="0"/>
          </a:p>
        </p:txBody>
      </p:sp>
      <p:pic>
        <p:nvPicPr>
          <p:cNvPr id="6" name="Content Placeholder 5">
            <a:extLst>
              <a:ext uri="{FF2B5EF4-FFF2-40B4-BE49-F238E27FC236}">
                <a16:creationId xmlns:a16="http://schemas.microsoft.com/office/drawing/2014/main" id="{14DB5EC3-101E-4D7F-835C-9E79A41E4A6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5378" y="1709694"/>
            <a:ext cx="10984745" cy="4696287"/>
          </a:xfrm>
          <a:prstGeom prst="rect">
            <a:avLst/>
          </a:prstGeom>
        </p:spPr>
      </p:pic>
      <p:sp>
        <p:nvSpPr>
          <p:cNvPr id="3" name="TextBox 2">
            <a:extLst>
              <a:ext uri="{FF2B5EF4-FFF2-40B4-BE49-F238E27FC236}">
                <a16:creationId xmlns:a16="http://schemas.microsoft.com/office/drawing/2014/main" id="{E2CC97BE-8105-49C2-9645-B55BD6F188F3}"/>
              </a:ext>
            </a:extLst>
          </p:cNvPr>
          <p:cNvSpPr txBox="1"/>
          <p:nvPr/>
        </p:nvSpPr>
        <p:spPr>
          <a:xfrm>
            <a:off x="615378" y="1846555"/>
            <a:ext cx="4301520" cy="369332"/>
          </a:xfrm>
          <a:prstGeom prst="rect">
            <a:avLst/>
          </a:prstGeom>
          <a:noFill/>
        </p:spPr>
        <p:txBody>
          <a:bodyPr wrap="square" rtlCol="0">
            <a:spAutoFit/>
          </a:bodyPr>
          <a:lstStyle/>
          <a:p>
            <a:r>
              <a:rPr lang="en-US" dirty="0"/>
              <a:t>Block diagram of the architecture</a:t>
            </a:r>
            <a:endParaRPr lang="en-IN" dirty="0"/>
          </a:p>
        </p:txBody>
      </p:sp>
    </p:spTree>
    <p:extLst>
      <p:ext uri="{BB962C8B-B14F-4D97-AF65-F5344CB8AC3E}">
        <p14:creationId xmlns:p14="http://schemas.microsoft.com/office/powerpoint/2010/main" val="48765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4FD-FD23-434D-9316-1124AEEB6812}"/>
              </a:ext>
            </a:extLst>
          </p:cNvPr>
          <p:cNvSpPr>
            <a:spLocks noGrp="1"/>
          </p:cNvSpPr>
          <p:nvPr>
            <p:ph type="title"/>
          </p:nvPr>
        </p:nvSpPr>
        <p:spPr>
          <a:xfrm>
            <a:off x="1045029" y="0"/>
            <a:ext cx="9601196" cy="132588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C17828C-EF9A-4969-8E85-5A0A38AA04E8}"/>
              </a:ext>
            </a:extLst>
          </p:cNvPr>
          <p:cNvSpPr>
            <a:spLocks noGrp="1"/>
          </p:cNvSpPr>
          <p:nvPr>
            <p:ph idx="1"/>
          </p:nvPr>
        </p:nvSpPr>
        <p:spPr>
          <a:xfrm>
            <a:off x="658259" y="1325880"/>
            <a:ext cx="10488712" cy="5201920"/>
          </a:xfrm>
        </p:spPr>
        <p:txBody>
          <a:bodyPr>
            <a:normAutofit fontScale="92500" lnSpcReduction="20000"/>
          </a:bodyPr>
          <a:lstStyle/>
          <a:p>
            <a:pPr algn="just">
              <a:buFont typeface="Arial" pitchFamily="34" charset="0"/>
              <a:buChar char="•"/>
            </a:pPr>
            <a:r>
              <a:rPr lang="en-US" sz="2800" dirty="0">
                <a:latin typeface="Cambria" pitchFamily="18" charset="0"/>
                <a:ea typeface="Cambria" pitchFamily="18" charset="0"/>
              </a:rPr>
              <a:t>The proposed algorithm corrects reconstructed CT images. </a:t>
            </a:r>
          </a:p>
          <a:p>
            <a:pPr algn="just">
              <a:buFont typeface="Arial" pitchFamily="34" charset="0"/>
              <a:buChar char="•"/>
            </a:pPr>
            <a:r>
              <a:rPr lang="en-US" sz="2800" dirty="0">
                <a:latin typeface="Cambria" pitchFamily="18" charset="0"/>
                <a:ea typeface="Cambria" pitchFamily="18" charset="0"/>
              </a:rPr>
              <a:t>The projected data which is affected by metal fillings is detected and the missing projections are replaced with data obtained from a corresponding MR image.</a:t>
            </a:r>
          </a:p>
          <a:p>
            <a:pPr algn="just">
              <a:buFont typeface="Arial" pitchFamily="34" charset="0"/>
              <a:buChar char="•"/>
            </a:pPr>
            <a:r>
              <a:rPr lang="en-US" sz="2800" dirty="0">
                <a:latin typeface="Cambria" pitchFamily="18" charset="0"/>
                <a:ea typeface="Cambria" pitchFamily="18" charset="0"/>
              </a:rPr>
              <a:t> A simulation study was conducted in order to compare the reconstructed images with images reconstructed through linear interpolation, which is a common metal-artifact reduction technique along with the different thresholding techniques and correction algorithms accordingly. </a:t>
            </a:r>
          </a:p>
          <a:p>
            <a:pPr algn="just">
              <a:buFont typeface="Arial" pitchFamily="34" charset="0"/>
              <a:buChar char="•"/>
            </a:pPr>
            <a:r>
              <a:rPr lang="en-US" sz="2800" dirty="0">
                <a:latin typeface="Cambria" pitchFamily="18" charset="0"/>
                <a:ea typeface="Cambria" pitchFamily="18" charset="0"/>
              </a:rPr>
              <a:t>The results show that the proposed method is successful in reducing severe metal artifacts without introducing significant amount of secondary artifacts.</a:t>
            </a:r>
            <a:endParaRPr lang="en-IN" sz="2800" dirty="0">
              <a:latin typeface="Cambria" pitchFamily="18" charset="0"/>
              <a:ea typeface="Cambria" pitchFamily="18" charset="0"/>
            </a:endParaRPr>
          </a:p>
          <a:p>
            <a:pPr marL="0" indent="0" algn="just">
              <a:buNone/>
            </a:pPr>
            <a:r>
              <a:rPr lang="en-US" sz="2800" dirty="0">
                <a:solidFill>
                  <a:srgbClr val="333333"/>
                </a:solidFill>
                <a:effectLst/>
                <a:latin typeface="Times New Roman" panose="02020603050405020304" pitchFamily="18" charset="0"/>
                <a:ea typeface="Calibri" panose="020F0502020204030204" pitchFamily="34" charset="0"/>
              </a:rPr>
              <a:t> </a:t>
            </a:r>
            <a:endParaRPr lang="en-IN" sz="2800" dirty="0"/>
          </a:p>
        </p:txBody>
      </p:sp>
      <p:sp>
        <p:nvSpPr>
          <p:cNvPr id="5" name="Slide Number Placeholder 4">
            <a:extLst>
              <a:ext uri="{FF2B5EF4-FFF2-40B4-BE49-F238E27FC236}">
                <a16:creationId xmlns:a16="http://schemas.microsoft.com/office/drawing/2014/main" id="{829B1F1F-C220-4D5D-8B74-48299E540200}"/>
              </a:ext>
            </a:extLst>
          </p:cNvPr>
          <p:cNvSpPr>
            <a:spLocks noGrp="1"/>
          </p:cNvSpPr>
          <p:nvPr>
            <p:ph type="sldNum" sz="quarter" idx="12"/>
          </p:nvPr>
        </p:nvSpPr>
        <p:spPr>
          <a:xfrm>
            <a:off x="11146971" y="6248400"/>
            <a:ext cx="623083" cy="279400"/>
          </a:xfrm>
        </p:spPr>
        <p:txBody>
          <a:bodyPr/>
          <a:lstStyle/>
          <a:p>
            <a:r>
              <a:rPr lang="en-US" sz="1600" dirty="0"/>
              <a:t>6</a:t>
            </a:r>
            <a:endParaRPr lang="en-IN" sz="1600" dirty="0"/>
          </a:p>
        </p:txBody>
      </p:sp>
    </p:spTree>
    <p:extLst>
      <p:ext uri="{BB962C8B-B14F-4D97-AF65-F5344CB8AC3E}">
        <p14:creationId xmlns:p14="http://schemas.microsoft.com/office/powerpoint/2010/main" val="138368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30199"/>
            <a:ext cx="9601196" cy="1170128"/>
          </a:xfrm>
        </p:spPr>
        <p:txBody>
          <a:bodyPr>
            <a:normAutofit/>
          </a:bodyPr>
          <a:lstStyle/>
          <a:p>
            <a:r>
              <a:rPr lang="en-US" dirty="0"/>
              <a:t> ALGORITHM-CNN</a:t>
            </a:r>
          </a:p>
        </p:txBody>
      </p:sp>
      <p:sp>
        <p:nvSpPr>
          <p:cNvPr id="3" name="Content Placeholder 2"/>
          <p:cNvSpPr>
            <a:spLocks noGrp="1"/>
          </p:cNvSpPr>
          <p:nvPr>
            <p:ph idx="1"/>
          </p:nvPr>
        </p:nvSpPr>
        <p:spPr>
          <a:xfrm>
            <a:off x="621437" y="1500327"/>
            <a:ext cx="10688715" cy="4749553"/>
          </a:xfrm>
        </p:spPr>
        <p:txBody>
          <a:bodyPr>
            <a:normAutofit/>
          </a:bodyPr>
          <a:lstStyle/>
          <a:p>
            <a:pPr algn="just"/>
            <a:r>
              <a:rPr lang="en-US" b="0" i="0" dirty="0">
                <a:solidFill>
                  <a:srgbClr val="292929"/>
                </a:solidFill>
                <a:effectLst/>
                <a:latin typeface="charter"/>
              </a:rPr>
              <a:t>A </a:t>
            </a:r>
            <a:r>
              <a:rPr lang="en-US" b="1" i="0" dirty="0">
                <a:solidFill>
                  <a:srgbClr val="292929"/>
                </a:solidFill>
                <a:effectLst/>
                <a:latin typeface="charter"/>
              </a:rPr>
              <a:t>Convolutional Neural Network (</a:t>
            </a:r>
            <a:r>
              <a:rPr lang="en-US" b="1" i="0" dirty="0" err="1">
                <a:solidFill>
                  <a:srgbClr val="292929"/>
                </a:solidFill>
                <a:effectLst/>
                <a:latin typeface="charter"/>
              </a:rPr>
              <a:t>ConvNet</a:t>
            </a:r>
            <a:r>
              <a:rPr lang="en-US" b="1" i="0" dirty="0">
                <a:solidFill>
                  <a:srgbClr val="292929"/>
                </a:solidFill>
                <a:effectLst/>
                <a:latin typeface="charter"/>
              </a:rPr>
              <a:t>/CNN)</a:t>
            </a:r>
            <a:r>
              <a:rPr lang="en-US" b="0" i="0" dirty="0">
                <a:solidFill>
                  <a:srgbClr val="292929"/>
                </a:solidFill>
                <a:effectLst/>
                <a:latin typeface="charter"/>
              </a:rPr>
              <a:t> is a Deep Learning algorithm which can take in an input image, assign importance (learnable weights and biases) to various aspects/objects in the image and be able to differentiate one from the other.</a:t>
            </a:r>
          </a:p>
          <a:p>
            <a:pPr algn="just"/>
            <a:r>
              <a:rPr lang="en-US" b="0" i="0" dirty="0">
                <a:solidFill>
                  <a:srgbClr val="292929"/>
                </a:solidFill>
                <a:effectLst/>
                <a:latin typeface="charter"/>
              </a:rPr>
              <a:t> The pre-processing required in a </a:t>
            </a:r>
            <a:r>
              <a:rPr lang="en-US" b="0" i="0" dirty="0" err="1">
                <a:solidFill>
                  <a:srgbClr val="292929"/>
                </a:solidFill>
                <a:effectLst/>
                <a:latin typeface="charter"/>
              </a:rPr>
              <a:t>ConvNet</a:t>
            </a:r>
            <a:r>
              <a:rPr lang="en-US" b="0" i="0" dirty="0">
                <a:solidFill>
                  <a:srgbClr val="292929"/>
                </a:solidFill>
                <a:effectLst/>
                <a:latin typeface="charter"/>
              </a:rPr>
              <a:t> is much lower as compared to other classification algorithms. While in primitive methods filters are hand-engineered, with enough training, </a:t>
            </a:r>
            <a:r>
              <a:rPr lang="en-US" b="0" i="0" dirty="0" err="1">
                <a:solidFill>
                  <a:srgbClr val="292929"/>
                </a:solidFill>
                <a:effectLst/>
                <a:latin typeface="charter"/>
              </a:rPr>
              <a:t>ConvNets</a:t>
            </a:r>
            <a:r>
              <a:rPr lang="en-US" b="0" i="0" dirty="0">
                <a:solidFill>
                  <a:srgbClr val="292929"/>
                </a:solidFill>
                <a:effectLst/>
                <a:latin typeface="charter"/>
              </a:rPr>
              <a:t> have the ability to learn these filters/characteristics.</a:t>
            </a:r>
          </a:p>
          <a:p>
            <a:pPr algn="just"/>
            <a:r>
              <a:rPr lang="en-US" b="0" i="0" dirty="0">
                <a:solidFill>
                  <a:srgbClr val="292929"/>
                </a:solidFill>
                <a:effectLst/>
                <a:latin typeface="charter"/>
              </a:rPr>
              <a:t>A </a:t>
            </a:r>
            <a:r>
              <a:rPr lang="en-US" b="0" i="0" dirty="0" err="1">
                <a:solidFill>
                  <a:srgbClr val="292929"/>
                </a:solidFill>
                <a:effectLst/>
                <a:latin typeface="charter"/>
              </a:rPr>
              <a:t>ConvNet</a:t>
            </a:r>
            <a:r>
              <a:rPr lang="en-US" b="0" i="0" dirty="0">
                <a:solidFill>
                  <a:srgbClr val="292929"/>
                </a:solidFill>
                <a:effectLst/>
                <a:latin typeface="charter"/>
              </a:rPr>
              <a:t> is able to </a:t>
            </a:r>
            <a:r>
              <a:rPr lang="en-US" b="1" i="0" dirty="0">
                <a:solidFill>
                  <a:srgbClr val="292929"/>
                </a:solidFill>
                <a:effectLst/>
                <a:latin typeface="charter"/>
              </a:rPr>
              <a:t>successfully capture the Spatial and Temporal dependencies</a:t>
            </a:r>
            <a:r>
              <a:rPr lang="en-US" b="0" i="0" dirty="0">
                <a:solidFill>
                  <a:srgbClr val="292929"/>
                </a:solidFill>
                <a:effectLst/>
                <a:latin typeface="charter"/>
              </a:rPr>
              <a:t> in an image through the application of relevant filters.</a:t>
            </a:r>
            <a:endParaRPr lang="en-US" dirty="0"/>
          </a:p>
        </p:txBody>
      </p:sp>
      <p:sp>
        <p:nvSpPr>
          <p:cNvPr id="5" name="TextBox 4">
            <a:extLst>
              <a:ext uri="{FF2B5EF4-FFF2-40B4-BE49-F238E27FC236}">
                <a16:creationId xmlns:a16="http://schemas.microsoft.com/office/drawing/2014/main" id="{44B2DCCA-2FBF-434A-ACA4-5C7E24FE5066}"/>
              </a:ext>
            </a:extLst>
          </p:cNvPr>
          <p:cNvSpPr txBox="1"/>
          <p:nvPr/>
        </p:nvSpPr>
        <p:spPr>
          <a:xfrm>
            <a:off x="11600123" y="6375435"/>
            <a:ext cx="591877"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76208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30198"/>
            <a:ext cx="9601196" cy="1250027"/>
          </a:xfrm>
        </p:spPr>
        <p:txBody>
          <a:bodyPr/>
          <a:lstStyle/>
          <a:p>
            <a:r>
              <a:rPr lang="en-US" dirty="0"/>
              <a:t>ALGORITHM-ADN</a:t>
            </a:r>
          </a:p>
        </p:txBody>
      </p:sp>
      <p:sp>
        <p:nvSpPr>
          <p:cNvPr id="3" name="Content Placeholder 2"/>
          <p:cNvSpPr>
            <a:spLocks noGrp="1"/>
          </p:cNvSpPr>
          <p:nvPr>
            <p:ph idx="1"/>
          </p:nvPr>
        </p:nvSpPr>
        <p:spPr>
          <a:xfrm>
            <a:off x="257451" y="1503042"/>
            <a:ext cx="11487705" cy="5024760"/>
          </a:xfrm>
        </p:spPr>
        <p:txBody>
          <a:bodyPr>
            <a:normAutofit/>
          </a:bodyPr>
          <a:lstStyle/>
          <a:p>
            <a:pPr algn="just"/>
            <a:r>
              <a:rPr lang="en-US" dirty="0"/>
              <a:t> </a:t>
            </a:r>
            <a:r>
              <a:rPr lang="en-US" b="0" i="0" dirty="0">
                <a:solidFill>
                  <a:srgbClr val="000000"/>
                </a:solidFill>
                <a:effectLst/>
                <a:latin typeface="Lucida Grande"/>
              </a:rPr>
              <a:t>Current deep neural network based approaches to computed tomography (CT) metal artifact reduction (MAR) are supervised methods that rely on synthesized metal artifacts for training. </a:t>
            </a:r>
          </a:p>
          <a:p>
            <a:pPr algn="just"/>
            <a:r>
              <a:rPr lang="en-US" b="0" i="0" dirty="0">
                <a:solidFill>
                  <a:srgbClr val="000000"/>
                </a:solidFill>
                <a:effectLst/>
                <a:latin typeface="Lucida Grande"/>
              </a:rPr>
              <a:t>However, as synthesized data may not accurately simulate the underlying physical mechanisms of CT imaging, the supervised methods often generalize poorly to clinical applications. To address this problem, we propose, to the best of our knowledge, the first unsupervised learning approach to MAR. </a:t>
            </a:r>
          </a:p>
          <a:p>
            <a:pPr algn="just"/>
            <a:r>
              <a:rPr lang="en-US" b="0" i="0" dirty="0">
                <a:solidFill>
                  <a:srgbClr val="000000"/>
                </a:solidFill>
                <a:effectLst/>
                <a:latin typeface="Lucida Grande"/>
              </a:rPr>
              <a:t>Specifically, we introduce a novel artifact disentanglement network that disentangles the metal artifacts from CT images in the latent space. It supports different forms of generations (artifact reduction, artifact transfer, and self-reconstruction, etc.) with specialized loss functions to obviate the need for supervision with synthesized data.</a:t>
            </a:r>
            <a:endParaRPr lang="en-US" dirty="0"/>
          </a:p>
        </p:txBody>
      </p:sp>
      <p:sp>
        <p:nvSpPr>
          <p:cNvPr id="4" name="TextBox 3">
            <a:extLst>
              <a:ext uri="{FF2B5EF4-FFF2-40B4-BE49-F238E27FC236}">
                <a16:creationId xmlns:a16="http://schemas.microsoft.com/office/drawing/2014/main" id="{0831B986-F786-475B-BC43-9B5CF8CE8ED1}"/>
              </a:ext>
            </a:extLst>
          </p:cNvPr>
          <p:cNvSpPr txBox="1"/>
          <p:nvPr/>
        </p:nvSpPr>
        <p:spPr>
          <a:xfrm>
            <a:off x="11264202" y="6343136"/>
            <a:ext cx="591877"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2432562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2497</TotalTime>
  <Words>1736</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vt:lpstr>
      <vt:lpstr>charter</vt:lpstr>
      <vt:lpstr>Garamond</vt:lpstr>
      <vt:lpstr>Lucida Grande</vt:lpstr>
      <vt:lpstr>Times New Roman</vt:lpstr>
      <vt:lpstr>Wingdings</vt:lpstr>
      <vt:lpstr>Organic</vt:lpstr>
      <vt:lpstr>Metal artifact reduction in CT and MRI using Unsupervised machine Learning algorithms</vt:lpstr>
      <vt:lpstr>OUTLINE</vt:lpstr>
      <vt:lpstr>ABSTRACT</vt:lpstr>
      <vt:lpstr>PowerPoint Presentation</vt:lpstr>
      <vt:lpstr>SYSTEM ARCHITECTURE</vt:lpstr>
      <vt:lpstr>SYSTEM ARCHITECTURE</vt:lpstr>
      <vt:lpstr>PROPOSED SYSTEM</vt:lpstr>
      <vt:lpstr> ALGORITHM-CNN</vt:lpstr>
      <vt:lpstr>ALGORITHM-ADN</vt:lpstr>
      <vt:lpstr>SCREENSHOT</vt:lpstr>
      <vt:lpstr>LITERATURE SURVEY</vt:lpstr>
      <vt:lpstr>PowerPoint Presentation</vt:lpstr>
      <vt:lpstr>PowerPoint Presentation</vt:lpstr>
      <vt:lpstr>HARDWARE AND SOFTWARE REQUIREMENTS WITH SPECIFICATIONS(MINIMUM)</vt:lpstr>
      <vt:lpstr>CONCLUSION</vt:lpstr>
      <vt:lpstr>REFERENCES</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Abirami A</dc:creator>
  <cp:lastModifiedBy>282 VINODH KUMAR S</cp:lastModifiedBy>
  <cp:revision>178</cp:revision>
  <dcterms:created xsi:type="dcterms:W3CDTF">2017-01-22T17:13:08Z</dcterms:created>
  <dcterms:modified xsi:type="dcterms:W3CDTF">2021-04-07T07:03:50Z</dcterms:modified>
</cp:coreProperties>
</file>