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5"/>
  </p:sldMasterIdLst>
  <p:notesMasterIdLst>
    <p:notesMasterId r:id="rId56"/>
  </p:notesMasterIdLst>
  <p:handoutMasterIdLst>
    <p:handoutMasterId r:id="rId57"/>
  </p:handoutMasterIdLst>
  <p:sldIdLst>
    <p:sldId id="357" r:id="rId6"/>
    <p:sldId id="358" r:id="rId7"/>
    <p:sldId id="389" r:id="rId8"/>
    <p:sldId id="390" r:id="rId9"/>
    <p:sldId id="359" r:id="rId10"/>
    <p:sldId id="388" r:id="rId11"/>
    <p:sldId id="360" r:id="rId12"/>
    <p:sldId id="361" r:id="rId13"/>
    <p:sldId id="362" r:id="rId14"/>
    <p:sldId id="363" r:id="rId15"/>
    <p:sldId id="364" r:id="rId16"/>
    <p:sldId id="396" r:id="rId17"/>
    <p:sldId id="365" r:id="rId18"/>
    <p:sldId id="391" r:id="rId19"/>
    <p:sldId id="366" r:id="rId20"/>
    <p:sldId id="392" r:id="rId21"/>
    <p:sldId id="367" r:id="rId22"/>
    <p:sldId id="368" r:id="rId23"/>
    <p:sldId id="369" r:id="rId24"/>
    <p:sldId id="370" r:id="rId25"/>
    <p:sldId id="371" r:id="rId26"/>
    <p:sldId id="395" r:id="rId27"/>
    <p:sldId id="372" r:id="rId28"/>
    <p:sldId id="393" r:id="rId29"/>
    <p:sldId id="373" r:id="rId30"/>
    <p:sldId id="374" r:id="rId31"/>
    <p:sldId id="375" r:id="rId32"/>
    <p:sldId id="398" r:id="rId33"/>
    <p:sldId id="399" r:id="rId34"/>
    <p:sldId id="400" r:id="rId35"/>
    <p:sldId id="401" r:id="rId36"/>
    <p:sldId id="402" r:id="rId37"/>
    <p:sldId id="394" r:id="rId38"/>
    <p:sldId id="376" r:id="rId39"/>
    <p:sldId id="377" r:id="rId40"/>
    <p:sldId id="378" r:id="rId41"/>
    <p:sldId id="403" r:id="rId42"/>
    <p:sldId id="397" r:id="rId43"/>
    <p:sldId id="404" r:id="rId44"/>
    <p:sldId id="405" r:id="rId45"/>
    <p:sldId id="406" r:id="rId46"/>
    <p:sldId id="379" r:id="rId47"/>
    <p:sldId id="380" r:id="rId48"/>
    <p:sldId id="381" r:id="rId49"/>
    <p:sldId id="382" r:id="rId50"/>
    <p:sldId id="383" r:id="rId51"/>
    <p:sldId id="384" r:id="rId52"/>
    <p:sldId id="385" r:id="rId53"/>
    <p:sldId id="386" r:id="rId54"/>
    <p:sldId id="387" r:id="rId5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87094"/>
    <a:srgbClr val="095295"/>
    <a:srgbClr val="D8750D"/>
    <a:srgbClr val="90B5D2"/>
    <a:srgbClr val="209D03"/>
    <a:srgbClr val="3BCB01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343" autoAdjust="0"/>
  </p:normalViewPr>
  <p:slideViewPr>
    <p:cSldViewPr>
      <p:cViewPr varScale="1">
        <p:scale>
          <a:sx n="73" d="100"/>
          <a:sy n="73" d="100"/>
        </p:scale>
        <p:origin x="127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062"/>
    </p:cViewPr>
  </p:sorterViewPr>
  <p:notesViewPr>
    <p:cSldViewPr>
      <p:cViewPr varScale="1">
        <p:scale>
          <a:sx n="51" d="100"/>
          <a:sy n="51" d="100"/>
        </p:scale>
        <p:origin x="281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61" Type="http://schemas.openxmlformats.org/officeDocument/2006/relationships/tableStyles" Target="tableStyle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836A9-7772-4D82-9AA4-62D06EADEFB0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A2C7B-D6C1-41E4-82D5-C2AC71460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022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/>
            </a:lvl1pPr>
          </a:lstStyle>
          <a:p>
            <a:pPr>
              <a:defRPr/>
            </a:pPr>
            <a:fld id="{738B8006-4D62-490F-84E7-DDD42A7601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54990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61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044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021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703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199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711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0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When to use which one :</a:t>
            </a:r>
            <a:endParaRPr lang="en-US" sz="10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If a string is going to remain constant throughout the program, then use String class object because a String object is immutable.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If a string can change (example: lots of logic and operations in the construction of the string) and will only be accessed from a single thread, using a </a:t>
            </a:r>
            <a:r>
              <a:rPr lang="en-US" sz="10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StringBuilder</a:t>
            </a:r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is good enough.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If a string can change, and will be accessed from multiple threads, use a </a:t>
            </a:r>
            <a:r>
              <a:rPr lang="en-US" sz="10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StringBuffer</a:t>
            </a:r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because </a:t>
            </a:r>
            <a:r>
              <a:rPr lang="en-US" sz="10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StringBuffer</a:t>
            </a:r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is synchronous so you have thread-safety.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8B8006-4D62-490F-84E7-DDD42A760152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4969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endParaRPr lang="en-US" dirty="0" smtClean="0"/>
          </a:p>
          <a:p>
            <a:r>
              <a:rPr lang="en-US" dirty="0" smtClean="0"/>
              <a:t>public class Test  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</a:t>
            </a:r>
          </a:p>
          <a:p>
            <a:r>
              <a:rPr lang="en-US" dirty="0" smtClean="0"/>
              <a:t>    { </a:t>
            </a:r>
          </a:p>
          <a:p>
            <a:r>
              <a:rPr lang="en-US" dirty="0" smtClean="0"/>
              <a:t>        String </a:t>
            </a:r>
            <a:r>
              <a:rPr lang="en-US" dirty="0" err="1" smtClean="0"/>
              <a:t>str</a:t>
            </a:r>
            <a:r>
              <a:rPr lang="en-US" dirty="0" smtClean="0"/>
              <a:t> = "Cognizant"; </a:t>
            </a:r>
          </a:p>
          <a:p>
            <a:r>
              <a:rPr lang="en-US" dirty="0" smtClean="0"/>
              <a:t>          </a:t>
            </a:r>
          </a:p>
          <a:p>
            <a:r>
              <a:rPr lang="en-US" dirty="0" smtClean="0"/>
              <a:t>        // conversion from String object to </a:t>
            </a:r>
            <a:r>
              <a:rPr lang="en-US" dirty="0" err="1" smtClean="0"/>
              <a:t>StringBuffer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StringBuffer</a:t>
            </a:r>
            <a:r>
              <a:rPr lang="en-US" dirty="0" smtClean="0"/>
              <a:t> </a:t>
            </a:r>
            <a:r>
              <a:rPr lang="en-US" dirty="0" err="1" smtClean="0"/>
              <a:t>sbr</a:t>
            </a:r>
            <a:r>
              <a:rPr lang="en-US" dirty="0" smtClean="0"/>
              <a:t> = new </a:t>
            </a:r>
            <a:r>
              <a:rPr lang="en-US" dirty="0" err="1" smtClean="0"/>
              <a:t>StringBuffer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);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sbr.reverse</a:t>
            </a:r>
            <a:r>
              <a:rPr lang="en-US" dirty="0" smtClean="0"/>
              <a:t>();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sbr</a:t>
            </a:r>
            <a:r>
              <a:rPr lang="en-US" dirty="0" smtClean="0"/>
              <a:t>); </a:t>
            </a:r>
          </a:p>
          <a:p>
            <a:r>
              <a:rPr lang="en-US" dirty="0" smtClean="0"/>
              <a:t>          </a:t>
            </a:r>
          </a:p>
          <a:p>
            <a:r>
              <a:rPr lang="en-US" dirty="0" smtClean="0"/>
              <a:t>        // conversion from String object to </a:t>
            </a:r>
            <a:r>
              <a:rPr lang="en-US" dirty="0" err="1" smtClean="0"/>
              <a:t>StringBuilder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StringBuilder</a:t>
            </a:r>
            <a:r>
              <a:rPr lang="en-US" dirty="0" smtClean="0"/>
              <a:t> </a:t>
            </a:r>
            <a:r>
              <a:rPr lang="en-US" dirty="0" err="1" smtClean="0"/>
              <a:t>sbl</a:t>
            </a:r>
            <a:r>
              <a:rPr lang="en-US" dirty="0" smtClean="0"/>
              <a:t> = new </a:t>
            </a:r>
            <a:r>
              <a:rPr lang="en-US" dirty="0" err="1" smtClean="0"/>
              <a:t>StringBuilder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);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sbl.append</a:t>
            </a:r>
            <a:r>
              <a:rPr lang="en-US" dirty="0" smtClean="0"/>
              <a:t>("Technology Solution");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sbl</a:t>
            </a:r>
            <a:r>
              <a:rPr lang="en-US" dirty="0" smtClean="0"/>
              <a:t>); </a:t>
            </a:r>
          </a:p>
          <a:p>
            <a:r>
              <a:rPr lang="en-US" dirty="0" smtClean="0"/>
              <a:t>    }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8B8006-4D62-490F-84E7-DDD42A760152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02162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For example: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public class Test 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{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  public static void main(String[]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args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  {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     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StringBuffer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sbr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 new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StringBuffer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("Cognizant");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     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StringBuilder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sbdr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 new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StringBuilder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("Technology");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       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      // conversion from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StringBuffer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object to String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      String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sbr.toString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();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     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System.out.println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("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StringBuffer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object to String : ");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     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System.out.println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);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       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      // conversion from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StringBuilder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object to String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      String str1 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sbdr.toString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();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     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System.out.println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("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StringBuilder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object to String : ");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     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System.out.println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(str1);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       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      // changing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StringBuffer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object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sbr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      // but String object(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 doesn't change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     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sbr.append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("Technology");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     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System.out.println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sbr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);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     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System.out.println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);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       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  }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}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Note that while we use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toString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method, a new String object(in Heap area) is allocated and initialized to character sequence currently represented by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StringBuffer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object, that means the subsequent changes to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StringBuffer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object do not affect the contents of the String object.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8B8006-4D62-490F-84E7-DDD42A760152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48759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public class Test  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</a:t>
            </a:r>
          </a:p>
          <a:p>
            <a:r>
              <a:rPr lang="en-US" dirty="0" smtClean="0"/>
              <a:t>    {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StringBuffer</a:t>
            </a:r>
            <a:r>
              <a:rPr lang="en-US" dirty="0" smtClean="0"/>
              <a:t> </a:t>
            </a:r>
            <a:r>
              <a:rPr lang="en-US" dirty="0" err="1" smtClean="0"/>
              <a:t>sbr</a:t>
            </a:r>
            <a:r>
              <a:rPr lang="en-US" dirty="0" smtClean="0"/>
              <a:t> = new </a:t>
            </a:r>
            <a:r>
              <a:rPr lang="en-US" dirty="0" err="1" smtClean="0"/>
              <a:t>StringBuffer</a:t>
            </a:r>
            <a:r>
              <a:rPr lang="en-US" dirty="0" smtClean="0"/>
              <a:t>("Cognizant"); </a:t>
            </a:r>
          </a:p>
          <a:p>
            <a:r>
              <a:rPr lang="en-US" dirty="0" smtClean="0"/>
              <a:t>          </a:t>
            </a:r>
          </a:p>
          <a:p>
            <a:r>
              <a:rPr lang="en-US" dirty="0" smtClean="0"/>
              <a:t>        // conversion from </a:t>
            </a:r>
            <a:r>
              <a:rPr lang="en-US" dirty="0" err="1" smtClean="0"/>
              <a:t>StringBuffer</a:t>
            </a:r>
            <a:r>
              <a:rPr lang="en-US" dirty="0" smtClean="0"/>
              <a:t> object to </a:t>
            </a:r>
            <a:r>
              <a:rPr lang="en-US" dirty="0" err="1" smtClean="0"/>
              <a:t>StringBuilder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 String </a:t>
            </a:r>
            <a:r>
              <a:rPr lang="en-US" dirty="0" err="1" smtClean="0"/>
              <a:t>str</a:t>
            </a:r>
            <a:r>
              <a:rPr lang="en-US" dirty="0" smtClean="0"/>
              <a:t> = </a:t>
            </a:r>
            <a:r>
              <a:rPr lang="en-US" dirty="0" err="1" smtClean="0"/>
              <a:t>sbr.toString</a:t>
            </a:r>
            <a:r>
              <a:rPr lang="en-US" dirty="0" smtClean="0"/>
              <a:t>();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StringBuilder</a:t>
            </a:r>
            <a:r>
              <a:rPr lang="en-US" dirty="0" smtClean="0"/>
              <a:t> </a:t>
            </a:r>
            <a:r>
              <a:rPr lang="en-US" dirty="0" err="1" smtClean="0"/>
              <a:t>sbl</a:t>
            </a:r>
            <a:r>
              <a:rPr lang="en-US" dirty="0" smtClean="0"/>
              <a:t> = new </a:t>
            </a:r>
            <a:r>
              <a:rPr lang="en-US" dirty="0" err="1" smtClean="0"/>
              <a:t>StringBuilder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); </a:t>
            </a:r>
          </a:p>
          <a:p>
            <a:r>
              <a:rPr lang="en-US" dirty="0" smtClean="0"/>
              <a:t>         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sbl</a:t>
            </a:r>
            <a:r>
              <a:rPr lang="en-US" dirty="0" smtClean="0"/>
              <a:t>); </a:t>
            </a:r>
          </a:p>
          <a:p>
            <a:r>
              <a:rPr lang="en-US" dirty="0" smtClean="0"/>
              <a:t>          </a:t>
            </a:r>
          </a:p>
          <a:p>
            <a:r>
              <a:rPr lang="en-US" dirty="0" smtClean="0"/>
              <a:t>    }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8B8006-4D62-490F-84E7-DDD42A760152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18357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1200" dirty="0" smtClean="0">
                <a:solidFill>
                  <a:schemeClr val="bg1"/>
                </a:solidFill>
                <a:cs typeface="Arial" pitchFamily="34" charset="0"/>
              </a:rPr>
              <a:t>Tokens from the String: </a:t>
            </a:r>
          </a:p>
          <a:p>
            <a:pPr>
              <a:spcBef>
                <a:spcPts val="1200"/>
              </a:spcBef>
            </a:pPr>
            <a:r>
              <a:rPr lang="en-US" sz="1200" dirty="0" smtClean="0">
                <a:solidFill>
                  <a:schemeClr val="bg1"/>
                </a:solidFill>
                <a:cs typeface="Arial" pitchFamily="34" charset="0"/>
              </a:rPr>
              <a:t>	Token 1- India Token 2- USA Token 3- UK Token 4- Russia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884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4169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6538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What is a Hash code?</a:t>
            </a:r>
          </a:p>
          <a:p>
            <a:pPr>
              <a:spcBef>
                <a:spcPts val="1200"/>
              </a:spcBef>
              <a:buNone/>
            </a:pPr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Hash code is an unique id number allocated to an object by JVM. This number is maintain throughout the lifecycle of the Object.</a:t>
            </a:r>
          </a:p>
          <a:p>
            <a:pPr>
              <a:spcBef>
                <a:spcPts val="1200"/>
              </a:spcBef>
              <a:buNone/>
            </a:pP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hashCode</a:t>
            </a:r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():</a:t>
            </a:r>
          </a:p>
          <a:p>
            <a:pPr>
              <a:spcBef>
                <a:spcPts val="1200"/>
              </a:spcBef>
              <a:buNone/>
            </a:pP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method by default returns the hash code integer value of the object on which this method is invoked.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develop your own logic of generating hash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137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sz="1200" b="1" dirty="0" smtClean="0">
                <a:solidFill>
                  <a:schemeClr val="bg1"/>
                </a:solidFill>
                <a:cs typeface="Arial" pitchFamily="34" charset="0"/>
              </a:rPr>
              <a:t>equals():</a:t>
            </a:r>
            <a:endParaRPr lang="en-US" sz="1200" dirty="0" smtClean="0">
              <a:solidFill>
                <a:schemeClr val="bg1"/>
              </a:solidFill>
              <a:cs typeface="Arial" pitchFamily="34" charset="0"/>
            </a:endParaRPr>
          </a:p>
          <a:p>
            <a:pPr marL="393700" indent="-157163">
              <a:spcBef>
                <a:spcPts val="1200"/>
              </a:spcBef>
            </a:pPr>
            <a:r>
              <a:rPr lang="en-US" sz="1200" b="1" i="1" dirty="0" smtClean="0">
                <a:solidFill>
                  <a:schemeClr val="bg1"/>
                </a:solidFill>
                <a:cs typeface="Arial" pitchFamily="34" charset="0"/>
              </a:rPr>
              <a:t>equals()  </a:t>
            </a:r>
            <a:r>
              <a:rPr lang="en-US" sz="1200" dirty="0" smtClean="0">
                <a:solidFill>
                  <a:schemeClr val="bg1"/>
                </a:solidFill>
                <a:cs typeface="Arial" pitchFamily="34" charset="0"/>
              </a:rPr>
              <a:t>refers to equivalence relation </a:t>
            </a:r>
            <a:r>
              <a:rPr lang="en-US" sz="1200" b="1" dirty="0" smtClean="0">
                <a:solidFill>
                  <a:schemeClr val="bg1"/>
                </a:solidFill>
                <a:cs typeface="Arial" pitchFamily="34" charset="0"/>
              </a:rPr>
              <a:t>i.e. </a:t>
            </a:r>
            <a:r>
              <a:rPr lang="en-US" sz="1200" dirty="0" smtClean="0">
                <a:solidFill>
                  <a:schemeClr val="bg1"/>
                </a:solidFill>
                <a:cs typeface="Arial" pitchFamily="34" charset="0"/>
              </a:rPr>
              <a:t>you say that two objects are equivalent they satisfy the “equals()” condition.</a:t>
            </a:r>
          </a:p>
          <a:p>
            <a:pPr marL="393700" indent="-157163">
              <a:spcBef>
                <a:spcPts val="1200"/>
              </a:spcBef>
            </a:pPr>
            <a:endParaRPr lang="en-US" sz="1200" dirty="0" smtClean="0">
              <a:solidFill>
                <a:schemeClr val="bg1"/>
              </a:solidFill>
              <a:cs typeface="Arial" pitchFamily="34" charset="0"/>
            </a:endParaRPr>
          </a:p>
          <a:p>
            <a:pPr marL="393700" indent="-157163">
              <a:spcBef>
                <a:spcPts val="1200"/>
              </a:spcBef>
              <a:buNone/>
            </a:pPr>
            <a:r>
              <a:rPr lang="en-US" sz="1200" b="1" dirty="0" smtClean="0">
                <a:solidFill>
                  <a:schemeClr val="bg1"/>
                </a:solidFill>
                <a:cs typeface="Arial" pitchFamily="34" charset="0"/>
              </a:rPr>
              <a:t>Example: </a:t>
            </a:r>
            <a:r>
              <a:rPr lang="en-US" sz="1200" dirty="0" smtClean="0">
                <a:solidFill>
                  <a:schemeClr val="bg1"/>
                </a:solidFill>
                <a:cs typeface="Arial" pitchFamily="34" charset="0"/>
              </a:rPr>
              <a:t>Assume we have a object Employee with the following instance variables, </a:t>
            </a:r>
            <a:r>
              <a:rPr lang="en-US" sz="1200" dirty="0" err="1" smtClean="0">
                <a:solidFill>
                  <a:schemeClr val="bg1"/>
                </a:solidFill>
                <a:cs typeface="Arial" pitchFamily="34" charset="0"/>
              </a:rPr>
              <a:t>EmployeeId</a:t>
            </a:r>
            <a:r>
              <a:rPr lang="en-US" sz="1200" dirty="0" smtClean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cs typeface="Arial" pitchFamily="34" charset="0"/>
              </a:rPr>
              <a:t>EmployeeName</a:t>
            </a:r>
            <a:r>
              <a:rPr lang="en-US" sz="1200" dirty="0" smtClean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pPr marL="393700" indent="-157163">
              <a:spcBef>
                <a:spcPts val="1200"/>
              </a:spcBef>
              <a:buNone/>
            </a:pPr>
            <a:r>
              <a:rPr lang="en-US" sz="1200" dirty="0" smtClean="0">
                <a:solidFill>
                  <a:schemeClr val="bg1"/>
                </a:solidFill>
                <a:cs typeface="Arial" pitchFamily="34" charset="0"/>
              </a:rPr>
              <a:t>The developer can override the equals method and compare the employee Id for checking equivalence.</a:t>
            </a:r>
          </a:p>
          <a:p>
            <a:pPr marL="393700" indent="-157163">
              <a:spcBef>
                <a:spcPts val="1200"/>
              </a:spcBef>
            </a:pPr>
            <a:endParaRPr lang="en-US" sz="1200" dirty="0" smtClean="0">
              <a:solidFill>
                <a:schemeClr val="bg1"/>
              </a:solidFill>
              <a:cs typeface="Arial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5706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7274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6516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480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094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906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Immutable</a:t>
            </a:r>
            <a:r>
              <a:rPr lang="en-US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means 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once it is created a String object cannot be changed.</a:t>
            </a:r>
            <a:endParaRPr lang="en-US" sz="10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415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Lets develop a program to explore the few API’s of String class, namely,</a:t>
            </a:r>
          </a:p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print a specific character of a string, compare, print length of string, replace a string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8B8006-4D62-490F-84E7-DDD42A760152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303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Mutable means string value can be modified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256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503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Instead of using concatenation operator "+" on string objects. </a:t>
            </a:r>
            <a:r>
              <a:rPr lang="en-US" sz="1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StringBuffer</a:t>
            </a:r>
            <a:r>
              <a:rPr lang="en-U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 append() function which is more efficient than "+" concatenation.</a:t>
            </a:r>
            <a:endParaRPr lang="en-US" sz="10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69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32657" y="2514600"/>
            <a:ext cx="9144000" cy="434340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2768025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4" y="3657600"/>
            <a:ext cx="7880905" cy="4460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 Topic Title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1" y="4038600"/>
            <a:ext cx="5918467" cy="2839093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609604" y="3505200"/>
            <a:ext cx="7880905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79401"/>
            <a:ext cx="2432050" cy="91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03833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5_Light Blue Backgrou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 – Light Blue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00800"/>
            <a:ext cx="533400" cy="4572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BD587219-9C83-45A3-9941-0BE602B968C3}" type="slidenum">
              <a:rPr lang="en-US" smtClean="0"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6373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6_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Slide Title – White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344487" indent="-342900">
              <a:buClrTx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2pPr>
            <a:lvl3pPr marL="463550" indent="-342900">
              <a:buClrTx/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503237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4pPr>
            <a:lvl5pPr marL="622300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00800"/>
            <a:ext cx="533400" cy="4572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BD587219-9C83-45A3-9941-0BE602B968C3}" type="slidenum">
              <a:rPr lang="en-US" smtClean="0"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6002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1_Check on Learn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Check on learning - 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00800"/>
            <a:ext cx="533400" cy="4572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BD587219-9C83-45A3-9941-0BE602B968C3}" type="slidenum">
              <a:rPr lang="en-US" smtClean="0"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590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2_Restate Objectiv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Restate terminal objective -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00800"/>
            <a:ext cx="533400" cy="4572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BD587219-9C83-45A3-9941-0BE602B968C3}" type="slidenum">
              <a:rPr lang="en-US" smtClean="0"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0949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3_Ask Question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Ask learner-centered questions -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00800"/>
            <a:ext cx="533400" cy="4572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BD587219-9C83-45A3-9941-0BE602B968C3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0939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2518348"/>
            <a:ext cx="9144000" cy="434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3" y="800325"/>
            <a:ext cx="3616147" cy="6072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1" y="4018908"/>
            <a:ext cx="5918467" cy="28390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6576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00800"/>
            <a:ext cx="533400" cy="4572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BD587219-9C83-45A3-9941-0BE602B968C3}" type="slidenum">
              <a:rPr lang="en-US" smtClean="0"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7806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81782"/>
            <a:ext cx="6858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6705600" cy="4906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533400" cy="457200"/>
          </a:xfrm>
          <a:prstGeom prst="rect">
            <a:avLst/>
          </a:prstGeom>
        </p:spPr>
        <p:txBody>
          <a:bodyPr/>
          <a:lstStyle/>
          <a:p>
            <a:fld id="{BD587219-9C83-45A3-9941-0BE602B968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613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2-Generate Inte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00801"/>
            <a:ext cx="533400" cy="4572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BD587219-9C83-45A3-9941-0BE602B968C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406381"/>
            <a:ext cx="8382000" cy="47307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5578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Terminal Objective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00800"/>
            <a:ext cx="533400" cy="45719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BD587219-9C83-45A3-9941-0BE602B968C3}" type="slidenum">
              <a:rPr lang="en-US" smtClean="0"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846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4_Establish Need and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Need and/or Benefits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00800"/>
            <a:ext cx="533400" cy="45719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BD587219-9C83-45A3-9941-0BE602B968C3}" type="slidenum">
              <a:rPr lang="en-US" smtClean="0"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9783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Key Topics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00800"/>
            <a:ext cx="533400" cy="4572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BD587219-9C83-45A3-9941-0BE602B968C3}" type="slidenum">
              <a:rPr lang="en-US" smtClean="0"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170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0" y="3124200"/>
            <a:ext cx="9133114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19403"/>
            <a:ext cx="913311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Module Title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-2406316" y="1905000"/>
            <a:ext cx="11550316" cy="441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02629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7935" y="358002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 – Black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E153C77-44FB-470D-8352-CF13CD0DE707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7252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3_Dark Blue Activity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Activity Slide -  dark blue – use only for activities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00800"/>
            <a:ext cx="533400" cy="4572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BD587219-9C83-45A3-9941-0BE602B968C3}" type="slidenum">
              <a:rPr lang="en-US" smtClean="0"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32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4_Recap or Re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Recap or Review – use any color slide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00800"/>
            <a:ext cx="533400" cy="45719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BD587219-9C83-45A3-9941-0BE602B968C3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938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E2D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61"/>
          <p:cNvSpPr>
            <a:spLocks noChangeShapeType="1"/>
          </p:cNvSpPr>
          <p:nvPr/>
        </p:nvSpPr>
        <p:spPr bwMode="auto">
          <a:xfrm flipH="1">
            <a:off x="0" y="6381750"/>
            <a:ext cx="9144000" cy="0"/>
          </a:xfrm>
          <a:prstGeom prst="line">
            <a:avLst/>
          </a:prstGeom>
          <a:noFill/>
          <a:ln w="9525">
            <a:solidFill>
              <a:srgbClr val="28709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" name="Line 73"/>
          <p:cNvSpPr>
            <a:spLocks noChangeShapeType="1"/>
          </p:cNvSpPr>
          <p:nvPr/>
        </p:nvSpPr>
        <p:spPr bwMode="auto">
          <a:xfrm>
            <a:off x="8618538" y="6391275"/>
            <a:ext cx="0" cy="457200"/>
          </a:xfrm>
          <a:prstGeom prst="line">
            <a:avLst/>
          </a:prstGeom>
          <a:noFill/>
          <a:ln w="25400">
            <a:solidFill>
              <a:srgbClr val="209D0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18538" y="6409757"/>
            <a:ext cx="525462" cy="4387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5E153C77-44FB-470D-8352-CF13CD0DE707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9"/>
    </p:custDataLst>
    <p:extLst>
      <p:ext uri="{BB962C8B-B14F-4D97-AF65-F5344CB8AC3E}">
        <p14:creationId xmlns:p14="http://schemas.microsoft.com/office/powerpoint/2010/main" val="411894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7" r:id="rId16"/>
    <p:sldLayoutId id="2147483841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722120" y="5257800"/>
            <a:ext cx="575441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Arial Rounded MT Bold" pitchFamily="34" charset="0"/>
              </a:rPr>
              <a:t>Core Java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Arial Rounded MT Bold" pitchFamily="34" charset="0"/>
              </a:rPr>
              <a:t>Java </a:t>
            </a:r>
            <a:r>
              <a:rPr lang="en-US" sz="2600" dirty="0" smtClean="0">
                <a:solidFill>
                  <a:schemeClr val="bg1"/>
                </a:solidFill>
                <a:latin typeface="Arial Rounded MT Bold" pitchFamily="34" charset="0"/>
              </a:rPr>
              <a:t>String</a:t>
            </a:r>
            <a:endParaRPr lang="en-US" sz="260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24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String Class Api’s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901820"/>
              </p:ext>
            </p:extLst>
          </p:nvPr>
        </p:nvGraphicFramePr>
        <p:xfrm>
          <a:off x="304800" y="1143000"/>
          <a:ext cx="8595360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5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401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Result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Method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51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String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concat(String str)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Concatenates the specified string to the end of this string.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0532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String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replace(char oldChar, char newChar) </a:t>
                      </a:r>
                      <a:br>
                        <a:rPr lang="en-US" sz="18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</a:b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Returns a new string resulting from replacing all occurrences of oldChar in this string with newChar.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951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String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substring(int beginIndex, int endIndex) 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Returns a new string that is a substring of this string.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5024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String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trim() 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Returns a copy of the string, with leading and trailing whitespace omitted.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D587219-9C83-45A3-9941-0BE602B968C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5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 points on String Class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3"/>
          </p:nvPr>
        </p:nvSpPr>
        <p:spPr>
          <a:xfrm>
            <a:off x="381000" y="1295400"/>
            <a:ext cx="8382000" cy="487679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Strings are immutable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If a 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tring reference</a:t>
            </a:r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assigned </a:t>
            </a:r>
            <a:r>
              <a:rPr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 a new </a:t>
            </a:r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tring, the old </a:t>
            </a:r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tring will be lost. </a:t>
            </a:r>
          </a:p>
          <a:p>
            <a:pPr>
              <a:buNone/>
            </a:pPr>
            <a:endParaRPr lang="en-US" sz="20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  <a:tabLst>
                <a:tab pos="236538" algn="l"/>
              </a:tabLst>
            </a:pPr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  <a:endParaRPr lang="en-US" sz="20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  <a:tabLst>
                <a:tab pos="236538" algn="l"/>
              </a:tabLst>
            </a:pPr>
            <a:r>
              <a:rPr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Example:</a:t>
            </a:r>
          </a:p>
          <a:p>
            <a:pPr marL="693738" indent="-173038">
              <a:buNone/>
            </a:pPr>
            <a:r>
              <a:rPr sz="20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String str1="Hello";</a:t>
            </a:r>
          </a:p>
          <a:p>
            <a:pPr marL="693738" indent="-173038">
              <a:buNone/>
            </a:pPr>
            <a:r>
              <a:rPr sz="20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str1="</a:t>
            </a:r>
            <a:r>
              <a:rPr lang="en-US" sz="20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World</a:t>
            </a:r>
            <a:r>
              <a:rPr sz="20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";</a:t>
            </a:r>
            <a:r>
              <a:rPr lang="en-US" sz="20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// </a:t>
            </a:r>
            <a:r>
              <a:rPr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Now, </a:t>
            </a:r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str1</a:t>
            </a:r>
            <a:r>
              <a:rPr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contains "</a:t>
            </a:r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World</a:t>
            </a:r>
            <a:r>
              <a:rPr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".</a:t>
            </a:r>
          </a:p>
          <a:p>
            <a:pPr>
              <a:spcBef>
                <a:spcPts val="1200"/>
              </a:spcBef>
            </a:pPr>
            <a:endParaRPr lang="en-US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D587219-9C83-45A3-9941-0BE602B968C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71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on String Class </a:t>
            </a:r>
            <a:r>
              <a:rPr lang="en-US" dirty="0" smtClean="0"/>
              <a:t>(Contd.)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All string operations (concatenate, trim, replace, substring) construct and return new strings.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String class is final.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E153C77-44FB-470D-8352-CF13CD0DE7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5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a hand - String API’s</a:t>
            </a:r>
            <a:endParaRPr lang="en-US" dirty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935" y="838201"/>
            <a:ext cx="6357664" cy="548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6172200" y="2057400"/>
            <a:ext cx="2743200" cy="523220"/>
          </a:xfrm>
          <a:prstGeom prst="rect">
            <a:avLst/>
          </a:prstGeom>
          <a:solidFill>
            <a:schemeClr val="tx2"/>
          </a:solidFill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Prints the character at second index</a:t>
            </a:r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ight Brace 27"/>
          <p:cNvSpPr/>
          <p:nvPr/>
        </p:nvSpPr>
        <p:spPr>
          <a:xfrm>
            <a:off x="6019800" y="2133600"/>
            <a:ext cx="152400" cy="477370"/>
          </a:xfrm>
          <a:prstGeom prst="rightBrac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644640" y="2668217"/>
            <a:ext cx="2270760" cy="307777"/>
          </a:xfrm>
          <a:prstGeom prst="rect">
            <a:avLst/>
          </a:prstGeom>
          <a:solidFill>
            <a:schemeClr val="tx2"/>
          </a:solidFill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compares t oStrings.</a:t>
            </a:r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ight Brace 34"/>
          <p:cNvSpPr/>
          <p:nvPr/>
        </p:nvSpPr>
        <p:spPr>
          <a:xfrm>
            <a:off x="6492240" y="2666729"/>
            <a:ext cx="137160" cy="394090"/>
          </a:xfrm>
          <a:prstGeom prst="rightBrac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114800" y="3459350"/>
            <a:ext cx="2053713" cy="1993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72200" y="3429000"/>
            <a:ext cx="2743200" cy="523220"/>
          </a:xfrm>
          <a:prstGeom prst="rect">
            <a:avLst/>
          </a:prstGeom>
          <a:solidFill>
            <a:schemeClr val="tx2"/>
          </a:solidFill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equates two string and  returns true/false.</a:t>
            </a:r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048000" y="4008250"/>
            <a:ext cx="3120513" cy="1625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168513" y="4038600"/>
            <a:ext cx="2746887" cy="307777"/>
          </a:xfrm>
          <a:prstGeom prst="rect">
            <a:avLst/>
          </a:prstGeom>
          <a:solidFill>
            <a:schemeClr val="tx2"/>
          </a:solidFill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Prints the String length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114800" y="4564966"/>
            <a:ext cx="2053713" cy="2052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168512" y="4648110"/>
            <a:ext cx="2746887" cy="307777"/>
          </a:xfrm>
          <a:prstGeom prst="rect">
            <a:avLst/>
          </a:prstGeom>
          <a:solidFill>
            <a:schemeClr val="tx2"/>
          </a:solidFill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returns “Jonethen”.</a:t>
            </a:r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Straight Arrow Connector 42"/>
          <p:cNvCxnSpPr>
            <a:endCxn id="44" idx="1"/>
          </p:cNvCxnSpPr>
          <p:nvPr/>
        </p:nvCxnSpPr>
        <p:spPr>
          <a:xfrm>
            <a:off x="4114800" y="5105400"/>
            <a:ext cx="2053712" cy="1854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168512" y="5029200"/>
            <a:ext cx="2746888" cy="523220"/>
          </a:xfrm>
          <a:prstGeom prst="rect">
            <a:avLst/>
          </a:prstGeom>
          <a:solidFill>
            <a:schemeClr val="tx2"/>
          </a:solidFill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the returns the index of the character ‘a’ in the String.</a:t>
            </a:r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68512" y="5626356"/>
            <a:ext cx="2746887" cy="523220"/>
          </a:xfrm>
          <a:prstGeom prst="rect">
            <a:avLst/>
          </a:prstGeom>
          <a:solidFill>
            <a:schemeClr val="tx2"/>
          </a:solidFill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returns substring between index 2 &amp; 8.</a:t>
            </a:r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267200" y="5451332"/>
            <a:ext cx="1901312" cy="4160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D587219-9C83-45A3-9941-0BE602B968C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70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3" grpId="0" animBg="1"/>
      <p:bldP spid="35" grpId="0" animBg="1"/>
      <p:bldP spid="38" grpId="0" animBg="1"/>
      <p:bldP spid="40" grpId="0" animBg="1"/>
      <p:bldP spid="42" grpId="0" animBg="1"/>
      <p:bldP spid="44" grpId="0" animBg="1"/>
      <p:bldP spid="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819403"/>
            <a:ext cx="9133114" cy="584775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StringBuffer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Class and its </a:t>
            </a:r>
            <a:r>
              <a:rPr lang="en-US" dirty="0" smtClean="0">
                <a:solidFill>
                  <a:schemeClr val="bg1"/>
                </a:solidFill>
              </a:rPr>
              <a:t>API’s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00800"/>
            <a:ext cx="533400" cy="457200"/>
          </a:xfrm>
          <a:prstGeom prst="rect">
            <a:avLst/>
          </a:prstGeom>
        </p:spPr>
        <p:txBody>
          <a:bodyPr/>
          <a:lstStyle/>
          <a:p>
            <a:fld id="{BD587219-9C83-45A3-9941-0BE602B968C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58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is StringBuffer?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</a:t>
            </a:r>
            <a:r>
              <a:rPr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nlike Strings</a:t>
            </a:r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StringBuffer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objects</a:t>
            </a:r>
            <a:r>
              <a:rPr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are mutable</a:t>
            </a:r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Using </a:t>
            </a:r>
            <a:r>
              <a:rPr lang="en-US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StringBuffer</a:t>
            </a:r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API, the content and the length of the string can be changed without creating a new object.</a:t>
            </a:r>
            <a:endParaRPr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1200"/>
              </a:spcBef>
            </a:pPr>
            <a:r>
              <a:rPr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API's of StringBuffer are synchronized.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D587219-9C83-45A3-9941-0BE602B968C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57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StringBuffer</a:t>
            </a:r>
            <a:r>
              <a:rPr lang="en-US" dirty="0" smtClean="0"/>
              <a:t> Class?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cs typeface="Arial" pitchFamily="34" charset="0"/>
              </a:rPr>
              <a:t>Preferred </a:t>
            </a: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when modification of </a:t>
            </a:r>
            <a:r>
              <a:rPr lang="en-US" sz="2000" dirty="0" smtClean="0">
                <a:solidFill>
                  <a:schemeClr val="bg1"/>
                </a:solidFill>
                <a:cs typeface="Arial" pitchFamily="34" charset="0"/>
              </a:rPr>
              <a:t>strings </a:t>
            </a: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are </a:t>
            </a:r>
            <a:r>
              <a:rPr lang="en-US" sz="2000" dirty="0" smtClean="0">
                <a:solidFill>
                  <a:schemeClr val="bg1"/>
                </a:solidFill>
                <a:cs typeface="Arial" pitchFamily="34" charset="0"/>
              </a:rPr>
              <a:t>needed. 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cs typeface="Arial" pitchFamily="34" charset="0"/>
              </a:rPr>
              <a:t>Efficient </a:t>
            </a: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in memory utilization.</a:t>
            </a:r>
          </a:p>
          <a:p>
            <a:pPr>
              <a:spcBef>
                <a:spcPts val="1200"/>
              </a:spcBef>
            </a:pPr>
            <a:r>
              <a:rPr lang="en-US" sz="2000" dirty="0" smtClean="0">
                <a:solidFill>
                  <a:schemeClr val="bg1"/>
                </a:solidFill>
                <a:cs typeface="Arial" pitchFamily="34" charset="0"/>
              </a:rPr>
              <a:t>	Examples</a:t>
            </a:r>
            <a:r>
              <a:rPr lang="en-US" sz="2000" b="1" dirty="0">
                <a:solidFill>
                  <a:schemeClr val="bg1"/>
                </a:solidFill>
                <a:cs typeface="Arial" pitchFamily="34" charset="0"/>
              </a:rPr>
              <a:t>:</a:t>
            </a:r>
          </a:p>
          <a:p>
            <a:pPr marL="803275" indent="-234950">
              <a:spcBef>
                <a:spcPts val="1200"/>
              </a:spcBef>
            </a:pP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Appending String</a:t>
            </a:r>
          </a:p>
          <a:p>
            <a:pPr marL="803275" indent="-234950">
              <a:spcBef>
                <a:spcPts val="1200"/>
              </a:spcBef>
            </a:pP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Inserting characters in string.</a:t>
            </a:r>
          </a:p>
          <a:p>
            <a:pPr marL="803275" indent="-234950">
              <a:spcBef>
                <a:spcPts val="1200"/>
              </a:spcBef>
            </a:pP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Deleting characters from a string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D587219-9C83-45A3-9941-0BE602B968C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9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StringBuffer Class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StringBuffer</a:t>
            </a:r>
            <a:r>
              <a:rPr lang="en-US" sz="2000" dirty="0">
                <a:solidFill>
                  <a:schemeClr val="bg1"/>
                </a:solidFill>
              </a:rPr>
              <a:t> is a final class. 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</a:rPr>
              <a:t>StringBuffer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objects can be created empty,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		</a:t>
            </a:r>
            <a:r>
              <a:rPr lang="en-US" sz="2000" dirty="0" err="1" smtClean="0">
                <a:solidFill>
                  <a:schemeClr val="accent6"/>
                </a:solidFill>
              </a:rPr>
              <a:t>StringBuffer</a:t>
            </a:r>
            <a:r>
              <a:rPr lang="en-US" sz="2000" dirty="0" smtClean="0">
                <a:solidFill>
                  <a:schemeClr val="accent6"/>
                </a:solidFill>
              </a:rPr>
              <a:t> </a:t>
            </a:r>
            <a:r>
              <a:rPr lang="en-US" sz="2000" dirty="0" err="1">
                <a:solidFill>
                  <a:schemeClr val="accent6"/>
                </a:solidFill>
              </a:rPr>
              <a:t>strBuf</a:t>
            </a:r>
            <a:r>
              <a:rPr lang="en-US" sz="2000" dirty="0">
                <a:solidFill>
                  <a:schemeClr val="accent6"/>
                </a:solidFill>
              </a:rPr>
              <a:t> = new </a:t>
            </a:r>
            <a:r>
              <a:rPr lang="en-US" sz="2000" dirty="0" err="1">
                <a:solidFill>
                  <a:schemeClr val="accent6"/>
                </a:solidFill>
              </a:rPr>
              <a:t>StringBuffer</a:t>
            </a:r>
            <a:r>
              <a:rPr lang="en-US" sz="2000" dirty="0">
                <a:solidFill>
                  <a:schemeClr val="accent6"/>
                </a:solidFill>
              </a:rPr>
              <a:t>(); 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StringBuffer</a:t>
            </a:r>
            <a:r>
              <a:rPr lang="en-US" sz="2000" dirty="0">
                <a:solidFill>
                  <a:schemeClr val="bg1"/>
                </a:solidFill>
              </a:rPr>
              <a:t> can be created from a String.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		</a:t>
            </a:r>
            <a:r>
              <a:rPr lang="en-US" sz="2000" dirty="0" err="1" smtClean="0">
                <a:solidFill>
                  <a:schemeClr val="accent6"/>
                </a:solidFill>
              </a:rPr>
              <a:t>StringBuffer</a:t>
            </a:r>
            <a:r>
              <a:rPr lang="en-US" sz="2000" dirty="0" smtClean="0">
                <a:solidFill>
                  <a:schemeClr val="accent6"/>
                </a:solidFill>
              </a:rPr>
              <a:t> </a:t>
            </a:r>
            <a:r>
              <a:rPr lang="en-US" sz="2000" dirty="0" err="1">
                <a:solidFill>
                  <a:schemeClr val="accent6"/>
                </a:solidFill>
              </a:rPr>
              <a:t>strBuf</a:t>
            </a:r>
            <a:r>
              <a:rPr lang="en-US" sz="2000" dirty="0">
                <a:solidFill>
                  <a:schemeClr val="accent6"/>
                </a:solidFill>
              </a:rPr>
              <a:t> = new </a:t>
            </a:r>
            <a:r>
              <a:rPr lang="en-US" sz="2000" dirty="0" err="1">
                <a:solidFill>
                  <a:schemeClr val="accent6"/>
                </a:solidFill>
              </a:rPr>
              <a:t>StringBuffer</a:t>
            </a:r>
            <a:r>
              <a:rPr lang="en-US" sz="2000" dirty="0">
                <a:solidFill>
                  <a:schemeClr val="accent6"/>
                </a:solidFill>
              </a:rPr>
              <a:t>(“Bob”); 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StringBuffer</a:t>
            </a:r>
            <a:r>
              <a:rPr lang="en-US" sz="2000" dirty="0">
                <a:solidFill>
                  <a:schemeClr val="bg1"/>
                </a:solidFill>
              </a:rPr>
              <a:t> can be created with a </a:t>
            </a:r>
            <a:r>
              <a:rPr lang="en-US" sz="2000" dirty="0" smtClean="0">
                <a:solidFill>
                  <a:schemeClr val="bg1"/>
                </a:solidFill>
              </a:rPr>
              <a:t>capacity.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	</a:t>
            </a:r>
            <a:r>
              <a:rPr lang="en-US" sz="2000" dirty="0" err="1" smtClean="0">
                <a:solidFill>
                  <a:schemeClr val="accent6"/>
                </a:solidFill>
              </a:rPr>
              <a:t>StringBuffer</a:t>
            </a:r>
            <a:r>
              <a:rPr lang="en-US" sz="2000" dirty="0" smtClean="0">
                <a:solidFill>
                  <a:schemeClr val="accent6"/>
                </a:solidFill>
              </a:rPr>
              <a:t> </a:t>
            </a:r>
            <a:r>
              <a:rPr lang="en-US" sz="2000" dirty="0" err="1">
                <a:solidFill>
                  <a:schemeClr val="accent6"/>
                </a:solidFill>
              </a:rPr>
              <a:t>strBuf</a:t>
            </a:r>
            <a:r>
              <a:rPr lang="en-US" sz="2000" dirty="0">
                <a:solidFill>
                  <a:schemeClr val="accent6"/>
                </a:solidFill>
              </a:rPr>
              <a:t> = new </a:t>
            </a:r>
            <a:r>
              <a:rPr lang="en-US" sz="2000" dirty="0" err="1">
                <a:solidFill>
                  <a:schemeClr val="accent6"/>
                </a:solidFill>
              </a:rPr>
              <a:t>StringBuffer</a:t>
            </a:r>
            <a:r>
              <a:rPr lang="en-US" sz="2000" dirty="0">
                <a:solidFill>
                  <a:schemeClr val="accent6"/>
                </a:solidFill>
              </a:rPr>
              <a:t>(100);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D587219-9C83-45A3-9941-0BE602B968C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StringBuffer Class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965261"/>
            <a:ext cx="8534400" cy="4795370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sz="2000" dirty="0" err="1" smtClean="0">
                <a:solidFill>
                  <a:schemeClr val="bg1"/>
                </a:solidFill>
                <a:cs typeface="Arial" pitchFamily="34" charset="0"/>
              </a:rPr>
              <a:t>String</a:t>
            </a:r>
            <a:r>
              <a:rPr lang="en-US" sz="2000" dirty="0" err="1" smtClean="0">
                <a:solidFill>
                  <a:schemeClr val="bg1"/>
                </a:solidFill>
                <a:cs typeface="Arial" pitchFamily="34" charset="0"/>
              </a:rPr>
              <a:t>B</a:t>
            </a:r>
            <a:r>
              <a:rPr sz="2000" dirty="0" err="1" smtClean="0">
                <a:solidFill>
                  <a:schemeClr val="bg1"/>
                </a:solidFill>
                <a:cs typeface="Arial" pitchFamily="34" charset="0"/>
              </a:rPr>
              <a:t>uffers</a:t>
            </a:r>
            <a:r>
              <a:rPr sz="2000" dirty="0" smtClean="0">
                <a:solidFill>
                  <a:schemeClr val="bg1"/>
                </a:solidFill>
                <a:cs typeface="Arial" pitchFamily="34" charset="0"/>
              </a:rPr>
              <a:t> are used to concatenate String</a:t>
            </a:r>
            <a:r>
              <a:rPr lang="en-US" sz="2000" dirty="0" smtClean="0">
                <a:solidFill>
                  <a:schemeClr val="bg1"/>
                </a:solidFill>
                <a:cs typeface="Arial" pitchFamily="34" charset="0"/>
              </a:rPr>
              <a:t>.</a:t>
            </a:r>
            <a:br>
              <a:rPr lang="en-US" sz="2000" dirty="0" smtClean="0">
                <a:solidFill>
                  <a:schemeClr val="bg1"/>
                </a:solidFill>
                <a:cs typeface="Arial" pitchFamily="34" charset="0"/>
              </a:rPr>
            </a:br>
            <a:endParaRPr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>
              <a:spcBef>
                <a:spcPts val="1200"/>
              </a:spcBef>
              <a:buNone/>
            </a:pPr>
            <a:r>
              <a:rPr sz="2000" dirty="0" smtClean="0">
                <a:solidFill>
                  <a:schemeClr val="bg1"/>
                </a:solidFill>
                <a:cs typeface="Arial" pitchFamily="34" charset="0"/>
              </a:rPr>
              <a:t>Example</a:t>
            </a:r>
            <a:r>
              <a:rPr sz="2000" b="1" dirty="0" smtClean="0">
                <a:solidFill>
                  <a:schemeClr val="bg1"/>
                </a:solidFill>
                <a:cs typeface="Arial" pitchFamily="34" charset="0"/>
              </a:rPr>
              <a:t>:</a:t>
            </a:r>
          </a:p>
          <a:p>
            <a:pPr marL="803275" indent="-109538">
              <a:spcBef>
                <a:spcPts val="1200"/>
              </a:spcBef>
              <a:buNone/>
              <a:tabLst>
                <a:tab pos="803275" algn="l"/>
              </a:tabLst>
            </a:pPr>
            <a:r>
              <a:rPr sz="2000" dirty="0" smtClean="0">
                <a:solidFill>
                  <a:schemeClr val="accent6"/>
                </a:solidFill>
                <a:cs typeface="Arial" pitchFamily="34" charset="0"/>
              </a:rPr>
              <a:t>String str="Stanford";</a:t>
            </a:r>
          </a:p>
          <a:p>
            <a:pPr marL="803275" indent="-109538">
              <a:spcBef>
                <a:spcPts val="1200"/>
              </a:spcBef>
              <a:buNone/>
              <a:tabLst>
                <a:tab pos="803275" algn="l"/>
              </a:tabLst>
            </a:pPr>
            <a:r>
              <a:rPr lang="en-US" sz="2000" dirty="0" smtClean="0">
                <a:solidFill>
                  <a:schemeClr val="accent6"/>
                </a:solidFill>
                <a:cs typeface="Arial" pitchFamily="34" charset="0"/>
              </a:rPr>
              <a:t>s</a:t>
            </a:r>
            <a:r>
              <a:rPr sz="2000" dirty="0" smtClean="0">
                <a:solidFill>
                  <a:schemeClr val="accent6"/>
                </a:solidFill>
                <a:cs typeface="Arial" pitchFamily="34" charset="0"/>
              </a:rPr>
              <a:t>tr = str+ "University";</a:t>
            </a:r>
          </a:p>
          <a:p>
            <a:pPr marL="803275" indent="-109538">
              <a:spcBef>
                <a:spcPts val="1200"/>
              </a:spcBef>
              <a:buNone/>
              <a:tabLst>
                <a:tab pos="803275" algn="l"/>
              </a:tabLst>
            </a:pPr>
            <a:r>
              <a:rPr sz="2000" dirty="0" smtClean="0">
                <a:solidFill>
                  <a:schemeClr val="bg1"/>
                </a:solidFill>
                <a:cs typeface="Arial" pitchFamily="34" charset="0"/>
              </a:rPr>
              <a:t>Can be developed as </a:t>
            </a:r>
          </a:p>
          <a:p>
            <a:pPr marL="803275" indent="-109538">
              <a:spcBef>
                <a:spcPts val="1200"/>
              </a:spcBef>
              <a:buNone/>
              <a:tabLst>
                <a:tab pos="803275" algn="l"/>
              </a:tabLst>
            </a:pPr>
            <a:endParaRPr lang="en-US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marL="803275" indent="-109538">
              <a:spcBef>
                <a:spcPts val="1200"/>
              </a:spcBef>
              <a:buNone/>
              <a:tabLst>
                <a:tab pos="803275" algn="l"/>
              </a:tabLst>
            </a:pPr>
            <a:r>
              <a:rPr sz="2000" dirty="0" err="1" smtClean="0">
                <a:solidFill>
                  <a:schemeClr val="accent6"/>
                </a:solidFill>
                <a:cs typeface="Arial" pitchFamily="34" charset="0"/>
              </a:rPr>
              <a:t>str</a:t>
            </a:r>
            <a:r>
              <a:rPr sz="2000" dirty="0" smtClean="0">
                <a:solidFill>
                  <a:schemeClr val="accent6"/>
                </a:solidFill>
                <a:cs typeface="Arial" pitchFamily="34" charset="0"/>
              </a:rPr>
              <a:t> = new StringBuffer().</a:t>
            </a:r>
            <a:r>
              <a:rPr lang="en-US" sz="2000" dirty="0" smtClean="0">
                <a:solidFill>
                  <a:schemeClr val="accent6"/>
                </a:solidFill>
                <a:cs typeface="Arial" pitchFamily="34" charset="0"/>
              </a:rPr>
              <a:t>append</a:t>
            </a:r>
            <a:r>
              <a:rPr sz="2000" dirty="0" smtClean="0">
                <a:solidFill>
                  <a:schemeClr val="accent6"/>
                </a:solidFill>
                <a:cs typeface="Arial" pitchFamily="34" charset="0"/>
              </a:rPr>
              <a:t>("Standford").</a:t>
            </a:r>
            <a:r>
              <a:rPr lang="en-US" sz="2000" dirty="0" smtClean="0">
                <a:solidFill>
                  <a:schemeClr val="accent6"/>
                </a:solidFill>
                <a:cs typeface="Arial" pitchFamily="34" charset="0"/>
              </a:rPr>
              <a:t>append</a:t>
            </a:r>
            <a:r>
              <a:rPr sz="2000" dirty="0" smtClean="0">
                <a:solidFill>
                  <a:schemeClr val="accent6"/>
                </a:solidFill>
                <a:cs typeface="Arial" pitchFamily="34" charset="0"/>
              </a:rPr>
              <a:t>("University").</a:t>
            </a:r>
            <a:r>
              <a:rPr lang="en-US" sz="2000" dirty="0" smtClean="0">
                <a:solidFill>
                  <a:schemeClr val="accent6"/>
                </a:solidFill>
                <a:cs typeface="Arial" pitchFamily="34" charset="0"/>
              </a:rPr>
              <a:t>toString();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5336288"/>
            <a:ext cx="3124200" cy="584775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Step 1:</a:t>
            </a:r>
            <a:r>
              <a:rPr lang="en-US" sz="1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Compiler creates a new string buffer initially empty</a:t>
            </a:r>
            <a:r>
              <a:rPr lang="en-US" sz="1400" b="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1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ight Brace 9"/>
          <p:cNvSpPr/>
          <p:nvPr/>
        </p:nvSpPr>
        <p:spPr>
          <a:xfrm rot="5400000">
            <a:off x="1828800" y="4343401"/>
            <a:ext cx="304800" cy="1523999"/>
          </a:xfrm>
          <a:prstGeom prst="rightBrace">
            <a:avLst>
              <a:gd name="adj1" fmla="val 118651"/>
              <a:gd name="adj2" fmla="val 49032"/>
            </a:avLst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33800" y="3377625"/>
            <a:ext cx="4114800" cy="584775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Step 2:</a:t>
            </a:r>
            <a:r>
              <a:rPr lang="en-US" sz="1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Appends the string representation of each operand to the string buffer in turn.</a:t>
            </a:r>
            <a:endParaRPr lang="en-US" sz="16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ight Brace 12"/>
          <p:cNvSpPr/>
          <p:nvPr/>
        </p:nvSpPr>
        <p:spPr>
          <a:xfrm rot="16200000">
            <a:off x="4991102" y="2019300"/>
            <a:ext cx="381001" cy="4571999"/>
          </a:xfrm>
          <a:prstGeom prst="rightBrace">
            <a:avLst>
              <a:gd name="adj1" fmla="val 8333"/>
              <a:gd name="adj2" fmla="val 49677"/>
            </a:avLst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>
            <a:stCxn id="17" idx="0"/>
          </p:cNvCxnSpPr>
          <p:nvPr/>
        </p:nvCxnSpPr>
        <p:spPr>
          <a:xfrm flipV="1">
            <a:off x="6705600" y="4648200"/>
            <a:ext cx="1143000" cy="616803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76800" y="5265003"/>
            <a:ext cx="3657600" cy="830997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Step 3:</a:t>
            </a:r>
            <a:r>
              <a:rPr lang="en-US" sz="1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Converts the contents of the string buffer to a string as ‘str’ is a string object.</a:t>
            </a:r>
            <a:endParaRPr lang="en-US" sz="16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D587219-9C83-45A3-9941-0BE602B968C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22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 animBg="1"/>
      <p:bldP spid="13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StringBuffer API’s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985702"/>
              </p:ext>
            </p:extLst>
          </p:nvPr>
        </p:nvGraphicFramePr>
        <p:xfrm>
          <a:off x="457199" y="1143000"/>
          <a:ext cx="8382001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7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667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Result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Method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167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void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setCharAt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(int index, char ch)</a:t>
                      </a:r>
                      <a:b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</a:b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The character at the specified index of this string buffer is set to the character ch.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526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StringBuffer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insert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(int offset, String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str)</a:t>
                      </a:r>
                      <a:b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</a:b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Inserts the string  argument into this string buffer.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65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StringBuffer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delete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(int start, int end) 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Removes the characters in a substring of this StringBuffer.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StringBuffer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replace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(int start, int end, String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str) 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Replaces the characters in a substring of this StringBuffer with characters in the specified String.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D587219-9C83-45A3-9941-0BE602B968C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41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497075" y="3831790"/>
            <a:ext cx="3512456" cy="2452915"/>
          </a:xfrm>
          <a:prstGeom prst="rect">
            <a:avLst/>
          </a:prstGeom>
          <a:solidFill>
            <a:srgbClr val="009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bg1"/>
                </a:solidFill>
              </a:rPr>
              <a:t>After completing this chapter, in the next </a:t>
            </a:r>
            <a:r>
              <a:rPr lang="en-US" sz="2000" dirty="0" smtClean="0">
                <a:solidFill>
                  <a:schemeClr val="bg1"/>
                </a:solidFill>
              </a:rPr>
              <a:t>120 </a:t>
            </a:r>
            <a:r>
              <a:rPr lang="en-US" sz="2000" dirty="0">
                <a:solidFill>
                  <a:schemeClr val="bg1"/>
                </a:solidFill>
              </a:rPr>
              <a:t>minutes you will be able to : 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Demonstrate on different types of string classes and their related API’s.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D587219-9C83-45A3-9941-0BE602B968C3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Enabling Objectives</a:t>
            </a:r>
            <a:endParaRPr lang="en-US" dirty="0"/>
          </a:p>
        </p:txBody>
      </p:sp>
      <p:pic>
        <p:nvPicPr>
          <p:cNvPr id="1027" name="Picture 3" descr="D:\Images\Images\Objective\shutterstock_5612989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805" y="3886200"/>
            <a:ext cx="3389509" cy="233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96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StringBuffer API’s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852307"/>
              </p:ext>
            </p:extLst>
          </p:nvPr>
        </p:nvGraphicFramePr>
        <p:xfrm>
          <a:off x="457200" y="1219201"/>
          <a:ext cx="8412480" cy="4800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8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6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816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Result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Method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793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StringBuffer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reverse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() 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The character sequence contained in this string buffer is replaced by the reverse of the sequence.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389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StringBuffer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append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(String str) </a:t>
                      </a:r>
                      <a:b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</a:b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Appends the string to this string buffer.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389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 void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setLength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(int newLength)</a:t>
                      </a:r>
                      <a:b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</a:b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Sets the length of this String buffer.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670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String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substring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(int start, int end) </a:t>
                      </a:r>
                      <a:b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</a:b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Returns a new String that contains a subsequence of characters currently contained in this StringBuffer.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D587219-9C83-45A3-9941-0BE602B968C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81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/>
              <a:t>Lend a Hand – StringBuffer API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Lets develop a program to explore the few API’s of String Buffer class.</a:t>
            </a:r>
          </a:p>
          <a:p>
            <a:pPr>
              <a:spcBef>
                <a:spcPts val="1200"/>
              </a:spcBef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Append two Strings “</a:t>
            </a:r>
            <a:r>
              <a:rPr lang="en-US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Hello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”  &amp; “</a:t>
            </a:r>
            <a:r>
              <a:rPr lang="en-US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World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” . Output:  “</a:t>
            </a:r>
            <a:r>
              <a:rPr lang="en-US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Hello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World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”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Insert a string “</a:t>
            </a:r>
            <a:r>
              <a:rPr lang="en-US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_Java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” in the String after “</a:t>
            </a:r>
            <a:r>
              <a:rPr lang="en-US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Hello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”. Output:  “</a:t>
            </a:r>
            <a:r>
              <a:rPr lang="en-US" sz="20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Hello_Java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World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”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Replace  </a:t>
            </a:r>
            <a:r>
              <a:rPr lang="en-US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_ 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with space. Output:  “</a:t>
            </a:r>
            <a:r>
              <a:rPr lang="en-US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Hello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Java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World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”.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D587219-9C83-45A3-9941-0BE602B968C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93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Lend a Hand – </a:t>
            </a:r>
            <a:r>
              <a:rPr lang="en-US" dirty="0" err="1"/>
              <a:t>StringBuffer</a:t>
            </a:r>
            <a:r>
              <a:rPr lang="en-US" dirty="0"/>
              <a:t> API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 smtClean="0">
                <a:cs typeface="Arial" pitchFamily="34" charset="0"/>
              </a:rPr>
              <a:t>4. Print </a:t>
            </a:r>
            <a:r>
              <a:rPr lang="en-US" sz="2000" dirty="0">
                <a:cs typeface="Arial" pitchFamily="34" charset="0"/>
              </a:rPr>
              <a:t>the character at the 6’th position . Output:  </a:t>
            </a:r>
            <a:r>
              <a:rPr lang="en-US" sz="2000" dirty="0">
                <a:solidFill>
                  <a:srgbClr val="0070C0"/>
                </a:solidFill>
                <a:cs typeface="Arial" pitchFamily="34" charset="0"/>
              </a:rPr>
              <a:t>J</a:t>
            </a:r>
          </a:p>
          <a:p>
            <a:pPr>
              <a:spcBef>
                <a:spcPts val="1200"/>
              </a:spcBef>
            </a:pPr>
            <a:r>
              <a:rPr lang="en-US" sz="2000" dirty="0" smtClean="0">
                <a:cs typeface="Arial" pitchFamily="34" charset="0"/>
              </a:rPr>
              <a:t>5. Delete </a:t>
            </a:r>
            <a:r>
              <a:rPr lang="en-US" sz="2000" dirty="0">
                <a:cs typeface="Arial" pitchFamily="34" charset="0"/>
              </a:rPr>
              <a:t>the character in the third position. Output: “</a:t>
            </a:r>
            <a:r>
              <a:rPr lang="en-US" sz="2000" dirty="0" err="1">
                <a:solidFill>
                  <a:srgbClr val="0070C0"/>
                </a:solidFill>
                <a:cs typeface="Arial" pitchFamily="34" charset="0"/>
              </a:rPr>
              <a:t>Helo</a:t>
            </a:r>
            <a:r>
              <a:rPr lang="en-US" sz="2000" dirty="0"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cs typeface="Arial" pitchFamily="34" charset="0"/>
              </a:rPr>
              <a:t>World</a:t>
            </a:r>
            <a:r>
              <a:rPr lang="en-US" sz="2000" dirty="0" smtClean="0">
                <a:cs typeface="Arial" pitchFamily="34" charset="0"/>
              </a:rPr>
              <a:t>”</a:t>
            </a:r>
          </a:p>
          <a:p>
            <a:pPr>
              <a:spcBef>
                <a:spcPts val="1200"/>
              </a:spcBef>
            </a:pPr>
            <a:r>
              <a:rPr lang="en-US" sz="2000" dirty="0" smtClean="0">
                <a:cs typeface="Arial" pitchFamily="34" charset="0"/>
              </a:rPr>
              <a:t>6. Print </a:t>
            </a:r>
            <a:r>
              <a:rPr lang="en-US" sz="2000" dirty="0">
                <a:cs typeface="Arial" pitchFamily="34" charset="0"/>
              </a:rPr>
              <a:t>the capacity of the </a:t>
            </a:r>
            <a:r>
              <a:rPr lang="en-US" sz="2000" dirty="0" smtClean="0">
                <a:cs typeface="Arial" pitchFamily="34" charset="0"/>
              </a:rPr>
              <a:t>buffer.</a:t>
            </a:r>
          </a:p>
          <a:p>
            <a:pPr>
              <a:spcBef>
                <a:spcPts val="1200"/>
              </a:spcBef>
            </a:pPr>
            <a:r>
              <a:rPr lang="en-US" sz="2000" dirty="0" smtClean="0">
                <a:cs typeface="Arial" pitchFamily="34" charset="0"/>
              </a:rPr>
              <a:t>7. Reverse </a:t>
            </a:r>
            <a:r>
              <a:rPr lang="en-US" sz="2000" dirty="0">
                <a:cs typeface="Arial" pitchFamily="34" charset="0"/>
              </a:rPr>
              <a:t>the string and print the string.  Output: “</a:t>
            </a:r>
            <a:r>
              <a:rPr lang="en-US" sz="2000" dirty="0" err="1">
                <a:solidFill>
                  <a:srgbClr val="0070C0"/>
                </a:solidFill>
                <a:cs typeface="Arial" pitchFamily="34" charset="0"/>
              </a:rPr>
              <a:t>dlroW</a:t>
            </a:r>
            <a:r>
              <a:rPr lang="en-US" sz="20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cs typeface="Arial" pitchFamily="34" charset="0"/>
              </a:rPr>
              <a:t>avaJ</a:t>
            </a:r>
            <a:r>
              <a:rPr lang="en-US" sz="20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cs typeface="Arial" pitchFamily="34" charset="0"/>
              </a:rPr>
              <a:t>oleH</a:t>
            </a:r>
            <a:r>
              <a:rPr lang="en-US" sz="2000" dirty="0">
                <a:cs typeface="Arial" pitchFamily="34" charset="0"/>
              </a:rPr>
              <a:t>”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D587219-9C83-45A3-9941-0BE602B968C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7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Lend a hand Solution -StringBuffer API’s</a:t>
            </a:r>
            <a:endParaRPr lang="en-US" sz="1800" dirty="0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37520"/>
            <a:ext cx="6387854" cy="5310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Straight Arrow Connector 19"/>
          <p:cNvCxnSpPr>
            <a:endCxn id="21" idx="1"/>
          </p:cNvCxnSpPr>
          <p:nvPr/>
        </p:nvCxnSpPr>
        <p:spPr>
          <a:xfrm flipV="1">
            <a:off x="3352800" y="2047222"/>
            <a:ext cx="3221346" cy="101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74146" y="1801000"/>
            <a:ext cx="2188854" cy="492443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returns “HelloWorld” </a:t>
            </a:r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74146" y="1394720"/>
            <a:ext cx="2188854" cy="307777"/>
          </a:xfrm>
          <a:prstGeom prst="rect">
            <a:avLst/>
          </a:prstGeom>
          <a:solidFill>
            <a:schemeClr val="tx2"/>
          </a:solidFill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returns 5.</a:t>
            </a:r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4419600" y="1600200"/>
            <a:ext cx="20574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505200" y="2573205"/>
            <a:ext cx="2971800" cy="102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74146" y="2362200"/>
            <a:ext cx="2188854" cy="52322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returns “Hello_Java World”.</a:t>
            </a:r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8" name="Straight Arrow Connector 37"/>
          <p:cNvCxnSpPr>
            <a:endCxn id="39" idx="1"/>
          </p:cNvCxnSpPr>
          <p:nvPr/>
        </p:nvCxnSpPr>
        <p:spPr>
          <a:xfrm>
            <a:off x="3505200" y="2867798"/>
            <a:ext cx="3068946" cy="3554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574146" y="2961622"/>
            <a:ext cx="2220808" cy="52322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returns “Hello  Java World”.</a:t>
            </a:r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" name="Straight Arrow Connector 39"/>
          <p:cNvCxnSpPr>
            <a:endCxn id="41" idx="1"/>
          </p:cNvCxnSpPr>
          <p:nvPr/>
        </p:nvCxnSpPr>
        <p:spPr>
          <a:xfrm flipV="1">
            <a:off x="4762500" y="3732555"/>
            <a:ext cx="1811646" cy="1168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574146" y="3578666"/>
            <a:ext cx="2188854" cy="307777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returns ‘J ‘ .</a:t>
            </a:r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3505200" y="4152652"/>
            <a:ext cx="3035053" cy="19967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574146" y="3972165"/>
            <a:ext cx="2188854" cy="52322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returns “Helo Java World”.</a:t>
            </a:r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9" name="Straight Arrow Connector 48"/>
          <p:cNvCxnSpPr>
            <a:endCxn id="50" idx="1"/>
          </p:cNvCxnSpPr>
          <p:nvPr/>
        </p:nvCxnSpPr>
        <p:spPr>
          <a:xfrm flipV="1">
            <a:off x="4728140" y="4728933"/>
            <a:ext cx="1846006" cy="1053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574146" y="4575044"/>
            <a:ext cx="2188854" cy="307777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returns ‘21 </a:t>
            </a:r>
            <a:r>
              <a:rPr lang="en-US" sz="1400" i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‘. </a:t>
            </a:r>
            <a:endParaRPr lang="en-US" sz="1400" i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557200" y="4958078"/>
            <a:ext cx="2188854" cy="52322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returns “dlroW avaJ oleH“ .</a:t>
            </a:r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2743200" y="5105400"/>
            <a:ext cx="3782046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D587219-9C83-45A3-9941-0BE602B968C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2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7" grpId="0" animBg="1"/>
      <p:bldP spid="37" grpId="0" animBg="1"/>
      <p:bldP spid="39" grpId="0" animBg="1"/>
      <p:bldP spid="41" grpId="0" animBg="1"/>
      <p:bldP spid="45" grpId="0" animBg="1"/>
      <p:bldP spid="50" grpId="0" animBg="1"/>
      <p:bldP spid="5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819403"/>
            <a:ext cx="9133114" cy="584775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StringBuilder</a:t>
            </a:r>
            <a:r>
              <a:rPr lang="en-US" dirty="0">
                <a:solidFill>
                  <a:schemeClr val="bg1"/>
                </a:solidFill>
              </a:rPr>
              <a:t> Class and its </a:t>
            </a:r>
            <a:r>
              <a:rPr lang="en-US" dirty="0" smtClean="0">
                <a:solidFill>
                  <a:schemeClr val="bg1"/>
                </a:solidFill>
              </a:rPr>
              <a:t>API’s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00800"/>
            <a:ext cx="533400" cy="457200"/>
          </a:xfrm>
        </p:spPr>
        <p:txBody>
          <a:bodyPr/>
          <a:lstStyle/>
          <a:p>
            <a:fld id="{BD587219-9C83-45A3-9941-0BE602B968C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0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is StringBuilder?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All the methods available on </a:t>
            </a:r>
            <a:r>
              <a:rPr lang="en-US" sz="2000" dirty="0" err="1">
                <a:solidFill>
                  <a:schemeClr val="bg1"/>
                </a:solidFill>
                <a:cs typeface="Arial" pitchFamily="34" charset="0"/>
              </a:rPr>
              <a:t>StringBuffer</a:t>
            </a: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 are also available on </a:t>
            </a:r>
            <a:r>
              <a:rPr lang="en-US" sz="2000" dirty="0" err="1">
                <a:solidFill>
                  <a:schemeClr val="bg1"/>
                </a:solidFill>
                <a:cs typeface="Arial" pitchFamily="34" charset="0"/>
              </a:rPr>
              <a:t>StringBuilder</a:t>
            </a: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  <a:cs typeface="Arial" pitchFamily="34" charset="0"/>
              </a:rPr>
              <a:t>StringBuilder</a:t>
            </a:r>
            <a:r>
              <a:rPr lang="en-US" sz="2000" dirty="0" smtClean="0">
                <a:solidFill>
                  <a:schemeClr val="bg1"/>
                </a:solidFill>
                <a:cs typeface="Arial" pitchFamily="34" charset="0"/>
              </a:rPr>
              <a:t>  is considered as a replacement for </a:t>
            </a:r>
            <a:r>
              <a:rPr lang="en-US" sz="2000" dirty="0" err="1" smtClean="0">
                <a:solidFill>
                  <a:schemeClr val="bg1"/>
                </a:solidFill>
                <a:cs typeface="Arial" pitchFamily="34" charset="0"/>
              </a:rPr>
              <a:t>StringBuffer</a:t>
            </a: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cs typeface="Arial" pitchFamily="34" charset="0"/>
              </a:rPr>
              <a:t>as it </a:t>
            </a: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offers faster </a:t>
            </a:r>
            <a:r>
              <a:rPr lang="en-US" sz="2000" dirty="0" smtClean="0">
                <a:solidFill>
                  <a:schemeClr val="bg1"/>
                </a:solidFill>
                <a:cs typeface="Arial" pitchFamily="34" charset="0"/>
              </a:rPr>
              <a:t>performance. 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sz="2000" dirty="0" smtClean="0">
                <a:solidFill>
                  <a:schemeClr val="bg1"/>
                </a:solidFill>
                <a:cs typeface="Arial" pitchFamily="34" charset="0"/>
              </a:rPr>
              <a:t>StringBuilder is not synchronized</a:t>
            </a:r>
            <a:r>
              <a:rPr lang="en-US" sz="2000" dirty="0" smtClean="0">
                <a:solidFill>
                  <a:schemeClr val="bg1"/>
                </a:solidFill>
                <a:cs typeface="Arial" pitchFamily="34" charset="0"/>
              </a:rPr>
              <a:t>. Hence, </a:t>
            </a:r>
            <a:r>
              <a:rPr sz="2000" dirty="0" smtClean="0">
                <a:solidFill>
                  <a:schemeClr val="bg1"/>
                </a:solidFill>
                <a:cs typeface="Arial" pitchFamily="34" charset="0"/>
              </a:rPr>
              <a:t>it is not thread-safe. 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>
              <a:spcBef>
                <a:spcPts val="1200"/>
              </a:spcBef>
            </a:pPr>
            <a:endParaRPr sz="2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D587219-9C83-45A3-9941-0BE602B968C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0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/>
              <a:t>Lend a Hand – StringBuilder API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Lets develop a program to explore the few API’s of String Builder class.</a:t>
            </a:r>
          </a:p>
          <a:p>
            <a:endParaRPr lang="en-US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Append two Strings “Hello”  &amp; “World” . Output:  “HelloWorld”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string “_Java” in the String after “Hello”. Output:  “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Hello_Java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World”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Replace  _  with space. Output:  “Hello Java World</a:t>
            </a:r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”.</a:t>
            </a:r>
            <a:endParaRPr lang="en-US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D587219-9C83-45A3-9941-0BE602B968C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70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Lend a hand-StringBuilder Methods</a:t>
            </a:r>
            <a:endParaRPr 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548" y="937520"/>
            <a:ext cx="6484661" cy="5234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2" name="Straight Arrow Connector 21"/>
          <p:cNvCxnSpPr>
            <a:endCxn id="23" idx="1"/>
          </p:cNvCxnSpPr>
          <p:nvPr/>
        </p:nvCxnSpPr>
        <p:spPr>
          <a:xfrm>
            <a:off x="3810000" y="2743200"/>
            <a:ext cx="3208060" cy="330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18060" y="2514600"/>
            <a:ext cx="1592540" cy="52322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returns “HelloWorld”</a:t>
            </a:r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10400" y="2133600"/>
            <a:ext cx="1600200" cy="307777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returns 5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181600" y="2286000"/>
            <a:ext cx="1828800" cy="1718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962400" y="3519364"/>
            <a:ext cx="3048000" cy="1923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018060" y="3172827"/>
            <a:ext cx="1592540" cy="738664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returns “Hello_Java World</a:t>
            </a:r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”</a:t>
            </a:r>
            <a:endParaRPr 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Straight Arrow Connector 28"/>
          <p:cNvCxnSpPr>
            <a:endCxn id="30" idx="1"/>
          </p:cNvCxnSpPr>
          <p:nvPr/>
        </p:nvCxnSpPr>
        <p:spPr>
          <a:xfrm flipV="1">
            <a:off x="3848100" y="4415830"/>
            <a:ext cx="3162300" cy="1561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10400" y="4046498"/>
            <a:ext cx="1600200" cy="738664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returns “Hello  Java World”</a:t>
            </a:r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D587219-9C83-45A3-9941-0BE602B968C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63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8" grpId="0" animBg="1"/>
      <p:bldP spid="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819403"/>
            <a:ext cx="9133114" cy="1077218"/>
          </a:xfrm>
        </p:spPr>
        <p:txBody>
          <a:bodyPr/>
          <a:lstStyle/>
          <a:p>
            <a:r>
              <a:rPr lang="en-US" b="0" dirty="0"/>
              <a:t>String vs </a:t>
            </a:r>
            <a:r>
              <a:rPr lang="en-US" b="0" dirty="0" err="1"/>
              <a:t>StringBuilder</a:t>
            </a:r>
            <a:r>
              <a:rPr lang="en-US" b="0" dirty="0"/>
              <a:t> vs </a:t>
            </a:r>
            <a:r>
              <a:rPr lang="en-US" b="0" dirty="0" err="1"/>
              <a:t>StringBuffer</a:t>
            </a:r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00800"/>
            <a:ext cx="533400" cy="457200"/>
          </a:xfrm>
        </p:spPr>
        <p:txBody>
          <a:bodyPr/>
          <a:lstStyle/>
          <a:p>
            <a:fld id="{BD587219-9C83-45A3-9941-0BE602B968C3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3299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String </a:t>
            </a:r>
            <a:r>
              <a:rPr lang="en-US" b="0" dirty="0" smtClean="0"/>
              <a:t>Vs </a:t>
            </a:r>
            <a:r>
              <a:rPr lang="en-US" b="0" dirty="0" err="1"/>
              <a:t>StringBuilder</a:t>
            </a:r>
            <a:r>
              <a:rPr lang="en-US" b="0" dirty="0"/>
              <a:t> </a:t>
            </a:r>
            <a:r>
              <a:rPr lang="en-US" b="0" dirty="0" smtClean="0"/>
              <a:t>Vs </a:t>
            </a:r>
            <a:r>
              <a:rPr lang="en-US" b="0" dirty="0" err="1" smtClean="0"/>
              <a:t>StringBuffer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741723"/>
              </p:ext>
            </p:extLst>
          </p:nvPr>
        </p:nvGraphicFramePr>
        <p:xfrm>
          <a:off x="381000" y="1397000"/>
          <a:ext cx="8356599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49702836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429447299"/>
                    </a:ext>
                  </a:extLst>
                </a:gridCol>
                <a:gridCol w="3022599">
                  <a:extLst>
                    <a:ext uri="{9D8B030D-6E8A-4147-A177-3AD203B41FA5}">
                      <a16:colId xmlns:a16="http://schemas.microsoft.com/office/drawing/2014/main" val="1758171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String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StringBuilder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StringBuffer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024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Strings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are immutable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Strings are mutable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Strings are mutable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252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Can be accessed in single threaded environment.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Not thread-safe but faster than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StringBuffer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Can be accessed in multi-threaded environment.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Hence Synchronous and thread-safe.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0469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197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Topics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98463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String Class and its API’s</a:t>
            </a:r>
          </a:p>
          <a:p>
            <a:pPr marL="398463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</a:rPr>
              <a:t>StringBuffer</a:t>
            </a:r>
            <a:r>
              <a:rPr lang="en-US" sz="2000" dirty="0" smtClean="0">
                <a:solidFill>
                  <a:schemeClr val="bg1"/>
                </a:solidFill>
              </a:rPr>
              <a:t> Class </a:t>
            </a:r>
            <a:r>
              <a:rPr lang="en-US" sz="2000" dirty="0">
                <a:solidFill>
                  <a:schemeClr val="bg1"/>
                </a:solidFill>
              </a:rPr>
              <a:t>and its API’s</a:t>
            </a:r>
          </a:p>
          <a:p>
            <a:pPr marL="398463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</a:rPr>
              <a:t>StringBuilder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Class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and its </a:t>
            </a:r>
            <a:r>
              <a:rPr lang="en-US" sz="2000" dirty="0" smtClean="0">
                <a:solidFill>
                  <a:schemeClr val="bg1"/>
                </a:solidFill>
              </a:rPr>
              <a:t>API’s</a:t>
            </a:r>
          </a:p>
          <a:p>
            <a:pPr marL="398463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String Vs </a:t>
            </a:r>
            <a:r>
              <a:rPr lang="en-US" sz="2000" dirty="0" err="1">
                <a:solidFill>
                  <a:schemeClr val="bg1"/>
                </a:solidFill>
              </a:rPr>
              <a:t>StringBuffer</a:t>
            </a:r>
            <a:r>
              <a:rPr lang="en-US" sz="2000" dirty="0">
                <a:solidFill>
                  <a:schemeClr val="bg1"/>
                </a:solidFill>
              </a:rPr>
              <a:t> Vs </a:t>
            </a:r>
            <a:r>
              <a:rPr lang="en-US" sz="2000" dirty="0" err="1">
                <a:solidFill>
                  <a:schemeClr val="bg1"/>
                </a:solidFill>
              </a:rPr>
              <a:t>StringBuilder</a:t>
            </a:r>
            <a:endParaRPr lang="en-US" sz="2000" dirty="0">
              <a:solidFill>
                <a:schemeClr val="bg1"/>
              </a:solidFill>
            </a:endParaRPr>
          </a:p>
          <a:p>
            <a:pPr marL="398463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</a:rPr>
              <a:t>StringTokenizer</a:t>
            </a:r>
            <a:r>
              <a:rPr lang="en-US" sz="2000" dirty="0" smtClean="0">
                <a:solidFill>
                  <a:schemeClr val="bg1"/>
                </a:solidFill>
              </a:rPr>
              <a:t> Class </a:t>
            </a:r>
            <a:r>
              <a:rPr lang="en-US" sz="2000" dirty="0">
                <a:solidFill>
                  <a:schemeClr val="bg1"/>
                </a:solidFill>
              </a:rPr>
              <a:t>and its </a:t>
            </a:r>
            <a:r>
              <a:rPr lang="en-US" sz="2000" dirty="0" smtClean="0">
                <a:solidFill>
                  <a:schemeClr val="bg1"/>
                </a:solidFill>
              </a:rPr>
              <a:t>API’s</a:t>
            </a:r>
          </a:p>
          <a:p>
            <a:pPr marL="398463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</a:rPr>
              <a:t>StringJoiner</a:t>
            </a:r>
            <a:r>
              <a:rPr lang="en-US" sz="2000" dirty="0" smtClean="0">
                <a:solidFill>
                  <a:schemeClr val="bg1"/>
                </a:solidFill>
              </a:rPr>
              <a:t> Class and its API’s</a:t>
            </a:r>
          </a:p>
          <a:p>
            <a:pPr marL="398463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D587219-9C83-45A3-9941-0BE602B968C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82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from String </a:t>
            </a:r>
            <a:r>
              <a:rPr lang="en-US" dirty="0"/>
              <a:t>to </a:t>
            </a:r>
            <a:r>
              <a:rPr lang="en-US" dirty="0" err="1"/>
              <a:t>StringBuffer</a:t>
            </a:r>
            <a:r>
              <a:rPr lang="en-US" dirty="0"/>
              <a:t> and </a:t>
            </a:r>
            <a:r>
              <a:rPr lang="en-US" dirty="0" err="1"/>
              <a:t>StringBuilder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38200"/>
            <a:ext cx="8382000" cy="5257800"/>
          </a:xfrm>
        </p:spPr>
        <p:txBody>
          <a:bodyPr>
            <a:noAutofit/>
          </a:bodyPr>
          <a:lstStyle/>
          <a:p>
            <a:r>
              <a:rPr lang="en-US" sz="2000" dirty="0"/>
              <a:t>As String class is </a:t>
            </a:r>
            <a:r>
              <a:rPr lang="en-US" sz="2000" dirty="0" smtClean="0"/>
              <a:t>immutable, </a:t>
            </a:r>
            <a:r>
              <a:rPr lang="en-US" sz="2000" dirty="0"/>
              <a:t>so for editing a string, we can perform </a:t>
            </a:r>
            <a:r>
              <a:rPr lang="en-US" sz="2000" dirty="0" smtClean="0"/>
              <a:t>by </a:t>
            </a:r>
            <a:r>
              <a:rPr lang="en-US" sz="2000" dirty="0"/>
              <a:t>converting it to </a:t>
            </a:r>
            <a:r>
              <a:rPr lang="en-US" sz="2000" dirty="0" err="1"/>
              <a:t>StringBuffer</a:t>
            </a:r>
            <a:r>
              <a:rPr lang="en-US" sz="2000" dirty="0"/>
              <a:t> or </a:t>
            </a:r>
            <a:r>
              <a:rPr lang="en-US" sz="2000" dirty="0" err="1"/>
              <a:t>StringBuilder</a:t>
            </a:r>
            <a:r>
              <a:rPr lang="en-US" sz="2000" dirty="0"/>
              <a:t> class objects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smtClean="0"/>
              <a:t>Example:</a:t>
            </a:r>
            <a:r>
              <a:rPr lang="en-US" sz="2000" dirty="0"/>
              <a:t>	</a:t>
            </a:r>
            <a:endParaRPr lang="en-US" sz="2000" dirty="0" smtClean="0"/>
          </a:p>
          <a:p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String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str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= "Cognizant"; </a:t>
            </a:r>
          </a:p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</a:t>
            </a:r>
            <a:r>
              <a:rPr lang="en-US" sz="2000" dirty="0" smtClean="0">
                <a:solidFill>
                  <a:schemeClr val="bg1"/>
                </a:solidFill>
              </a:rPr>
              <a:t>// </a:t>
            </a:r>
            <a:r>
              <a:rPr lang="en-US" sz="2000" dirty="0">
                <a:solidFill>
                  <a:schemeClr val="bg1"/>
                </a:solidFill>
              </a:rPr>
              <a:t>conversion from String object to </a:t>
            </a:r>
            <a:r>
              <a:rPr lang="en-US" sz="2000" dirty="0" err="1">
                <a:solidFill>
                  <a:schemeClr val="bg1"/>
                </a:solidFill>
              </a:rPr>
              <a:t>StringBuffer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StringBuffer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sbr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= new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StringBuffer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str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); </a:t>
            </a:r>
          </a:p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sbr.reverse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(); </a:t>
            </a:r>
          </a:p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System.out.println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sbr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); </a:t>
            </a:r>
          </a:p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// conversion from String object to </a:t>
            </a:r>
            <a:r>
              <a:rPr lang="en-US" sz="2000" dirty="0" err="1">
                <a:solidFill>
                  <a:schemeClr val="bg1"/>
                </a:solidFill>
              </a:rPr>
              <a:t>StringBuilder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StringBuilder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sbl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= new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StringBuilder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str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); </a:t>
            </a:r>
          </a:p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sbl.append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("Technology Solution"); </a:t>
            </a:r>
          </a:p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System.out.println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sbl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E153C77-44FB-470D-8352-CF13CD0DE70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47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from </a:t>
            </a:r>
            <a:r>
              <a:rPr lang="en-US" dirty="0" err="1" smtClean="0"/>
              <a:t>StringBuffer</a:t>
            </a:r>
            <a:r>
              <a:rPr lang="en-US" dirty="0" smtClean="0"/>
              <a:t> and </a:t>
            </a:r>
            <a:r>
              <a:rPr lang="en-US" dirty="0" err="1" smtClean="0"/>
              <a:t>StringBuilder</a:t>
            </a:r>
            <a:r>
              <a:rPr lang="en-US" dirty="0" smtClean="0"/>
              <a:t> to </a:t>
            </a:r>
            <a:r>
              <a:rPr lang="en-US" dirty="0"/>
              <a:t>String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81000" y="965261"/>
            <a:ext cx="8382000" cy="479537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U</a:t>
            </a:r>
            <a:r>
              <a:rPr lang="en-US" sz="2000" dirty="0" smtClean="0"/>
              <a:t>sing</a:t>
            </a:r>
            <a:r>
              <a:rPr lang="en-US" sz="2000" dirty="0"/>
              <a:t> 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toString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 </a:t>
            </a:r>
            <a:r>
              <a:rPr lang="en-US" sz="2000" dirty="0"/>
              <a:t>method which is </a:t>
            </a:r>
            <a:r>
              <a:rPr lang="en-US" sz="2000" dirty="0" smtClean="0"/>
              <a:t>available in </a:t>
            </a:r>
            <a:r>
              <a:rPr lang="en-US" sz="2000" dirty="0"/>
              <a:t>both </a:t>
            </a:r>
            <a:r>
              <a:rPr lang="en-US" sz="2000" dirty="0" err="1"/>
              <a:t>StringBuffer</a:t>
            </a:r>
            <a:r>
              <a:rPr lang="en-US" sz="2000" dirty="0"/>
              <a:t> and </a:t>
            </a:r>
            <a:r>
              <a:rPr lang="en-US" sz="2000" dirty="0" err="1"/>
              <a:t>StringBuilder</a:t>
            </a:r>
            <a:r>
              <a:rPr lang="en-US" sz="2000" dirty="0"/>
              <a:t> classes</a:t>
            </a:r>
            <a:r>
              <a:rPr lang="en-US" sz="20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 smtClean="0"/>
              <a:t>Example:</a:t>
            </a:r>
          </a:p>
          <a:p>
            <a:r>
              <a:rPr lang="en-US" sz="2000" dirty="0"/>
              <a:t>	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StringBuffer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sbr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= new 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StringBuffer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("Cognizant"); </a:t>
            </a:r>
            <a:endParaRPr lang="en-US" sz="2000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	</a:t>
            </a:r>
            <a:r>
              <a:rPr lang="en-US" sz="2000" dirty="0">
                <a:solidFill>
                  <a:schemeClr val="bg1"/>
                </a:solidFill>
              </a:rPr>
              <a:t>// conversion from </a:t>
            </a:r>
            <a:r>
              <a:rPr lang="en-US" sz="2000" dirty="0" err="1">
                <a:solidFill>
                  <a:schemeClr val="bg1"/>
                </a:solidFill>
              </a:rPr>
              <a:t>StringBuffer</a:t>
            </a:r>
            <a:r>
              <a:rPr lang="en-US" sz="2000" dirty="0">
                <a:solidFill>
                  <a:schemeClr val="bg1"/>
                </a:solidFill>
              </a:rPr>
              <a:t> object to String </a:t>
            </a:r>
          </a:p>
          <a:p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  String 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str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= 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sbr.toString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(); </a:t>
            </a:r>
            <a:endParaRPr lang="en-US" sz="2000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	 </a:t>
            </a:r>
            <a:r>
              <a:rPr lang="en-US" sz="2000" dirty="0">
                <a:solidFill>
                  <a:schemeClr val="bg1"/>
                </a:solidFill>
              </a:rPr>
              <a:t>// conversion from </a:t>
            </a:r>
            <a:r>
              <a:rPr lang="en-US" sz="2000" dirty="0" err="1">
                <a:solidFill>
                  <a:schemeClr val="bg1"/>
                </a:solidFill>
              </a:rPr>
              <a:t>StringBuilder</a:t>
            </a:r>
            <a:r>
              <a:rPr lang="en-US" sz="2000" dirty="0">
                <a:solidFill>
                  <a:schemeClr val="bg1"/>
                </a:solidFill>
              </a:rPr>
              <a:t> object to String </a:t>
            </a:r>
          </a:p>
          <a:p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  String str1 = 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sbdr.toString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(); </a:t>
            </a:r>
            <a:endParaRPr lang="en-US" sz="2000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E153C77-44FB-470D-8352-CF13CD0DE70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77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</a:t>
            </a:r>
            <a:r>
              <a:rPr lang="en-US" dirty="0"/>
              <a:t>f</a:t>
            </a:r>
            <a:r>
              <a:rPr lang="en-US" dirty="0" smtClean="0"/>
              <a:t>rom </a:t>
            </a:r>
            <a:r>
              <a:rPr lang="en-US" dirty="0" err="1"/>
              <a:t>StringBuffer</a:t>
            </a:r>
            <a:r>
              <a:rPr lang="en-US" dirty="0"/>
              <a:t> to </a:t>
            </a:r>
            <a:r>
              <a:rPr lang="en-US" dirty="0" err="1"/>
              <a:t>StringBuilder</a:t>
            </a:r>
            <a:r>
              <a:rPr lang="en-US" dirty="0"/>
              <a:t> or vice-versa 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81000" y="965261"/>
            <a:ext cx="8382000" cy="479537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There is no direct </a:t>
            </a:r>
            <a:r>
              <a:rPr lang="en-US" sz="2000" dirty="0" smtClean="0"/>
              <a:t>way.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String </a:t>
            </a:r>
            <a:r>
              <a:rPr lang="en-US" sz="2000" dirty="0"/>
              <a:t>class </a:t>
            </a:r>
            <a:r>
              <a:rPr lang="en-US" sz="2000" dirty="0" smtClean="0"/>
              <a:t>object can be used as a mediator of conversion.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 smtClean="0"/>
              <a:t>Example:</a:t>
            </a:r>
          </a:p>
          <a:p>
            <a:endParaRPr lang="en-US" sz="2000" dirty="0" smtClean="0"/>
          </a:p>
          <a:p>
            <a:pPr defTabSz="520700"/>
            <a:r>
              <a:rPr lang="en-US" sz="2000" dirty="0"/>
              <a:t>	</a:t>
            </a:r>
            <a:r>
              <a:rPr lang="en-US" sz="2000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StringBuffer</a:t>
            </a:r>
            <a:r>
              <a:rPr 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sbr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= new 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StringBuffer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("Cognizant"); </a:t>
            </a:r>
            <a:r>
              <a:rPr 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    </a:t>
            </a:r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sz="2000" dirty="0">
                <a:solidFill>
                  <a:schemeClr val="bg1"/>
                </a:solidFill>
              </a:rPr>
              <a:t>// conversion from </a:t>
            </a:r>
            <a:r>
              <a:rPr lang="en-US" sz="2000" dirty="0" err="1">
                <a:solidFill>
                  <a:schemeClr val="bg1"/>
                </a:solidFill>
              </a:rPr>
              <a:t>StringBuffer</a:t>
            </a:r>
            <a:r>
              <a:rPr lang="en-US" sz="2000" dirty="0">
                <a:solidFill>
                  <a:schemeClr val="bg1"/>
                </a:solidFill>
              </a:rPr>
              <a:t> object to </a:t>
            </a:r>
            <a:r>
              <a:rPr lang="en-US" sz="2000" dirty="0" err="1">
                <a:solidFill>
                  <a:schemeClr val="bg1"/>
                </a:solidFill>
              </a:rPr>
              <a:t>StringBuilder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  String 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str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= 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sbr.toString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(); </a:t>
            </a:r>
          </a:p>
          <a:p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StringBuilder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sbl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= new 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StringBuilder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str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); 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E153C77-44FB-470D-8352-CF13CD0DE70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832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819403"/>
            <a:ext cx="9133114" cy="584775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String</a:t>
            </a:r>
            <a:r>
              <a:rPr lang="en-US" dirty="0" err="1">
                <a:solidFill>
                  <a:schemeClr val="bg1"/>
                </a:solidFill>
              </a:rPr>
              <a:t>Tokenizer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Class and its </a:t>
            </a:r>
            <a:r>
              <a:rPr lang="en-US" dirty="0" smtClean="0">
                <a:solidFill>
                  <a:schemeClr val="bg1"/>
                </a:solidFill>
              </a:rPr>
              <a:t>API’s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00800"/>
            <a:ext cx="533400" cy="457200"/>
          </a:xfrm>
        </p:spPr>
        <p:txBody>
          <a:bodyPr/>
          <a:lstStyle/>
          <a:p>
            <a:fld id="{BD587219-9C83-45A3-9941-0BE602B968C3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22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StringTokenizer Class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965261"/>
            <a:ext cx="8382000" cy="4795370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cs typeface="Arial" pitchFamily="34" charset="0"/>
              </a:rPr>
              <a:t>U</a:t>
            </a:r>
            <a:r>
              <a:rPr sz="2000" dirty="0" smtClean="0">
                <a:solidFill>
                  <a:schemeClr val="bg1"/>
                </a:solidFill>
                <a:cs typeface="Arial" pitchFamily="34" charset="0"/>
              </a:rPr>
              <a:t>sed to break a string into tokens base</a:t>
            </a:r>
            <a:r>
              <a:rPr lang="en-US" sz="2000" dirty="0" smtClean="0">
                <a:solidFill>
                  <a:schemeClr val="bg1"/>
                </a:solidFill>
                <a:cs typeface="Arial" pitchFamily="34" charset="0"/>
              </a:rPr>
              <a:t>d</a:t>
            </a:r>
            <a:r>
              <a:rPr sz="2000" dirty="0" smtClean="0">
                <a:solidFill>
                  <a:schemeClr val="bg1"/>
                </a:solidFill>
                <a:cs typeface="Arial" pitchFamily="34" charset="0"/>
              </a:rPr>
              <a:t> on delimiters.</a:t>
            </a:r>
            <a:endParaRPr lang="en-US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cs typeface="Arial" pitchFamily="34" charset="0"/>
              </a:rPr>
              <a:t>I</a:t>
            </a:r>
            <a:r>
              <a:rPr sz="2000" dirty="0" smtClean="0">
                <a:solidFill>
                  <a:schemeClr val="bg1"/>
                </a:solidFill>
                <a:cs typeface="Arial" pitchFamily="34" charset="0"/>
              </a:rPr>
              <a:t>t is available in </a:t>
            </a:r>
            <a:r>
              <a:rPr sz="2000" dirty="0" err="1" smtClean="0">
                <a:solidFill>
                  <a:schemeClr val="bg1"/>
                </a:solidFill>
                <a:cs typeface="Arial" pitchFamily="34" charset="0"/>
              </a:rPr>
              <a:t>java.util</a:t>
            </a:r>
            <a:r>
              <a:rPr sz="2000" dirty="0" smtClean="0">
                <a:solidFill>
                  <a:schemeClr val="bg1"/>
                </a:solidFill>
                <a:cs typeface="Arial" pitchFamily="34" charset="0"/>
              </a:rPr>
              <a:t> package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sz="2000" dirty="0" smtClean="0">
                <a:solidFill>
                  <a:schemeClr val="bg1"/>
                </a:solidFill>
                <a:cs typeface="Arial" pitchFamily="34" charset="0"/>
              </a:rPr>
              <a:t>StringTokenizer implements the Enumeration interface.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cs typeface="Arial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000" dirty="0" smtClean="0">
                <a:solidFill>
                  <a:schemeClr val="bg1"/>
                </a:solidFill>
                <a:cs typeface="Arial" pitchFamily="34" charset="0"/>
              </a:rPr>
              <a:t>	Example</a:t>
            </a: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:  </a:t>
            </a:r>
            <a:endParaRPr lang="en-US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cs typeface="Arial" pitchFamily="34" charset="0"/>
              </a:rPr>
              <a:t>India</a:t>
            </a: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, USA, UK, Russia </a:t>
            </a:r>
            <a:endParaRPr lang="en-US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cs typeface="Arial" pitchFamily="34" charset="0"/>
              </a:rPr>
              <a:t>	– </a:t>
            </a: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This string can be split based </a:t>
            </a:r>
            <a:r>
              <a:rPr lang="en-US" sz="2000" dirty="0" smtClean="0">
                <a:solidFill>
                  <a:schemeClr val="bg1"/>
                </a:solidFill>
                <a:cs typeface="Arial" pitchFamily="34" charset="0"/>
              </a:rPr>
              <a:t>on </a:t>
            </a: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the delimiter “,”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	</a:t>
            </a:r>
            <a:endParaRPr lang="en-US" sz="2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D587219-9C83-45A3-9941-0BE602B968C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17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StringTokenizer API’s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/>
          </a:p>
          <a:p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default delimiters are whitespace characters. space, tab, newline, and carriage return</a:t>
            </a:r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273486"/>
              </p:ext>
            </p:extLst>
          </p:nvPr>
        </p:nvGraphicFramePr>
        <p:xfrm>
          <a:off x="533400" y="1422461"/>
          <a:ext cx="8229600" cy="1777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912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Result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Method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40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boolean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hasMoreTokens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() 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Tests if there are more tokens available from this tokenizer's string.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940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String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nextToken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() 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Returns the next token in this string tokenizer's string.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D587219-9C83-45A3-9941-0BE602B968C3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0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Lend a hand - </a:t>
            </a:r>
            <a:r>
              <a:rPr lang="en-US" sz="1800" dirty="0" err="1" smtClean="0"/>
              <a:t>StringTokenizer</a:t>
            </a:r>
            <a:endParaRPr lang="en-US" sz="1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Lets develop a program to explore the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StringTokenizer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05385"/>
            <a:ext cx="8686800" cy="2618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228600" y="4846365"/>
            <a:ext cx="8686800" cy="1200329"/>
          </a:xfrm>
          <a:prstGeom prst="rect">
            <a:avLst/>
          </a:prstGeom>
          <a:solidFill>
            <a:schemeClr val="tx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Run the program and check the output.</a:t>
            </a:r>
          </a:p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Now Execute the same program without using delimiter and see the output.</a:t>
            </a:r>
          </a:p>
          <a:p>
            <a:endParaRPr lang="en-US" b="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StringTokenizer st = new StringTokenizer(str);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D587219-9C83-45A3-9941-0BE602B968C3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98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StringJoiner</a:t>
            </a:r>
            <a:r>
              <a:rPr lang="en-US" dirty="0" smtClean="0"/>
              <a:t> Class and it’s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00800"/>
            <a:ext cx="533400" cy="457200"/>
          </a:xfrm>
        </p:spPr>
        <p:txBody>
          <a:bodyPr/>
          <a:lstStyle/>
          <a:p>
            <a:fld id="{BD587219-9C83-45A3-9941-0BE602B968C3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466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StringJoiner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81000" y="1137830"/>
            <a:ext cx="8382000" cy="511056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Available in</a:t>
            </a:r>
            <a:r>
              <a:rPr lang="en-US" sz="2000" dirty="0"/>
              <a:t> </a:t>
            </a:r>
            <a:r>
              <a:rPr lang="en-US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Java.util</a:t>
            </a:r>
            <a:r>
              <a:rPr lang="en-US" sz="2000" dirty="0"/>
              <a:t> </a:t>
            </a:r>
            <a:r>
              <a:rPr lang="en-US" sz="2000" dirty="0" smtClean="0"/>
              <a:t>package.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Used </a:t>
            </a:r>
            <a:r>
              <a:rPr lang="en-US" sz="2000" dirty="0"/>
              <a:t>to construct a sequence of </a:t>
            </a:r>
            <a:r>
              <a:rPr lang="en-US" sz="2000" dirty="0" smtClean="0"/>
              <a:t>characters separated </a:t>
            </a:r>
            <a:r>
              <a:rPr lang="en-US" sz="2000" dirty="0"/>
              <a:t>by a </a:t>
            </a:r>
            <a:r>
              <a:rPr lang="en-US" sz="2000" dirty="0" smtClean="0"/>
              <a:t>delimiter.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 smtClean="0"/>
              <a:t>Example:</a:t>
            </a:r>
          </a:p>
          <a:p>
            <a:pPr marL="520700" lvl="1" indent="0">
              <a:buNone/>
            </a:pPr>
            <a:r>
              <a:rPr lang="en-US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StringJoiner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joinNames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= 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new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StringJoiner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(","); </a:t>
            </a:r>
            <a:endParaRPr lang="en-US" sz="20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520700" lvl="1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//</a:t>
            </a:r>
            <a:r>
              <a:rPr lang="en-US" sz="2000" dirty="0">
                <a:solidFill>
                  <a:schemeClr val="bg1"/>
                </a:solidFill>
              </a:rPr>
              <a:t> passing comma(,) as delimiter   </a:t>
            </a:r>
          </a:p>
          <a:p>
            <a:pPr marL="520700"/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         </a:t>
            </a:r>
          </a:p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       // Adding values to 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StringJoiner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 </a:t>
            </a:r>
          </a:p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       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joinNames.add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(“Alice");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 </a:t>
            </a:r>
          </a:p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       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joinNames.add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(“Bob");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D587219-9C83-45A3-9941-0BE602B968C3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839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StringJoiner</a:t>
            </a:r>
            <a:r>
              <a:rPr lang="en-US" b="0" dirty="0"/>
              <a:t> Constructors</a:t>
            </a:r>
            <a:br>
              <a:rPr lang="en-US" b="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E153C77-44FB-470D-8352-CF13CD0DE707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543750"/>
              </p:ext>
            </p:extLst>
          </p:nvPr>
        </p:nvGraphicFramePr>
        <p:xfrm>
          <a:off x="533400" y="1397000"/>
          <a:ext cx="8204200" cy="34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735767904"/>
                    </a:ext>
                  </a:extLst>
                </a:gridCol>
                <a:gridCol w="4165600">
                  <a:extLst>
                    <a:ext uri="{9D8B030D-6E8A-4147-A177-3AD203B41FA5}">
                      <a16:colId xmlns:a16="http://schemas.microsoft.com/office/drawing/2014/main" val="1587872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+mn-lt"/>
                        </a:rPr>
                        <a:t>Constructor</a:t>
                      </a:r>
                      <a:endParaRPr lang="en-US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  <a:endParaRPr lang="en-US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0194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Public </a:t>
                      </a:r>
                      <a:r>
                        <a:rPr lang="en-US" sz="1800" b="0" i="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StringJoiner</a:t>
                      </a:r>
                      <a:r>
                        <a:rPr lang="en-US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800" b="0" i="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CharSequence</a:t>
                      </a:r>
                      <a:r>
                        <a:rPr lang="en-US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delimiter)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Constructs </a:t>
                      </a:r>
                      <a:r>
                        <a:rPr lang="en-US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 </a:t>
                      </a:r>
                      <a:r>
                        <a:rPr lang="en-US" sz="1800" b="0" i="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StringJoiner</a:t>
                      </a:r>
                      <a:r>
                        <a:rPr lang="en-US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with no characters in it, with no prefix or suffix, and a copy of the supplied delimiter. </a:t>
                      </a:r>
                      <a:endParaRPr lang="en-US" sz="1800" b="0" i="0" dirty="0" smtClean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  <a:p>
                      <a:pPr algn="l" fontAlgn="t"/>
                      <a:r>
                        <a:rPr lang="en-US" sz="18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It </a:t>
                      </a:r>
                      <a:r>
                        <a:rPr lang="en-US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throws </a:t>
                      </a:r>
                      <a:r>
                        <a:rPr lang="en-US" sz="1800" b="0" i="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NullPointerException</a:t>
                      </a:r>
                      <a:r>
                        <a:rPr lang="en-US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if delimiter is null.</a:t>
                      </a:r>
                    </a:p>
                  </a:txBody>
                  <a:tcPr marL="76200" marR="76200" marT="76200" marB="762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8098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fr-FR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Public </a:t>
                      </a:r>
                      <a:r>
                        <a:rPr lang="fr-FR" sz="1800" b="0" i="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StringJoiner</a:t>
                      </a:r>
                      <a:r>
                        <a:rPr lang="fr-FR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fr-FR" sz="1800" b="0" i="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CharSequence</a:t>
                      </a:r>
                      <a:r>
                        <a:rPr lang="fr-FR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fr-FR" sz="1800" b="0" i="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delimiter,CharSequence</a:t>
                      </a:r>
                      <a:r>
                        <a:rPr lang="fr-FR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fr-FR" sz="1800" b="0" i="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prefix,CharSequence</a:t>
                      </a:r>
                      <a:r>
                        <a:rPr lang="fr-FR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fr-FR" sz="1800" b="0" i="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suffix</a:t>
                      </a:r>
                      <a:r>
                        <a:rPr lang="fr-FR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Constructs </a:t>
                      </a:r>
                      <a:r>
                        <a:rPr lang="en-US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 </a:t>
                      </a:r>
                      <a:r>
                        <a:rPr lang="en-US" sz="1800" b="0" i="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StringJoiner</a:t>
                      </a:r>
                      <a:r>
                        <a:rPr lang="en-US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with no characters in it using copies of the supplied prefix, delimiter and suffix. It throws </a:t>
                      </a:r>
                      <a:r>
                        <a:rPr lang="en-US" sz="1800" b="0" i="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NullPointerException</a:t>
                      </a:r>
                      <a:r>
                        <a:rPr lang="en-US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if prefix, delimiter, or suffix is null.</a:t>
                      </a:r>
                    </a:p>
                  </a:txBody>
                  <a:tcPr marL="76200" marR="76200" marT="76200" marB="762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954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5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819403"/>
            <a:ext cx="9133114" cy="584775"/>
          </a:xfrm>
        </p:spPr>
        <p:txBody>
          <a:bodyPr/>
          <a:lstStyle/>
          <a:p>
            <a:pPr marL="55563"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String Class and its API’s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00800"/>
            <a:ext cx="533400" cy="457200"/>
          </a:xfrm>
          <a:prstGeom prst="rect">
            <a:avLst/>
          </a:prstGeom>
        </p:spPr>
        <p:txBody>
          <a:bodyPr/>
          <a:lstStyle/>
          <a:p>
            <a:fld id="{BD587219-9C83-45A3-9941-0BE602B968C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StringJoiner</a:t>
            </a:r>
            <a:r>
              <a:rPr lang="en-US" b="0" dirty="0"/>
              <a:t> </a:t>
            </a:r>
            <a:r>
              <a:rPr lang="en-US" b="0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E153C77-44FB-470D-8352-CF13CD0DE707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125406"/>
              </p:ext>
            </p:extLst>
          </p:nvPr>
        </p:nvGraphicFramePr>
        <p:xfrm>
          <a:off x="457200" y="1137832"/>
          <a:ext cx="8305800" cy="4805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100370835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4106334285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3039058620"/>
                    </a:ext>
                  </a:extLst>
                </a:gridCol>
              </a:tblGrid>
              <a:tr h="6752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Result</a:t>
                      </a:r>
                      <a:endParaRPr 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Method</a:t>
                      </a:r>
                      <a:endParaRPr 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Description</a:t>
                      </a:r>
                      <a:endParaRPr 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2960119"/>
                  </a:ext>
                </a:extLst>
              </a:tr>
              <a:tr h="1032623">
                <a:tc>
                  <a:txBody>
                    <a:bodyPr/>
                    <a:lstStyle/>
                    <a:p>
                      <a:r>
                        <a:rPr lang="en-US" sz="16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StringJoiner</a:t>
                      </a:r>
                      <a:endParaRPr lang="en-US" sz="16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add(</a:t>
                      </a:r>
                      <a:r>
                        <a:rPr lang="en-US" sz="16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charSequence</a:t>
                      </a:r>
                      <a:r>
                        <a:rPr lang="en-US" sz="16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6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newElement</a:t>
                      </a:r>
                      <a:r>
                        <a:rPr lang="en-US" sz="16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tabLst/>
                      </a:pPr>
                      <a:r>
                        <a:rPr lang="en-US" sz="16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Adds a copy of the given </a:t>
                      </a:r>
                      <a:r>
                        <a:rPr lang="en-US" sz="16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CharSequence</a:t>
                      </a:r>
                      <a:r>
                        <a:rPr lang="en-US" sz="16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 as the next element of the </a:t>
                      </a:r>
                      <a:r>
                        <a:rPr lang="en-US" sz="16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StringJoiner</a:t>
                      </a:r>
                      <a:r>
                        <a:rPr lang="en-US" sz="16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value.</a:t>
                      </a:r>
                      <a:endParaRPr lang="en-US" sz="16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4618953"/>
                  </a:ext>
                </a:extLst>
              </a:tr>
              <a:tr h="726662"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int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length()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length of the String</a:t>
                      </a:r>
                      <a:r>
                        <a:rPr lang="en-US" sz="1600" b="0" i="0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representation </a:t>
                      </a:r>
                      <a:r>
                        <a:rPr lang="en-US" sz="16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this </a:t>
                      </a:r>
                      <a:r>
                        <a:rPr lang="en-US" sz="16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StringJoiner</a:t>
                      </a:r>
                      <a:r>
                        <a:rPr lang="en-US" sz="16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165873"/>
                  </a:ext>
                </a:extLst>
              </a:tr>
              <a:tr h="1032623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StringJoiner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merge(</a:t>
                      </a:r>
                      <a:r>
                        <a:rPr lang="en-US" sz="1600" b="0" i="0" u="non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StringJoiner</a:t>
                      </a:r>
                      <a:r>
                        <a:rPr lang="en-US" sz="16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other)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Adds the contents of the</a:t>
                      </a:r>
                      <a:r>
                        <a:rPr lang="en-US" sz="1600" b="0" i="0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</a:t>
                      </a:r>
                      <a:r>
                        <a:rPr lang="en-US" sz="16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iven </a:t>
                      </a:r>
                      <a:r>
                        <a:rPr lang="en-US" sz="16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StringJoiner</a:t>
                      </a:r>
                      <a:r>
                        <a:rPr lang="en-US" sz="16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without prefix &amp; suffix as the next element if it is non-empty.</a:t>
                      </a:r>
                      <a:endParaRPr lang="en-US" sz="16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278394"/>
                  </a:ext>
                </a:extLst>
              </a:tr>
              <a:tr h="1338588">
                <a:tc>
                  <a:txBody>
                    <a:bodyPr/>
                    <a:lstStyle/>
                    <a:p>
                      <a:r>
                        <a:rPr lang="en-US" sz="16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StringJoiner</a:t>
                      </a:r>
                      <a:endParaRPr 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setEmptyValue</a:t>
                      </a:r>
                      <a:r>
                        <a:rPr lang="en-US" sz="16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CharSequence</a:t>
                      </a:r>
                      <a:r>
                        <a:rPr lang="en-US" sz="16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emptyValue</a:t>
                      </a:r>
                      <a:r>
                        <a:rPr lang="en-US" sz="16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 the sequence of characters to be used when determining the string representation of this </a:t>
                      </a:r>
                      <a:r>
                        <a:rPr lang="en-US" sz="16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StringJoiner</a:t>
                      </a:r>
                      <a:r>
                        <a:rPr lang="en-US" sz="16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no elements have been added yet, that is, when it is empty.</a:t>
                      </a:r>
                      <a:endParaRPr 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188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9064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Lend a Hand – </a:t>
            </a:r>
            <a:r>
              <a:rPr lang="en-US" dirty="0" err="1" smtClean="0"/>
              <a:t>StringJoiner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Lets develop a program to explore </a:t>
            </a:r>
            <a:r>
              <a:rPr lang="en-US" sz="2000" dirty="0" err="1" smtClean="0">
                <a:solidFill>
                  <a:schemeClr val="bg1"/>
                </a:solidFill>
                <a:cs typeface="Arial" pitchFamily="34" charset="0"/>
              </a:rPr>
              <a:t>StringJoiner</a:t>
            </a:r>
            <a:r>
              <a:rPr lang="en-US" sz="2000" dirty="0" smtClean="0">
                <a:solidFill>
                  <a:schemeClr val="bg1"/>
                </a:solidFill>
                <a:cs typeface="Arial" pitchFamily="34" charset="0"/>
              </a:rPr>
              <a:t> class</a:t>
            </a:r>
            <a:endParaRPr lang="en-US" sz="2000" dirty="0">
              <a:solidFill>
                <a:schemeClr val="bg1"/>
              </a:solidFill>
              <a:cs typeface="Arial" pitchFamily="34" charset="0"/>
            </a:endParaRPr>
          </a:p>
          <a:p>
            <a:endParaRPr lang="en-US" sz="2000" dirty="0">
              <a:solidFill>
                <a:schemeClr val="bg1"/>
              </a:solidFill>
              <a:cs typeface="Arial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Create a Employee object with instance variable age and name. </a:t>
            </a:r>
            <a:endParaRPr lang="en-US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solidFill>
                <a:schemeClr val="bg1"/>
              </a:solidFill>
              <a:cs typeface="Arial" pitchFamily="34" charset="0"/>
            </a:endParaRPr>
          </a:p>
          <a:p>
            <a:pPr marL="457200" indent="-457200">
              <a:spcBef>
                <a:spcPts val="1200"/>
              </a:spcBef>
              <a:buAutoNum type="arabicPeriod"/>
            </a:pPr>
            <a:r>
              <a:rPr lang="en-US" sz="2000" dirty="0" smtClean="0">
                <a:solidFill>
                  <a:schemeClr val="bg1"/>
                </a:solidFill>
                <a:cs typeface="Arial" pitchFamily="34" charset="0"/>
              </a:rPr>
              <a:t>Add employee name: Alice, Bob, Cameron, Dev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cs typeface="Arial" pitchFamily="34" charset="0"/>
              </a:rPr>
              <a:t>Output should display in 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cs typeface="Arial" pitchFamily="34" charset="0"/>
              </a:rPr>
              <a:t>[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cs typeface="Arial" pitchFamily="34" charset="0"/>
              </a:rPr>
              <a:t>Alice, Bob, Cameron, </a:t>
            </a: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cs typeface="Arial" pitchFamily="34" charset="0"/>
              </a:rPr>
              <a:t>Dev]</a:t>
            </a:r>
          </a:p>
          <a:p>
            <a:pPr>
              <a:spcBef>
                <a:spcPts val="1200"/>
              </a:spcBef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E153C77-44FB-470D-8352-CF13CD0DE70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625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hashCode</a:t>
            </a:r>
            <a:r>
              <a:rPr lang="en-US" dirty="0" smtClean="0"/>
              <a:t>() method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965260"/>
            <a:ext cx="8382000" cy="4902139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 part of </a:t>
            </a:r>
            <a:r>
              <a:rPr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java.lang.Object</a:t>
            </a:r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 be overridden and implemented with the object specific logic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D587219-9C83-45A3-9941-0BE602B968C3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3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equals() method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0"/>
            <a:ext cx="8382000" cy="4805769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cs typeface="Arial" pitchFamily="34" charset="0"/>
              </a:rPr>
              <a:t>Is used for comparing two objects for equality.</a:t>
            </a:r>
            <a:endParaRPr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cs typeface="Arial" pitchFamily="34" charset="0"/>
              </a:rPr>
              <a:t>Override the </a:t>
            </a:r>
            <a:r>
              <a:rPr lang="en-US" sz="2000" b="1" i="1" dirty="0" smtClean="0">
                <a:solidFill>
                  <a:schemeClr val="bg1"/>
                </a:solidFill>
                <a:cs typeface="Arial" pitchFamily="34" charset="0"/>
              </a:rPr>
              <a:t>equals() </a:t>
            </a:r>
            <a:r>
              <a:rPr lang="en-US" sz="2000" dirty="0" smtClean="0">
                <a:solidFill>
                  <a:schemeClr val="bg1"/>
                </a:solidFill>
                <a:cs typeface="Arial" pitchFamily="34" charset="0"/>
              </a:rPr>
              <a:t> with a logic which needs to be used for comparing for equivalence.</a:t>
            </a:r>
          </a:p>
          <a:p>
            <a:pPr>
              <a:spcBef>
                <a:spcPts val="1200"/>
              </a:spcBef>
            </a:pPr>
            <a:endParaRPr lang="en-US" sz="2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D587219-9C83-45A3-9941-0BE602B968C3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06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/>
              <a:t>Lend a Hand – Equals and Hash Code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Lets develop a program to explore how equals and hash code works.</a:t>
            </a:r>
          </a:p>
          <a:p>
            <a:endParaRPr lang="en-US" sz="2000" dirty="0">
              <a:solidFill>
                <a:schemeClr val="bg1"/>
              </a:solidFill>
              <a:cs typeface="Arial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Create a Employee object with instance variable age and name. Override the hash code and equals method as mentioned below,</a:t>
            </a:r>
          </a:p>
          <a:p>
            <a:pPr marL="7366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Equals – The method overridden to compare the age of the employees if same they should return a true else return false.</a:t>
            </a:r>
          </a:p>
          <a:p>
            <a:pPr marL="7366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cs typeface="Arial" pitchFamily="34" charset="0"/>
              </a:rPr>
              <a:t>hashCode</a:t>
            </a: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 – Should return the age as hash code.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D587219-9C83-45A3-9941-0BE602B968C3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00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a hand Solution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D587219-9C83-45A3-9941-0BE602B968C3}" type="slidenum">
              <a:rPr lang="en-US" smtClean="0"/>
              <a:t>45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37520"/>
            <a:ext cx="3581400" cy="5189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3048000" y="3200400"/>
            <a:ext cx="2438400" cy="338554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Overriding </a:t>
            </a:r>
            <a:r>
              <a:rPr lang="en-US" sz="16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hashCode</a:t>
            </a: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().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2590800" y="3048000"/>
            <a:ext cx="457200" cy="609600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91000" y="4648200"/>
            <a:ext cx="2057400" cy="338554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Overriding equals()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ight Brace 15"/>
          <p:cNvSpPr/>
          <p:nvPr/>
        </p:nvSpPr>
        <p:spPr>
          <a:xfrm>
            <a:off x="3886200" y="4114800"/>
            <a:ext cx="304800" cy="1455946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937520"/>
            <a:ext cx="5505450" cy="168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6477000" y="2895600"/>
            <a:ext cx="1905000" cy="338554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returns true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239000" y="2133600"/>
            <a:ext cx="6096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29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 on equals method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Reflexive: x.equals(x) is true. 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Symmetric</a:t>
            </a:r>
            <a:r>
              <a:rPr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 if x.equals(y) is true, then y.equals(x) must be true. </a:t>
            </a:r>
            <a:endParaRPr lang="en-US" sz="1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1379538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Transitive</a:t>
            </a:r>
            <a:r>
              <a:rPr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 if x.equals(y) is true, and y.equals(z) is true, then z.equals(x) is </a:t>
            </a:r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true. 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Consistent</a:t>
            </a:r>
            <a:r>
              <a:rPr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 Multiple calls to x.equals(y) will return the same result. 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Null</a:t>
            </a:r>
            <a:r>
              <a:rPr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 If x.equals(y) is true, then x.hashCode() == y.hashCode() is true. </a:t>
            </a:r>
            <a:endParaRPr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D587219-9C83-45A3-9941-0BE602B968C3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87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 on hash code method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Consistent: Multiple calls to x.hashCode() return the same integer. </a:t>
            </a:r>
          </a:p>
          <a:p>
            <a:pPr marL="623888" lvl="2" indent="0">
              <a:spcBef>
                <a:spcPts val="12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If x.equals(y) is true, x.hashCode() == y.hashCode() is true. </a:t>
            </a:r>
          </a:p>
          <a:p>
            <a:pPr marL="623888" lvl="2" indent="0">
              <a:spcBef>
                <a:spcPts val="12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However</a:t>
            </a:r>
            <a:r>
              <a:rPr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a.hashCode() == b.hashCode() does not have to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mean a.equals(b). 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Transient variables are not appropriate for equals() and hashCode().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D587219-9C83-45A3-9941-0BE602B968C3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58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Test your understanding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cs typeface="Arial" pitchFamily="34" charset="0"/>
              </a:rPr>
              <a:t>What is </a:t>
            </a:r>
            <a:r>
              <a:rPr sz="2000" dirty="0" smtClean="0">
                <a:solidFill>
                  <a:schemeClr val="bg1"/>
                </a:solidFill>
                <a:cs typeface="Arial" pitchFamily="34" charset="0"/>
              </a:rPr>
              <a:t>String</a:t>
            </a:r>
            <a:r>
              <a:rPr lang="en-US" sz="2000" dirty="0" smtClean="0">
                <a:solidFill>
                  <a:schemeClr val="bg1"/>
                </a:solidFill>
                <a:cs typeface="Arial" pitchFamily="34" charset="0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cs typeface="Arial" pitchFamily="34" charset="0"/>
              </a:rPr>
              <a:t>What is </a:t>
            </a:r>
            <a:r>
              <a:rPr sz="2000" dirty="0" smtClean="0">
                <a:solidFill>
                  <a:schemeClr val="bg1"/>
                </a:solidFill>
                <a:cs typeface="Arial" pitchFamily="34" charset="0"/>
              </a:rPr>
              <a:t>the use of </a:t>
            </a:r>
            <a:r>
              <a:rPr sz="2000" dirty="0" err="1" smtClean="0">
                <a:solidFill>
                  <a:schemeClr val="bg1"/>
                </a:solidFill>
                <a:cs typeface="Arial" pitchFamily="34" charset="0"/>
              </a:rPr>
              <a:t>StringBuffer</a:t>
            </a:r>
            <a:r>
              <a:rPr lang="en-US" sz="20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c</a:t>
            </a:r>
            <a:r>
              <a:rPr sz="2000" dirty="0" smtClean="0">
                <a:solidFill>
                  <a:schemeClr val="bg1"/>
                </a:solidFill>
                <a:cs typeface="Arial" pitchFamily="34" charset="0"/>
              </a:rPr>
              <a:t>lass</a:t>
            </a:r>
            <a:r>
              <a:rPr lang="en-US" sz="2000" dirty="0" smtClean="0">
                <a:solidFill>
                  <a:schemeClr val="bg1"/>
                </a:solidFill>
                <a:cs typeface="Arial" pitchFamily="34" charset="0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000" dirty="0" smtClean="0">
                <a:solidFill>
                  <a:schemeClr val="bg1"/>
                </a:solidFill>
                <a:cs typeface="Arial" pitchFamily="34" charset="0"/>
              </a:rPr>
              <a:t>What is the use of </a:t>
            </a:r>
            <a:r>
              <a:rPr sz="2000" dirty="0" err="1" smtClean="0">
                <a:solidFill>
                  <a:schemeClr val="bg1"/>
                </a:solidFill>
                <a:cs typeface="Arial" pitchFamily="34" charset="0"/>
              </a:rPr>
              <a:t>StringBuilder</a:t>
            </a:r>
            <a:r>
              <a:rPr lang="en-US" sz="20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c</a:t>
            </a:r>
            <a:r>
              <a:rPr sz="2000" dirty="0" smtClean="0">
                <a:solidFill>
                  <a:schemeClr val="bg1"/>
                </a:solidFill>
                <a:cs typeface="Arial" pitchFamily="34" charset="0"/>
              </a:rPr>
              <a:t>lass?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cs typeface="Arial" pitchFamily="34" charset="0"/>
              </a:rPr>
              <a:t>When to use String, </a:t>
            </a:r>
            <a:r>
              <a:rPr lang="en-US" sz="2000" dirty="0" err="1" smtClean="0">
                <a:solidFill>
                  <a:schemeClr val="bg1"/>
                </a:solidFill>
                <a:cs typeface="Arial" pitchFamily="34" charset="0"/>
              </a:rPr>
              <a:t>StringBuffer</a:t>
            </a:r>
            <a:r>
              <a:rPr lang="en-US" sz="2000" dirty="0" smtClean="0">
                <a:solidFill>
                  <a:schemeClr val="bg1"/>
                </a:solidFill>
                <a:cs typeface="Arial" pitchFamily="34" charset="0"/>
              </a:rPr>
              <a:t> &amp; </a:t>
            </a:r>
            <a:r>
              <a:rPr lang="en-US" sz="2000" dirty="0" err="1" smtClean="0">
                <a:solidFill>
                  <a:schemeClr val="bg1"/>
                </a:solidFill>
                <a:cs typeface="Arial" pitchFamily="34" charset="0"/>
              </a:rPr>
              <a:t>StringBuilder</a:t>
            </a:r>
            <a:r>
              <a:rPr lang="en-US" sz="2000" dirty="0" smtClean="0">
                <a:solidFill>
                  <a:schemeClr val="bg1"/>
                </a:solidFill>
                <a:cs typeface="Arial" pitchFamily="34" charset="0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What is the use of </a:t>
            </a:r>
            <a:r>
              <a:rPr lang="en-US" sz="2000" dirty="0" err="1">
                <a:solidFill>
                  <a:schemeClr val="bg1"/>
                </a:solidFill>
                <a:cs typeface="Arial" pitchFamily="34" charset="0"/>
              </a:rPr>
              <a:t>StringTokenizer</a:t>
            </a:r>
            <a:r>
              <a:rPr lang="en-US" sz="2000">
                <a:solidFill>
                  <a:schemeClr val="bg1"/>
                </a:solidFill>
                <a:cs typeface="Arial" pitchFamily="34" charset="0"/>
              </a:rPr>
              <a:t> class?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mtClean="0">
                <a:solidFill>
                  <a:schemeClr val="bg1"/>
                </a:solidFill>
                <a:cs typeface="Arial" pitchFamily="34" charset="0"/>
              </a:rPr>
              <a:t>What </a:t>
            </a:r>
            <a:r>
              <a:rPr lang="en-US" sz="2000" dirty="0" smtClean="0">
                <a:solidFill>
                  <a:schemeClr val="bg1"/>
                </a:solidFill>
                <a:cs typeface="Arial" pitchFamily="34" charset="0"/>
              </a:rPr>
              <a:t>is the use of </a:t>
            </a:r>
            <a:r>
              <a:rPr lang="en-US" sz="2000" dirty="0" err="1" smtClean="0">
                <a:solidFill>
                  <a:schemeClr val="bg1"/>
                </a:solidFill>
                <a:cs typeface="Arial" pitchFamily="34" charset="0"/>
              </a:rPr>
              <a:t>StringJoiner</a:t>
            </a:r>
            <a:r>
              <a:rPr lang="en-US" sz="2000" dirty="0" smtClean="0">
                <a:solidFill>
                  <a:schemeClr val="bg1"/>
                </a:solidFill>
                <a:cs typeface="Arial" pitchFamily="34" charset="0"/>
              </a:rPr>
              <a:t> class?</a:t>
            </a:r>
            <a:endParaRPr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000" dirty="0" smtClean="0">
                <a:solidFill>
                  <a:schemeClr val="bg1"/>
                </a:solidFill>
                <a:cs typeface="Arial" pitchFamily="34" charset="0"/>
              </a:rPr>
              <a:t>What is the significance of hashcode() and equals() mehods?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D587219-9C83-45A3-9941-0BE602B968C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8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bg1"/>
                </a:solidFill>
              </a:rPr>
              <a:t>In this chapter we have learnt to: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Demonstrate </a:t>
            </a:r>
            <a:r>
              <a:rPr lang="en-US" sz="2000" dirty="0">
                <a:solidFill>
                  <a:schemeClr val="bg1"/>
                </a:solidFill>
              </a:rPr>
              <a:t>on different types of string classes and their related API’s.</a:t>
            </a:r>
          </a:p>
        </p:txBody>
      </p:sp>
      <p:sp>
        <p:nvSpPr>
          <p:cNvPr id="6" name="Rectangle 5"/>
          <p:cNvSpPr/>
          <p:nvPr/>
        </p:nvSpPr>
        <p:spPr>
          <a:xfrm>
            <a:off x="5704114" y="4019654"/>
            <a:ext cx="3280229" cy="2206975"/>
          </a:xfrm>
          <a:prstGeom prst="rect">
            <a:avLst/>
          </a:prstGeom>
          <a:solidFill>
            <a:srgbClr val="009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122" name="Picture 2" descr="D:\Images\Images\Objective\shutterstock_7110587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951" y="4079952"/>
            <a:ext cx="3136287" cy="209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D587219-9C83-45A3-9941-0BE602B968C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7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String Class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0"/>
            <a:ext cx="8382000" cy="518677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buNone/>
            </a:pPr>
            <a:r>
              <a:rPr sz="2000" dirty="0" smtClean="0">
                <a:solidFill>
                  <a:schemeClr val="bg1"/>
                </a:solidFill>
                <a:cs typeface="Arial" pitchFamily="34" charset="0"/>
              </a:rPr>
              <a:t>Strings</a:t>
            </a:r>
            <a:r>
              <a:rPr lang="en-US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sz="2000" dirty="0" smtClean="0">
                <a:solidFill>
                  <a:schemeClr val="bg1"/>
                </a:solidFill>
                <a:cs typeface="Arial" pitchFamily="34" charset="0"/>
              </a:rPr>
              <a:t>are </a:t>
            </a:r>
            <a:r>
              <a:rPr lang="en-US" sz="2000" dirty="0" smtClean="0">
                <a:solidFill>
                  <a:schemeClr val="bg1"/>
                </a:solidFill>
                <a:cs typeface="Arial" pitchFamily="34" charset="0"/>
              </a:rPr>
              <a:t>the</a:t>
            </a:r>
            <a:r>
              <a:rPr sz="2000" dirty="0" smtClean="0">
                <a:solidFill>
                  <a:schemeClr val="bg1"/>
                </a:solidFill>
                <a:cs typeface="Arial" pitchFamily="34" charset="0"/>
              </a:rPr>
              <a:t> sequence of characters.</a:t>
            </a:r>
            <a:endParaRPr lang="en-US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cs typeface="Arial" pitchFamily="34" charset="0"/>
              </a:rPr>
              <a:t>Java provides 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cs typeface="Arial" pitchFamily="34" charset="0"/>
              </a:rPr>
              <a:t>String</a:t>
            </a:r>
            <a:r>
              <a:rPr lang="en-US" sz="2000" dirty="0" smtClean="0">
                <a:solidFill>
                  <a:schemeClr val="bg1"/>
                </a:solidFill>
                <a:cs typeface="Arial" pitchFamily="34" charset="0"/>
              </a:rPr>
              <a:t> class to create and process strings.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cs typeface="Arial" pitchFamily="34" charset="0"/>
              </a:rPr>
              <a:t>Strings are objects.</a:t>
            </a:r>
          </a:p>
          <a:p>
            <a:pPr>
              <a:spcBef>
                <a:spcPts val="1200"/>
              </a:spcBef>
            </a:pPr>
            <a:endParaRPr lang="en-US" sz="2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D587219-9C83-45A3-9941-0BE602B968C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81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609600"/>
            <a:ext cx="5486400" cy="190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sz="2200" b="0" i="0" dirty="0">
                <a:solidFill>
                  <a:schemeClr val="bg1"/>
                </a:solidFill>
                <a:latin typeface="+mj-lt"/>
              </a:rPr>
              <a:t>You have successfully completed </a:t>
            </a:r>
            <a:r>
              <a:rPr lang="en-US" sz="2200" b="0" i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-   </a:t>
            </a:r>
            <a:r>
              <a:rPr lang="en-US" sz="2200" i="0" dirty="0">
                <a:solidFill>
                  <a:schemeClr val="bg1"/>
                </a:solidFill>
                <a:latin typeface="+mj-lt"/>
              </a:rPr>
              <a:t>String session in Java</a:t>
            </a:r>
            <a:r>
              <a:rPr lang="en-US" sz="2200" i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</a:t>
            </a:r>
            <a:endParaRPr lang="en-US" sz="2200" i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3716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How to create a String</a:t>
            </a:r>
            <a:r>
              <a:rPr lang="en-US" dirty="0" smtClean="0">
                <a:cs typeface="Arial" pitchFamily="34" charset="0"/>
              </a:rPr>
              <a:t>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Option 1:  </a:t>
            </a:r>
          </a:p>
          <a:p>
            <a:pPr marL="914400" lvl="1" indent="-515938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chemeClr val="accent6"/>
                </a:solidFill>
                <a:cs typeface="Arial" pitchFamily="34" charset="0"/>
              </a:rPr>
              <a:t>String greeting = "Hello world!";  </a:t>
            </a:r>
            <a:endParaRPr lang="en-US" sz="2000" dirty="0" smtClean="0">
              <a:solidFill>
                <a:schemeClr val="accent6"/>
              </a:solidFill>
              <a:cs typeface="Arial" pitchFamily="34" charset="0"/>
            </a:endParaRPr>
          </a:p>
          <a:p>
            <a:pPr marL="914400" lvl="1" indent="-515938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 smtClean="0">
                <a:solidFill>
                  <a:schemeClr val="bg1"/>
                </a:solidFill>
                <a:cs typeface="Arial" pitchFamily="34" charset="0"/>
              </a:rPr>
              <a:t>// </a:t>
            </a: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Create a string literal and assign it to a String reference.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cs typeface="Arial" pitchFamily="34" charset="0"/>
              </a:rPr>
              <a:t>							</a:t>
            </a:r>
            <a:r>
              <a:rPr lang="en-US" sz="2000" b="1" dirty="0" smtClean="0">
                <a:solidFill>
                  <a:schemeClr val="bg1"/>
                </a:solidFill>
                <a:cs typeface="Arial" pitchFamily="34" charset="0"/>
              </a:rPr>
              <a:t>(</a:t>
            </a:r>
            <a:r>
              <a:rPr lang="en-US" sz="2000" b="1" dirty="0">
                <a:solidFill>
                  <a:schemeClr val="bg1"/>
                </a:solidFill>
                <a:cs typeface="Arial" pitchFamily="34" charset="0"/>
              </a:rPr>
              <a:t>OR)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Option 2:  </a:t>
            </a:r>
          </a:p>
          <a:p>
            <a:pPr lvl="1" indent="169863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chemeClr val="accent6"/>
                </a:solidFill>
                <a:cs typeface="Arial" pitchFamily="34" charset="0"/>
              </a:rPr>
              <a:t>String greeting = new String("Hello world!“); </a:t>
            </a:r>
            <a:endParaRPr lang="en-US" sz="2000" dirty="0" smtClean="0">
              <a:solidFill>
                <a:schemeClr val="accent6"/>
              </a:solidFill>
              <a:cs typeface="Arial" pitchFamily="34" charset="0"/>
            </a:endParaRPr>
          </a:p>
          <a:p>
            <a:pPr lvl="1" indent="169863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 smtClean="0">
                <a:solidFill>
                  <a:schemeClr val="bg1"/>
                </a:solidFill>
                <a:cs typeface="Arial" pitchFamily="34" charset="0"/>
              </a:rPr>
              <a:t>// </a:t>
            </a: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Using the String constructor.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D587219-9C83-45A3-9941-0BE602B968C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6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latin typeface="Arial" pitchFamily="34" charset="0"/>
                <a:cs typeface="Arial" pitchFamily="34" charset="0"/>
              </a:rPr>
              <a:t>What does String class contain?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String is available in 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java.lang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package.</a:t>
            </a:r>
          </a:p>
          <a:p>
            <a:pPr>
              <a:spcBef>
                <a:spcPts val="1200"/>
              </a:spcBef>
              <a:buNone/>
            </a:pPr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String class contains the API’s used for creating and processing strings.</a:t>
            </a:r>
          </a:p>
          <a:p>
            <a:pPr>
              <a:spcBef>
                <a:spcPts val="1200"/>
              </a:spcBef>
              <a:buNone/>
            </a:pPr>
            <a:endParaRPr lang="en-US" sz="20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Example</a:t>
            </a:r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</a:t>
            </a:r>
            <a:endParaRPr sz="20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520700" indent="-174625">
              <a:spcBef>
                <a:spcPts val="1200"/>
              </a:spcBef>
            </a:pPr>
            <a:r>
              <a:rPr sz="2000" dirty="0" smtClean="0">
                <a:solidFill>
                  <a:schemeClr val="bg1"/>
                </a:solidFill>
                <a:cs typeface="Arial" pitchFamily="34" charset="0"/>
              </a:rPr>
              <a:t>Comparing Strings</a:t>
            </a:r>
          </a:p>
          <a:p>
            <a:pPr marL="520700" indent="-174625">
              <a:spcBef>
                <a:spcPts val="1200"/>
              </a:spcBef>
            </a:pPr>
            <a:r>
              <a:rPr sz="2000" dirty="0" smtClean="0">
                <a:solidFill>
                  <a:schemeClr val="bg1"/>
                </a:solidFill>
                <a:cs typeface="Arial" pitchFamily="34" charset="0"/>
              </a:rPr>
              <a:t>Searching strings.</a:t>
            </a:r>
          </a:p>
          <a:p>
            <a:pPr marL="520700" indent="-174625">
              <a:spcBef>
                <a:spcPts val="1200"/>
              </a:spcBef>
            </a:pPr>
            <a:r>
              <a:rPr sz="2000" dirty="0" smtClean="0">
                <a:solidFill>
                  <a:schemeClr val="bg1"/>
                </a:solidFill>
                <a:cs typeface="Arial" pitchFamily="34" charset="0"/>
              </a:rPr>
              <a:t>Extracting substrings.</a:t>
            </a:r>
          </a:p>
          <a:p>
            <a:pPr marL="520700" indent="-174625">
              <a:spcBef>
                <a:spcPts val="1200"/>
              </a:spcBef>
            </a:pPr>
            <a:r>
              <a:rPr sz="2000" dirty="0" smtClean="0">
                <a:solidFill>
                  <a:schemeClr val="bg1"/>
                </a:solidFill>
                <a:cs typeface="Arial" pitchFamily="34" charset="0"/>
              </a:rPr>
              <a:t>Also constructors for creating Strings in different ways.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D587219-9C83-45A3-9941-0BE602B968C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51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a hand - String Constructors</a:t>
            </a:r>
            <a:endParaRPr lang="en-US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8967" y="965261"/>
            <a:ext cx="5761616" cy="5359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6585439" y="2026091"/>
            <a:ext cx="2152161" cy="523220"/>
          </a:xfrm>
          <a:prstGeom prst="rect">
            <a:avLst/>
          </a:prstGeom>
          <a:solidFill>
            <a:schemeClr val="tx2"/>
          </a:solidFill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Creating string objects from a character array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ight Brace 19"/>
          <p:cNvSpPr/>
          <p:nvPr/>
        </p:nvSpPr>
        <p:spPr>
          <a:xfrm>
            <a:off x="6400800" y="2057400"/>
            <a:ext cx="184639" cy="533137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23167" y="2657009"/>
            <a:ext cx="1411301" cy="523220"/>
          </a:xfrm>
          <a:prstGeom prst="rect">
            <a:avLst/>
          </a:prstGeom>
          <a:solidFill>
            <a:schemeClr val="tx2"/>
          </a:solidFill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From byte array.</a:t>
            </a:r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ight Brace 21"/>
          <p:cNvSpPr/>
          <p:nvPr/>
        </p:nvSpPr>
        <p:spPr>
          <a:xfrm rot="10800000">
            <a:off x="1534468" y="2747141"/>
            <a:ext cx="222837" cy="450656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951301" y="3644931"/>
            <a:ext cx="2376928" cy="307777"/>
          </a:xfrm>
          <a:prstGeom prst="rect">
            <a:avLst/>
          </a:prstGeom>
          <a:solidFill>
            <a:schemeClr val="tx2"/>
          </a:solidFill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From other string objects. </a:t>
            </a:r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ight Brace 23"/>
          <p:cNvSpPr/>
          <p:nvPr/>
        </p:nvSpPr>
        <p:spPr>
          <a:xfrm>
            <a:off x="4800600" y="3581400"/>
            <a:ext cx="150702" cy="418125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575499" y="3156570"/>
            <a:ext cx="2162101" cy="307777"/>
          </a:xfrm>
          <a:prstGeom prst="rect">
            <a:avLst/>
          </a:prstGeom>
          <a:solidFill>
            <a:schemeClr val="tx2"/>
          </a:solidFill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From other char objects. </a:t>
            </a:r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5791200" y="3197797"/>
            <a:ext cx="784298" cy="266550"/>
          </a:xfrm>
          <a:prstGeom prst="lef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D587219-9C83-45A3-9941-0BE602B968C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8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latin typeface="Arial" pitchFamily="34" charset="0"/>
                <a:cs typeface="Arial" pitchFamily="34" charset="0"/>
              </a:rPr>
              <a:t>Some commonly used API’s inside String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Class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310874"/>
              </p:ext>
            </p:extLst>
          </p:nvPr>
        </p:nvGraphicFramePr>
        <p:xfrm>
          <a:off x="381000" y="1143000"/>
          <a:ext cx="8382001" cy="5093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9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828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Result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Method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312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charAt(int index)</a:t>
                      </a:r>
                      <a:br>
                        <a:rPr lang="en-US" sz="18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</a:b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Returns the character at the specified index.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312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compareTo(String anotherString) </a:t>
                      </a:r>
                      <a:br>
                        <a:rPr lang="en-US" sz="18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</a:b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Compares two strings lexicographically.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14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boolean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equalsIgnoreCase(String anotherString) 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Compares this String to another String, ignoring case considerations.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00338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indexOf(int ch) </a:t>
                      </a:r>
                      <a:br>
                        <a:rPr lang="en-US" sz="18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</a:b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Returns the index within this string of the first occurrence of the specified character.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4312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length() </a:t>
                      </a:r>
                      <a:br>
                        <a:rPr lang="en-US" sz="18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</a:b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Returns the length of this string.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D587219-9C83-45A3-9941-0BE602B968C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76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GTP LCD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  <a:extLst>
    <a:ext uri="{05A4C25C-085E-4340-85A3-A5531E510DB2}">
      <thm15:themeFamily xmlns:thm15="http://schemas.microsoft.com/office/thememl/2012/main" name="GTP LCD" id="{F24ADE63-0196-47D9-A118-82734471040A}" vid="{36524BA4-6E15-4FD3-90A6-3328615CB8F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LongProperties xmlns="http://schemas.microsoft.com/office/2006/metadata/longProperties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38BFDE8F139840BAEEC6E7A932ED0C" ma:contentTypeVersion="8" ma:contentTypeDescription="Create a new document." ma:contentTypeScope="" ma:versionID="3c81b4706ce66aef51d7e5ff86a14741">
  <xsd:schema xmlns:xsd="http://www.w3.org/2001/XMLSchema" xmlns:xs="http://www.w3.org/2001/XMLSchema" xmlns:p="http://schemas.microsoft.com/office/2006/metadata/properties" xmlns:ns2="9f50c8a6-e5a4-43ce-b67f-ee4bc8ad8584" xmlns:ns3="951c5514-b77c-4532-82d5-a05f2f7d58e2" targetNamespace="http://schemas.microsoft.com/office/2006/metadata/properties" ma:root="true" ma:fieldsID="5b7a08be4b984a782348ed6d73d60f18" ns2:_="" ns3:_="">
    <xsd:import namespace="9f50c8a6-e5a4-43ce-b67f-ee4bc8ad8584"/>
    <xsd:import namespace="951c5514-b77c-4532-82d5-a05f2f7d58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50c8a6-e5a4-43ce-b67f-ee4bc8ad85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1c5514-b77c-4532-82d5-a05f2f7d58e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EA2E8B-8FD7-4E90-86E3-E1523D4FD06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663BD2-8617-4601-89BA-D731BE00EFB5}">
  <ds:schemaRefs>
    <ds:schemaRef ds:uri="http://schemas.microsoft.com/office/2006/documentManagement/types"/>
    <ds:schemaRef ds:uri="http://purl.org/dc/dcmitype/"/>
    <ds:schemaRef ds:uri="9f50c8a6-e5a4-43ce-b67f-ee4bc8ad8584"/>
    <ds:schemaRef ds:uri="http://schemas.microsoft.com/office/2006/metadata/properties"/>
    <ds:schemaRef ds:uri="http://purl.org/dc/terms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951c5514-b77c-4532-82d5-a05f2f7d58e2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92552E5-F65E-4491-A227-0FB645BB455C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B013FD2B-4A24-487D-9FD7-782A502D3D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50c8a6-e5a4-43ce-b67f-ee4bc8ad8584"/>
    <ds:schemaRef ds:uri="951c5514-b77c-4532-82d5-a05f2f7d58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03_Template_ILT_Learner_V2</Template>
  <TotalTime>9505</TotalTime>
  <Words>2412</Words>
  <Application>Microsoft Office PowerPoint</Application>
  <PresentationFormat>On-screen Show (4:3)</PresentationFormat>
  <Paragraphs>513</Paragraphs>
  <Slides>50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Arial</vt:lpstr>
      <vt:lpstr>Arial Rounded MT Bold</vt:lpstr>
      <vt:lpstr>GTP LCD</vt:lpstr>
      <vt:lpstr>PowerPoint Presentation</vt:lpstr>
      <vt:lpstr>Enabling Objectives</vt:lpstr>
      <vt:lpstr>Key Topics</vt:lpstr>
      <vt:lpstr>PowerPoint Presentation</vt:lpstr>
      <vt:lpstr>String Class </vt:lpstr>
      <vt:lpstr>How to create a String?</vt:lpstr>
      <vt:lpstr>What does String class contain?</vt:lpstr>
      <vt:lpstr>Lend a hand - String Constructors</vt:lpstr>
      <vt:lpstr>Some commonly used API’s inside String Class</vt:lpstr>
      <vt:lpstr>String Class Api’s</vt:lpstr>
      <vt:lpstr>Key points on String Class </vt:lpstr>
      <vt:lpstr>Key points on String Class (Contd.)</vt:lpstr>
      <vt:lpstr>Lend a hand - String API’s</vt:lpstr>
      <vt:lpstr>PowerPoint Presentation</vt:lpstr>
      <vt:lpstr>What is StringBuffer?</vt:lpstr>
      <vt:lpstr>Why StringBuffer Class?</vt:lpstr>
      <vt:lpstr>StringBuffer Class </vt:lpstr>
      <vt:lpstr>StringBuffer Class </vt:lpstr>
      <vt:lpstr>StringBuffer API’s</vt:lpstr>
      <vt:lpstr>StringBuffer API’s</vt:lpstr>
      <vt:lpstr>Lend a Hand – StringBuffer API</vt:lpstr>
      <vt:lpstr>Lend a Hand – StringBuffer API</vt:lpstr>
      <vt:lpstr>Lend a hand Solution -StringBuffer API’s</vt:lpstr>
      <vt:lpstr>PowerPoint Presentation</vt:lpstr>
      <vt:lpstr>What is StringBuilder?</vt:lpstr>
      <vt:lpstr>Lend a Hand – StringBuilder API</vt:lpstr>
      <vt:lpstr>Lend a hand-StringBuilder Methods</vt:lpstr>
      <vt:lpstr>PowerPoint Presentation</vt:lpstr>
      <vt:lpstr>String Vs StringBuilder Vs StringBuffer</vt:lpstr>
      <vt:lpstr>Conversion from String to StringBuffer and StringBuilder</vt:lpstr>
      <vt:lpstr>Conversion from StringBuffer and StringBuilder to String</vt:lpstr>
      <vt:lpstr>Conversion from StringBuffer to StringBuilder or vice-versa </vt:lpstr>
      <vt:lpstr>PowerPoint Presentation</vt:lpstr>
      <vt:lpstr>StringTokenizer Class </vt:lpstr>
      <vt:lpstr>StringTokenizer API’s</vt:lpstr>
      <vt:lpstr>Lend a hand - StringTokenizer</vt:lpstr>
      <vt:lpstr>PowerPoint Presentation</vt:lpstr>
      <vt:lpstr>StringJoiner Class</vt:lpstr>
      <vt:lpstr>StringJoiner Constructors </vt:lpstr>
      <vt:lpstr>StringJoiner Methods</vt:lpstr>
      <vt:lpstr>Lend a Hand – StringJoiner Class</vt:lpstr>
      <vt:lpstr>hashCode() method </vt:lpstr>
      <vt:lpstr>equals() method </vt:lpstr>
      <vt:lpstr>Lend a Hand – Equals and Hash Code</vt:lpstr>
      <vt:lpstr>Lend a hand Solution</vt:lpstr>
      <vt:lpstr>Key points on equals method</vt:lpstr>
      <vt:lpstr>Key points on hash code method</vt:lpstr>
      <vt:lpstr>Test your understanding</vt:lpstr>
      <vt:lpstr>Recap</vt:lpstr>
      <vt:lpstr>PowerPoint Presentation</vt:lpstr>
    </vt:vector>
  </TitlesOfParts>
  <Manager/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dc:subject/>
  <dc:creator>147637</dc:creator>
  <cp:keywords/>
  <dc:description/>
  <cp:lastModifiedBy>Manoharan, Vinodh Raj (Cognizant)</cp:lastModifiedBy>
  <cp:revision>619</cp:revision>
  <dcterms:created xsi:type="dcterms:W3CDTF">2006-08-07T10:58:16Z</dcterms:created>
  <dcterms:modified xsi:type="dcterms:W3CDTF">2019-09-09T14:37:49Z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Cognizant Academy</vt:lpwstr>
  </property>
  <property fmtid="{D5CDD505-2E9C-101B-9397-08002B2CF9AE}" pid="3" name="ContentTypeId">
    <vt:lpwstr>0x0101009638BFDE8F139840BAEEC6E7A932ED0C</vt:lpwstr>
  </property>
</Properties>
</file>