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20"/>
  </p:notesMasterIdLst>
  <p:handoutMasterIdLst>
    <p:handoutMasterId r:id="rId21"/>
  </p:handoutMasterIdLst>
  <p:sldIdLst>
    <p:sldId id="256" r:id="rId5"/>
    <p:sldId id="275" r:id="rId6"/>
    <p:sldId id="280" r:id="rId7"/>
    <p:sldId id="276" r:id="rId8"/>
    <p:sldId id="277" r:id="rId9"/>
    <p:sldId id="281" r:id="rId10"/>
    <p:sldId id="270" r:id="rId11"/>
    <p:sldId id="288" r:id="rId12"/>
    <p:sldId id="287" r:id="rId13"/>
    <p:sldId id="286" r:id="rId14"/>
    <p:sldId id="285" r:id="rId15"/>
    <p:sldId id="284" r:id="rId16"/>
    <p:sldId id="282" r:id="rId17"/>
    <p:sldId id="27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BE25D-7DEE-4924-B7F5-A85063EAF6EA}" v="17" dt="2023-10-18T02:29:22.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8" d="100"/>
          <a:sy n="88" d="100"/>
        </p:scale>
        <p:origin x="374" y="53"/>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12/5/2023</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C3AD4-81FD-ED52-1505-758E315F0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1FB04E1-B699-C4FA-EC47-CB13A2F46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92434F-7035-A5A0-D3EA-C986F82D612A}"/>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a:extLst>
              <a:ext uri="{FF2B5EF4-FFF2-40B4-BE49-F238E27FC236}">
                <a16:creationId xmlns:a16="http://schemas.microsoft.com/office/drawing/2014/main" xmlns="" id="{FCC95BE8-94BF-E919-3587-D9851176FB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9E616F7-E147-CCD3-6C51-851F3C7DE9E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9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5927B-6B7B-9973-4EFF-5D92894BB4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2470D6C-C4F0-A70D-A788-B44C12AF3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AFAC2F-6F78-2AAA-3EF3-FD260A3604CA}"/>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a:extLst>
              <a:ext uri="{FF2B5EF4-FFF2-40B4-BE49-F238E27FC236}">
                <a16:creationId xmlns:a16="http://schemas.microsoft.com/office/drawing/2014/main" xmlns="" id="{A09D9610-CDC9-A15E-DF4C-597544AAED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D5C2747-617A-8C40-1B84-3010B61F71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5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2335EB-CED5-8706-76FC-267EE67E89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20025CA-CE6C-E09F-6D57-7AAC307AC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E5A2CC-DCE9-94F3-1C28-F006268B72A6}"/>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a:extLst>
              <a:ext uri="{FF2B5EF4-FFF2-40B4-BE49-F238E27FC236}">
                <a16:creationId xmlns:a16="http://schemas.microsoft.com/office/drawing/2014/main" xmlns="" id="{92CB5F6B-5BE6-C67E-9D80-AFF0DAB3F2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E1E962A-1580-7D8C-5CE8-D48ECD9D596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022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FCAE8-072D-6840-D345-0E5F363CA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303DF4E-FCC8-D4FA-750B-0301C2D20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24F1B2-8FEF-C19C-557E-5B2D15505498}"/>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a:extLst>
              <a:ext uri="{FF2B5EF4-FFF2-40B4-BE49-F238E27FC236}">
                <a16:creationId xmlns:a16="http://schemas.microsoft.com/office/drawing/2014/main" xmlns="" id="{0BA526B4-AC82-35A6-119D-F0D4D70F7A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720BA8E-D76B-D128-3123-D7BAA607E2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7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B44C9-EECF-3DD9-9F4A-5A51BE54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514C643-1678-554A-3790-725BF5590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24E2E22-8035-1B6D-7789-51BB1A2A9938}"/>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a:extLst>
              <a:ext uri="{FF2B5EF4-FFF2-40B4-BE49-F238E27FC236}">
                <a16:creationId xmlns:a16="http://schemas.microsoft.com/office/drawing/2014/main" xmlns="" id="{0543F8B1-34F6-2130-F47B-1B7AD1E8D2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31FAB94-636B-827D-74C6-16DC7D4700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317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95BB2-4DC6-5B02-B3DD-A9B597321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933F327-014B-49EE-E3BE-58520DEC6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DFEF982-3E06-C4A1-C627-BC60B0DE04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EBE9F70-90B5-CDED-3334-BF0F32E6F728}"/>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a:extLst>
              <a:ext uri="{FF2B5EF4-FFF2-40B4-BE49-F238E27FC236}">
                <a16:creationId xmlns:a16="http://schemas.microsoft.com/office/drawing/2014/main" xmlns="" id="{F78F774C-EC4E-688D-ECB0-687BE2A270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0EAE954-636D-61BC-C3CF-50D9E15FCD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450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61341-AA97-0296-2EF0-C75CC226B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67A860B-3F58-4CB0-1314-1386308F4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6FE255B-E6D7-FD11-BDC3-69405A02B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682DDED-68AF-D576-904A-50E29AD2B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C00C733-FD35-BF19-3EEE-AE909598E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1097EC2-C31C-054B-9566-60BC9510B274}"/>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8" name="Footer Placeholder 7">
            <a:extLst>
              <a:ext uri="{FF2B5EF4-FFF2-40B4-BE49-F238E27FC236}">
                <a16:creationId xmlns:a16="http://schemas.microsoft.com/office/drawing/2014/main" xmlns="" id="{F928BDFE-0420-F956-93D7-80A0253745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837E61B0-70B2-B550-79B2-FB02B445F5C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30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858BB-E780-2940-BF66-F11C7F494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9A991C9-54A8-CFF2-BA34-AD5D8AC02C89}"/>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4" name="Footer Placeholder 3">
            <a:extLst>
              <a:ext uri="{FF2B5EF4-FFF2-40B4-BE49-F238E27FC236}">
                <a16:creationId xmlns:a16="http://schemas.microsoft.com/office/drawing/2014/main" xmlns="" id="{293D0F4E-A21E-F19C-0F21-F46F217AB6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FC2324DA-6C25-D736-C23A-C644B42AEE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690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D7BF24B-0CCE-2031-C9ED-28FC3B45EE73}"/>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3" name="Footer Placeholder 2">
            <a:extLst>
              <a:ext uri="{FF2B5EF4-FFF2-40B4-BE49-F238E27FC236}">
                <a16:creationId xmlns:a16="http://schemas.microsoft.com/office/drawing/2014/main" xmlns="" id="{2F143804-EDAD-79CB-750D-B15ABA4E0A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D9B5C02E-47CB-C5DA-00FB-B6243073E4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21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1C65E-CC3C-B8B7-7E1A-703118C0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0C331EC-B64B-2E4A-5277-0F18560C8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D931C10-18BC-2AA4-81BF-410C24818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FD685B3-87F6-DBC8-E542-A396C54C92E6}"/>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a:extLst>
              <a:ext uri="{FF2B5EF4-FFF2-40B4-BE49-F238E27FC236}">
                <a16:creationId xmlns:a16="http://schemas.microsoft.com/office/drawing/2014/main" xmlns="" id="{6E47B49C-A66D-F79B-F295-C3F8C5881F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7A87F75-F857-0230-3E67-7A9EEB94DA4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03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274DA-704C-63A3-939B-102426E92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ABFB396-69F9-16F9-1ECD-3A3E0B027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099BC10-F90B-DAFE-8A2F-7CD99B217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E71372-DD9E-FE2B-75E4-47B16153B686}"/>
              </a:ext>
            </a:extLst>
          </p:cNvPr>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a:extLst>
              <a:ext uri="{FF2B5EF4-FFF2-40B4-BE49-F238E27FC236}">
                <a16:creationId xmlns:a16="http://schemas.microsoft.com/office/drawing/2014/main" xmlns="" id="{2D07CBD7-1617-B22B-4C3A-0AA879A665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A81BFF1-6934-3FC2-683B-8D193AD5325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177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0FE14-1B65-9008-D130-681E1F05A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6828714-B988-FE87-7F9D-51E2CA5A0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264972-679F-1B9C-4159-9A77711C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12/5/2023</a:t>
            </a:fld>
            <a:endParaRPr lang="en-US" dirty="0"/>
          </a:p>
        </p:txBody>
      </p:sp>
      <p:sp>
        <p:nvSpPr>
          <p:cNvPr id="5" name="Footer Placeholder 4">
            <a:extLst>
              <a:ext uri="{FF2B5EF4-FFF2-40B4-BE49-F238E27FC236}">
                <a16:creationId xmlns:a16="http://schemas.microsoft.com/office/drawing/2014/main" xmlns="" id="{38C48AD2-F0D2-B351-37DF-3140FE6B2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171E9EEB-FC25-7DF3-F4B4-12163E9CD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39770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vinodhvinu438/DSDE-TEAM12#dsde-team12"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xmlns="" id="{A4E37431-20F0-4DD6-84A9-ED2B644943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0AE98B72-66C6-4AB4-AF0D-BA830DE863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407EAFC6-733F-403D-BB4D-05A3A2874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17A36730-4CB0-4F61-AD11-A44C976583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xmlns="" id="{C69C79E1-F916-4929-A4F3-DE763D4BFA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767334AB-16BD-4EC7-8C6B-4B5171600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660042" y="891652"/>
            <a:ext cx="4412021" cy="3030724"/>
          </a:xfrm>
        </p:spPr>
        <p:txBody>
          <a:bodyPr anchor="b">
            <a:normAutofit/>
          </a:bodyPr>
          <a:lstStyle/>
          <a:p>
            <a:r>
              <a:rPr lang="en-US" sz="4000" b="1" dirty="0">
                <a:solidFill>
                  <a:srgbClr val="FFFFFF"/>
                </a:solidFill>
              </a:rPr>
              <a:t>Rainfall </a:t>
            </a:r>
            <a:r>
              <a:rPr lang="en-US" sz="4000" b="1" dirty="0" smtClean="0">
                <a:solidFill>
                  <a:srgbClr val="FFFFFF"/>
                </a:solidFill>
              </a:rPr>
              <a:t>Prediction </a:t>
            </a:r>
            <a:r>
              <a:rPr lang="en-US" sz="4000" b="1" dirty="0">
                <a:solidFill>
                  <a:srgbClr val="FFFFFF"/>
                </a:solidFill>
              </a:rPr>
              <a:t/>
            </a:r>
            <a:br>
              <a:rPr lang="en-US" sz="4000" b="1" dirty="0">
                <a:solidFill>
                  <a:srgbClr val="FFFFFF"/>
                </a:solidFill>
              </a:rPr>
            </a:br>
            <a:r>
              <a:rPr lang="en-US" sz="4000" b="1" dirty="0" smtClean="0">
                <a:solidFill>
                  <a:srgbClr val="FFFFFF"/>
                </a:solidFill>
              </a:rPr>
              <a:t>Using </a:t>
            </a:r>
            <a:r>
              <a:rPr lang="en-US" sz="4000" b="1" dirty="0">
                <a:solidFill>
                  <a:srgbClr val="FFFFFF"/>
                </a:solidFill>
              </a:rPr>
              <a:t/>
            </a:r>
            <a:br>
              <a:rPr lang="en-US" sz="4000" b="1" dirty="0">
                <a:solidFill>
                  <a:srgbClr val="FFFFFF"/>
                </a:solidFill>
              </a:rPr>
            </a:br>
            <a:r>
              <a:rPr lang="en-US" sz="4000" b="1" dirty="0">
                <a:solidFill>
                  <a:srgbClr val="FFFFFF"/>
                </a:solidFill>
              </a:rPr>
              <a:t>M</a:t>
            </a:r>
            <a:r>
              <a:rPr lang="en-US" sz="4000" b="1" dirty="0" smtClean="0">
                <a:solidFill>
                  <a:srgbClr val="FFFFFF"/>
                </a:solidFill>
              </a:rPr>
              <a:t>achine Learning</a:t>
            </a:r>
            <a:endParaRPr lang="en-US" sz="4000" b="1" dirty="0">
              <a:solidFill>
                <a:srgbClr val="FFFFFF"/>
              </a:solidFill>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945791" y="4745317"/>
            <a:ext cx="4126272" cy="1375145"/>
          </a:xfrm>
        </p:spPr>
        <p:txBody>
          <a:bodyPr>
            <a:normAutofit/>
          </a:bodyPr>
          <a:lstStyle/>
          <a:p>
            <a:r>
              <a:rPr lang="en-US" b="1" dirty="0">
                <a:solidFill>
                  <a:srgbClr val="FFFFFF"/>
                </a:solidFill>
                <a:latin typeface="+mj-lt"/>
                <a:ea typeface="Tahoma" panose="020B0604030504040204" pitchFamily="34" charset="0"/>
                <a:cs typeface="Tahoma" panose="020B0604030504040204" pitchFamily="34" charset="0"/>
              </a:rPr>
              <a:t>Team-12</a:t>
            </a:r>
          </a:p>
          <a:p>
            <a:pPr algn="r"/>
            <a:endParaRPr lang="en-US" dirty="0">
              <a:solidFill>
                <a:srgbClr val="FFFFFF"/>
              </a:solidFill>
              <a:latin typeface="Tahoma" panose="020B0604030504040204" pitchFamily="34" charset="0"/>
              <a:ea typeface="Tahoma" panose="020B0604030504040204" pitchFamily="34" charset="0"/>
              <a:cs typeface="Tahoma" panose="020B0604030504040204" pitchFamily="34" charset="0"/>
            </a:endParaRPr>
          </a:p>
          <a:p>
            <a:pPr algn="r"/>
            <a:endParaRPr lang="en-US" dirty="0">
              <a:solidFill>
                <a:srgbClr val="FFFFFF"/>
              </a:solidFill>
              <a:latin typeface="Tahoma" panose="020B0604030504040204" pitchFamily="34" charset="0"/>
              <a:ea typeface="Tahoma" panose="020B0604030504040204" pitchFamily="34" charset="0"/>
              <a:cs typeface="Tahoma" panose="020B0604030504040204" pitchFamily="34" charset="0"/>
            </a:endParaRPr>
          </a:p>
          <a:p>
            <a:pPr algn="r"/>
            <a:endParaRPr lang="en-US"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The landscape of a storm over a farm">
            <a:extLst>
              <a:ext uri="{FF2B5EF4-FFF2-40B4-BE49-F238E27FC236}">
                <a16:creationId xmlns:a16="http://schemas.microsoft.com/office/drawing/2014/main" xmlns="" id="{4A266297-0E1B-F4D6-68C8-3586AF65AA6C}"/>
              </a:ext>
            </a:extLst>
          </p:cNvPr>
          <p:cNvPicPr>
            <a:picLocks noChangeAspect="1"/>
          </p:cNvPicPr>
          <p:nvPr/>
        </p:nvPicPr>
        <p:blipFill rotWithShape="1">
          <a:blip r:embed="rId2"/>
          <a:srcRect r="28900"/>
          <a:stretch/>
        </p:blipFill>
        <p:spPr>
          <a:xfrm>
            <a:off x="6096000" y="1188294"/>
            <a:ext cx="5608320" cy="4436962"/>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4A5BF-35DC-D8D5-E3F2-A04703D5EB76}"/>
              </a:ext>
            </a:extLst>
          </p:cNvPr>
          <p:cNvSpPr>
            <a:spLocks noGrp="1"/>
          </p:cNvSpPr>
          <p:nvPr>
            <p:ph type="title"/>
          </p:nvPr>
        </p:nvSpPr>
        <p:spPr>
          <a:xfrm>
            <a:off x="-194" y="2745437"/>
            <a:ext cx="4038020" cy="739446"/>
          </a:xfrm>
        </p:spPr>
        <p:txBody>
          <a:bodyPr anchor="b">
            <a:normAutofit/>
          </a:bodyPr>
          <a:lstStyle/>
          <a:p>
            <a:pPr algn="ctr"/>
            <a:r>
              <a:rPr lang="en-US" sz="4000" b="1" dirty="0" smtClean="0">
                <a:solidFill>
                  <a:srgbClr val="FFFFFF"/>
                </a:solidFill>
              </a:rPr>
              <a:t>Decision Tree</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844578E3-2953-79FD-15BC-12C0E5B74F50}"/>
              </a:ext>
            </a:extLst>
          </p:cNvPr>
          <p:cNvSpPr>
            <a:spLocks noGrp="1"/>
          </p:cNvSpPr>
          <p:nvPr>
            <p:ph idx="1"/>
          </p:nvPr>
        </p:nvSpPr>
        <p:spPr>
          <a:xfrm>
            <a:off x="4581726" y="649481"/>
            <a:ext cx="6848273" cy="1627894"/>
          </a:xfrm>
        </p:spPr>
        <p:txBody>
          <a:bodyPr anchor="ctr">
            <a:normAutofit/>
          </a:bodyPr>
          <a:lstStyle/>
          <a:p>
            <a:pPr marL="0" indent="0" algn="just">
              <a:buNone/>
            </a:pPr>
            <a:r>
              <a:rPr lang="en-US" sz="2000" dirty="0"/>
              <a:t>Decision trees are a powerful tool in the realm of rainfall prediction, providing a transparent and intuitive framework for understanding and interpreting complex relationships within meteorological data.</a:t>
            </a:r>
            <a:endParaRPr lang="en-US" sz="2000" dirty="0">
              <a:latin typeface="+mj-lt"/>
              <a:ea typeface="+mj-ea"/>
              <a:cs typeface="+mj-cs"/>
            </a:endParaRPr>
          </a:p>
        </p:txBody>
      </p:sp>
      <p:pic>
        <p:nvPicPr>
          <p:cNvPr id="11" name="Picture 10"/>
          <p:cNvPicPr/>
          <p:nvPr/>
        </p:nvPicPr>
        <p:blipFill>
          <a:blip r:embed="rId2"/>
          <a:stretch>
            <a:fillRect/>
          </a:stretch>
        </p:blipFill>
        <p:spPr>
          <a:xfrm>
            <a:off x="5539258" y="2926856"/>
            <a:ext cx="4191000" cy="2034540"/>
          </a:xfrm>
          <a:prstGeom prst="rect">
            <a:avLst/>
          </a:prstGeom>
        </p:spPr>
      </p:pic>
    </p:spTree>
    <p:extLst>
      <p:ext uri="{BB962C8B-B14F-4D97-AF65-F5344CB8AC3E}">
        <p14:creationId xmlns:p14="http://schemas.microsoft.com/office/powerpoint/2010/main" val="29973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4A5BF-35DC-D8D5-E3F2-A04703D5EB76}"/>
              </a:ext>
            </a:extLst>
          </p:cNvPr>
          <p:cNvSpPr>
            <a:spLocks noGrp="1"/>
          </p:cNvSpPr>
          <p:nvPr>
            <p:ph type="title"/>
          </p:nvPr>
        </p:nvSpPr>
        <p:spPr>
          <a:xfrm>
            <a:off x="-86264" y="2346385"/>
            <a:ext cx="4207756" cy="1072475"/>
          </a:xfrm>
        </p:spPr>
        <p:txBody>
          <a:bodyPr anchor="b">
            <a:noAutofit/>
          </a:bodyPr>
          <a:lstStyle/>
          <a:p>
            <a:pPr algn="ctr"/>
            <a:r>
              <a:rPr lang="en-US" sz="4000" b="1" dirty="0" smtClean="0">
                <a:solidFill>
                  <a:srgbClr val="FFFFFF"/>
                </a:solidFill>
              </a:rPr>
              <a:t>Random Forest Classifier</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844578E3-2953-79FD-15BC-12C0E5B74F50}"/>
              </a:ext>
            </a:extLst>
          </p:cNvPr>
          <p:cNvSpPr>
            <a:spLocks noGrp="1"/>
          </p:cNvSpPr>
          <p:nvPr>
            <p:ph idx="1"/>
          </p:nvPr>
        </p:nvSpPr>
        <p:spPr>
          <a:xfrm>
            <a:off x="4121493" y="649481"/>
            <a:ext cx="7981368" cy="1686766"/>
          </a:xfrm>
        </p:spPr>
        <p:txBody>
          <a:bodyPr anchor="ctr">
            <a:normAutofit lnSpcReduction="10000"/>
          </a:bodyPr>
          <a:lstStyle/>
          <a:p>
            <a:pPr marL="0" indent="0" algn="just">
              <a:buNone/>
            </a:pPr>
            <a:r>
              <a:rPr lang="en-US" sz="2000" dirty="0"/>
              <a:t>The Random Forest classifier proves instrumental in rainfall prediction by leveraging an ensemble of decision trees to enhance accuracy and robustness. Through the aggregation of predictions from multiple trees, each trained on different subsets of the data, Random Forest mitigates </a:t>
            </a:r>
            <a:r>
              <a:rPr lang="en-US" sz="2000" dirty="0" err="1"/>
              <a:t>overfitting</a:t>
            </a:r>
            <a:r>
              <a:rPr lang="en-US" sz="2000" dirty="0"/>
              <a:t> and captures complex relationships within meteorological features</a:t>
            </a:r>
            <a:r>
              <a:rPr lang="en-US" sz="2000" b="1" dirty="0"/>
              <a:t>.</a:t>
            </a:r>
            <a:endParaRPr lang="en-US" sz="2000" b="1" dirty="0">
              <a:latin typeface="+mj-lt"/>
              <a:ea typeface="+mj-ea"/>
              <a:cs typeface="+mj-cs"/>
            </a:endParaRPr>
          </a:p>
        </p:txBody>
      </p:sp>
      <p:pic>
        <p:nvPicPr>
          <p:cNvPr id="11" name="Picture 10"/>
          <p:cNvPicPr/>
          <p:nvPr/>
        </p:nvPicPr>
        <p:blipFill>
          <a:blip r:embed="rId2"/>
          <a:stretch>
            <a:fillRect/>
          </a:stretch>
        </p:blipFill>
        <p:spPr>
          <a:xfrm>
            <a:off x="5608458" y="2882622"/>
            <a:ext cx="3817620" cy="2068830"/>
          </a:xfrm>
          <a:prstGeom prst="rect">
            <a:avLst/>
          </a:prstGeom>
        </p:spPr>
      </p:pic>
    </p:spTree>
    <p:extLst>
      <p:ext uri="{BB962C8B-B14F-4D97-AF65-F5344CB8AC3E}">
        <p14:creationId xmlns:p14="http://schemas.microsoft.com/office/powerpoint/2010/main" val="33843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4A5BF-35DC-D8D5-E3F2-A04703D5EB76}"/>
              </a:ext>
            </a:extLst>
          </p:cNvPr>
          <p:cNvSpPr>
            <a:spLocks noGrp="1"/>
          </p:cNvSpPr>
          <p:nvPr>
            <p:ph type="title"/>
          </p:nvPr>
        </p:nvSpPr>
        <p:spPr>
          <a:xfrm>
            <a:off x="-194" y="2745437"/>
            <a:ext cx="4038020" cy="739446"/>
          </a:xfrm>
        </p:spPr>
        <p:txBody>
          <a:bodyPr anchor="b">
            <a:normAutofit/>
          </a:bodyPr>
          <a:lstStyle/>
          <a:p>
            <a:pPr algn="ctr"/>
            <a:r>
              <a:rPr lang="en-US" sz="4000" b="1" dirty="0" smtClean="0">
                <a:solidFill>
                  <a:srgbClr val="FFFFFF"/>
                </a:solidFill>
              </a:rPr>
              <a:t>XG-Boost</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844578E3-2953-79FD-15BC-12C0E5B74F50}"/>
              </a:ext>
            </a:extLst>
          </p:cNvPr>
          <p:cNvSpPr>
            <a:spLocks noGrp="1"/>
          </p:cNvSpPr>
          <p:nvPr>
            <p:ph idx="1"/>
          </p:nvPr>
        </p:nvSpPr>
        <p:spPr>
          <a:xfrm>
            <a:off x="4106174" y="649481"/>
            <a:ext cx="8005313" cy="1248330"/>
          </a:xfrm>
        </p:spPr>
        <p:txBody>
          <a:bodyPr anchor="ctr">
            <a:normAutofit/>
          </a:bodyPr>
          <a:lstStyle/>
          <a:p>
            <a:pPr marL="0" indent="0" algn="just">
              <a:buNone/>
            </a:pPr>
            <a:r>
              <a:rPr lang="en-US" sz="2000" dirty="0"/>
              <a:t>XG-Boost, an advanced implementation of gradient boosting, proves invaluable in rainfall prediction by enhancing predictive accuracy and handling complex relationships within meteorological data.</a:t>
            </a:r>
            <a:endParaRPr lang="en-US" sz="2000" dirty="0">
              <a:latin typeface="+mj-lt"/>
              <a:ea typeface="+mj-ea"/>
              <a:cs typeface="+mj-cs"/>
            </a:endParaRPr>
          </a:p>
        </p:txBody>
      </p:sp>
      <p:pic>
        <p:nvPicPr>
          <p:cNvPr id="4" name="Picture 3"/>
          <p:cNvPicPr>
            <a:picLocks noChangeAspect="1"/>
          </p:cNvPicPr>
          <p:nvPr/>
        </p:nvPicPr>
        <p:blipFill>
          <a:blip r:embed="rId2"/>
          <a:stretch>
            <a:fillRect/>
          </a:stretch>
        </p:blipFill>
        <p:spPr>
          <a:xfrm>
            <a:off x="5246700" y="2725379"/>
            <a:ext cx="4483896" cy="1743103"/>
          </a:xfrm>
          <a:prstGeom prst="rect">
            <a:avLst/>
          </a:prstGeom>
        </p:spPr>
      </p:pic>
    </p:spTree>
    <p:extLst>
      <p:ext uri="{BB962C8B-B14F-4D97-AF65-F5344CB8AC3E}">
        <p14:creationId xmlns:p14="http://schemas.microsoft.com/office/powerpoint/2010/main" val="335242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89170" y="2486094"/>
            <a:ext cx="4871126" cy="3542083"/>
          </a:xfrm>
          <a:prstGeom prst="rect">
            <a:avLst/>
          </a:prstGeom>
        </p:spPr>
      </p:pic>
      <p:pic>
        <p:nvPicPr>
          <p:cNvPr id="9" name="Picture 8"/>
          <p:cNvPicPr>
            <a:picLocks noChangeAspect="1"/>
          </p:cNvPicPr>
          <p:nvPr/>
        </p:nvPicPr>
        <p:blipFill>
          <a:blip r:embed="rId3"/>
          <a:stretch>
            <a:fillRect/>
          </a:stretch>
        </p:blipFill>
        <p:spPr>
          <a:xfrm>
            <a:off x="2165230" y="2349179"/>
            <a:ext cx="7090913" cy="3818708"/>
          </a:xfrm>
          <a:prstGeom prst="rect">
            <a:avLst/>
          </a:prstGeom>
        </p:spPr>
      </p:pic>
      <p:sp>
        <p:nvSpPr>
          <p:cNvPr id="12" name="Rectangle 11"/>
          <p:cNvSpPr/>
          <p:nvPr/>
        </p:nvSpPr>
        <p:spPr>
          <a:xfrm>
            <a:off x="1483743" y="958334"/>
            <a:ext cx="8773065" cy="707886"/>
          </a:xfrm>
          <a:prstGeom prst="rect">
            <a:avLst/>
          </a:prstGeom>
        </p:spPr>
        <p:txBody>
          <a:bodyPr wrap="square">
            <a:spAutoFit/>
          </a:bodyPr>
          <a:lstStyle/>
          <a:p>
            <a:pPr algn="ctr"/>
            <a:r>
              <a:rPr lang="en-US" sz="4000" b="1" dirty="0" smtClean="0">
                <a:latin typeface="+mj-lt"/>
              </a:rPr>
              <a:t>Model Comparison</a:t>
            </a:r>
            <a:endParaRPr lang="en-IN" sz="4000" dirty="0">
              <a:latin typeface="+mj-lt"/>
            </a:endParaRPr>
          </a:p>
        </p:txBody>
      </p:sp>
    </p:spTree>
    <p:extLst>
      <p:ext uri="{BB962C8B-B14F-4D97-AF65-F5344CB8AC3E}">
        <p14:creationId xmlns:p14="http://schemas.microsoft.com/office/powerpoint/2010/main" val="253364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F33ED3B-22F8-81C7-7959-8116355F6630}"/>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Our project links</a:t>
            </a:r>
          </a:p>
        </p:txBody>
      </p:sp>
      <p:sp>
        <p:nvSpPr>
          <p:cNvPr id="5" name="TextBox 4">
            <a:extLst>
              <a:ext uri="{FF2B5EF4-FFF2-40B4-BE49-F238E27FC236}">
                <a16:creationId xmlns:a16="http://schemas.microsoft.com/office/drawing/2014/main" xmlns="" id="{C8C6CD2B-ACEB-5A27-A174-20C519A80E67}"/>
              </a:ext>
            </a:extLst>
          </p:cNvPr>
          <p:cNvSpPr txBox="1"/>
          <p:nvPr/>
        </p:nvSpPr>
        <p:spPr>
          <a:xfrm>
            <a:off x="1511587" y="3943504"/>
            <a:ext cx="10060298" cy="488467"/>
          </a:xfrm>
          <a:prstGeom prst="rect">
            <a:avLst/>
          </a:prstGeom>
          <a:noFill/>
        </p:spPr>
        <p:txBody>
          <a:bodyPr wrap="square" rtlCol="0">
            <a:spAutoFit/>
          </a:bodyPr>
          <a:lstStyle/>
          <a:p>
            <a:pPr defTabSz="1307592">
              <a:spcAft>
                <a:spcPts val="600"/>
              </a:spcAft>
            </a:pPr>
            <a:r>
              <a:rPr lang="en-US" sz="2574" kern="1200">
                <a:solidFill>
                  <a:schemeClr val="tx1"/>
                </a:solidFill>
                <a:latin typeface="+mn-lt"/>
                <a:ea typeface="+mn-ea"/>
                <a:cs typeface="+mn-cs"/>
                <a:hlinkClick r:id="rId2"/>
              </a:rPr>
              <a:t>https://github.com/vinodhvinu438/DSDE-TEAM12#dsde-team12</a:t>
            </a:r>
            <a:r>
              <a:rPr lang="en-US" sz="2574" kern="1200">
                <a:solidFill>
                  <a:schemeClr val="tx1"/>
                </a:solidFill>
                <a:latin typeface="+mn-lt"/>
                <a:ea typeface="+mn-ea"/>
                <a:cs typeface="+mn-cs"/>
              </a:rPr>
              <a:t> </a:t>
            </a:r>
            <a:endParaRPr lang="en-US"/>
          </a:p>
        </p:txBody>
      </p:sp>
      <p:pic>
        <p:nvPicPr>
          <p:cNvPr id="7" name="Picture 6" descr="A black cat with a tail&#10;&#10;Description automatically generated">
            <a:extLst>
              <a:ext uri="{FF2B5EF4-FFF2-40B4-BE49-F238E27FC236}">
                <a16:creationId xmlns:a16="http://schemas.microsoft.com/office/drawing/2014/main" xmlns="" id="{5DA76EC5-C386-DDF3-C3DA-FDD44D3FD5B7}"/>
              </a:ext>
            </a:extLst>
          </p:cNvPr>
          <p:cNvPicPr>
            <a:picLocks noChangeAspect="1"/>
          </p:cNvPicPr>
          <p:nvPr/>
        </p:nvPicPr>
        <p:blipFill>
          <a:blip r:embed="rId3"/>
          <a:stretch>
            <a:fillRect/>
          </a:stretch>
        </p:blipFill>
        <p:spPr>
          <a:xfrm>
            <a:off x="644056" y="3822039"/>
            <a:ext cx="773884" cy="773884"/>
          </a:xfrm>
          <a:prstGeom prst="rect">
            <a:avLst/>
          </a:prstGeom>
        </p:spPr>
      </p:pic>
    </p:spTree>
    <p:extLst>
      <p:ext uri="{BB962C8B-B14F-4D97-AF65-F5344CB8AC3E}">
        <p14:creationId xmlns:p14="http://schemas.microsoft.com/office/powerpoint/2010/main" val="355039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xmlns="" id="{0E30439A-8A5B-46EC-8283-9B6B031D40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1CD00F7-AA72-CB6B-E8B8-B13888743B55}"/>
              </a:ext>
            </a:extLst>
          </p:cNvPr>
          <p:cNvSpPr>
            <a:spLocks noGrp="1"/>
          </p:cNvSpPr>
          <p:nvPr>
            <p:ph type="ctrTitle"/>
          </p:nvPr>
        </p:nvSpPr>
        <p:spPr>
          <a:xfrm>
            <a:off x="2317974" y="920594"/>
            <a:ext cx="6596245" cy="3268520"/>
          </a:xfrm>
        </p:spPr>
        <p:txBody>
          <a:bodyPr>
            <a:normAutofit/>
          </a:bodyPr>
          <a:lstStyle/>
          <a:p>
            <a:r>
              <a:rPr lang="en-US" sz="4800" b="1" dirty="0">
                <a:solidFill>
                  <a:srgbClr val="FFFFFF"/>
                </a:solidFill>
              </a:rPr>
              <a:t>Thank you</a:t>
            </a:r>
          </a:p>
        </p:txBody>
      </p:sp>
      <p:sp>
        <p:nvSpPr>
          <p:cNvPr id="50" name="Rectangle 49">
            <a:extLst>
              <a:ext uri="{FF2B5EF4-FFF2-40B4-BE49-F238E27FC236}">
                <a16:creationId xmlns:a16="http://schemas.microsoft.com/office/drawing/2014/main" xmlns=""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53947E58-F088-49F1-A3D1-DEA690192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9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in a suit&#10;&#10;Description automatically generated">
            <a:extLst>
              <a:ext uri="{FF2B5EF4-FFF2-40B4-BE49-F238E27FC236}">
                <a16:creationId xmlns:a16="http://schemas.microsoft.com/office/drawing/2014/main" xmlns="" id="{883AF694-D3F2-8001-732A-83ACF77EDAE1}"/>
              </a:ext>
            </a:extLst>
          </p:cNvPr>
          <p:cNvPicPr>
            <a:picLocks noChangeAspect="1"/>
          </p:cNvPicPr>
          <p:nvPr/>
        </p:nvPicPr>
        <p:blipFill>
          <a:blip r:embed="rId2"/>
          <a:stretch>
            <a:fillRect/>
          </a:stretch>
        </p:blipFill>
        <p:spPr>
          <a:xfrm>
            <a:off x="921358" y="1712448"/>
            <a:ext cx="2653136" cy="2433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descr="A person smiling at camera&#10;&#10;Description automatically generated">
            <a:extLst>
              <a:ext uri="{FF2B5EF4-FFF2-40B4-BE49-F238E27FC236}">
                <a16:creationId xmlns:a16="http://schemas.microsoft.com/office/drawing/2014/main" xmlns="" id="{0BA609C8-54FE-87FF-75FF-40B2D8DF810C}"/>
              </a:ext>
            </a:extLst>
          </p:cNvPr>
          <p:cNvPicPr>
            <a:picLocks noChangeAspect="1"/>
          </p:cNvPicPr>
          <p:nvPr/>
        </p:nvPicPr>
        <p:blipFill>
          <a:blip r:embed="rId3"/>
          <a:stretch>
            <a:fillRect/>
          </a:stretch>
        </p:blipFill>
        <p:spPr>
          <a:xfrm>
            <a:off x="4057330" y="1712447"/>
            <a:ext cx="2085393" cy="2585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descr="A person in a black dress&#10;&#10;Description automatically generated">
            <a:extLst>
              <a:ext uri="{FF2B5EF4-FFF2-40B4-BE49-F238E27FC236}">
                <a16:creationId xmlns:a16="http://schemas.microsoft.com/office/drawing/2014/main" xmlns="" id="{0F979FC0-09BE-044A-CE2E-572F7E1EA95C}"/>
              </a:ext>
            </a:extLst>
          </p:cNvPr>
          <p:cNvPicPr>
            <a:picLocks noChangeAspect="1"/>
          </p:cNvPicPr>
          <p:nvPr/>
        </p:nvPicPr>
        <p:blipFill>
          <a:blip r:embed="rId4"/>
          <a:stretch>
            <a:fillRect/>
          </a:stretch>
        </p:blipFill>
        <p:spPr>
          <a:xfrm>
            <a:off x="6716646" y="1538840"/>
            <a:ext cx="2085394" cy="2780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a:extLst>
              <a:ext uri="{FF2B5EF4-FFF2-40B4-BE49-F238E27FC236}">
                <a16:creationId xmlns:a16="http://schemas.microsoft.com/office/drawing/2014/main" xmlns="" id="{0E8B75A2-776E-7717-8025-3FC7853BF7A7}"/>
              </a:ext>
            </a:extLst>
          </p:cNvPr>
          <p:cNvSpPr txBox="1"/>
          <p:nvPr/>
        </p:nvSpPr>
        <p:spPr>
          <a:xfrm flipH="1">
            <a:off x="3732898" y="4883405"/>
            <a:ext cx="2899137" cy="553998"/>
          </a:xfrm>
          <a:prstGeom prst="rect">
            <a:avLst/>
          </a:prstGeom>
          <a:noFill/>
        </p:spPr>
        <p:txBody>
          <a:bodyPr wrap="square" rtlCol="0">
            <a:spAutoFit/>
          </a:bodyPr>
          <a:lstStyle/>
          <a:p>
            <a:pPr algn="ctr"/>
            <a:r>
              <a:rPr lang="en-US" dirty="0" err="1"/>
              <a:t>Snithika</a:t>
            </a:r>
            <a:r>
              <a:rPr lang="en-US" dirty="0"/>
              <a:t> Patel </a:t>
            </a:r>
            <a:r>
              <a:rPr lang="en-US" dirty="0" err="1" smtClean="0"/>
              <a:t>Talasani</a:t>
            </a:r>
          </a:p>
          <a:p>
            <a:pPr algn="ctr"/>
            <a:r>
              <a:rPr lang="en-US" sz="1200" dirty="0" smtClean="0">
                <a:latin typeface="Söhne"/>
              </a:rPr>
              <a:t>Data Engineer</a:t>
            </a:r>
            <a:endParaRPr lang="en-US" sz="1200" dirty="0">
              <a:latin typeface="Söhne"/>
            </a:endParaRPr>
          </a:p>
        </p:txBody>
      </p:sp>
      <p:sp>
        <p:nvSpPr>
          <p:cNvPr id="28" name="TextBox 27">
            <a:extLst>
              <a:ext uri="{FF2B5EF4-FFF2-40B4-BE49-F238E27FC236}">
                <a16:creationId xmlns:a16="http://schemas.microsoft.com/office/drawing/2014/main" xmlns="" id="{400776C7-B284-1C73-7C43-E3AD8B5DE5D2}"/>
              </a:ext>
            </a:extLst>
          </p:cNvPr>
          <p:cNvSpPr txBox="1"/>
          <p:nvPr/>
        </p:nvSpPr>
        <p:spPr>
          <a:xfrm flipH="1">
            <a:off x="6584373" y="4883405"/>
            <a:ext cx="2899137" cy="553998"/>
          </a:xfrm>
          <a:prstGeom prst="rect">
            <a:avLst/>
          </a:prstGeom>
          <a:noFill/>
        </p:spPr>
        <p:txBody>
          <a:bodyPr wrap="square" rtlCol="0">
            <a:spAutoFit/>
          </a:bodyPr>
          <a:lstStyle/>
          <a:p>
            <a:pPr algn="ctr"/>
            <a:r>
              <a:rPr lang="en-US" dirty="0" err="1"/>
              <a:t>Sneha</a:t>
            </a:r>
            <a:r>
              <a:rPr lang="en-US" dirty="0"/>
              <a:t> </a:t>
            </a:r>
            <a:r>
              <a:rPr lang="en-US" dirty="0" err="1" smtClean="0"/>
              <a:t>Vangala</a:t>
            </a:r>
            <a:endParaRPr lang="en-US" sz="1200" dirty="0"/>
          </a:p>
          <a:p>
            <a:pPr algn="ctr"/>
            <a:r>
              <a:rPr lang="en-US" sz="1200" dirty="0" smtClean="0"/>
              <a:t>Data Scientist</a:t>
            </a:r>
            <a:endParaRPr lang="en-US" sz="1200" dirty="0"/>
          </a:p>
        </p:txBody>
      </p:sp>
      <p:sp>
        <p:nvSpPr>
          <p:cNvPr id="29" name="TextBox 28">
            <a:extLst>
              <a:ext uri="{FF2B5EF4-FFF2-40B4-BE49-F238E27FC236}">
                <a16:creationId xmlns:a16="http://schemas.microsoft.com/office/drawing/2014/main" xmlns="" id="{5537BE8A-4333-F253-FBA0-B6DE6780B5EE}"/>
              </a:ext>
            </a:extLst>
          </p:cNvPr>
          <p:cNvSpPr txBox="1"/>
          <p:nvPr/>
        </p:nvSpPr>
        <p:spPr>
          <a:xfrm flipH="1">
            <a:off x="881423" y="4883405"/>
            <a:ext cx="2899137" cy="553998"/>
          </a:xfrm>
          <a:prstGeom prst="rect">
            <a:avLst/>
          </a:prstGeom>
          <a:noFill/>
        </p:spPr>
        <p:txBody>
          <a:bodyPr wrap="square" rtlCol="0">
            <a:spAutoFit/>
          </a:bodyPr>
          <a:lstStyle/>
          <a:p>
            <a:pPr algn="ctr"/>
            <a:r>
              <a:rPr lang="en-US" dirty="0" err="1"/>
              <a:t>Vinodh</a:t>
            </a:r>
            <a:r>
              <a:rPr lang="en-US" dirty="0"/>
              <a:t> Kumar </a:t>
            </a:r>
            <a:r>
              <a:rPr lang="en-US" dirty="0" err="1"/>
              <a:t>Chimpiri</a:t>
            </a:r>
            <a:endParaRPr lang="en-US" dirty="0"/>
          </a:p>
          <a:p>
            <a:pPr algn="ctr"/>
            <a:r>
              <a:rPr lang="en-US" sz="1200" i="0" dirty="0">
                <a:effectLst/>
                <a:latin typeface="Söhne"/>
              </a:rPr>
              <a:t>Machine Learning Engineer</a:t>
            </a:r>
            <a:endParaRPr lang="en-US" sz="1200" dirty="0"/>
          </a:p>
        </p:txBody>
      </p:sp>
      <p:sp>
        <p:nvSpPr>
          <p:cNvPr id="30" name="TextBox 29">
            <a:extLst>
              <a:ext uri="{FF2B5EF4-FFF2-40B4-BE49-F238E27FC236}">
                <a16:creationId xmlns:a16="http://schemas.microsoft.com/office/drawing/2014/main" xmlns="" id="{5C28926A-281D-49E3-9826-86EB43BF1814}"/>
              </a:ext>
            </a:extLst>
          </p:cNvPr>
          <p:cNvSpPr txBox="1"/>
          <p:nvPr/>
        </p:nvSpPr>
        <p:spPr>
          <a:xfrm flipH="1">
            <a:off x="9087589" y="4837723"/>
            <a:ext cx="2899137" cy="553998"/>
          </a:xfrm>
          <a:prstGeom prst="rect">
            <a:avLst/>
          </a:prstGeom>
          <a:noFill/>
        </p:spPr>
        <p:txBody>
          <a:bodyPr wrap="square" rtlCol="0">
            <a:spAutoFit/>
          </a:bodyPr>
          <a:lstStyle/>
          <a:p>
            <a:pPr algn="ctr"/>
            <a:r>
              <a:rPr lang="en-US"/>
              <a:t>Anwar Rashid Shaik</a:t>
            </a:r>
          </a:p>
          <a:p>
            <a:pPr algn="ctr"/>
            <a:r>
              <a:rPr lang="en-US" sz="1200"/>
              <a:t>Bigdata Engineer</a:t>
            </a:r>
            <a:endParaRPr lang="en-US" sz="1200" dirty="0"/>
          </a:p>
        </p:txBody>
      </p:sp>
      <p:pic>
        <p:nvPicPr>
          <p:cNvPr id="34" name="Picture 33" descr="A person sitting on a stone ledge&#10;&#10;Description automatically generated">
            <a:extLst>
              <a:ext uri="{FF2B5EF4-FFF2-40B4-BE49-F238E27FC236}">
                <a16:creationId xmlns:a16="http://schemas.microsoft.com/office/drawing/2014/main" xmlns="" id="{0A95B400-231B-7E56-F315-E48573C98D63}"/>
              </a:ext>
            </a:extLst>
          </p:cNvPr>
          <p:cNvPicPr>
            <a:picLocks noChangeAspect="1"/>
          </p:cNvPicPr>
          <p:nvPr/>
        </p:nvPicPr>
        <p:blipFill rotWithShape="1">
          <a:blip r:embed="rId5"/>
          <a:srcRect t="-1" r="26016" b="36580"/>
          <a:stretch/>
        </p:blipFill>
        <p:spPr>
          <a:xfrm>
            <a:off x="9437653" y="1962465"/>
            <a:ext cx="2199008" cy="2356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B7A2FD64-3A40-6F57-2516-25313F7F24B6}"/>
              </a:ext>
            </a:extLst>
          </p:cNvPr>
          <p:cNvSpPr txBox="1"/>
          <p:nvPr/>
        </p:nvSpPr>
        <p:spPr>
          <a:xfrm>
            <a:off x="2769079" y="580283"/>
            <a:ext cx="4517953" cy="707886"/>
          </a:xfrm>
          <a:prstGeom prst="rect">
            <a:avLst/>
          </a:prstGeom>
          <a:noFill/>
        </p:spPr>
        <p:txBody>
          <a:bodyPr wrap="square" rtlCol="0">
            <a:spAutoFit/>
          </a:bodyPr>
          <a:lstStyle/>
          <a:p>
            <a:pPr algn="ctr"/>
            <a:r>
              <a:rPr lang="en-US" sz="4000" b="1" dirty="0">
                <a:latin typeface="+mj-lt"/>
              </a:rPr>
              <a:t>TEAM MEMBERS</a:t>
            </a:r>
          </a:p>
        </p:txBody>
      </p:sp>
    </p:spTree>
    <p:extLst>
      <p:ext uri="{BB962C8B-B14F-4D97-AF65-F5344CB8AC3E}">
        <p14:creationId xmlns:p14="http://schemas.microsoft.com/office/powerpoint/2010/main" val="100228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xmlns="" id="{2E17E911-875F-4DE5-8699-99D9F1805A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1" y="2881222"/>
            <a:ext cx="4037835" cy="661809"/>
          </a:xfrm>
        </p:spPr>
        <p:txBody>
          <a:bodyPr vert="horz" lIns="91440" tIns="45720" rIns="91440" bIns="45720" rtlCol="0" anchor="b">
            <a:normAutofit/>
          </a:bodyPr>
          <a:lstStyle/>
          <a:p>
            <a:pPr algn="ctr"/>
            <a:r>
              <a:rPr lang="en-US" sz="4000" b="1" dirty="0">
                <a:solidFill>
                  <a:srgbClr val="FFFFFF"/>
                </a:solidFill>
              </a:rPr>
              <a:t>Objective</a:t>
            </a:r>
          </a:p>
        </p:txBody>
      </p:sp>
      <p:sp>
        <p:nvSpPr>
          <p:cNvPr id="3" name="Content Placeholder 2"/>
          <p:cNvSpPr>
            <a:spLocks noGrp="1"/>
          </p:cNvSpPr>
          <p:nvPr>
            <p:ph sz="half" idx="1"/>
          </p:nvPr>
        </p:nvSpPr>
        <p:spPr>
          <a:xfrm>
            <a:off x="4581727" y="649480"/>
            <a:ext cx="3025303" cy="5546047"/>
          </a:xfrm>
        </p:spPr>
        <p:txBody>
          <a:bodyPr vert="horz" lIns="91440" tIns="45720" rIns="91440" bIns="45720" rtlCol="0" anchor="ctr">
            <a:normAutofit/>
          </a:bodyPr>
          <a:lstStyle/>
          <a:p>
            <a:r>
              <a:rPr lang="en-US" sz="2000" dirty="0"/>
              <a:t>Developing an Accurate and Scalable Machine Learning Model for Rainfall Prediction to Enhance Water Resource Management.</a:t>
            </a:r>
          </a:p>
        </p:txBody>
      </p:sp>
      <p:pic>
        <p:nvPicPr>
          <p:cNvPr id="7" name="Picture 6" descr="Light bulb on yellow background with sketched light beams and cord">
            <a:extLst>
              <a:ext uri="{FF2B5EF4-FFF2-40B4-BE49-F238E27FC236}">
                <a16:creationId xmlns:a16="http://schemas.microsoft.com/office/drawing/2014/main" xmlns="" id="{94DF242D-544A-2198-4056-00B30B1C5DD6}"/>
              </a:ext>
            </a:extLst>
          </p:cNvPr>
          <p:cNvPicPr>
            <a:picLocks noChangeAspect="1"/>
          </p:cNvPicPr>
          <p:nvPr/>
        </p:nvPicPr>
        <p:blipFill rotWithShape="1">
          <a:blip r:embed="rId2"/>
          <a:srcRect l="54120" r="9269"/>
          <a:stretch/>
        </p:blipFill>
        <p:spPr>
          <a:xfrm>
            <a:off x="8109502" y="10"/>
            <a:ext cx="4082498" cy="6857990"/>
          </a:xfrm>
          <a:prstGeom prst="rect">
            <a:avLst/>
          </a:prstGeom>
        </p:spPr>
      </p:pic>
    </p:spTree>
    <p:extLst>
      <p:ext uri="{BB962C8B-B14F-4D97-AF65-F5344CB8AC3E}">
        <p14:creationId xmlns:p14="http://schemas.microsoft.com/office/powerpoint/2010/main" val="281944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AD892D7-9DFF-D40E-07E8-D4D0ABB52EBC}"/>
              </a:ext>
            </a:extLst>
          </p:cNvPr>
          <p:cNvSpPr>
            <a:spLocks noGrp="1"/>
          </p:cNvSpPr>
          <p:nvPr>
            <p:ph type="title"/>
          </p:nvPr>
        </p:nvSpPr>
        <p:spPr>
          <a:xfrm>
            <a:off x="-2137" y="3030983"/>
            <a:ext cx="4038603" cy="795603"/>
          </a:xfrm>
        </p:spPr>
        <p:txBody>
          <a:bodyPr vert="horz" lIns="91440" tIns="45720" rIns="91440" bIns="45720" rtlCol="0" anchor="t">
            <a:normAutofit/>
          </a:bodyPr>
          <a:lstStyle/>
          <a:p>
            <a:pPr algn="ctr"/>
            <a:r>
              <a:rPr lang="en-US" sz="4000" b="1" kern="1200" dirty="0">
                <a:solidFill>
                  <a:srgbClr val="FFFFFF"/>
                </a:solidFill>
                <a:ea typeface="+mj-ea"/>
                <a:cs typeface="+mj-cs"/>
              </a:rPr>
              <a:t>Crisp Methodology</a:t>
            </a:r>
          </a:p>
        </p:txBody>
      </p:sp>
      <p:pic>
        <p:nvPicPr>
          <p:cNvPr id="4" name="Content Placeholder 31" descr="A diagram of a diagram&#10;&#10;Description automatically generated">
            <a:extLst>
              <a:ext uri="{FF2B5EF4-FFF2-40B4-BE49-F238E27FC236}">
                <a16:creationId xmlns:a16="http://schemas.microsoft.com/office/drawing/2014/main" xmlns="" id="{D298AE7F-6F5E-F47C-F386-B0796D27D978}"/>
              </a:ext>
            </a:extLst>
          </p:cNvPr>
          <p:cNvPicPr>
            <a:picLocks noChangeAspect="1"/>
          </p:cNvPicPr>
          <p:nvPr/>
        </p:nvPicPr>
        <p:blipFill>
          <a:blip r:embed="rId2"/>
          <a:stretch>
            <a:fillRect/>
          </a:stretch>
        </p:blipFill>
        <p:spPr>
          <a:xfrm>
            <a:off x="5477773" y="112144"/>
            <a:ext cx="4477482" cy="4087298"/>
          </a:xfrm>
          <a:prstGeom prst="rect">
            <a:avLst/>
          </a:prstGeom>
          <a:noFill/>
        </p:spPr>
      </p:pic>
      <p:sp>
        <p:nvSpPr>
          <p:cNvPr id="3" name="TextBox 2"/>
          <p:cNvSpPr txBox="1"/>
          <p:nvPr/>
        </p:nvSpPr>
        <p:spPr>
          <a:xfrm>
            <a:off x="4580626" y="4356340"/>
            <a:ext cx="7116793" cy="1938992"/>
          </a:xfrm>
          <a:prstGeom prst="rect">
            <a:avLst/>
          </a:prstGeom>
          <a:noFill/>
        </p:spPr>
        <p:txBody>
          <a:bodyPr wrap="square" rtlCol="0">
            <a:spAutoFit/>
          </a:bodyPr>
          <a:lstStyle/>
          <a:p>
            <a:pPr algn="just"/>
            <a:r>
              <a:rPr lang="en-US" sz="2000" dirty="0"/>
              <a:t>CRISP methodology </a:t>
            </a:r>
            <a:r>
              <a:rPr lang="en-US" sz="2000" dirty="0" smtClean="0"/>
              <a:t>involves </a:t>
            </a:r>
            <a:r>
              <a:rPr lang="en-US" sz="2000" dirty="0"/>
              <a:t>systematically defining the problem, collecting and comprehending the data, preprocessing to ensure data quality, selecting relevant features, choosing appropriate models, developing and fine-tuning these models, evaluating their performance, and optimizing </a:t>
            </a:r>
            <a:r>
              <a:rPr lang="en-US" sz="2000" dirty="0" smtClean="0"/>
              <a:t>hyper parameters </a:t>
            </a:r>
            <a:r>
              <a:rPr lang="en-US" sz="2000" dirty="0"/>
              <a:t>for increased accuracy.</a:t>
            </a:r>
            <a:endParaRPr lang="en-IN" sz="2000" dirty="0"/>
          </a:p>
        </p:txBody>
      </p:sp>
    </p:spTree>
    <p:extLst>
      <p:ext uri="{BB962C8B-B14F-4D97-AF65-F5344CB8AC3E}">
        <p14:creationId xmlns:p14="http://schemas.microsoft.com/office/powerpoint/2010/main" val="287013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Rectangle 62">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CC43F6-83BC-1AC2-FC83-07F3509EDF9B}"/>
              </a:ext>
            </a:extLst>
          </p:cNvPr>
          <p:cNvSpPr>
            <a:spLocks noGrp="1"/>
          </p:cNvSpPr>
          <p:nvPr>
            <p:ph type="title"/>
          </p:nvPr>
        </p:nvSpPr>
        <p:spPr>
          <a:xfrm>
            <a:off x="30422" y="2989264"/>
            <a:ext cx="3976972" cy="859192"/>
          </a:xfrm>
        </p:spPr>
        <p:txBody>
          <a:bodyPr vert="horz" lIns="91440" tIns="45720" rIns="91440" bIns="45720" rtlCol="0" anchor="b">
            <a:normAutofit/>
          </a:bodyPr>
          <a:lstStyle/>
          <a:p>
            <a:pPr algn="ctr"/>
            <a:r>
              <a:rPr lang="en-US" sz="4000" b="1" i="0" kern="1200" dirty="0">
                <a:solidFill>
                  <a:srgbClr val="FFFFFF"/>
                </a:solidFill>
                <a:effectLst/>
                <a:ea typeface="+mj-ea"/>
                <a:cs typeface="+mj-cs"/>
              </a:rPr>
              <a:t>Data </a:t>
            </a:r>
            <a:r>
              <a:rPr lang="en-US" sz="4000" b="1" i="0" kern="1200" dirty="0" smtClean="0">
                <a:solidFill>
                  <a:srgbClr val="FFFFFF"/>
                </a:solidFill>
                <a:effectLst/>
                <a:ea typeface="+mj-ea"/>
                <a:cs typeface="+mj-cs"/>
              </a:rPr>
              <a:t>Acquisition</a:t>
            </a:r>
            <a:endParaRPr lang="en-US" sz="4000" b="1" kern="1200" dirty="0">
              <a:solidFill>
                <a:srgbClr val="FFFFFF"/>
              </a:solidFill>
              <a:ea typeface="+mj-ea"/>
              <a:cs typeface="+mj-cs"/>
            </a:endParaRPr>
          </a:p>
        </p:txBody>
      </p:sp>
      <p:sp>
        <p:nvSpPr>
          <p:cNvPr id="3" name="Content Placeholder 2">
            <a:extLst>
              <a:ext uri="{FF2B5EF4-FFF2-40B4-BE49-F238E27FC236}">
                <a16:creationId xmlns:a16="http://schemas.microsoft.com/office/drawing/2014/main" xmlns="" id="{F31ADB79-DB1F-241D-6593-B2012410DA98}"/>
              </a:ext>
            </a:extLst>
          </p:cNvPr>
          <p:cNvSpPr>
            <a:spLocks noGrp="1"/>
          </p:cNvSpPr>
          <p:nvPr>
            <p:ph sz="half" idx="1"/>
          </p:nvPr>
        </p:nvSpPr>
        <p:spPr>
          <a:xfrm>
            <a:off x="4581727" y="649480"/>
            <a:ext cx="3025303" cy="5546047"/>
          </a:xfrm>
        </p:spPr>
        <p:txBody>
          <a:bodyPr vert="horz" lIns="91440" tIns="45720" rIns="91440" bIns="45720" rtlCol="0" anchor="ctr">
            <a:normAutofit/>
          </a:bodyPr>
          <a:lstStyle/>
          <a:p>
            <a:r>
              <a:rPr lang="en-US" sz="2000" dirty="0"/>
              <a:t>The dataset is acquired from </a:t>
            </a:r>
            <a:r>
              <a:rPr lang="en-US" sz="2000" dirty="0" err="1"/>
              <a:t>kaggle</a:t>
            </a:r>
            <a:r>
              <a:rPr lang="en-US" sz="2000" dirty="0"/>
              <a:t>.</a:t>
            </a:r>
          </a:p>
          <a:p>
            <a:r>
              <a:rPr lang="en-US" sz="2000" dirty="0"/>
              <a:t>Our dataset contains 145460 rows and 23 columns.</a:t>
            </a:r>
          </a:p>
        </p:txBody>
      </p:sp>
      <p:pic>
        <p:nvPicPr>
          <p:cNvPr id="6" name="Picture 5"/>
          <p:cNvPicPr>
            <a:picLocks noChangeAspect="1"/>
          </p:cNvPicPr>
          <p:nvPr/>
        </p:nvPicPr>
        <p:blipFill>
          <a:blip r:embed="rId2"/>
          <a:stretch>
            <a:fillRect/>
          </a:stretch>
        </p:blipFill>
        <p:spPr>
          <a:xfrm>
            <a:off x="8109502" y="986045"/>
            <a:ext cx="3615776" cy="4897789"/>
          </a:xfrm>
          <a:prstGeom prst="rect">
            <a:avLst/>
          </a:prstGeom>
        </p:spPr>
      </p:pic>
    </p:spTree>
    <p:extLst>
      <p:ext uri="{BB962C8B-B14F-4D97-AF65-F5344CB8AC3E}">
        <p14:creationId xmlns:p14="http://schemas.microsoft.com/office/powerpoint/2010/main" val="128161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169" y="2788457"/>
            <a:ext cx="3940266" cy="640328"/>
          </a:xfrm>
        </p:spPr>
        <p:txBody>
          <a:bodyPr vert="horz" lIns="91440" tIns="45720" rIns="91440" bIns="45720" rtlCol="0" anchor="t">
            <a:normAutofit/>
          </a:bodyPr>
          <a:lstStyle/>
          <a:p>
            <a:pPr algn="ctr"/>
            <a:r>
              <a:rPr lang="en-US" sz="4000" b="1" kern="1200" dirty="0">
                <a:solidFill>
                  <a:srgbClr val="FFFFFF"/>
                </a:solidFill>
                <a:latin typeface="+mj-lt"/>
                <a:ea typeface="+mj-ea"/>
                <a:cs typeface="+mj-cs"/>
              </a:rPr>
              <a:t>Data</a:t>
            </a:r>
            <a:r>
              <a:rPr lang="en-US" sz="4000" kern="1200" dirty="0">
                <a:solidFill>
                  <a:srgbClr val="FFFFFF"/>
                </a:solidFill>
                <a:latin typeface="+mj-lt"/>
                <a:ea typeface="+mj-ea"/>
                <a:cs typeface="+mj-cs"/>
              </a:rPr>
              <a:t> </a:t>
            </a:r>
            <a:r>
              <a:rPr lang="en-US" sz="4000" b="1" kern="1200" dirty="0" smtClean="0">
                <a:solidFill>
                  <a:srgbClr val="FFFFFF"/>
                </a:solidFill>
                <a:latin typeface="+mj-lt"/>
                <a:ea typeface="+mj-ea"/>
                <a:cs typeface="+mj-cs"/>
              </a:rPr>
              <a:t>Exploration</a:t>
            </a:r>
            <a:endParaRPr lang="en-US" sz="4000" b="1" kern="1200" dirty="0">
              <a:solidFill>
                <a:srgbClr val="FFFFFF"/>
              </a:solidFill>
              <a:latin typeface="+mj-lt"/>
              <a:ea typeface="+mj-ea"/>
              <a:cs typeface="+mj-cs"/>
            </a:endParaRPr>
          </a:p>
        </p:txBody>
      </p:sp>
      <p:pic>
        <p:nvPicPr>
          <p:cNvPr id="5" name="Content Placeholder 4"/>
          <p:cNvPicPr>
            <a:picLocks noGrp="1" noChangeAspect="1"/>
          </p:cNvPicPr>
          <p:nvPr>
            <p:ph sz="half" idx="1"/>
          </p:nvPr>
        </p:nvPicPr>
        <p:blipFill>
          <a:blip r:embed="rId2"/>
          <a:stretch>
            <a:fillRect/>
          </a:stretch>
        </p:blipFill>
        <p:spPr>
          <a:xfrm>
            <a:off x="4502428" y="945149"/>
            <a:ext cx="7225748" cy="4967702"/>
          </a:xfrm>
          <a:prstGeom prst="rect">
            <a:avLst/>
          </a:prstGeom>
        </p:spPr>
      </p:pic>
    </p:spTree>
    <p:extLst>
      <p:ext uri="{BB962C8B-B14F-4D97-AF65-F5344CB8AC3E}">
        <p14:creationId xmlns:p14="http://schemas.microsoft.com/office/powerpoint/2010/main" val="372724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4A5BF-35DC-D8D5-E3F2-A04703D5EB76}"/>
              </a:ext>
            </a:extLst>
          </p:cNvPr>
          <p:cNvSpPr>
            <a:spLocks noGrp="1"/>
          </p:cNvSpPr>
          <p:nvPr>
            <p:ph type="title"/>
          </p:nvPr>
        </p:nvSpPr>
        <p:spPr>
          <a:xfrm>
            <a:off x="-194" y="2745437"/>
            <a:ext cx="4038020" cy="739446"/>
          </a:xfrm>
        </p:spPr>
        <p:txBody>
          <a:bodyPr anchor="b">
            <a:normAutofit/>
          </a:bodyPr>
          <a:lstStyle/>
          <a:p>
            <a:pPr algn="ctr"/>
            <a:r>
              <a:rPr lang="en-US" sz="4000" b="1" i="0" dirty="0">
                <a:solidFill>
                  <a:srgbClr val="FFFFFF"/>
                </a:solidFill>
                <a:effectLst/>
              </a:rPr>
              <a:t>Model </a:t>
            </a:r>
            <a:r>
              <a:rPr lang="en-US" sz="4000" b="1" i="0" dirty="0" smtClean="0">
                <a:solidFill>
                  <a:srgbClr val="FFFFFF"/>
                </a:solidFill>
                <a:effectLst/>
              </a:rPr>
              <a:t>Selection</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844578E3-2953-79FD-15BC-12C0E5B74F50}"/>
              </a:ext>
            </a:extLst>
          </p:cNvPr>
          <p:cNvSpPr>
            <a:spLocks noGrp="1"/>
          </p:cNvSpPr>
          <p:nvPr>
            <p:ph idx="1"/>
          </p:nvPr>
        </p:nvSpPr>
        <p:spPr>
          <a:xfrm>
            <a:off x="4581727" y="649480"/>
            <a:ext cx="3025303" cy="5546047"/>
          </a:xfrm>
        </p:spPr>
        <p:txBody>
          <a:bodyPr anchor="ctr">
            <a:normAutofit/>
          </a:bodyPr>
          <a:lstStyle/>
          <a:p>
            <a:r>
              <a:rPr lang="en-US" sz="2000" b="1" dirty="0">
                <a:ea typeface="+mj-ea"/>
                <a:cs typeface="+mj-cs"/>
              </a:rPr>
              <a:t>Logistic Regression</a:t>
            </a:r>
          </a:p>
          <a:p>
            <a:r>
              <a:rPr lang="en-US" sz="2000" b="1" dirty="0">
                <a:ea typeface="+mj-ea"/>
                <a:cs typeface="+mj-cs"/>
              </a:rPr>
              <a:t>Decision Tree</a:t>
            </a:r>
          </a:p>
          <a:p>
            <a:r>
              <a:rPr lang="en-US" sz="2000" b="1" dirty="0">
                <a:ea typeface="+mj-ea"/>
                <a:cs typeface="+mj-cs"/>
              </a:rPr>
              <a:t>Random Forest Classifier</a:t>
            </a:r>
          </a:p>
          <a:p>
            <a:r>
              <a:rPr lang="en-US" sz="2000" b="1" dirty="0" smtClean="0">
                <a:ea typeface="+mj-ea"/>
                <a:cs typeface="+mj-cs"/>
              </a:rPr>
              <a:t>XG-Boost</a:t>
            </a:r>
            <a:endParaRPr lang="en-US" sz="2000" b="1" dirty="0">
              <a:ea typeface="+mj-ea"/>
              <a:cs typeface="+mj-cs"/>
            </a:endParaRPr>
          </a:p>
        </p:txBody>
      </p:sp>
      <p:pic>
        <p:nvPicPr>
          <p:cNvPr id="29" name="Graphic 28" descr="Deciduous tree">
            <a:extLst>
              <a:ext uri="{FF2B5EF4-FFF2-40B4-BE49-F238E27FC236}">
                <a16:creationId xmlns:a16="http://schemas.microsoft.com/office/drawing/2014/main" xmlns="" id="{759919BF-819B-75E3-37D2-C26833DBF7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379736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E93F3-D47C-8AF2-BDF5-40FF4DEFA950}"/>
              </a:ext>
            </a:extLst>
          </p:cNvPr>
          <p:cNvSpPr>
            <a:spLocks noGrp="1"/>
          </p:cNvSpPr>
          <p:nvPr>
            <p:ph type="title"/>
          </p:nvPr>
        </p:nvSpPr>
        <p:spPr>
          <a:xfrm>
            <a:off x="21" y="3752849"/>
            <a:ext cx="3771880" cy="1819815"/>
          </a:xfrm>
        </p:spPr>
        <p:txBody>
          <a:bodyPr vert="horz" lIns="91440" tIns="45720" rIns="91440" bIns="45720" rtlCol="0" anchor="ctr">
            <a:normAutofit/>
          </a:bodyPr>
          <a:lstStyle/>
          <a:p>
            <a:pPr algn="ctr"/>
            <a:r>
              <a:rPr lang="en-US" sz="3600" b="1" dirty="0"/>
              <a:t>Evaluation Metrics</a:t>
            </a:r>
          </a:p>
        </p:txBody>
      </p:sp>
      <p:pic>
        <p:nvPicPr>
          <p:cNvPr id="5" name="Picture 4" descr="A blue background with white text&#10;&#10;Description automatically generated">
            <a:extLst>
              <a:ext uri="{FF2B5EF4-FFF2-40B4-BE49-F238E27FC236}">
                <a16:creationId xmlns:a16="http://schemas.microsoft.com/office/drawing/2014/main" xmlns="" id="{C3E56755-361C-A280-8FF1-3EE20AC41D75}"/>
              </a:ext>
            </a:extLst>
          </p:cNvPr>
          <p:cNvPicPr>
            <a:picLocks noChangeAspect="1"/>
          </p:cNvPicPr>
          <p:nvPr/>
        </p:nvPicPr>
        <p:blipFill rotWithShape="1">
          <a:blip r:embed="rId2"/>
          <a:srcRect t="12865" b="2626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
        <p:nvSpPr>
          <p:cNvPr id="3" name="Content Placeholder 2">
            <a:extLst>
              <a:ext uri="{FF2B5EF4-FFF2-40B4-BE49-F238E27FC236}">
                <a16:creationId xmlns:a16="http://schemas.microsoft.com/office/drawing/2014/main" xmlns="" id="{168EFAE5-EEAB-EEC1-B8F8-EF7363BCD25B}"/>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r>
              <a:rPr lang="en-US" sz="2000" b="1" dirty="0"/>
              <a:t>A</a:t>
            </a:r>
            <a:r>
              <a:rPr lang="en-US" sz="2000" b="1" i="0" dirty="0">
                <a:effectLst/>
              </a:rPr>
              <a:t>ccuracy</a:t>
            </a:r>
          </a:p>
          <a:p>
            <a:r>
              <a:rPr lang="en-US" sz="2000" b="1" dirty="0"/>
              <a:t>P</a:t>
            </a:r>
            <a:r>
              <a:rPr lang="en-US" sz="2000" b="1" i="0" dirty="0">
                <a:effectLst/>
              </a:rPr>
              <a:t>recision</a:t>
            </a:r>
          </a:p>
          <a:p>
            <a:r>
              <a:rPr lang="en-US" sz="2000" b="1" dirty="0"/>
              <a:t>R</a:t>
            </a:r>
            <a:r>
              <a:rPr lang="en-US" sz="2000" b="1" i="0" dirty="0">
                <a:effectLst/>
              </a:rPr>
              <a:t>ecall </a:t>
            </a:r>
          </a:p>
          <a:p>
            <a:r>
              <a:rPr lang="en-US" sz="2000" b="1" i="0" dirty="0">
                <a:effectLst/>
              </a:rPr>
              <a:t>F1-score</a:t>
            </a:r>
          </a:p>
          <a:p>
            <a:r>
              <a:rPr lang="en-US" sz="2000" b="1" dirty="0"/>
              <a:t>Confusion Matrix</a:t>
            </a:r>
          </a:p>
          <a:p>
            <a:endParaRPr lang="en-US" sz="1800" dirty="0"/>
          </a:p>
        </p:txBody>
      </p:sp>
    </p:spTree>
    <p:extLst>
      <p:ext uri="{BB962C8B-B14F-4D97-AF65-F5344CB8AC3E}">
        <p14:creationId xmlns:p14="http://schemas.microsoft.com/office/powerpoint/2010/main" val="6515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4A5BF-35DC-D8D5-E3F2-A04703D5EB76}"/>
              </a:ext>
            </a:extLst>
          </p:cNvPr>
          <p:cNvSpPr>
            <a:spLocks noGrp="1"/>
          </p:cNvSpPr>
          <p:nvPr>
            <p:ph type="title"/>
          </p:nvPr>
        </p:nvSpPr>
        <p:spPr>
          <a:xfrm>
            <a:off x="-194" y="2745437"/>
            <a:ext cx="4038020" cy="739446"/>
          </a:xfrm>
        </p:spPr>
        <p:txBody>
          <a:bodyPr anchor="b">
            <a:normAutofit/>
          </a:bodyPr>
          <a:lstStyle/>
          <a:p>
            <a:pPr algn="ctr"/>
            <a:r>
              <a:rPr lang="en-US" sz="4000" b="1" dirty="0" smtClean="0">
                <a:solidFill>
                  <a:srgbClr val="FFFFFF"/>
                </a:solidFill>
              </a:rPr>
              <a:t>Logistic Regression</a:t>
            </a: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844578E3-2953-79FD-15BC-12C0E5B74F50}"/>
              </a:ext>
            </a:extLst>
          </p:cNvPr>
          <p:cNvSpPr>
            <a:spLocks noGrp="1"/>
          </p:cNvSpPr>
          <p:nvPr>
            <p:ph idx="1"/>
          </p:nvPr>
        </p:nvSpPr>
        <p:spPr>
          <a:xfrm>
            <a:off x="4226944" y="649481"/>
            <a:ext cx="7867290" cy="1343221"/>
          </a:xfrm>
        </p:spPr>
        <p:txBody>
          <a:bodyPr anchor="ctr">
            <a:normAutofit/>
          </a:bodyPr>
          <a:lstStyle/>
          <a:p>
            <a:pPr marL="0" indent="0" algn="just">
              <a:buNone/>
            </a:pPr>
            <a:r>
              <a:rPr lang="en-US" sz="2000" dirty="0"/>
              <a:t>Logistic Regression serves as a valuable tool, especially when the task is framed as a binary classification problem, distinguishing between the occurrence and non-occurrence of rainfall within a specific timeframe. </a:t>
            </a:r>
            <a:endParaRPr lang="en-US" sz="2000" dirty="0">
              <a:latin typeface="+mj-lt"/>
              <a:ea typeface="+mj-ea"/>
              <a:cs typeface="+mj-cs"/>
            </a:endParaRPr>
          </a:p>
        </p:txBody>
      </p:sp>
      <p:pic>
        <p:nvPicPr>
          <p:cNvPr id="11" name="Picture 10"/>
          <p:cNvPicPr/>
          <p:nvPr/>
        </p:nvPicPr>
        <p:blipFill>
          <a:blip r:embed="rId2"/>
          <a:stretch>
            <a:fillRect/>
          </a:stretch>
        </p:blipFill>
        <p:spPr>
          <a:xfrm>
            <a:off x="5689873" y="2642183"/>
            <a:ext cx="4076700" cy="2133600"/>
          </a:xfrm>
          <a:prstGeom prst="rect">
            <a:avLst/>
          </a:prstGeom>
        </p:spPr>
      </p:pic>
    </p:spTree>
    <p:extLst>
      <p:ext uri="{BB962C8B-B14F-4D97-AF65-F5344CB8AC3E}">
        <p14:creationId xmlns:p14="http://schemas.microsoft.com/office/powerpoint/2010/main" val="3095367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purl.org/dc/terms/"/>
    <ds:schemaRef ds:uri="http://purl.org/dc/elements/1.1/"/>
    <ds:schemaRef ds:uri="http://schemas.microsoft.com/office/2006/documentManagement/types"/>
    <ds:schemaRef ds:uri="16c05727-aa75-4e4a-9b5f-8a80a1165891"/>
    <ds:schemaRef ds:uri="http://schemas.microsoft.com/office/infopath/2007/PartnerControls"/>
    <ds:schemaRef ds:uri="http://schemas.microsoft.com/office/2006/metadata/properties"/>
    <ds:schemaRef ds:uri="71af3243-3dd4-4a8d-8c0d-dd76da1f02a5"/>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721</TotalTime>
  <Words>287</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Tahoma</vt:lpstr>
      <vt:lpstr>Office Theme</vt:lpstr>
      <vt:lpstr>Rainfall Prediction  Using  Machine Learning</vt:lpstr>
      <vt:lpstr>PowerPoint Presentation</vt:lpstr>
      <vt:lpstr>Objective</vt:lpstr>
      <vt:lpstr>Crisp Methodology</vt:lpstr>
      <vt:lpstr>Data Acquisition</vt:lpstr>
      <vt:lpstr>Data Exploration</vt:lpstr>
      <vt:lpstr>Model Selection</vt:lpstr>
      <vt:lpstr>Evaluation Metrics</vt:lpstr>
      <vt:lpstr>Logistic Regression</vt:lpstr>
      <vt:lpstr>Decision Tree</vt:lpstr>
      <vt:lpstr>Random Forest Classifier</vt:lpstr>
      <vt:lpstr>XG-Boost</vt:lpstr>
      <vt:lpstr>PowerPoint Presentation</vt:lpstr>
      <vt:lpstr>Our project links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Anwar Rashid Shaik</dc:creator>
  <cp:lastModifiedBy>Microsoft account</cp:lastModifiedBy>
  <cp:revision>21</cp:revision>
  <dcterms:created xsi:type="dcterms:W3CDTF">2023-10-17T21:44:46Z</dcterms:created>
  <dcterms:modified xsi:type="dcterms:W3CDTF">2023-12-06T00:59:59Z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