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etpostman.com/2014/10/28/using-csv-and-json-files-in-the-postman-collection-runner/?_ga=2.123063947.1206661868.1546906314-1179543638.1546679075" TargetMode="External"/><Relationship Id="rId2" Type="http://schemas.openxmlformats.org/officeDocument/2006/relationships/hyperlink" Target="https://learning.getpostman.com/docs/postman/launching_postman/installation_and_upd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newman" TargetMode="External"/><Relationship Id="rId4" Type="http://schemas.openxmlformats.org/officeDocument/2006/relationships/hyperlink" Target="https://www.qasymphony.com/blog/automated-api-testing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APIs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Postman</a:t>
            </a:r>
            <a:endParaRPr lang="en-US" dirty="0"/>
          </a:p>
        </p:txBody>
      </p:sp>
      <p:pic>
        <p:nvPicPr>
          <p:cNvPr id="1026" name="Picture 2" descr="Image result for postman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1336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1752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Postman Introduction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Postman Collections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Writing Automated Tests using Postman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Automated Testing with Newman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Demo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mtClean="0"/>
              <a:t>References &amp; Learning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35676C20-4CA7-4B55-B846-C0251D709E8A}"/>
              </a:ext>
            </a:extLst>
          </p:cNvPr>
          <p:cNvSpPr/>
          <p:nvPr/>
        </p:nvSpPr>
        <p:spPr>
          <a:xfrm>
            <a:off x="304800" y="2895600"/>
            <a:ext cx="8458200" cy="3657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dirty="0" smtClean="0"/>
              <a:t>Postman Introduction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81000" y="2973288"/>
            <a:ext cx="7620000" cy="3130575"/>
            <a:chOff x="228600" y="1219200"/>
            <a:chExt cx="8839200" cy="4587317"/>
          </a:xfrm>
        </p:grpSpPr>
        <p:sp>
          <p:nvSpPr>
            <p:cNvPr id="5" name="Figure">
              <a:extLst>
                <a:ext uri="{FF2B5EF4-FFF2-40B4-BE49-F238E27FC236}">
                  <a16:creationId xmlns="" xmlns:a16="http://schemas.microsoft.com/office/drawing/2014/main" id="{E74E216C-AE2F-479E-8C6A-31E99D3C6598}"/>
                </a:ext>
              </a:extLst>
            </p:cNvPr>
            <p:cNvSpPr/>
            <p:nvPr/>
          </p:nvSpPr>
          <p:spPr>
            <a:xfrm>
              <a:off x="3588223" y="2788713"/>
              <a:ext cx="1960349" cy="173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6686" y="875"/>
                  </a:moveTo>
                  <a:cubicBezTo>
                    <a:pt x="16440" y="398"/>
                    <a:pt x="15844" y="0"/>
                    <a:pt x="15353" y="0"/>
                  </a:cubicBezTo>
                  <a:lnTo>
                    <a:pt x="6125" y="0"/>
                  </a:lnTo>
                  <a:cubicBezTo>
                    <a:pt x="5634" y="0"/>
                    <a:pt x="5038" y="398"/>
                    <a:pt x="4792" y="875"/>
                  </a:cubicBezTo>
                  <a:lnTo>
                    <a:pt x="185" y="9931"/>
                  </a:lnTo>
                  <a:cubicBezTo>
                    <a:pt x="-61" y="10409"/>
                    <a:pt x="-61" y="11191"/>
                    <a:pt x="185" y="11669"/>
                  </a:cubicBezTo>
                  <a:lnTo>
                    <a:pt x="4792" y="20725"/>
                  </a:lnTo>
                  <a:cubicBezTo>
                    <a:pt x="5038" y="21202"/>
                    <a:pt x="5634" y="21600"/>
                    <a:pt x="6125" y="21600"/>
                  </a:cubicBezTo>
                  <a:lnTo>
                    <a:pt x="15353" y="21600"/>
                  </a:lnTo>
                  <a:cubicBezTo>
                    <a:pt x="15844" y="21600"/>
                    <a:pt x="16440" y="21202"/>
                    <a:pt x="16686" y="20725"/>
                  </a:cubicBezTo>
                  <a:lnTo>
                    <a:pt x="21293" y="11669"/>
                  </a:lnTo>
                  <a:cubicBezTo>
                    <a:pt x="21539" y="11191"/>
                    <a:pt x="21539" y="10409"/>
                    <a:pt x="21293" y="9931"/>
                  </a:cubicBezTo>
                  <a:lnTo>
                    <a:pt x="16686" y="875"/>
                  </a:ln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6" name="Figure">
              <a:extLst>
                <a:ext uri="{FF2B5EF4-FFF2-40B4-BE49-F238E27FC236}">
                  <a16:creationId xmlns="" xmlns:a16="http://schemas.microsoft.com/office/drawing/2014/main" id="{2CBFC46F-BA54-4A54-BB11-C68AB4F2C5DB}"/>
                </a:ext>
              </a:extLst>
            </p:cNvPr>
            <p:cNvSpPr/>
            <p:nvPr/>
          </p:nvSpPr>
          <p:spPr>
            <a:xfrm>
              <a:off x="4292731" y="3738731"/>
              <a:ext cx="1668406" cy="172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98" y="6405"/>
                  </a:moveTo>
                  <a:lnTo>
                    <a:pt x="13115" y="0"/>
                  </a:lnTo>
                  <a:lnTo>
                    <a:pt x="9231" y="6405"/>
                  </a:lnTo>
                  <a:lnTo>
                    <a:pt x="8610" y="7437"/>
                  </a:lnTo>
                  <a:lnTo>
                    <a:pt x="4243" y="14632"/>
                  </a:lnTo>
                  <a:lnTo>
                    <a:pt x="3621" y="15637"/>
                  </a:lnTo>
                  <a:lnTo>
                    <a:pt x="0" y="21600"/>
                  </a:lnTo>
                  <a:lnTo>
                    <a:pt x="13294" y="21600"/>
                  </a:lnTo>
                  <a:cubicBezTo>
                    <a:pt x="15381" y="21600"/>
                    <a:pt x="17938" y="20166"/>
                    <a:pt x="18974" y="18424"/>
                  </a:cubicBezTo>
                  <a:lnTo>
                    <a:pt x="21600" y="14016"/>
                  </a:lnTo>
                  <a:lnTo>
                    <a:pt x="17606" y="7437"/>
                  </a:lnTo>
                  <a:lnTo>
                    <a:pt x="16998" y="640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7" name="Figure">
              <a:extLst>
                <a:ext uri="{FF2B5EF4-FFF2-40B4-BE49-F238E27FC236}">
                  <a16:creationId xmlns="" xmlns:a16="http://schemas.microsoft.com/office/drawing/2014/main" id="{76F8390E-136B-4692-BA30-8A59D3B00231}"/>
                </a:ext>
              </a:extLst>
            </p:cNvPr>
            <p:cNvSpPr/>
            <p:nvPr/>
          </p:nvSpPr>
          <p:spPr>
            <a:xfrm>
              <a:off x="2574158" y="2543201"/>
              <a:ext cx="1560861" cy="170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13130" y="21600"/>
                  </a:moveTo>
                  <a:lnTo>
                    <a:pt x="21327" y="21600"/>
                  </a:lnTo>
                  <a:lnTo>
                    <a:pt x="17229" y="15139"/>
                  </a:lnTo>
                  <a:lnTo>
                    <a:pt x="17229" y="15139"/>
                  </a:lnTo>
                  <a:lnTo>
                    <a:pt x="16572" y="14112"/>
                  </a:lnTo>
                  <a:lnTo>
                    <a:pt x="11818" y="6637"/>
                  </a:lnTo>
                  <a:lnTo>
                    <a:pt x="11161" y="5596"/>
                  </a:lnTo>
                  <a:lnTo>
                    <a:pt x="7603" y="0"/>
                  </a:lnTo>
                  <a:lnTo>
                    <a:pt x="821" y="10908"/>
                  </a:lnTo>
                  <a:cubicBezTo>
                    <a:pt x="-273" y="12665"/>
                    <a:pt x="-273" y="15558"/>
                    <a:pt x="821" y="17315"/>
                  </a:cubicBezTo>
                  <a:lnTo>
                    <a:pt x="3490" y="21586"/>
                  </a:lnTo>
                  <a:lnTo>
                    <a:pt x="11832" y="21586"/>
                  </a:lnTo>
                  <a:lnTo>
                    <a:pt x="13130" y="215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8" name="Figure">
              <a:extLst>
                <a:ext uri="{FF2B5EF4-FFF2-40B4-BE49-F238E27FC236}">
                  <a16:creationId xmlns="" xmlns:a16="http://schemas.microsoft.com/office/drawing/2014/main" id="{D81A0F75-783D-4AA7-ABFE-74666C52ADFD}"/>
                </a:ext>
              </a:extLst>
            </p:cNvPr>
            <p:cNvSpPr/>
            <p:nvPr/>
          </p:nvSpPr>
          <p:spPr>
            <a:xfrm>
              <a:off x="4282058" y="1860042"/>
              <a:ext cx="1981165" cy="112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4" y="12179"/>
                  </a:moveTo>
                  <a:lnTo>
                    <a:pt x="0" y="21600"/>
                  </a:lnTo>
                  <a:lnTo>
                    <a:pt x="6319" y="21600"/>
                  </a:lnTo>
                  <a:lnTo>
                    <a:pt x="7355" y="21600"/>
                  </a:lnTo>
                  <a:lnTo>
                    <a:pt x="14943" y="21600"/>
                  </a:lnTo>
                  <a:lnTo>
                    <a:pt x="15979" y="21600"/>
                  </a:lnTo>
                  <a:lnTo>
                    <a:pt x="21600" y="21600"/>
                  </a:lnTo>
                  <a:lnTo>
                    <a:pt x="16084" y="4843"/>
                  </a:lnTo>
                  <a:cubicBezTo>
                    <a:pt x="15211" y="2187"/>
                    <a:pt x="13058" y="0"/>
                    <a:pt x="11300" y="0"/>
                  </a:cubicBezTo>
                  <a:lnTo>
                    <a:pt x="7227" y="0"/>
                  </a:lnTo>
                  <a:lnTo>
                    <a:pt x="3666" y="10647"/>
                  </a:lnTo>
                  <a:lnTo>
                    <a:pt x="3154" y="12179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9" name="Figure">
              <a:extLst>
                <a:ext uri="{FF2B5EF4-FFF2-40B4-BE49-F238E27FC236}">
                  <a16:creationId xmlns="" xmlns:a16="http://schemas.microsoft.com/office/drawing/2014/main" id="{AE14E21F-CF15-485D-9311-3237B21BE26B}"/>
                </a:ext>
              </a:extLst>
            </p:cNvPr>
            <p:cNvSpPr/>
            <p:nvPr/>
          </p:nvSpPr>
          <p:spPr>
            <a:xfrm>
              <a:off x="3182596" y="1860041"/>
              <a:ext cx="1668406" cy="172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2" y="15195"/>
                  </a:moveTo>
                  <a:lnTo>
                    <a:pt x="8485" y="21600"/>
                  </a:lnTo>
                  <a:lnTo>
                    <a:pt x="12369" y="15195"/>
                  </a:lnTo>
                  <a:lnTo>
                    <a:pt x="12990" y="14163"/>
                  </a:lnTo>
                  <a:lnTo>
                    <a:pt x="17357" y="6968"/>
                  </a:lnTo>
                  <a:lnTo>
                    <a:pt x="17965" y="5949"/>
                  </a:lnTo>
                  <a:lnTo>
                    <a:pt x="21600" y="0"/>
                  </a:lnTo>
                  <a:lnTo>
                    <a:pt x="8306" y="0"/>
                  </a:lnTo>
                  <a:cubicBezTo>
                    <a:pt x="6219" y="0"/>
                    <a:pt x="3662" y="1434"/>
                    <a:pt x="2626" y="3176"/>
                  </a:cubicBezTo>
                  <a:lnTo>
                    <a:pt x="0" y="7584"/>
                  </a:lnTo>
                  <a:lnTo>
                    <a:pt x="3994" y="14163"/>
                  </a:lnTo>
                  <a:lnTo>
                    <a:pt x="4602" y="15195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0" name="Figure">
              <a:extLst>
                <a:ext uri="{FF2B5EF4-FFF2-40B4-BE49-F238E27FC236}">
                  <a16:creationId xmlns="" xmlns:a16="http://schemas.microsoft.com/office/drawing/2014/main" id="{E732898F-31A2-4071-BFD2-1FA803DE4210}"/>
                </a:ext>
              </a:extLst>
            </p:cNvPr>
            <p:cNvSpPr/>
            <p:nvPr/>
          </p:nvSpPr>
          <p:spPr>
            <a:xfrm>
              <a:off x="2873040" y="4336497"/>
              <a:ext cx="1981165" cy="112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46" y="9421"/>
                  </a:moveTo>
                  <a:lnTo>
                    <a:pt x="21600" y="0"/>
                  </a:lnTo>
                  <a:lnTo>
                    <a:pt x="15281" y="0"/>
                  </a:lnTo>
                  <a:lnTo>
                    <a:pt x="14256" y="0"/>
                  </a:lnTo>
                  <a:lnTo>
                    <a:pt x="6669" y="0"/>
                  </a:lnTo>
                  <a:lnTo>
                    <a:pt x="5633" y="0"/>
                  </a:lnTo>
                  <a:lnTo>
                    <a:pt x="0" y="0"/>
                  </a:lnTo>
                  <a:lnTo>
                    <a:pt x="5516" y="16757"/>
                  </a:lnTo>
                  <a:cubicBezTo>
                    <a:pt x="6389" y="19413"/>
                    <a:pt x="8542" y="21600"/>
                    <a:pt x="10300" y="21600"/>
                  </a:cubicBezTo>
                  <a:lnTo>
                    <a:pt x="14373" y="21600"/>
                  </a:lnTo>
                  <a:lnTo>
                    <a:pt x="17934" y="10953"/>
                  </a:lnTo>
                  <a:lnTo>
                    <a:pt x="18446" y="9421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1" name="Figure">
              <a:extLst>
                <a:ext uri="{FF2B5EF4-FFF2-40B4-BE49-F238E27FC236}">
                  <a16:creationId xmlns="" xmlns:a16="http://schemas.microsoft.com/office/drawing/2014/main" id="{33DBC621-A33F-4ADC-911F-33D5C526FAD9}"/>
                </a:ext>
              </a:extLst>
            </p:cNvPr>
            <p:cNvSpPr/>
            <p:nvPr/>
          </p:nvSpPr>
          <p:spPr>
            <a:xfrm>
              <a:off x="5007915" y="3066245"/>
              <a:ext cx="1561928" cy="170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8191" y="0"/>
                  </a:moveTo>
                  <a:lnTo>
                    <a:pt x="0" y="0"/>
                  </a:lnTo>
                  <a:lnTo>
                    <a:pt x="4096" y="6461"/>
                  </a:lnTo>
                  <a:lnTo>
                    <a:pt x="4751" y="7488"/>
                  </a:lnTo>
                  <a:lnTo>
                    <a:pt x="9503" y="14963"/>
                  </a:lnTo>
                  <a:lnTo>
                    <a:pt x="10159" y="16004"/>
                  </a:lnTo>
                  <a:lnTo>
                    <a:pt x="13715" y="21600"/>
                  </a:lnTo>
                  <a:lnTo>
                    <a:pt x="20507" y="10692"/>
                  </a:lnTo>
                  <a:cubicBezTo>
                    <a:pt x="21600" y="8935"/>
                    <a:pt x="21600" y="6042"/>
                    <a:pt x="20507" y="4285"/>
                  </a:cubicBezTo>
                  <a:lnTo>
                    <a:pt x="17840" y="14"/>
                  </a:lnTo>
                  <a:lnTo>
                    <a:pt x="9503" y="14"/>
                  </a:lnTo>
                  <a:lnTo>
                    <a:pt x="8191" y="1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2" name="Freeform: Shape 49">
              <a:extLst>
                <a:ext uri="{FF2B5EF4-FFF2-40B4-BE49-F238E27FC236}">
                  <a16:creationId xmlns="" xmlns:a16="http://schemas.microsoft.com/office/drawing/2014/main" id="{8D7CBBF7-A6FC-4E97-9334-F764180AA075}"/>
                </a:ext>
              </a:extLst>
            </p:cNvPr>
            <p:cNvSpPr/>
            <p:nvPr/>
          </p:nvSpPr>
          <p:spPr>
            <a:xfrm>
              <a:off x="4842204" y="3738732"/>
              <a:ext cx="574532" cy="788837"/>
            </a:xfrm>
            <a:custGeom>
              <a:avLst/>
              <a:gdLst>
                <a:gd name="connsiteX0" fmla="*/ 551510 w 683559"/>
                <a:gd name="connsiteY0" fmla="*/ 0 h 938531"/>
                <a:gd name="connsiteX1" fmla="*/ 683559 w 683559"/>
                <a:gd name="connsiteY1" fmla="*/ 224644 h 938531"/>
                <a:gd name="connsiteX2" fmla="*/ 320123 w 683559"/>
                <a:gd name="connsiteY2" fmla="*/ 854724 h 938531"/>
                <a:gd name="connsiteX3" fmla="*/ 175362 w 683559"/>
                <a:gd name="connsiteY3" fmla="*/ 938531 h 938531"/>
                <a:gd name="connsiteX4" fmla="*/ 0 w 683559"/>
                <a:gd name="connsiteY4" fmla="*/ 938531 h 938531"/>
                <a:gd name="connsiteX5" fmla="*/ 137506 w 683559"/>
                <a:gd name="connsiteY5" fmla="*/ 704877 h 938531"/>
                <a:gd name="connsiteX6" fmla="*/ 194575 w 683559"/>
                <a:gd name="connsiteY6" fmla="*/ 607064 h 93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559" h="938531">
                  <a:moveTo>
                    <a:pt x="551510" y="0"/>
                  </a:moveTo>
                  <a:lnTo>
                    <a:pt x="683559" y="224644"/>
                  </a:lnTo>
                  <a:lnTo>
                    <a:pt x="320123" y="854724"/>
                  </a:lnTo>
                  <a:cubicBezTo>
                    <a:pt x="293408" y="900411"/>
                    <a:pt x="228684" y="938531"/>
                    <a:pt x="175362" y="938531"/>
                  </a:cubicBezTo>
                  <a:lnTo>
                    <a:pt x="0" y="938531"/>
                  </a:lnTo>
                  <a:lnTo>
                    <a:pt x="137506" y="704877"/>
                  </a:lnTo>
                  <a:lnTo>
                    <a:pt x="194575" y="60706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49AAC9BA-414A-4D2A-BA1B-737D6C3578EB}"/>
                </a:ext>
              </a:extLst>
            </p:cNvPr>
            <p:cNvSpPr/>
            <p:nvPr/>
          </p:nvSpPr>
          <p:spPr>
            <a:xfrm>
              <a:off x="3588223" y="3471873"/>
              <a:ext cx="547329" cy="78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21381" y="21600"/>
                  </a:moveTo>
                  <a:lnTo>
                    <a:pt x="12374" y="21600"/>
                  </a:lnTo>
                  <a:lnTo>
                    <a:pt x="657" y="7220"/>
                  </a:lnTo>
                  <a:cubicBezTo>
                    <a:pt x="-219" y="6159"/>
                    <a:pt x="-219" y="4420"/>
                    <a:pt x="657" y="3359"/>
                  </a:cubicBezTo>
                  <a:lnTo>
                    <a:pt x="3409" y="0"/>
                  </a:lnTo>
                  <a:lnTo>
                    <a:pt x="7829" y="5304"/>
                  </a:lnTo>
                  <a:lnTo>
                    <a:pt x="9705" y="7544"/>
                  </a:lnTo>
                  <a:lnTo>
                    <a:pt x="9705" y="7544"/>
                  </a:lnTo>
                  <a:lnTo>
                    <a:pt x="21381" y="216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876AD4CF-84BC-4A77-BC85-B861FF44CD51}"/>
                </a:ext>
              </a:extLst>
            </p:cNvPr>
            <p:cNvSpPr/>
            <p:nvPr/>
          </p:nvSpPr>
          <p:spPr>
            <a:xfrm>
              <a:off x="3726990" y="2788712"/>
              <a:ext cx="576417" cy="78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7280" y="5400"/>
                  </a:lnTo>
                  <a:lnTo>
                    <a:pt x="15480" y="7648"/>
                  </a:lnTo>
                  <a:lnTo>
                    <a:pt x="4240" y="21600"/>
                  </a:lnTo>
                  <a:lnTo>
                    <a:pt x="0" y="16346"/>
                  </a:lnTo>
                  <a:lnTo>
                    <a:pt x="11360" y="1956"/>
                  </a:lnTo>
                  <a:cubicBezTo>
                    <a:pt x="12200" y="905"/>
                    <a:pt x="14240" y="29"/>
                    <a:pt x="15920" y="29"/>
                  </a:cubicBezTo>
                  <a:lnTo>
                    <a:pt x="21600" y="2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3885F005-71DF-4713-92A9-D2B77E64751B}"/>
                </a:ext>
              </a:extLst>
            </p:cNvPr>
            <p:cNvSpPr/>
            <p:nvPr/>
          </p:nvSpPr>
          <p:spPr>
            <a:xfrm>
              <a:off x="3951152" y="4336497"/>
              <a:ext cx="905187" cy="19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"/>
                  </a:moveTo>
                  <a:lnTo>
                    <a:pt x="18849" y="21600"/>
                  </a:lnTo>
                  <a:lnTo>
                    <a:pt x="4661" y="21600"/>
                  </a:lnTo>
                  <a:cubicBezTo>
                    <a:pt x="3592" y="21600"/>
                    <a:pt x="2292" y="18214"/>
                    <a:pt x="1758" y="13894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4209394B-93F3-4926-8E9F-199133CF2991}"/>
                </a:ext>
              </a:extLst>
            </p:cNvPr>
            <p:cNvSpPr/>
            <p:nvPr/>
          </p:nvSpPr>
          <p:spPr>
            <a:xfrm>
              <a:off x="4282058" y="2788713"/>
              <a:ext cx="905187" cy="19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83"/>
                  </a:moveTo>
                  <a:lnTo>
                    <a:pt x="2751" y="0"/>
                  </a:lnTo>
                  <a:lnTo>
                    <a:pt x="16939" y="0"/>
                  </a:lnTo>
                  <a:cubicBezTo>
                    <a:pt x="18008" y="0"/>
                    <a:pt x="19308" y="3386"/>
                    <a:pt x="19842" y="7706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B907CD27-4AED-4AC4-9EFA-CFD8FA7DCE1A}"/>
                </a:ext>
              </a:extLst>
            </p:cNvPr>
            <p:cNvSpPr/>
            <p:nvPr/>
          </p:nvSpPr>
          <p:spPr>
            <a:xfrm>
              <a:off x="4997242" y="3066245"/>
              <a:ext cx="547465" cy="78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20766" y="18245"/>
                  </a:moveTo>
                  <a:lnTo>
                    <a:pt x="18014" y="21600"/>
                  </a:lnTo>
                  <a:lnTo>
                    <a:pt x="13594" y="16303"/>
                  </a:lnTo>
                  <a:lnTo>
                    <a:pt x="11717" y="14066"/>
                  </a:lnTo>
                  <a:lnTo>
                    <a:pt x="0" y="0"/>
                  </a:lnTo>
                  <a:lnTo>
                    <a:pt x="9007" y="0"/>
                  </a:lnTo>
                  <a:lnTo>
                    <a:pt x="20724" y="14361"/>
                  </a:lnTo>
                  <a:cubicBezTo>
                    <a:pt x="21600" y="15450"/>
                    <a:pt x="21600" y="17186"/>
                    <a:pt x="20766" y="1824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8" name="Figure">
              <a:extLst>
                <a:ext uri="{FF2B5EF4-FFF2-40B4-BE49-F238E27FC236}">
                  <a16:creationId xmlns="" xmlns:a16="http://schemas.microsoft.com/office/drawing/2014/main" id="{C9CC2DAA-A085-40F5-8398-C493488C7B93}"/>
                </a:ext>
              </a:extLst>
            </p:cNvPr>
            <p:cNvSpPr/>
            <p:nvPr/>
          </p:nvSpPr>
          <p:spPr>
            <a:xfrm>
              <a:off x="4015197" y="3172989"/>
              <a:ext cx="1103732" cy="97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extrusionOk="0">
                  <a:moveTo>
                    <a:pt x="16678" y="871"/>
                  </a:moveTo>
                  <a:cubicBezTo>
                    <a:pt x="16429" y="400"/>
                    <a:pt x="15826" y="0"/>
                    <a:pt x="15349" y="0"/>
                  </a:cubicBezTo>
                  <a:lnTo>
                    <a:pt x="6127" y="0"/>
                  </a:lnTo>
                  <a:cubicBezTo>
                    <a:pt x="5650" y="0"/>
                    <a:pt x="5047" y="400"/>
                    <a:pt x="4798" y="871"/>
                  </a:cubicBezTo>
                  <a:lnTo>
                    <a:pt x="187" y="9929"/>
                  </a:lnTo>
                  <a:cubicBezTo>
                    <a:pt x="-62" y="10400"/>
                    <a:pt x="-62" y="11200"/>
                    <a:pt x="187" y="11671"/>
                  </a:cubicBezTo>
                  <a:lnTo>
                    <a:pt x="4798" y="20729"/>
                  </a:lnTo>
                  <a:cubicBezTo>
                    <a:pt x="5047" y="21200"/>
                    <a:pt x="5650" y="21600"/>
                    <a:pt x="6127" y="21600"/>
                  </a:cubicBezTo>
                  <a:lnTo>
                    <a:pt x="15349" y="21600"/>
                  </a:lnTo>
                  <a:cubicBezTo>
                    <a:pt x="15826" y="21600"/>
                    <a:pt x="16429" y="21200"/>
                    <a:pt x="16678" y="20729"/>
                  </a:cubicBezTo>
                  <a:lnTo>
                    <a:pt x="21289" y="11671"/>
                  </a:lnTo>
                  <a:cubicBezTo>
                    <a:pt x="21538" y="11200"/>
                    <a:pt x="21538" y="10400"/>
                    <a:pt x="21289" y="9929"/>
                  </a:cubicBezTo>
                  <a:lnTo>
                    <a:pt x="16678" y="871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5A4026E9-0380-44EB-A72A-5A19295C6EDB}"/>
                </a:ext>
              </a:extLst>
            </p:cNvPr>
            <p:cNvGrpSpPr/>
            <p:nvPr/>
          </p:nvGrpSpPr>
          <p:grpSpPr>
            <a:xfrm>
              <a:off x="6974393" y="2966533"/>
              <a:ext cx="1925752" cy="872186"/>
              <a:chOff x="6974393" y="3025362"/>
              <a:chExt cx="1925752" cy="872186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FCEA7752-8BED-4B5E-B142-1851190F53FA}"/>
                  </a:ext>
                </a:extLst>
              </p:cNvPr>
              <p:cNvSpPr txBox="1"/>
              <p:nvPr/>
            </p:nvSpPr>
            <p:spPr>
              <a:xfrm>
                <a:off x="6974393" y="3025362"/>
                <a:ext cx="1925752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accent1"/>
                    </a:solidFill>
                  </a:rPr>
                  <a:t>Debug</a:t>
                </a:r>
                <a:endParaRPr lang="en-US" sz="1400" b="1" cap="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D8A749D2-AD12-4586-9AEC-31C640DD822D}"/>
                  </a:ext>
                </a:extLst>
              </p:cNvPr>
              <p:cNvSpPr txBox="1"/>
              <p:nvPr/>
            </p:nvSpPr>
            <p:spPr>
              <a:xfrm>
                <a:off x="6979504" y="3401456"/>
                <a:ext cx="1920641" cy="4960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N" sz="800" dirty="0" smtClean="0"/>
                  <a:t>Test APIs, examine responses, add tests and scripts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6B284F4-B7E7-480D-B8F0-1E596CD2EBF6}"/>
                </a:ext>
              </a:extLst>
            </p:cNvPr>
            <p:cNvGrpSpPr/>
            <p:nvPr/>
          </p:nvGrpSpPr>
          <p:grpSpPr>
            <a:xfrm>
              <a:off x="6400801" y="4621698"/>
              <a:ext cx="2590799" cy="1184819"/>
              <a:chOff x="6691482" y="4757378"/>
              <a:chExt cx="2288773" cy="11848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1621D2EA-AF81-4BF9-AC70-176D18AB386D}"/>
                  </a:ext>
                </a:extLst>
              </p:cNvPr>
              <p:cNvSpPr txBox="1"/>
              <p:nvPr/>
            </p:nvSpPr>
            <p:spPr>
              <a:xfrm>
                <a:off x="6691482" y="4757378"/>
                <a:ext cx="2288773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accent2"/>
                    </a:solidFill>
                  </a:rPr>
                  <a:t>Automated </a:t>
                </a:r>
              </a:p>
              <a:p>
                <a:r>
                  <a:rPr lang="en-US" sz="1400" b="1" cap="all" dirty="0" smtClean="0">
                    <a:solidFill>
                      <a:schemeClr val="accent2"/>
                    </a:solidFill>
                  </a:rPr>
                  <a:t>Testing</a:t>
                </a:r>
                <a:endParaRPr lang="en-US" sz="1400" b="1" cap="al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6793A-46FD-4502-9821-83E49A61BCE9}"/>
                  </a:ext>
                </a:extLst>
              </p:cNvPr>
              <p:cNvSpPr txBox="1"/>
              <p:nvPr/>
            </p:nvSpPr>
            <p:spPr>
              <a:xfrm>
                <a:off x="6697329" y="5446105"/>
                <a:ext cx="2196969" cy="4960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N" sz="800" dirty="0" smtClean="0"/>
                  <a:t>Run automated tests using the Postman collection runner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0CD28676-5DA9-46AF-8CB2-B8B362F8317F}"/>
                </a:ext>
              </a:extLst>
            </p:cNvPr>
            <p:cNvGrpSpPr/>
            <p:nvPr/>
          </p:nvGrpSpPr>
          <p:grpSpPr>
            <a:xfrm>
              <a:off x="254813" y="2966531"/>
              <a:ext cx="1920641" cy="1052585"/>
              <a:chOff x="254813" y="3025361"/>
              <a:chExt cx="1920641" cy="1052585"/>
            </a:xfrm>
          </p:grpSpPr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20DC1930-D6D9-43C1-8095-47B6730AEDF9}"/>
                  </a:ext>
                </a:extLst>
              </p:cNvPr>
              <p:cNvSpPr txBox="1"/>
              <p:nvPr/>
            </p:nvSpPr>
            <p:spPr>
              <a:xfrm>
                <a:off x="1066800" y="3025361"/>
                <a:ext cx="1108654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Monitor</a:t>
                </a:r>
                <a:endParaRPr lang="en-US" sz="1400" b="1" cap="all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157F8F-5256-4DB2-B69F-9C1A3F94EC62}"/>
                  </a:ext>
                </a:extLst>
              </p:cNvPr>
              <p:cNvSpPr txBox="1"/>
              <p:nvPr/>
            </p:nvSpPr>
            <p:spPr>
              <a:xfrm>
                <a:off x="254813" y="3401456"/>
                <a:ext cx="1920641" cy="67649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N" sz="800" dirty="0" smtClean="0"/>
                  <a:t>Create automated tests to monitor APIs for uptime, responsiveness, and correctness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DB714EEA-ACCB-474E-8582-1E60C4B4EE80}"/>
                </a:ext>
              </a:extLst>
            </p:cNvPr>
            <p:cNvGrpSpPr/>
            <p:nvPr/>
          </p:nvGrpSpPr>
          <p:grpSpPr>
            <a:xfrm>
              <a:off x="249702" y="4621698"/>
              <a:ext cx="2202816" cy="872184"/>
              <a:chOff x="249702" y="4757378"/>
              <a:chExt cx="2202816" cy="872184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6578DAE7-23D1-4A02-B064-25140DAE3525}"/>
                  </a:ext>
                </a:extLst>
              </p:cNvPr>
              <p:cNvSpPr txBox="1"/>
              <p:nvPr/>
            </p:nvSpPr>
            <p:spPr>
              <a:xfrm>
                <a:off x="249702" y="4757378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Document</a:t>
                </a:r>
                <a:endParaRPr lang="en-US" sz="1400" b="1" cap="all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9473AF10-3E71-496E-AC9E-9FE850A3EAE4}"/>
                  </a:ext>
                </a:extLst>
              </p:cNvPr>
              <p:cNvSpPr txBox="1"/>
              <p:nvPr/>
            </p:nvSpPr>
            <p:spPr>
              <a:xfrm>
                <a:off x="255548" y="5133470"/>
                <a:ext cx="2196970" cy="4960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800" dirty="0" smtClean="0"/>
                  <a:t>Create beautiful web-viewable documentation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EDBC31AB-EAC4-41FC-8730-733201B0DD54}"/>
                </a:ext>
              </a:extLst>
            </p:cNvPr>
            <p:cNvGrpSpPr/>
            <p:nvPr/>
          </p:nvGrpSpPr>
          <p:grpSpPr>
            <a:xfrm>
              <a:off x="6400800" y="1465257"/>
              <a:ext cx="2202817" cy="872187"/>
              <a:chOff x="6697329" y="1266169"/>
              <a:chExt cx="2202817" cy="872187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9C76D343-9166-49CB-8766-05A6864053F0}"/>
                  </a:ext>
                </a:extLst>
              </p:cNvPr>
              <p:cNvSpPr txBox="1"/>
              <p:nvPr/>
            </p:nvSpPr>
            <p:spPr>
              <a:xfrm>
                <a:off x="6697329" y="1266169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Design &amp; Mock</a:t>
                </a:r>
                <a:endParaRPr lang="en-US" sz="1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EC9173EC-D5AD-4A39-9CC1-A92BAC50F6A6}"/>
                  </a:ext>
                </a:extLst>
              </p:cNvPr>
              <p:cNvSpPr txBox="1"/>
              <p:nvPr/>
            </p:nvSpPr>
            <p:spPr>
              <a:xfrm>
                <a:off x="6703177" y="1642263"/>
                <a:ext cx="2196969" cy="49609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N" sz="800" dirty="0" smtClean="0"/>
                  <a:t>Design in Postman &amp; use Postman’s mock service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39CD3C3F-1A7A-407F-887B-DB68AC5BFB94}"/>
                </a:ext>
              </a:extLst>
            </p:cNvPr>
            <p:cNvGrpSpPr/>
            <p:nvPr/>
          </p:nvGrpSpPr>
          <p:grpSpPr>
            <a:xfrm>
              <a:off x="255548" y="1465256"/>
              <a:ext cx="2202816" cy="872186"/>
              <a:chOff x="255548" y="1266168"/>
              <a:chExt cx="2202816" cy="872186"/>
            </a:xfrm>
          </p:grpSpPr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BC914CC3-40D8-423E-8FE8-2E223B1D03EA}"/>
                  </a:ext>
                </a:extLst>
              </p:cNvPr>
              <p:cNvSpPr txBox="1"/>
              <p:nvPr/>
            </p:nvSpPr>
            <p:spPr>
              <a:xfrm>
                <a:off x="255548" y="1266168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  <a:endParaRPr lang="en-US" sz="1400" b="1" cap="all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B564862B-CA21-4E48-905D-BFD248A3280C}"/>
                  </a:ext>
                </a:extLst>
              </p:cNvPr>
              <p:cNvSpPr txBox="1"/>
              <p:nvPr/>
            </p:nvSpPr>
            <p:spPr>
              <a:xfrm>
                <a:off x="261394" y="1642262"/>
                <a:ext cx="2196970" cy="4960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IN" sz="800" dirty="0" smtClean="0"/>
                  <a:t>Onboard developers to your API faster with Postman collections and documentation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14340" name="Picture 4" descr="Image result for publish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2133600"/>
              <a:ext cx="633124" cy="511146"/>
            </a:xfrm>
            <a:prstGeom prst="rect">
              <a:avLst/>
            </a:prstGeom>
            <a:noFill/>
          </p:spPr>
        </p:pic>
        <p:pic>
          <p:nvPicPr>
            <p:cNvPr id="51" name="Picture 4" descr="Image result for publish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447800"/>
              <a:ext cx="633124" cy="511146"/>
            </a:xfrm>
            <a:prstGeom prst="rect">
              <a:avLst/>
            </a:prstGeom>
            <a:noFill/>
          </p:spPr>
        </p:pic>
        <p:pic>
          <p:nvPicPr>
            <p:cNvPr id="14342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3276600"/>
              <a:ext cx="609599" cy="609599"/>
            </a:xfrm>
            <a:prstGeom prst="rect">
              <a:avLst/>
            </a:prstGeom>
            <a:noFill/>
          </p:spPr>
        </p:pic>
        <p:pic>
          <p:nvPicPr>
            <p:cNvPr id="53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819400"/>
              <a:ext cx="609599" cy="609599"/>
            </a:xfrm>
            <a:prstGeom prst="rect">
              <a:avLst/>
            </a:prstGeom>
            <a:noFill/>
          </p:spPr>
        </p:pic>
        <p:pic>
          <p:nvPicPr>
            <p:cNvPr id="14346" name="Picture 10" descr="Image result for documentati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4495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6" name="Picture 10" descr="Image result for documentati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4343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4350" name="Picture 14" descr="Image result for design ico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6800" y="2133600"/>
              <a:ext cx="838200" cy="704976"/>
            </a:xfrm>
            <a:prstGeom prst="rect">
              <a:avLst/>
            </a:prstGeom>
            <a:noFill/>
          </p:spPr>
        </p:pic>
        <p:pic>
          <p:nvPicPr>
            <p:cNvPr id="59" name="Picture 14" descr="Image result for design ico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229600" y="1219200"/>
              <a:ext cx="838200" cy="704976"/>
            </a:xfrm>
            <a:prstGeom prst="rect">
              <a:avLst/>
            </a:prstGeom>
            <a:noFill/>
          </p:spPr>
        </p:pic>
        <p:pic>
          <p:nvPicPr>
            <p:cNvPr id="14352" name="Picture 16" descr="Image result for debug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3528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61" name="Picture 16" descr="Image result for debug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58200" y="2819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4354" name="Picture 18" descr="Image result for automated testing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46482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63" name="Picture 18" descr="Image result for automated testing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2000" y="44196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65" name="Rectangle 64"/>
          <p:cNvSpPr/>
          <p:nvPr/>
        </p:nvSpPr>
        <p:spPr>
          <a:xfrm>
            <a:off x="457200" y="961072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ight Triangle 66">
            <a:extLst>
              <a:ext uri="{FF2B5EF4-FFF2-40B4-BE49-F238E27FC236}">
                <a16:creationId xmlns="" xmlns:a16="http://schemas.microsoft.com/office/drawing/2014/main" id="{D342A894-1F25-40DF-BDF2-E1F774FE55DD}"/>
              </a:ext>
            </a:extLst>
          </p:cNvPr>
          <p:cNvSpPr/>
          <p:nvPr/>
        </p:nvSpPr>
        <p:spPr>
          <a:xfrm flipH="1" flipV="1">
            <a:off x="457200" y="2485851"/>
            <a:ext cx="306653" cy="2285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35676C20-4CA7-4B55-B846-C0251D709E8A}"/>
              </a:ext>
            </a:extLst>
          </p:cNvPr>
          <p:cNvSpPr/>
          <p:nvPr/>
        </p:nvSpPr>
        <p:spPr>
          <a:xfrm>
            <a:off x="330186" y="1024087"/>
            <a:ext cx="4546614" cy="179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chemeClr val="tx1"/>
                </a:solidFill>
              </a:rPr>
              <a:t>Is a Google Chrome </a:t>
            </a:r>
            <a:r>
              <a:rPr lang="en-IN" sz="1400" b="1" dirty="0" smtClean="0">
                <a:solidFill>
                  <a:schemeClr val="tx1"/>
                </a:solidFill>
              </a:rPr>
              <a:t>app</a:t>
            </a:r>
            <a:r>
              <a:rPr lang="en-IN" sz="1400" dirty="0" smtClean="0">
                <a:solidFill>
                  <a:schemeClr val="tx1"/>
                </a:solidFill>
              </a:rPr>
              <a:t> for interacting with HTTP APIs. It presents you with a friendly GUI for constructing requests and reading responses. There is also a native app available for windows, </a:t>
            </a:r>
            <a:r>
              <a:rPr lang="en-IN" sz="1400" dirty="0" err="1" smtClean="0">
                <a:solidFill>
                  <a:schemeClr val="tx1"/>
                </a:solidFill>
              </a:rPr>
              <a:t>mac</a:t>
            </a:r>
            <a:r>
              <a:rPr lang="en-IN" sz="1400" dirty="0" smtClean="0">
                <a:solidFill>
                  <a:schemeClr val="tx1"/>
                </a:solidFill>
              </a:rPr>
              <a:t> and </a:t>
            </a:r>
            <a:r>
              <a:rPr lang="en-IN" sz="1400" dirty="0" err="1" smtClean="0">
                <a:solidFill>
                  <a:schemeClr val="tx1"/>
                </a:solidFill>
              </a:rPr>
              <a:t>linux</a:t>
            </a:r>
            <a:r>
              <a:rPr lang="en-IN" sz="1400" dirty="0" smtClean="0">
                <a:solidFill>
                  <a:schemeClr val="tx1"/>
                </a:solidFill>
              </a:rPr>
              <a:t> platforms.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Arrow: Pentagon 3">
            <a:extLst>
              <a:ext uri="{FF2B5EF4-FFF2-40B4-BE49-F238E27FC236}">
                <a16:creationId xmlns="" xmlns:a16="http://schemas.microsoft.com/office/drawing/2014/main" id="{0EB70031-DD32-458A-82D9-326183F7A65B}"/>
              </a:ext>
            </a:extLst>
          </p:cNvPr>
          <p:cNvSpPr/>
          <p:nvPr/>
        </p:nvSpPr>
        <p:spPr>
          <a:xfrm>
            <a:off x="304800" y="636160"/>
            <a:ext cx="2834987" cy="5542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cap="all" dirty="0" smtClean="0"/>
              <a:t>What Is Postman?</a:t>
            </a:r>
            <a:endParaRPr lang="en-US" b="1" cap="all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35676C20-4CA7-4B55-B846-C0251D709E8A}"/>
              </a:ext>
            </a:extLst>
          </p:cNvPr>
          <p:cNvSpPr/>
          <p:nvPr/>
        </p:nvSpPr>
        <p:spPr>
          <a:xfrm>
            <a:off x="4978386" y="1024087"/>
            <a:ext cx="3784614" cy="179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Supports grouping of requests into collections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Supports REST and SOAP protocols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Command line execution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Data Driven testing using </a:t>
            </a:r>
            <a:r>
              <a:rPr lang="en-IN" sz="1400" dirty="0" err="1" smtClean="0">
                <a:solidFill>
                  <a:schemeClr val="tx1"/>
                </a:solidFill>
              </a:rPr>
              <a:t>csv</a:t>
            </a:r>
            <a:r>
              <a:rPr lang="en-IN" sz="1400" dirty="0" smtClean="0">
                <a:solidFill>
                  <a:schemeClr val="tx1"/>
                </a:solidFill>
              </a:rPr>
              <a:t> &amp; </a:t>
            </a:r>
            <a:r>
              <a:rPr lang="en-IN" sz="1400" dirty="0" err="1" smtClean="0">
                <a:solidFill>
                  <a:schemeClr val="tx1"/>
                </a:solidFill>
              </a:rPr>
              <a:t>json</a:t>
            </a:r>
            <a:endParaRPr lang="en-IN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Import postman collections into SOAP UI 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CI/CD support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Arrow: Pentagon 3">
            <a:extLst>
              <a:ext uri="{FF2B5EF4-FFF2-40B4-BE49-F238E27FC236}">
                <a16:creationId xmlns="" xmlns:a16="http://schemas.microsoft.com/office/drawing/2014/main" id="{0EB70031-DD32-458A-82D9-326183F7A65B}"/>
              </a:ext>
            </a:extLst>
          </p:cNvPr>
          <p:cNvSpPr/>
          <p:nvPr/>
        </p:nvSpPr>
        <p:spPr>
          <a:xfrm>
            <a:off x="4953000" y="636160"/>
            <a:ext cx="2359851" cy="5542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cap="all" dirty="0" smtClean="0"/>
              <a:t>Features</a:t>
            </a:r>
            <a:endParaRPr lang="en-US" b="1" cap="all" dirty="0"/>
          </a:p>
        </p:txBody>
      </p:sp>
      <p:pic>
        <p:nvPicPr>
          <p:cNvPr id="55" name="Picture 2" descr="Image result for postman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4343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Postman </a:t>
            </a:r>
            <a:r>
              <a:rPr lang="en-US" sz="3200" dirty="0" smtClean="0"/>
              <a:t>Collections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32766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Postman Collection is </a:t>
            </a:r>
            <a:r>
              <a:rPr lang="en-IN" sz="2000" dirty="0" smtClean="0"/>
              <a:t>an Executable </a:t>
            </a:r>
            <a:r>
              <a:rPr lang="en-IN" sz="2000" dirty="0" smtClean="0"/>
              <a:t>API </a:t>
            </a:r>
            <a:r>
              <a:rPr lang="en-IN" sz="2000" dirty="0" smtClean="0"/>
              <a:t>Description</a:t>
            </a:r>
          </a:p>
          <a:p>
            <a:r>
              <a:rPr lang="en-IN" sz="2000" dirty="0" smtClean="0"/>
              <a:t>It is the core of Postman API Development Environment</a:t>
            </a:r>
          </a:p>
          <a:p>
            <a:r>
              <a:rPr lang="en-IN" sz="2000" dirty="0" smtClean="0"/>
              <a:t>Collections allow us to :</a:t>
            </a:r>
          </a:p>
          <a:p>
            <a:pPr lvl="1"/>
            <a:r>
              <a:rPr lang="en-IN" sz="1600" dirty="0" smtClean="0"/>
              <a:t>Group a set of requests into an API suite</a:t>
            </a:r>
          </a:p>
          <a:p>
            <a:pPr lvl="1"/>
            <a:r>
              <a:rPr lang="en-IN" sz="1600" dirty="0" smtClean="0"/>
              <a:t>Organize requests into folders</a:t>
            </a:r>
          </a:p>
          <a:p>
            <a:pPr lvl="1"/>
            <a:r>
              <a:rPr lang="en-IN" sz="1600" dirty="0" smtClean="0"/>
              <a:t>Send requests individually, or use collection runner to send all the requests in the collection</a:t>
            </a:r>
          </a:p>
          <a:p>
            <a:pPr lvl="1"/>
            <a:r>
              <a:rPr lang="en-IN" sz="1600" dirty="0" smtClean="0"/>
              <a:t>Document the collection with description, tests and more</a:t>
            </a:r>
          </a:p>
          <a:p>
            <a:pPr lvl="1"/>
            <a:r>
              <a:rPr lang="en-IN" sz="1600" dirty="0" smtClean="0"/>
              <a:t>Examine responses and view results</a:t>
            </a:r>
            <a:endParaRPr lang="en-US" sz="1600" dirty="0"/>
          </a:p>
        </p:txBody>
      </p:sp>
      <p:sp>
        <p:nvSpPr>
          <p:cNvPr id="1026" name="AutoShape 2" descr="Image result for thinki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thinki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thinking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14800"/>
            <a:ext cx="1905000" cy="190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6600" y="3886200"/>
            <a:ext cx="3393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we can do with collections?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Share Collection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Export Collection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Add Folder to a Collection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Duplicate the Collection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Remove the collection from workspace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Delete the collection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IN" sz="1200" dirty="0" smtClean="0"/>
              <a:t>Leave a comment on the </a:t>
            </a:r>
            <a:r>
              <a:rPr lang="en-IN" sz="1200" dirty="0" smtClean="0"/>
              <a:t>collection</a:t>
            </a: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Writing Automated Tests using Postman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017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Postman contains a powerful runtime based on Node.js that allows you to add dynamic </a:t>
            </a:r>
            <a:r>
              <a:rPr lang="en-IN" sz="1800" dirty="0" err="1" smtClean="0"/>
              <a:t>behavior</a:t>
            </a:r>
            <a:r>
              <a:rPr lang="en-IN" sz="1800" dirty="0" smtClean="0"/>
              <a:t> to requests and collections. This allows you to write test suites, build requests that can contain dynamic parameters, pass data between </a:t>
            </a:r>
            <a:r>
              <a:rPr lang="en-IN" sz="1800" dirty="0" smtClean="0"/>
              <a:t>requests</a:t>
            </a:r>
            <a:r>
              <a:rPr lang="en-IN" sz="1800" dirty="0" smtClean="0"/>
              <a:t> </a:t>
            </a:r>
            <a:r>
              <a:rPr lang="en-IN" sz="1800" dirty="0" smtClean="0"/>
              <a:t>etc. </a:t>
            </a:r>
            <a:r>
              <a:rPr lang="en-IN" sz="1800" dirty="0" smtClean="0"/>
              <a:t>You can add </a:t>
            </a:r>
            <a:r>
              <a:rPr lang="en-IN" sz="1800" b="1" u="sng" dirty="0" smtClean="0"/>
              <a:t>JavaScript</a:t>
            </a:r>
            <a:r>
              <a:rPr lang="en-IN" sz="1800" dirty="0" smtClean="0"/>
              <a:t> code to execute during 2 events in the flow</a:t>
            </a:r>
            <a:r>
              <a:rPr lang="en-IN" sz="1800" dirty="0" smtClean="0"/>
              <a:t>: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8600" y="2362200"/>
            <a:ext cx="8458200" cy="1538795"/>
            <a:chOff x="228600" y="2195005"/>
            <a:chExt cx="8458200" cy="1538795"/>
          </a:xfrm>
        </p:grpSpPr>
        <p:pic>
          <p:nvPicPr>
            <p:cNvPr id="17410" name="Picture 2" descr="test script"/>
            <p:cNvPicPr>
              <a:picLocks noChangeAspect="1" noChangeArrowheads="1"/>
            </p:cNvPicPr>
            <p:nvPr/>
          </p:nvPicPr>
          <p:blipFill>
            <a:blip r:embed="rId2" cstate="print"/>
            <a:srcRect b="52140"/>
            <a:stretch>
              <a:fillRect/>
            </a:stretch>
          </p:blipFill>
          <p:spPr bwMode="auto">
            <a:xfrm>
              <a:off x="2362200" y="2195005"/>
              <a:ext cx="4267200" cy="1538795"/>
            </a:xfrm>
            <a:prstGeom prst="rect">
              <a:avLst/>
            </a:prstGeom>
            <a:noFill/>
          </p:spPr>
        </p:pic>
        <p:cxnSp>
          <p:nvCxnSpPr>
            <p:cNvPr id="15" name="Elbow Connector 14"/>
            <p:cNvCxnSpPr/>
            <p:nvPr/>
          </p:nvCxnSpPr>
          <p:spPr>
            <a:xfrm flipV="1">
              <a:off x="4724400" y="3125788"/>
              <a:ext cx="1981200" cy="746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0800000">
              <a:off x="2133600" y="3048000"/>
              <a:ext cx="1981200" cy="76200"/>
            </a:xfrm>
            <a:prstGeom prst="bentConnector3">
              <a:avLst>
                <a:gd name="adj1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962400" y="3124200"/>
              <a:ext cx="457200" cy="152400"/>
            </a:xfrm>
            <a:prstGeom prst="ellipse">
              <a:avLst/>
            </a:prstGeom>
            <a:noFill/>
            <a:ln w="9525" cmpd="dbl">
              <a:prstDash val="sysDot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3124200"/>
              <a:ext cx="304800" cy="152400"/>
            </a:xfrm>
            <a:prstGeom prst="ellipse">
              <a:avLst/>
            </a:prstGeom>
            <a:noFill/>
            <a:ln w="9525" cmpd="dbl">
              <a:prstDash val="sysDot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2667000"/>
              <a:ext cx="1905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dirty="0" smtClean="0"/>
                <a:t>Before a request is sent to the server, as a pre-request script under the </a:t>
              </a:r>
              <a:r>
                <a:rPr lang="en-IN" sz="1100" b="1" dirty="0" smtClean="0"/>
                <a:t>Pre-request Script</a:t>
              </a:r>
              <a:r>
                <a:rPr lang="en-IN" sz="1100" dirty="0" smtClean="0"/>
                <a:t> tab</a:t>
              </a:r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2667000"/>
              <a:ext cx="19050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dirty="0" smtClean="0"/>
                <a:t>After a response is received, as a test script under the </a:t>
              </a:r>
              <a:r>
                <a:rPr lang="en-IN" sz="1100" b="1" dirty="0" smtClean="0"/>
                <a:t>Tests</a:t>
              </a:r>
              <a:r>
                <a:rPr lang="en-IN" sz="1100" dirty="0" smtClean="0"/>
                <a:t> tab</a:t>
              </a:r>
              <a:endParaRPr lang="en-US" sz="1100" dirty="0"/>
            </a:p>
          </p:txBody>
        </p:sp>
      </p:grpSp>
      <p:pic>
        <p:nvPicPr>
          <p:cNvPr id="17412" name="Picture 4" descr="workflow for single reque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996" y="5257800"/>
            <a:ext cx="5671404" cy="137160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971800" y="4191000"/>
            <a:ext cx="261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Execution order of scripts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600" y="46482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A pre-request script associated with a request will execute before the request is sent</a:t>
            </a:r>
          </a:p>
          <a:p>
            <a:r>
              <a:rPr lang="en-IN" sz="1600" dirty="0" smtClean="0"/>
              <a:t>A test script associated with a request will execute after the request is sent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5676C20-4CA7-4B55-B846-C0251D709E8A}"/>
              </a:ext>
            </a:extLst>
          </p:cNvPr>
          <p:cNvSpPr/>
          <p:nvPr/>
        </p:nvSpPr>
        <p:spPr>
          <a:xfrm>
            <a:off x="330186" y="3893127"/>
            <a:ext cx="3937014" cy="258387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rrow: Pentagon 3">
            <a:extLst>
              <a:ext uri="{FF2B5EF4-FFF2-40B4-BE49-F238E27FC236}">
                <a16:creationId xmlns="" xmlns:a16="http://schemas.microsoft.com/office/drawing/2014/main" id="{0EB70031-DD32-458A-82D9-326183F7A65B}"/>
              </a:ext>
            </a:extLst>
          </p:cNvPr>
          <p:cNvSpPr/>
          <p:nvPr/>
        </p:nvSpPr>
        <p:spPr>
          <a:xfrm>
            <a:off x="304801" y="3657600"/>
            <a:ext cx="2286000" cy="457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cap="all" dirty="0" smtClean="0"/>
              <a:t>Variable scopes</a:t>
            </a:r>
            <a:endParaRPr lang="en-US" sz="1400" b="1" cap="al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Environment</a:t>
            </a:r>
            <a:r>
              <a:rPr lang="en-US" dirty="0" smtClean="0"/>
              <a:t> </a:t>
            </a:r>
            <a:r>
              <a:rPr lang="en-US" sz="3600" dirty="0" smtClean="0"/>
              <a:t>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3047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/>
              <a:t>Environments</a:t>
            </a:r>
          </a:p>
          <a:p>
            <a:r>
              <a:rPr lang="en-IN" sz="1800" dirty="0" smtClean="0"/>
              <a:t>An </a:t>
            </a:r>
            <a:r>
              <a:rPr lang="en-IN" sz="1800" dirty="0" smtClean="0"/>
              <a:t>environment is a set of key-value pairs. The key </a:t>
            </a:r>
            <a:r>
              <a:rPr lang="en-IN" sz="1800" dirty="0" smtClean="0"/>
              <a:t>represents the </a:t>
            </a:r>
            <a:r>
              <a:rPr lang="en-IN" sz="1800" dirty="0" smtClean="0"/>
              <a:t>name of the variable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Lets us to customize requests using variables so you can easily switch between different setups without changing your requests</a:t>
            </a:r>
          </a:p>
          <a:p>
            <a:r>
              <a:rPr lang="en-IN" sz="1800" dirty="0" smtClean="0"/>
              <a:t>We can create, share, duplicate, export, and delete an environment. Also lets us import an environment as a single JSON file</a:t>
            </a:r>
            <a:endParaRPr lang="en-IN" sz="2000" dirty="0" smtClean="0"/>
          </a:p>
          <a:p>
            <a:pPr>
              <a:buNone/>
            </a:pPr>
            <a:r>
              <a:rPr lang="en-US" sz="2000" b="1" dirty="0" smtClean="0"/>
              <a:t>Variables</a:t>
            </a:r>
            <a:endParaRPr lang="en-US" sz="2400" b="1" dirty="0" smtClean="0"/>
          </a:p>
          <a:p>
            <a:r>
              <a:rPr lang="en-US" sz="1800" dirty="0" smtClean="0"/>
              <a:t>Variables can be used in request </a:t>
            </a:r>
            <a:r>
              <a:rPr lang="en-US" sz="1800" dirty="0" err="1" smtClean="0"/>
              <a:t>url</a:t>
            </a:r>
            <a:r>
              <a:rPr lang="en-US" sz="1800" dirty="0" smtClean="0"/>
              <a:t>, headers, pre-requisite script and tests.</a:t>
            </a:r>
          </a:p>
          <a:p>
            <a:r>
              <a:rPr lang="en-US" sz="1800" dirty="0" smtClean="0"/>
              <a:t>Supports data variables in </a:t>
            </a:r>
            <a:r>
              <a:rPr lang="en-US" sz="1800" dirty="0" err="1" smtClean="0"/>
              <a:t>csv</a:t>
            </a:r>
            <a:r>
              <a:rPr lang="en-US" sz="1800" dirty="0" smtClean="0"/>
              <a:t> and </a:t>
            </a:r>
            <a:r>
              <a:rPr lang="en-US" sz="1800" dirty="0" err="1" smtClean="0"/>
              <a:t>json</a:t>
            </a:r>
            <a:r>
              <a:rPr lang="en-US" sz="1800" dirty="0" smtClean="0"/>
              <a:t> formats. In this way tests can be parameterized with different sets of data using external files</a:t>
            </a:r>
          </a:p>
          <a:p>
            <a:pPr>
              <a:buNone/>
            </a:pPr>
            <a:endParaRPr lang="en-IN" sz="2000" dirty="0" smtClean="0"/>
          </a:p>
        </p:txBody>
      </p:sp>
      <p:pic>
        <p:nvPicPr>
          <p:cNvPr id="18434" name="Picture 2" descr="nested variable sco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267199"/>
            <a:ext cx="2438400" cy="21336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4311640"/>
            <a:ext cx="1371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Global</a:t>
            </a:r>
            <a:endParaRPr lang="en-US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Collection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Environment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181600" y="3810000"/>
            <a:ext cx="16764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Variable Scopes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Global</a:t>
            </a:r>
            <a:endParaRPr lang="en-US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Collection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Environment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5676C20-4CA7-4B55-B846-C0251D709E8A}"/>
              </a:ext>
            </a:extLst>
          </p:cNvPr>
          <p:cNvSpPr/>
          <p:nvPr/>
        </p:nvSpPr>
        <p:spPr>
          <a:xfrm>
            <a:off x="4368786" y="3893127"/>
            <a:ext cx="4546614" cy="258387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Request Builder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Through Script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Data Variables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In pre-script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and tests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Data Variables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In Requests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Arrow: Pentagon 3">
            <a:extLst>
              <a:ext uri="{FF2B5EF4-FFF2-40B4-BE49-F238E27FC236}">
                <a16:creationId xmlns="" xmlns:a16="http://schemas.microsoft.com/office/drawing/2014/main" id="{0EB70031-DD32-458A-82D9-326183F7A65B}"/>
              </a:ext>
            </a:extLst>
          </p:cNvPr>
          <p:cNvSpPr/>
          <p:nvPr/>
        </p:nvSpPr>
        <p:spPr>
          <a:xfrm>
            <a:off x="4343400" y="3657600"/>
            <a:ext cx="2667000" cy="457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cap="all" dirty="0" smtClean="0"/>
              <a:t>Accessing variables</a:t>
            </a:r>
            <a:endParaRPr lang="en-US" sz="1400" b="1" cap="all" dirty="0"/>
          </a:p>
        </p:txBody>
      </p:sp>
      <p:sp>
        <p:nvSpPr>
          <p:cNvPr id="12" name="Right Arrow 11"/>
          <p:cNvSpPr/>
          <p:nvPr/>
        </p:nvSpPr>
        <p:spPr>
          <a:xfrm>
            <a:off x="5715000" y="4343400"/>
            <a:ext cx="3048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0" y="4191000"/>
            <a:ext cx="2819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{% raw %} {{</a:t>
            </a:r>
            <a:r>
              <a:rPr lang="en-US" sz="1200" dirty="0" err="1" smtClean="0"/>
              <a:t>variableName</a:t>
            </a:r>
            <a:r>
              <a:rPr lang="en-US" sz="1200" dirty="0" smtClean="0"/>
              <a:t>}} {% </a:t>
            </a:r>
            <a:r>
              <a:rPr lang="en-US" sz="1200" dirty="0" err="1" smtClean="0"/>
              <a:t>endraw</a:t>
            </a:r>
            <a:r>
              <a:rPr lang="en-US" sz="1200" dirty="0" smtClean="0"/>
              <a:t> %} </a:t>
            </a:r>
            <a:endParaRPr lang="en-US" sz="1600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5715000" y="4724400"/>
            <a:ext cx="3048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96000" y="4567535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dirty="0" err="1" smtClean="0"/>
              <a:t>p</a:t>
            </a:r>
            <a:r>
              <a:rPr lang="en-US" sz="1200" dirty="0" err="1" smtClean="0"/>
              <a:t>m.environment.set</a:t>
            </a:r>
            <a:r>
              <a:rPr lang="en-US" sz="1200" dirty="0" smtClean="0"/>
              <a:t>() or </a:t>
            </a:r>
            <a:r>
              <a:rPr lang="en-US" sz="1200" dirty="0" err="1" smtClean="0"/>
              <a:t>pm.global.set</a:t>
            </a:r>
            <a:r>
              <a:rPr lang="en-US" sz="1200" dirty="0" smtClean="0"/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pm.environment.get</a:t>
            </a:r>
            <a:r>
              <a:rPr lang="en-US" sz="1200" dirty="0" smtClean="0"/>
              <a:t>() </a:t>
            </a:r>
            <a:r>
              <a:rPr lang="en-US" sz="1200" dirty="0" smtClean="0"/>
              <a:t>or </a:t>
            </a:r>
            <a:r>
              <a:rPr lang="en-US" sz="1200" dirty="0" err="1" smtClean="0"/>
              <a:t>pm.global.get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5715000" y="5257800"/>
            <a:ext cx="3048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96000" y="51816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dirty="0" err="1" smtClean="0"/>
              <a:t>p</a:t>
            </a:r>
            <a:r>
              <a:rPr lang="en-US" sz="1200" dirty="0" err="1" smtClean="0"/>
              <a:t>m.iterationData.get</a:t>
            </a:r>
            <a:r>
              <a:rPr lang="en-US" sz="1200" dirty="0" smtClean="0"/>
              <a:t>(“username”)</a:t>
            </a:r>
            <a:endParaRPr lang="en-US" sz="1200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5715000" y="6096000"/>
            <a:ext cx="3048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096000" y="6047601"/>
            <a:ext cx="2819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{% </a:t>
            </a:r>
            <a:r>
              <a:rPr lang="en-US" sz="1200" dirty="0" smtClean="0"/>
              <a:t>raw %} {{</a:t>
            </a:r>
            <a:r>
              <a:rPr lang="en-US" sz="1200" dirty="0" err="1" smtClean="0"/>
              <a:t>variableName</a:t>
            </a:r>
            <a:r>
              <a:rPr lang="en-US" sz="1200" dirty="0" smtClean="0"/>
              <a:t>}} {% </a:t>
            </a:r>
            <a:r>
              <a:rPr lang="en-US" sz="1200" dirty="0" err="1" smtClean="0"/>
              <a:t>endraw</a:t>
            </a:r>
            <a:r>
              <a:rPr lang="en-US" sz="1200" dirty="0" smtClean="0"/>
              <a:t> %}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Automated Testing with </a:t>
            </a:r>
            <a:r>
              <a:rPr lang="en-US" sz="3200" dirty="0" smtClean="0"/>
              <a:t>Newman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 &amp; Learning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https://learning.getpostman.com/docs/postman/launching_postman/installation_and_updates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http://blog.getpostman.com/2014/10/28/using-csv-and-json-files-in-the-postman-collection-runner/?_</a:t>
            </a:r>
            <a:r>
              <a:rPr lang="en-US" sz="2400" dirty="0" smtClean="0">
                <a:hlinkClick r:id="rId3"/>
              </a:rPr>
              <a:t>ga=2.123063947.1206661868.1546906314-1179543638.1546679075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https://www.qasymphony.com/blog/automated-api-testing-tutorial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</a:t>
            </a:r>
            <a:r>
              <a:rPr lang="en-US" sz="2400" dirty="0" smtClean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www.npmjs.com/package/newman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518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Testing APIs     with Postman</vt:lpstr>
      <vt:lpstr>Topics</vt:lpstr>
      <vt:lpstr>Postman Introduction</vt:lpstr>
      <vt:lpstr>Postman Collections</vt:lpstr>
      <vt:lpstr>Writing Automated Tests using Postman</vt:lpstr>
      <vt:lpstr>Environment and Variables</vt:lpstr>
      <vt:lpstr>Automated Testing with Newman</vt:lpstr>
      <vt:lpstr>References &amp; Learning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APIs with Postman</dc:title>
  <dc:creator>vinodh</dc:creator>
  <cp:lastModifiedBy>vinodh</cp:lastModifiedBy>
  <cp:revision>71</cp:revision>
  <dcterms:created xsi:type="dcterms:W3CDTF">2006-08-16T00:00:00Z</dcterms:created>
  <dcterms:modified xsi:type="dcterms:W3CDTF">2019-01-09T03:16:57Z</dcterms:modified>
</cp:coreProperties>
</file>