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72" r:id="rId2"/>
    <p:sldMasterId id="2147484647" r:id="rId3"/>
  </p:sldMasterIdLst>
  <p:notesMasterIdLst>
    <p:notesMasterId r:id="rId22"/>
  </p:notesMasterIdLst>
  <p:handoutMasterIdLst>
    <p:handoutMasterId r:id="rId23"/>
  </p:handoutMasterIdLst>
  <p:sldIdLst>
    <p:sldId id="257" r:id="rId4"/>
    <p:sldId id="401" r:id="rId5"/>
    <p:sldId id="403" r:id="rId6"/>
    <p:sldId id="419" r:id="rId7"/>
    <p:sldId id="405" r:id="rId8"/>
    <p:sldId id="409" r:id="rId9"/>
    <p:sldId id="421" r:id="rId10"/>
    <p:sldId id="420" r:id="rId11"/>
    <p:sldId id="411" r:id="rId12"/>
    <p:sldId id="422" r:id="rId13"/>
    <p:sldId id="423" r:id="rId14"/>
    <p:sldId id="424" r:id="rId15"/>
    <p:sldId id="425" r:id="rId16"/>
    <p:sldId id="426" r:id="rId17"/>
    <p:sldId id="427" r:id="rId18"/>
    <p:sldId id="416" r:id="rId19"/>
    <p:sldId id="417" r:id="rId20"/>
    <p:sldId id="418" r:id="rId21"/>
  </p:sldIdLst>
  <p:sldSz cx="9144000" cy="6858000" type="screen4x3"/>
  <p:notesSz cx="6797675" cy="9926638"/>
  <p:custDataLst>
    <p:tags r:id="rId24"/>
  </p:custDataLst>
  <p:defaultTextStyle>
    <a:defPPr>
      <a:defRPr lang="en-US"/>
    </a:defPPr>
    <a:lvl1pPr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1pPr>
    <a:lvl2pPr marL="4572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2pPr>
    <a:lvl3pPr marL="9144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3pPr>
    <a:lvl4pPr marL="13716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4pPr>
    <a:lvl5pPr marL="18288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5pPr>
    <a:lvl6pPr marL="2286000" algn="l" defTabSz="914400" rtl="0" eaLnBrk="1" latinLnBrk="0" hangingPunct="1">
      <a:defRPr sz="2000" kern="1200">
        <a:solidFill>
          <a:schemeClr val="tx1"/>
        </a:solidFill>
        <a:latin typeface="Comic Sans MS" panose="030F0902030302020204" pitchFamily="66" charset="0"/>
        <a:ea typeface="+mn-ea"/>
        <a:cs typeface="+mn-cs"/>
      </a:defRPr>
    </a:lvl6pPr>
    <a:lvl7pPr marL="2743200" algn="l" defTabSz="914400" rtl="0" eaLnBrk="1" latinLnBrk="0" hangingPunct="1">
      <a:defRPr sz="2000" kern="1200">
        <a:solidFill>
          <a:schemeClr val="tx1"/>
        </a:solidFill>
        <a:latin typeface="Comic Sans MS" panose="030F0902030302020204" pitchFamily="66" charset="0"/>
        <a:ea typeface="+mn-ea"/>
        <a:cs typeface="+mn-cs"/>
      </a:defRPr>
    </a:lvl7pPr>
    <a:lvl8pPr marL="3200400" algn="l" defTabSz="914400" rtl="0" eaLnBrk="1" latinLnBrk="0" hangingPunct="1">
      <a:defRPr sz="2000" kern="1200">
        <a:solidFill>
          <a:schemeClr val="tx1"/>
        </a:solidFill>
        <a:latin typeface="Comic Sans MS" panose="030F0902030302020204" pitchFamily="66" charset="0"/>
        <a:ea typeface="+mn-ea"/>
        <a:cs typeface="+mn-cs"/>
      </a:defRPr>
    </a:lvl8pPr>
    <a:lvl9pPr marL="3657600" algn="l" defTabSz="914400" rtl="0" eaLnBrk="1" latinLnBrk="0" hangingPunct="1">
      <a:defRPr sz="2000" kern="1200">
        <a:solidFill>
          <a:schemeClr val="tx1"/>
        </a:solidFill>
        <a:latin typeface="Comic Sans MS" panose="030F09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32" autoAdjust="0"/>
    <p:restoredTop sz="93741" autoAdjust="0"/>
  </p:normalViewPr>
  <p:slideViewPr>
    <p:cSldViewPr>
      <p:cViewPr varScale="1">
        <p:scale>
          <a:sx n="86" d="100"/>
          <a:sy n="86" d="100"/>
        </p:scale>
        <p:origin x="72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950BE31-F23B-764A-97B7-AB4510A4230C}"/>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defTabSz="898525" eaLnBrk="1" hangingPunct="1">
              <a:defRPr sz="1200"/>
            </a:lvl1pPr>
          </a:lstStyle>
          <a:p>
            <a:pPr>
              <a:defRPr/>
            </a:pPr>
            <a:endParaRPr lang="en-US"/>
          </a:p>
        </p:txBody>
      </p:sp>
      <p:sp>
        <p:nvSpPr>
          <p:cNvPr id="26627" name="Rectangle 3">
            <a:extLst>
              <a:ext uri="{FF2B5EF4-FFF2-40B4-BE49-F238E27FC236}">
                <a16:creationId xmlns:a16="http://schemas.microsoft.com/office/drawing/2014/main" id="{66044A4E-484F-D34B-900F-2092261CECF8}"/>
              </a:ext>
            </a:extLst>
          </p:cNvPr>
          <p:cNvSpPr>
            <a:spLocks noGrp="1" noChangeArrowheads="1"/>
          </p:cNvSpPr>
          <p:nvPr>
            <p:ph type="dt" sz="quarter"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algn="r" defTabSz="898525" eaLnBrk="1" hangingPunct="1">
              <a:defRPr sz="1200"/>
            </a:lvl1pPr>
          </a:lstStyle>
          <a:p>
            <a:pPr>
              <a:defRPr/>
            </a:pPr>
            <a:endParaRPr lang="en-US"/>
          </a:p>
        </p:txBody>
      </p:sp>
      <p:sp>
        <p:nvSpPr>
          <p:cNvPr id="26628" name="Rectangle 4">
            <a:extLst>
              <a:ext uri="{FF2B5EF4-FFF2-40B4-BE49-F238E27FC236}">
                <a16:creationId xmlns:a16="http://schemas.microsoft.com/office/drawing/2014/main" id="{2C662440-2CD1-DB43-9B6C-33B91DEB35DD}"/>
              </a:ext>
            </a:extLst>
          </p:cNvPr>
          <p:cNvSpPr>
            <a:spLocks noGrp="1" noChangeArrowheads="1"/>
          </p:cNvSpPr>
          <p:nvPr>
            <p:ph type="ftr" sz="quarter" idx="2"/>
          </p:nvPr>
        </p:nvSpPr>
        <p:spPr bwMode="auto">
          <a:xfrm>
            <a:off x="0"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defTabSz="898525" eaLnBrk="1" hangingPunct="1">
              <a:defRPr sz="1200"/>
            </a:lvl1pPr>
          </a:lstStyle>
          <a:p>
            <a:pPr>
              <a:defRPr/>
            </a:pPr>
            <a:endParaRPr lang="en-US"/>
          </a:p>
        </p:txBody>
      </p:sp>
      <p:sp>
        <p:nvSpPr>
          <p:cNvPr id="26629" name="Rectangle 5">
            <a:extLst>
              <a:ext uri="{FF2B5EF4-FFF2-40B4-BE49-F238E27FC236}">
                <a16:creationId xmlns:a16="http://schemas.microsoft.com/office/drawing/2014/main" id="{DBD973F8-6FDC-E14A-A8E6-BCE43EE89ED2}"/>
              </a:ext>
            </a:extLst>
          </p:cNvPr>
          <p:cNvSpPr>
            <a:spLocks noGrp="1" noChangeArrowheads="1"/>
          </p:cNvSpPr>
          <p:nvPr>
            <p:ph type="sldNum" sz="quarter" idx="3"/>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algn="r" defTabSz="898525" eaLnBrk="1" hangingPunct="1">
              <a:defRPr sz="1200" smtClean="0"/>
            </a:lvl1pPr>
          </a:lstStyle>
          <a:p>
            <a:pPr>
              <a:defRPr/>
            </a:pPr>
            <a:fld id="{23612026-7FA0-3045-A815-2CA7D75663D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2959FAF-8B68-BD4D-998A-BF566CA68F8F}"/>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defTabSz="898525" eaLnBrk="1" hangingPunct="1">
              <a:defRPr sz="1200"/>
            </a:lvl1pPr>
          </a:lstStyle>
          <a:p>
            <a:pPr>
              <a:defRPr/>
            </a:pPr>
            <a:endParaRPr lang="en-US"/>
          </a:p>
        </p:txBody>
      </p:sp>
      <p:sp>
        <p:nvSpPr>
          <p:cNvPr id="4099" name="Rectangle 3">
            <a:extLst>
              <a:ext uri="{FF2B5EF4-FFF2-40B4-BE49-F238E27FC236}">
                <a16:creationId xmlns:a16="http://schemas.microsoft.com/office/drawing/2014/main" id="{1E039C90-109F-CE4F-8B80-DC75E4D4BE59}"/>
              </a:ext>
            </a:extLst>
          </p:cNvPr>
          <p:cNvSpPr>
            <a:spLocks noGrp="1" noChangeArrowheads="1"/>
          </p:cNvSpPr>
          <p:nvPr>
            <p:ph type="dt"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algn="r" defTabSz="898525" eaLnBrk="1" hangingPunct="1">
              <a:defRPr sz="1200"/>
            </a:lvl1pPr>
          </a:lstStyle>
          <a:p>
            <a:pPr>
              <a:defRPr/>
            </a:pPr>
            <a:endParaRPr lang="en-US"/>
          </a:p>
        </p:txBody>
      </p:sp>
      <p:sp>
        <p:nvSpPr>
          <p:cNvPr id="25604" name="Rectangle 4">
            <a:extLst>
              <a:ext uri="{FF2B5EF4-FFF2-40B4-BE49-F238E27FC236}">
                <a16:creationId xmlns:a16="http://schemas.microsoft.com/office/drawing/2014/main" id="{6945C454-B442-C449-8D25-B17832B6D37C}"/>
              </a:ext>
            </a:extLst>
          </p:cNvPr>
          <p:cNvSpPr>
            <a:spLocks noGrp="1" noRot="1" noChangeAspect="1" noChangeArrowheads="1" noTextEdit="1"/>
          </p:cNvSpPr>
          <p:nvPr>
            <p:ph type="sldImg" idx="2"/>
          </p:nvPr>
        </p:nvSpPr>
        <p:spPr bwMode="auto">
          <a:xfrm>
            <a:off x="920750" y="744538"/>
            <a:ext cx="4960938"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A9596B28-A001-BD4D-B1D8-3990C5A1E9EE}"/>
              </a:ext>
            </a:extLst>
          </p:cNvPr>
          <p:cNvSpPr>
            <a:spLocks noGrp="1" noChangeArrowheads="1"/>
          </p:cNvSpPr>
          <p:nvPr>
            <p:ph type="body" sz="quarter" idx="3"/>
          </p:nvPr>
        </p:nvSpPr>
        <p:spPr bwMode="auto">
          <a:xfrm>
            <a:off x="904875" y="4714875"/>
            <a:ext cx="4987925" cy="4467225"/>
          </a:xfrm>
          <a:prstGeom prst="rect">
            <a:avLst/>
          </a:prstGeom>
          <a:noFill/>
          <a:ln>
            <a:noFill/>
          </a:ln>
          <a:effectLst/>
        </p:spPr>
        <p:txBody>
          <a:bodyPr vert="horz" wrap="square" lIns="89785" tIns="44892" rIns="89785" bIns="448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276723CB-29F2-AC43-8DD8-F726D47C27F9}"/>
              </a:ext>
            </a:extLst>
          </p:cNvPr>
          <p:cNvSpPr>
            <a:spLocks noGrp="1" noChangeArrowheads="1"/>
          </p:cNvSpPr>
          <p:nvPr>
            <p:ph type="ftr" sz="quarter" idx="4"/>
          </p:nvPr>
        </p:nvSpPr>
        <p:spPr bwMode="auto">
          <a:xfrm>
            <a:off x="0"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defTabSz="898525" eaLnBrk="1" hangingPunct="1">
              <a:defRPr sz="1200"/>
            </a:lvl1pPr>
          </a:lstStyle>
          <a:p>
            <a:pPr>
              <a:defRPr/>
            </a:pPr>
            <a:endParaRPr lang="en-US"/>
          </a:p>
        </p:txBody>
      </p:sp>
      <p:sp>
        <p:nvSpPr>
          <p:cNvPr id="4103" name="Rectangle 7">
            <a:extLst>
              <a:ext uri="{FF2B5EF4-FFF2-40B4-BE49-F238E27FC236}">
                <a16:creationId xmlns:a16="http://schemas.microsoft.com/office/drawing/2014/main" id="{B43F955F-F53D-AA48-91E9-2680BF2F1020}"/>
              </a:ext>
            </a:extLst>
          </p:cNvPr>
          <p:cNvSpPr>
            <a:spLocks noGrp="1" noChangeArrowheads="1"/>
          </p:cNvSpPr>
          <p:nvPr>
            <p:ph type="sldNum" sz="quarter" idx="5"/>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algn="r" defTabSz="898525" eaLnBrk="1" hangingPunct="1">
              <a:defRPr sz="1200" smtClean="0"/>
            </a:lvl1pPr>
          </a:lstStyle>
          <a:p>
            <a:pPr>
              <a:defRPr/>
            </a:pPr>
            <a:fld id="{5A615FC7-BC5E-9A43-82EA-A344408698F4}" type="slidenum">
              <a:rPr lang="en-US" altLang="en-US"/>
              <a:pPr>
                <a:defRPr/>
              </a:pPr>
              <a:t>‹#›</a:t>
            </a:fld>
            <a:endParaRPr lang="en-US" altLang="en-US"/>
          </a:p>
        </p:txBody>
      </p:sp>
    </p:spTree>
    <p:extLst>
      <p:ext uri="{BB962C8B-B14F-4D97-AF65-F5344CB8AC3E}">
        <p14:creationId xmlns:p14="http://schemas.microsoft.com/office/powerpoint/2010/main" val="1492043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8922094-E4CD-864E-A2FC-8C4AC1AC9C4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8595A51-0BB7-4040-9E45-85CF8C6DF8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3F482F-4148-3D49-87BE-7147865B4CA1}"/>
              </a:ext>
            </a:extLst>
          </p:cNvPr>
          <p:cNvSpPr>
            <a:spLocks noGrp="1"/>
          </p:cNvSpPr>
          <p:nvPr>
            <p:ph type="sldNum" sz="quarter" idx="12"/>
          </p:nvPr>
        </p:nvSpPr>
        <p:spPr/>
        <p:txBody>
          <a:bodyPr/>
          <a:lstStyle>
            <a:lvl1pPr>
              <a:defRPr/>
            </a:lvl1pPr>
          </a:lstStyle>
          <a:p>
            <a:pPr>
              <a:defRPr/>
            </a:pPr>
            <a:fld id="{3323421A-4037-7D41-88C2-BD38628C73EB}" type="slidenum">
              <a:rPr lang="en-US" altLang="en-US"/>
              <a:pPr>
                <a:defRPr/>
              </a:pPr>
              <a:t>‹#›</a:t>
            </a:fld>
            <a:endParaRPr lang="en-US" altLang="en-US"/>
          </a:p>
        </p:txBody>
      </p:sp>
    </p:spTree>
    <p:extLst>
      <p:ext uri="{BB962C8B-B14F-4D97-AF65-F5344CB8AC3E}">
        <p14:creationId xmlns:p14="http://schemas.microsoft.com/office/powerpoint/2010/main" val="29964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4F6589-0227-CD48-B610-C3A5872A529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B26335C-E31F-A645-B211-A4C62BAA22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CD7375-C241-714E-943A-AADDFD3725F2}"/>
              </a:ext>
            </a:extLst>
          </p:cNvPr>
          <p:cNvSpPr>
            <a:spLocks noGrp="1"/>
          </p:cNvSpPr>
          <p:nvPr>
            <p:ph type="sldNum" sz="quarter" idx="12"/>
          </p:nvPr>
        </p:nvSpPr>
        <p:spPr/>
        <p:txBody>
          <a:bodyPr/>
          <a:lstStyle>
            <a:lvl1pPr>
              <a:defRPr/>
            </a:lvl1pPr>
          </a:lstStyle>
          <a:p>
            <a:pPr>
              <a:defRPr/>
            </a:pPr>
            <a:fld id="{C0B65765-3F21-CB40-AE97-C1E3E199F528}" type="slidenum">
              <a:rPr lang="en-US" altLang="en-US"/>
              <a:pPr>
                <a:defRPr/>
              </a:pPr>
              <a:t>‹#›</a:t>
            </a:fld>
            <a:endParaRPr lang="en-US" altLang="en-US"/>
          </a:p>
        </p:txBody>
      </p:sp>
    </p:spTree>
    <p:extLst>
      <p:ext uri="{BB962C8B-B14F-4D97-AF65-F5344CB8AC3E}">
        <p14:creationId xmlns:p14="http://schemas.microsoft.com/office/powerpoint/2010/main" val="218121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8385A2-AC63-5548-8577-22C78EA69E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7768F9B-BDD6-2544-BB06-CF5165D051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6BE6761-BD14-1A4A-833A-F9EED51DF64A}"/>
              </a:ext>
            </a:extLst>
          </p:cNvPr>
          <p:cNvSpPr>
            <a:spLocks noGrp="1"/>
          </p:cNvSpPr>
          <p:nvPr>
            <p:ph type="sldNum" sz="quarter" idx="12"/>
          </p:nvPr>
        </p:nvSpPr>
        <p:spPr/>
        <p:txBody>
          <a:bodyPr/>
          <a:lstStyle>
            <a:lvl1pPr>
              <a:defRPr/>
            </a:lvl1pPr>
          </a:lstStyle>
          <a:p>
            <a:pPr>
              <a:defRPr/>
            </a:pPr>
            <a:fld id="{C87618CD-5DAE-AE40-944D-E125A4AF68D6}" type="slidenum">
              <a:rPr lang="en-US" altLang="en-US"/>
              <a:pPr>
                <a:defRPr/>
              </a:pPr>
              <a:t>‹#›</a:t>
            </a:fld>
            <a:endParaRPr lang="en-US" altLang="en-US"/>
          </a:p>
        </p:txBody>
      </p:sp>
    </p:spTree>
    <p:extLst>
      <p:ext uri="{BB962C8B-B14F-4D97-AF65-F5344CB8AC3E}">
        <p14:creationId xmlns:p14="http://schemas.microsoft.com/office/powerpoint/2010/main" val="287801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1099347-1CCC-3B41-A810-5D857114849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7EBE902-EDDF-3A4E-BF9F-78AE01F44C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FF767C-8C28-C24D-AD3A-3F67919477A4}"/>
              </a:ext>
            </a:extLst>
          </p:cNvPr>
          <p:cNvSpPr>
            <a:spLocks noGrp="1"/>
          </p:cNvSpPr>
          <p:nvPr>
            <p:ph type="sldNum" sz="quarter" idx="12"/>
          </p:nvPr>
        </p:nvSpPr>
        <p:spPr/>
        <p:txBody>
          <a:bodyPr/>
          <a:lstStyle>
            <a:lvl1pPr>
              <a:defRPr/>
            </a:lvl1pPr>
          </a:lstStyle>
          <a:p>
            <a:pPr>
              <a:defRPr/>
            </a:pPr>
            <a:fld id="{54827FE3-2DA1-1249-B9BE-68F97B44027A}" type="slidenum">
              <a:rPr lang="en-US" altLang="en-US"/>
              <a:pPr>
                <a:defRPr/>
              </a:pPr>
              <a:t>‹#›</a:t>
            </a:fld>
            <a:endParaRPr lang="en-US" altLang="en-US"/>
          </a:p>
        </p:txBody>
      </p:sp>
    </p:spTree>
    <p:extLst>
      <p:ext uri="{BB962C8B-B14F-4D97-AF65-F5344CB8AC3E}">
        <p14:creationId xmlns:p14="http://schemas.microsoft.com/office/powerpoint/2010/main" val="1392478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B422B-B593-204E-B77C-026AF722BD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C319BEF-C8EE-134C-98AC-87536D7C4D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4D03B7-1910-CA49-ABC2-6ED896880E77}"/>
              </a:ext>
            </a:extLst>
          </p:cNvPr>
          <p:cNvSpPr>
            <a:spLocks noGrp="1"/>
          </p:cNvSpPr>
          <p:nvPr>
            <p:ph type="sldNum" sz="quarter" idx="12"/>
          </p:nvPr>
        </p:nvSpPr>
        <p:spPr/>
        <p:txBody>
          <a:bodyPr/>
          <a:lstStyle>
            <a:lvl1pPr>
              <a:defRPr/>
            </a:lvl1pPr>
          </a:lstStyle>
          <a:p>
            <a:pPr>
              <a:defRPr/>
            </a:pPr>
            <a:fld id="{2614606B-879E-7A48-8034-2C6C5F8D9702}" type="slidenum">
              <a:rPr lang="en-US" altLang="en-US"/>
              <a:pPr>
                <a:defRPr/>
              </a:pPr>
              <a:t>‹#›</a:t>
            </a:fld>
            <a:endParaRPr lang="en-US" altLang="en-US"/>
          </a:p>
        </p:txBody>
      </p:sp>
    </p:spTree>
    <p:extLst>
      <p:ext uri="{BB962C8B-B14F-4D97-AF65-F5344CB8AC3E}">
        <p14:creationId xmlns:p14="http://schemas.microsoft.com/office/powerpoint/2010/main" val="1953152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EE273-AD9E-0E4C-B93B-2D886C4ADC0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9E7F201-42F9-2C4C-8725-6AB95C9D50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2E73A3-0334-AE4C-9A9C-1A4A2C9360B4}"/>
              </a:ext>
            </a:extLst>
          </p:cNvPr>
          <p:cNvSpPr>
            <a:spLocks noGrp="1"/>
          </p:cNvSpPr>
          <p:nvPr>
            <p:ph type="sldNum" sz="quarter" idx="12"/>
          </p:nvPr>
        </p:nvSpPr>
        <p:spPr/>
        <p:txBody>
          <a:bodyPr/>
          <a:lstStyle>
            <a:lvl1pPr>
              <a:defRPr/>
            </a:lvl1pPr>
          </a:lstStyle>
          <a:p>
            <a:pPr>
              <a:defRPr/>
            </a:pPr>
            <a:fld id="{74BAE1EF-3F62-9E49-815F-BEAB5DC0703D}" type="slidenum">
              <a:rPr lang="en-US" altLang="en-US"/>
              <a:pPr>
                <a:defRPr/>
              </a:pPr>
              <a:t>‹#›</a:t>
            </a:fld>
            <a:endParaRPr lang="en-US" altLang="en-US"/>
          </a:p>
        </p:txBody>
      </p:sp>
    </p:spTree>
    <p:extLst>
      <p:ext uri="{BB962C8B-B14F-4D97-AF65-F5344CB8AC3E}">
        <p14:creationId xmlns:p14="http://schemas.microsoft.com/office/powerpoint/2010/main" val="243308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BD7209C-59AC-DE45-8DB4-4C4182F5549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3B60F93-04EE-9042-A5B6-C4FFE9F7408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179CE20-B53D-CB47-837E-5A3FED4AC982}"/>
              </a:ext>
            </a:extLst>
          </p:cNvPr>
          <p:cNvSpPr>
            <a:spLocks noGrp="1"/>
          </p:cNvSpPr>
          <p:nvPr>
            <p:ph type="sldNum" sz="quarter" idx="12"/>
          </p:nvPr>
        </p:nvSpPr>
        <p:spPr/>
        <p:txBody>
          <a:bodyPr/>
          <a:lstStyle>
            <a:lvl1pPr>
              <a:defRPr/>
            </a:lvl1pPr>
          </a:lstStyle>
          <a:p>
            <a:pPr>
              <a:defRPr/>
            </a:pPr>
            <a:fld id="{DB6CC417-1604-5B49-96A7-68A9DF90505C}" type="slidenum">
              <a:rPr lang="en-US" altLang="en-US"/>
              <a:pPr>
                <a:defRPr/>
              </a:pPr>
              <a:t>‹#›</a:t>
            </a:fld>
            <a:endParaRPr lang="en-US" altLang="en-US"/>
          </a:p>
        </p:txBody>
      </p:sp>
    </p:spTree>
    <p:extLst>
      <p:ext uri="{BB962C8B-B14F-4D97-AF65-F5344CB8AC3E}">
        <p14:creationId xmlns:p14="http://schemas.microsoft.com/office/powerpoint/2010/main" val="69567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04C0DEA-D10E-654B-ADCA-1FB627171646}"/>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0DC9D76-554C-3043-8470-6D05EBA21C5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37FA74A-AA01-6A43-9A5B-50A7DB206987}"/>
              </a:ext>
            </a:extLst>
          </p:cNvPr>
          <p:cNvSpPr>
            <a:spLocks noGrp="1"/>
          </p:cNvSpPr>
          <p:nvPr>
            <p:ph type="sldNum" sz="quarter" idx="12"/>
          </p:nvPr>
        </p:nvSpPr>
        <p:spPr/>
        <p:txBody>
          <a:bodyPr/>
          <a:lstStyle>
            <a:lvl1pPr>
              <a:defRPr/>
            </a:lvl1pPr>
          </a:lstStyle>
          <a:p>
            <a:pPr>
              <a:defRPr/>
            </a:pPr>
            <a:fld id="{23702DDC-8BF7-F745-9FD5-F3C6573D87EA}" type="slidenum">
              <a:rPr lang="en-US" altLang="en-US"/>
              <a:pPr>
                <a:defRPr/>
              </a:pPr>
              <a:t>‹#›</a:t>
            </a:fld>
            <a:endParaRPr lang="en-US" altLang="en-US"/>
          </a:p>
        </p:txBody>
      </p:sp>
    </p:spTree>
    <p:extLst>
      <p:ext uri="{BB962C8B-B14F-4D97-AF65-F5344CB8AC3E}">
        <p14:creationId xmlns:p14="http://schemas.microsoft.com/office/powerpoint/2010/main" val="241199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C4A2659-6567-9649-973C-48587F3BAEF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AD85848A-6AF7-2147-90AC-3539D19614A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C48170D-295F-5C48-BEC5-35644ED6C1F4}"/>
              </a:ext>
            </a:extLst>
          </p:cNvPr>
          <p:cNvSpPr>
            <a:spLocks noGrp="1"/>
          </p:cNvSpPr>
          <p:nvPr>
            <p:ph type="sldNum" sz="quarter" idx="12"/>
          </p:nvPr>
        </p:nvSpPr>
        <p:spPr/>
        <p:txBody>
          <a:bodyPr/>
          <a:lstStyle>
            <a:lvl1pPr>
              <a:defRPr/>
            </a:lvl1pPr>
          </a:lstStyle>
          <a:p>
            <a:pPr>
              <a:defRPr/>
            </a:pPr>
            <a:fld id="{8FE57AF5-C0DE-E54C-AD9B-DB8B22810F23}" type="slidenum">
              <a:rPr lang="en-US" altLang="en-US"/>
              <a:pPr>
                <a:defRPr/>
              </a:pPr>
              <a:t>‹#›</a:t>
            </a:fld>
            <a:endParaRPr lang="en-US" altLang="en-US"/>
          </a:p>
        </p:txBody>
      </p:sp>
    </p:spTree>
    <p:extLst>
      <p:ext uri="{BB962C8B-B14F-4D97-AF65-F5344CB8AC3E}">
        <p14:creationId xmlns:p14="http://schemas.microsoft.com/office/powerpoint/2010/main" val="3742239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4E64FB5-D4E2-9247-85B6-7078E1E4DFE4}"/>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7B59FF72-A4CF-5446-AC5F-E6BE921FF1D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24738CC-BCF2-6B44-828B-339BBAEB8E19}"/>
              </a:ext>
            </a:extLst>
          </p:cNvPr>
          <p:cNvSpPr>
            <a:spLocks noGrp="1"/>
          </p:cNvSpPr>
          <p:nvPr>
            <p:ph type="sldNum" sz="quarter" idx="12"/>
          </p:nvPr>
        </p:nvSpPr>
        <p:spPr/>
        <p:txBody>
          <a:bodyPr/>
          <a:lstStyle>
            <a:lvl1pPr>
              <a:defRPr/>
            </a:lvl1pPr>
          </a:lstStyle>
          <a:p>
            <a:pPr>
              <a:defRPr/>
            </a:pPr>
            <a:fld id="{3D275004-6780-2E4F-8253-E8612E18E33F}" type="slidenum">
              <a:rPr lang="en-US" altLang="en-US"/>
              <a:pPr>
                <a:defRPr/>
              </a:pPr>
              <a:t>‹#›</a:t>
            </a:fld>
            <a:endParaRPr lang="en-US" altLang="en-US"/>
          </a:p>
        </p:txBody>
      </p:sp>
    </p:spTree>
    <p:extLst>
      <p:ext uri="{BB962C8B-B14F-4D97-AF65-F5344CB8AC3E}">
        <p14:creationId xmlns:p14="http://schemas.microsoft.com/office/powerpoint/2010/main" val="1815971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2B77D85-EFF6-AA4C-B146-718EF01AC42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318A166-2F1F-384B-8E52-7BF9E2A759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517BAE-F058-5148-AA84-76359F4B89B8}"/>
              </a:ext>
            </a:extLst>
          </p:cNvPr>
          <p:cNvSpPr>
            <a:spLocks noGrp="1"/>
          </p:cNvSpPr>
          <p:nvPr>
            <p:ph type="sldNum" sz="quarter" idx="12"/>
          </p:nvPr>
        </p:nvSpPr>
        <p:spPr/>
        <p:txBody>
          <a:bodyPr/>
          <a:lstStyle>
            <a:lvl1pPr>
              <a:defRPr/>
            </a:lvl1pPr>
          </a:lstStyle>
          <a:p>
            <a:pPr>
              <a:defRPr/>
            </a:pPr>
            <a:fld id="{665BF84E-D9F8-F444-8F7C-59F6E157250B}" type="slidenum">
              <a:rPr lang="en-US" altLang="en-US"/>
              <a:pPr>
                <a:defRPr/>
              </a:pPr>
              <a:t>‹#›</a:t>
            </a:fld>
            <a:endParaRPr lang="en-US" altLang="en-US"/>
          </a:p>
        </p:txBody>
      </p:sp>
    </p:spTree>
    <p:extLst>
      <p:ext uri="{BB962C8B-B14F-4D97-AF65-F5344CB8AC3E}">
        <p14:creationId xmlns:p14="http://schemas.microsoft.com/office/powerpoint/2010/main" val="274273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586992-C595-0F40-825B-35FF3F3D5BD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1DB2C54-75AE-A743-A678-376C4AE65F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CA6D3E-DDD9-5E4C-A2E9-A86CAD6ED7A2}"/>
              </a:ext>
            </a:extLst>
          </p:cNvPr>
          <p:cNvSpPr>
            <a:spLocks noGrp="1"/>
          </p:cNvSpPr>
          <p:nvPr>
            <p:ph type="sldNum" sz="quarter" idx="12"/>
          </p:nvPr>
        </p:nvSpPr>
        <p:spPr/>
        <p:txBody>
          <a:bodyPr/>
          <a:lstStyle>
            <a:lvl1pPr>
              <a:defRPr/>
            </a:lvl1pPr>
          </a:lstStyle>
          <a:p>
            <a:pPr>
              <a:defRPr/>
            </a:pPr>
            <a:fld id="{C52D1E4E-BC30-894B-82D2-0E9D54893364}" type="slidenum">
              <a:rPr lang="en-US" altLang="en-US"/>
              <a:pPr>
                <a:defRPr/>
              </a:pPr>
              <a:t>‹#›</a:t>
            </a:fld>
            <a:endParaRPr lang="en-US" altLang="en-US"/>
          </a:p>
        </p:txBody>
      </p:sp>
    </p:spTree>
    <p:extLst>
      <p:ext uri="{BB962C8B-B14F-4D97-AF65-F5344CB8AC3E}">
        <p14:creationId xmlns:p14="http://schemas.microsoft.com/office/powerpoint/2010/main" val="1174755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A03D516-9CB6-3745-890A-776D40F7347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6956E7C-6821-6542-AD95-0BEB7ACD48C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C251B10-13AF-A64D-8D9E-ADE01085B862}"/>
              </a:ext>
            </a:extLst>
          </p:cNvPr>
          <p:cNvSpPr>
            <a:spLocks noGrp="1"/>
          </p:cNvSpPr>
          <p:nvPr>
            <p:ph type="sldNum" sz="quarter" idx="12"/>
          </p:nvPr>
        </p:nvSpPr>
        <p:spPr/>
        <p:txBody>
          <a:bodyPr/>
          <a:lstStyle>
            <a:lvl1pPr>
              <a:defRPr/>
            </a:lvl1pPr>
          </a:lstStyle>
          <a:p>
            <a:pPr>
              <a:defRPr/>
            </a:pPr>
            <a:fld id="{DE4083C1-A538-4E44-A799-F139E4BD886E}" type="slidenum">
              <a:rPr lang="en-US" altLang="en-US"/>
              <a:pPr>
                <a:defRPr/>
              </a:pPr>
              <a:t>‹#›</a:t>
            </a:fld>
            <a:endParaRPr lang="en-US" altLang="en-US"/>
          </a:p>
        </p:txBody>
      </p:sp>
    </p:spTree>
    <p:extLst>
      <p:ext uri="{BB962C8B-B14F-4D97-AF65-F5344CB8AC3E}">
        <p14:creationId xmlns:p14="http://schemas.microsoft.com/office/powerpoint/2010/main" val="3170287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9A127-EA30-6547-B9A6-5758420AF07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CADDBC3-52A6-FC40-BE40-39A8C7CEE1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F1DC75-FFBF-5A44-9D4C-695BA18A313A}"/>
              </a:ext>
            </a:extLst>
          </p:cNvPr>
          <p:cNvSpPr>
            <a:spLocks noGrp="1"/>
          </p:cNvSpPr>
          <p:nvPr>
            <p:ph type="sldNum" sz="quarter" idx="12"/>
          </p:nvPr>
        </p:nvSpPr>
        <p:spPr/>
        <p:txBody>
          <a:bodyPr/>
          <a:lstStyle>
            <a:lvl1pPr>
              <a:defRPr/>
            </a:lvl1pPr>
          </a:lstStyle>
          <a:p>
            <a:pPr>
              <a:defRPr/>
            </a:pPr>
            <a:fld id="{4CF7F5CB-9159-4244-A308-8BE7B5692F90}" type="slidenum">
              <a:rPr lang="en-US" altLang="en-US"/>
              <a:pPr>
                <a:defRPr/>
              </a:pPr>
              <a:t>‹#›</a:t>
            </a:fld>
            <a:endParaRPr lang="en-US" altLang="en-US"/>
          </a:p>
        </p:txBody>
      </p:sp>
    </p:spTree>
    <p:extLst>
      <p:ext uri="{BB962C8B-B14F-4D97-AF65-F5344CB8AC3E}">
        <p14:creationId xmlns:p14="http://schemas.microsoft.com/office/powerpoint/2010/main" val="838458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56F5D-9D61-5541-916C-6513314935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6DF5137-4674-1249-93AB-AA91EF415A9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C46A98B-E62C-1B47-AC7D-674FC29378EA}"/>
              </a:ext>
            </a:extLst>
          </p:cNvPr>
          <p:cNvSpPr>
            <a:spLocks noGrp="1"/>
          </p:cNvSpPr>
          <p:nvPr>
            <p:ph type="sldNum" sz="quarter" idx="12"/>
          </p:nvPr>
        </p:nvSpPr>
        <p:spPr/>
        <p:txBody>
          <a:bodyPr/>
          <a:lstStyle>
            <a:lvl1pPr>
              <a:defRPr/>
            </a:lvl1pPr>
          </a:lstStyle>
          <a:p>
            <a:pPr>
              <a:defRPr/>
            </a:pPr>
            <a:fld id="{D5147C23-2CBD-0545-B66C-8EA6A3D59ADD}" type="slidenum">
              <a:rPr lang="en-US" altLang="en-US"/>
              <a:pPr>
                <a:defRPr/>
              </a:pPr>
              <a:t>‹#›</a:t>
            </a:fld>
            <a:endParaRPr lang="en-US" altLang="en-US"/>
          </a:p>
        </p:txBody>
      </p:sp>
    </p:spTree>
    <p:extLst>
      <p:ext uri="{BB962C8B-B14F-4D97-AF65-F5344CB8AC3E}">
        <p14:creationId xmlns:p14="http://schemas.microsoft.com/office/powerpoint/2010/main" val="133045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0977283-C499-A040-9B2E-A1B6F0E4BC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3093D9C5-909B-C643-95DE-6AED9FDC0DB1}"/>
              </a:ext>
            </a:extLst>
          </p:cNvPr>
          <p:cNvSpPr>
            <a:spLocks noChangeArrowheads="1"/>
          </p:cNvSpPr>
          <p:nvPr/>
        </p:nvSpPr>
        <p:spPr bwMode="auto">
          <a:xfrm>
            <a:off x="0" y="153988"/>
            <a:ext cx="9144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902030302020204" pitchFamily="66" charset="0"/>
              </a:defRPr>
            </a:lvl1pPr>
            <a:lvl2pPr marL="742950" indent="-285750">
              <a:defRPr sz="2000">
                <a:solidFill>
                  <a:schemeClr val="tx1"/>
                </a:solidFill>
                <a:latin typeface="Comic Sans MS" panose="030F0902030302020204" pitchFamily="66" charset="0"/>
              </a:defRPr>
            </a:lvl2pPr>
            <a:lvl3pPr marL="1143000" indent="-228600">
              <a:defRPr sz="2000">
                <a:solidFill>
                  <a:schemeClr val="tx1"/>
                </a:solidFill>
                <a:latin typeface="Comic Sans MS" panose="030F0902030302020204" pitchFamily="66" charset="0"/>
              </a:defRPr>
            </a:lvl3pPr>
            <a:lvl4pPr marL="1600200" indent="-228600">
              <a:defRPr sz="2000">
                <a:solidFill>
                  <a:schemeClr val="tx1"/>
                </a:solidFill>
                <a:latin typeface="Comic Sans MS" panose="030F0902030302020204" pitchFamily="66" charset="0"/>
              </a:defRPr>
            </a:lvl4pPr>
            <a:lvl5pPr marL="2057400" indent="-228600">
              <a:defRPr sz="2000">
                <a:solidFill>
                  <a:schemeClr val="tx1"/>
                </a:solidFill>
                <a:latin typeface="Comic Sans MS" panose="030F0902030302020204" pitchFamily="66" charset="0"/>
              </a:defRPr>
            </a:lvl5pPr>
            <a:lvl6pPr marL="2514600" indent="-228600" eaLnBrk="0" fontAlgn="base" hangingPunct="0">
              <a:spcBef>
                <a:spcPct val="0"/>
              </a:spcBef>
              <a:spcAft>
                <a:spcPct val="0"/>
              </a:spcAft>
              <a:defRPr sz="2000">
                <a:solidFill>
                  <a:schemeClr val="tx1"/>
                </a:solidFill>
                <a:latin typeface="Comic Sans MS" panose="030F0902030302020204" pitchFamily="66" charset="0"/>
              </a:defRPr>
            </a:lvl6pPr>
            <a:lvl7pPr marL="2971800" indent="-228600" eaLnBrk="0" fontAlgn="base" hangingPunct="0">
              <a:spcBef>
                <a:spcPct val="0"/>
              </a:spcBef>
              <a:spcAft>
                <a:spcPct val="0"/>
              </a:spcAft>
              <a:defRPr sz="2000">
                <a:solidFill>
                  <a:schemeClr val="tx1"/>
                </a:solidFill>
                <a:latin typeface="Comic Sans MS" panose="030F0902030302020204" pitchFamily="66" charset="0"/>
              </a:defRPr>
            </a:lvl7pPr>
            <a:lvl8pPr marL="3429000" indent="-228600" eaLnBrk="0" fontAlgn="base" hangingPunct="0">
              <a:spcBef>
                <a:spcPct val="0"/>
              </a:spcBef>
              <a:spcAft>
                <a:spcPct val="0"/>
              </a:spcAft>
              <a:defRPr sz="2000">
                <a:solidFill>
                  <a:schemeClr val="tx1"/>
                </a:solidFill>
                <a:latin typeface="Comic Sans MS" panose="030F0902030302020204" pitchFamily="66" charset="0"/>
              </a:defRPr>
            </a:lvl8pPr>
            <a:lvl9pPr marL="3886200" indent="-228600" eaLnBrk="0" fontAlgn="base" hangingPunct="0">
              <a:spcBef>
                <a:spcPct val="0"/>
              </a:spcBef>
              <a:spcAft>
                <a:spcPct val="0"/>
              </a:spcAft>
              <a:defRPr sz="2000">
                <a:solidFill>
                  <a:schemeClr val="tx1"/>
                </a:solidFill>
                <a:latin typeface="Comic Sans MS" panose="030F0902030302020204" pitchFamily="66" charset="0"/>
              </a:defRPr>
            </a:lvl9pPr>
          </a:lstStyle>
          <a:p>
            <a:pPr algn="ctr" eaLnBrk="1" hangingPunct="1"/>
            <a:r>
              <a:rPr lang="en-US" altLang="en-US" sz="6600"/>
              <a:t>SUBJECT NAME</a:t>
            </a:r>
            <a:endParaRPr lang="en-IN" altLang="en-US" sz="6600"/>
          </a:p>
        </p:txBody>
      </p:sp>
      <p:sp>
        <p:nvSpPr>
          <p:cNvPr id="4" name="Title 1">
            <a:extLst>
              <a:ext uri="{FF2B5EF4-FFF2-40B4-BE49-F238E27FC236}">
                <a16:creationId xmlns:a16="http://schemas.microsoft.com/office/drawing/2014/main" id="{6BA74C14-050B-FF46-9E82-693A81E51A30}"/>
              </a:ext>
            </a:extLst>
          </p:cNvPr>
          <p:cNvSpPr txBox="1">
            <a:spLocks/>
          </p:cNvSpPr>
          <p:nvPr/>
        </p:nvSpPr>
        <p:spPr>
          <a:xfrm>
            <a:off x="644525" y="1600200"/>
            <a:ext cx="7688263"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Topic</a:t>
            </a:r>
            <a:endParaRPr lang="en-IN" sz="3080" b="1" dirty="0"/>
          </a:p>
        </p:txBody>
      </p:sp>
      <p:sp>
        <p:nvSpPr>
          <p:cNvPr id="5" name="Title 1">
            <a:extLst>
              <a:ext uri="{FF2B5EF4-FFF2-40B4-BE49-F238E27FC236}">
                <a16:creationId xmlns:a16="http://schemas.microsoft.com/office/drawing/2014/main" id="{5BFABC05-CD18-F940-8F06-45B50497A882}"/>
              </a:ext>
            </a:extLst>
          </p:cNvPr>
          <p:cNvSpPr txBox="1">
            <a:spLocks/>
          </p:cNvSpPr>
          <p:nvPr/>
        </p:nvSpPr>
        <p:spPr>
          <a:xfrm>
            <a:off x="612775" y="2246313"/>
            <a:ext cx="7689850" cy="649287"/>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(Unit No)</a:t>
            </a:r>
          </a:p>
          <a:p>
            <a:pPr fontAlgn="auto">
              <a:spcAft>
                <a:spcPts val="0"/>
              </a:spcAft>
              <a:defRPr/>
            </a:pPr>
            <a:r>
              <a:rPr lang="en-US" sz="3080" b="1" dirty="0"/>
              <a:t>(Related CO’s, PO’s &amp; PSO’s)</a:t>
            </a:r>
            <a:endParaRPr lang="en-IN" sz="3080" b="1" dirty="0"/>
          </a:p>
        </p:txBody>
      </p:sp>
      <p:sp>
        <p:nvSpPr>
          <p:cNvPr id="6" name="Title 1">
            <a:extLst>
              <a:ext uri="{FF2B5EF4-FFF2-40B4-BE49-F238E27FC236}">
                <a16:creationId xmlns:a16="http://schemas.microsoft.com/office/drawing/2014/main" id="{31FB5E58-CD07-C84A-B83F-E2FD0DFC3CE0}"/>
              </a:ext>
            </a:extLst>
          </p:cNvPr>
          <p:cNvSpPr txBox="1">
            <a:spLocks/>
          </p:cNvSpPr>
          <p:nvPr/>
        </p:nvSpPr>
        <p:spPr>
          <a:xfrm>
            <a:off x="612775" y="3762375"/>
            <a:ext cx="7689850"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Faculty Name</a:t>
            </a:r>
          </a:p>
          <a:p>
            <a:pPr fontAlgn="auto">
              <a:spcAft>
                <a:spcPts val="0"/>
              </a:spcAft>
              <a:defRPr/>
            </a:pPr>
            <a:r>
              <a:rPr lang="en-US" sz="2700" dirty="0"/>
              <a:t>Designation</a:t>
            </a:r>
          </a:p>
          <a:p>
            <a:pPr fontAlgn="auto">
              <a:spcAft>
                <a:spcPts val="0"/>
              </a:spcAft>
              <a:defRPr/>
            </a:pPr>
            <a:r>
              <a:rPr lang="en-US" sz="2700" dirty="0"/>
              <a:t>Department Name</a:t>
            </a:r>
            <a:endParaRPr lang="en-IN" sz="2700" dirty="0"/>
          </a:p>
        </p:txBody>
      </p:sp>
    </p:spTree>
    <p:extLst>
      <p:ext uri="{BB962C8B-B14F-4D97-AF65-F5344CB8AC3E}">
        <p14:creationId xmlns:p14="http://schemas.microsoft.com/office/powerpoint/2010/main" val="2889031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155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idx="1"/>
          </p:nvPr>
        </p:nvSpPr>
        <p:spPr>
          <a:xfrm>
            <a:off x="457200" y="1600203"/>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7C0D14-47CF-1C40-AF48-0ED452FD530F}"/>
              </a:ext>
            </a:extLst>
          </p:cNvPr>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endParaRPr lang="en-US" altLang="zh-CN"/>
          </a:p>
        </p:txBody>
      </p:sp>
      <p:sp>
        <p:nvSpPr>
          <p:cNvPr id="5" name="Footer Placeholder 4">
            <a:extLst>
              <a:ext uri="{FF2B5EF4-FFF2-40B4-BE49-F238E27FC236}">
                <a16:creationId xmlns:a16="http://schemas.microsoft.com/office/drawing/2014/main" id="{75EB9A70-9BA3-734B-BCA2-4F99990E6E76}"/>
              </a:ext>
            </a:extLst>
          </p:cNvPr>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ltLang="zh-CN"/>
          </a:p>
        </p:txBody>
      </p:sp>
      <p:sp>
        <p:nvSpPr>
          <p:cNvPr id="6" name="Slide Number Placeholder 5">
            <a:extLst>
              <a:ext uri="{FF2B5EF4-FFF2-40B4-BE49-F238E27FC236}">
                <a16:creationId xmlns:a16="http://schemas.microsoft.com/office/drawing/2014/main" id="{0F42537F-2461-0740-AE47-2A8757223539}"/>
              </a:ext>
            </a:extLst>
          </p:cNvPr>
          <p:cNvSpPr>
            <a:spLocks noGrp="1"/>
          </p:cNvSpPr>
          <p:nvPr>
            <p:ph type="sldNum" sz="quarter" idx="12"/>
          </p:nvPr>
        </p:nvSpPr>
        <p:spPr>
          <a:xfrm>
            <a:off x="7010400" y="6494462"/>
            <a:ext cx="2133600" cy="365125"/>
          </a:xfrm>
          <a:prstGeom prst="rect">
            <a:avLst/>
          </a:prstGeom>
        </p:spPr>
        <p:txBody>
          <a:bodyPr/>
          <a:lstStyle>
            <a:lvl1pPr algn="r" eaLnBrk="1" hangingPunct="1">
              <a:defRPr sz="1200"/>
            </a:lvl1pPr>
          </a:lstStyle>
          <a:p>
            <a:pPr>
              <a:defRPr/>
            </a:pPr>
            <a:fld id="{165922B6-AAE1-E24B-9DCA-69C320E3E55E}" type="slidenum">
              <a:rPr lang="en-US" altLang="en-US" smtClean="0"/>
              <a:pPr>
                <a:defRPr/>
              </a:pPr>
              <a:t>‹#›</a:t>
            </a:fld>
            <a:endParaRPr lang="en-US" altLang="en-US"/>
          </a:p>
        </p:txBody>
      </p:sp>
    </p:spTree>
    <p:extLst>
      <p:ext uri="{BB962C8B-B14F-4D97-AF65-F5344CB8AC3E}">
        <p14:creationId xmlns:p14="http://schemas.microsoft.com/office/powerpoint/2010/main" val="203727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C25631-7380-E448-AA16-8E1821A96CC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AABD3B5-8396-1845-9C1B-1F6D97DDF6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E2FF0D-D5DE-2142-BF84-DC33723E8891}"/>
              </a:ext>
            </a:extLst>
          </p:cNvPr>
          <p:cNvSpPr>
            <a:spLocks noGrp="1"/>
          </p:cNvSpPr>
          <p:nvPr>
            <p:ph type="sldNum" sz="quarter" idx="12"/>
          </p:nvPr>
        </p:nvSpPr>
        <p:spPr/>
        <p:txBody>
          <a:bodyPr/>
          <a:lstStyle>
            <a:lvl1pPr>
              <a:defRPr/>
            </a:lvl1pPr>
          </a:lstStyle>
          <a:p>
            <a:pPr>
              <a:defRPr/>
            </a:pPr>
            <a:fld id="{7DE71AC4-7935-0342-9520-CAECF9DCD920}" type="slidenum">
              <a:rPr lang="en-US" altLang="en-US"/>
              <a:pPr>
                <a:defRPr/>
              </a:pPr>
              <a:t>‹#›</a:t>
            </a:fld>
            <a:endParaRPr lang="en-US" altLang="en-US"/>
          </a:p>
        </p:txBody>
      </p:sp>
    </p:spTree>
    <p:extLst>
      <p:ext uri="{BB962C8B-B14F-4D97-AF65-F5344CB8AC3E}">
        <p14:creationId xmlns:p14="http://schemas.microsoft.com/office/powerpoint/2010/main" val="236601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BC12665A-AB5A-E34C-A223-3B735529901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CB08EFD-718A-1D41-ACF8-EA6349A64EF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31171B-DF71-F14B-BCD9-D675CC0914C9}"/>
              </a:ext>
            </a:extLst>
          </p:cNvPr>
          <p:cNvSpPr>
            <a:spLocks noGrp="1"/>
          </p:cNvSpPr>
          <p:nvPr>
            <p:ph type="sldNum" sz="quarter" idx="12"/>
          </p:nvPr>
        </p:nvSpPr>
        <p:spPr/>
        <p:txBody>
          <a:bodyPr/>
          <a:lstStyle>
            <a:lvl1pPr>
              <a:defRPr/>
            </a:lvl1pPr>
          </a:lstStyle>
          <a:p>
            <a:pPr>
              <a:defRPr/>
            </a:pPr>
            <a:fld id="{C116737E-1893-2B4A-8D75-ED8DE734F167}" type="slidenum">
              <a:rPr lang="en-US" altLang="en-US"/>
              <a:pPr>
                <a:defRPr/>
              </a:pPr>
              <a:t>‹#›</a:t>
            </a:fld>
            <a:endParaRPr lang="en-US" altLang="en-US"/>
          </a:p>
        </p:txBody>
      </p:sp>
    </p:spTree>
    <p:extLst>
      <p:ext uri="{BB962C8B-B14F-4D97-AF65-F5344CB8AC3E}">
        <p14:creationId xmlns:p14="http://schemas.microsoft.com/office/powerpoint/2010/main" val="384603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573DDCDD-5B9A-4C4C-826F-BB9C5F2E96FB}"/>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8E36D57-B561-464E-9158-C7FE790748D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323F3AD-4EF3-374B-8D95-584A1577DC35}"/>
              </a:ext>
            </a:extLst>
          </p:cNvPr>
          <p:cNvSpPr>
            <a:spLocks noGrp="1"/>
          </p:cNvSpPr>
          <p:nvPr>
            <p:ph type="sldNum" sz="quarter" idx="12"/>
          </p:nvPr>
        </p:nvSpPr>
        <p:spPr/>
        <p:txBody>
          <a:bodyPr/>
          <a:lstStyle>
            <a:lvl1pPr>
              <a:defRPr/>
            </a:lvl1pPr>
          </a:lstStyle>
          <a:p>
            <a:pPr>
              <a:defRPr/>
            </a:pPr>
            <a:fld id="{AA3647EC-18B7-9F4A-8743-0D462DD069C0}" type="slidenum">
              <a:rPr lang="en-US" altLang="en-US"/>
              <a:pPr>
                <a:defRPr/>
              </a:pPr>
              <a:t>‹#›</a:t>
            </a:fld>
            <a:endParaRPr lang="en-US" altLang="en-US"/>
          </a:p>
        </p:txBody>
      </p:sp>
    </p:spTree>
    <p:extLst>
      <p:ext uri="{BB962C8B-B14F-4D97-AF65-F5344CB8AC3E}">
        <p14:creationId xmlns:p14="http://schemas.microsoft.com/office/powerpoint/2010/main" val="9572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EB90D0B0-4088-5343-BA0D-BD9A1709FE16}"/>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F131E0BA-40FA-074F-87D0-2C78F35F035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D9D0113-959E-3D41-9B71-E4F895371135}"/>
              </a:ext>
            </a:extLst>
          </p:cNvPr>
          <p:cNvSpPr>
            <a:spLocks noGrp="1"/>
          </p:cNvSpPr>
          <p:nvPr>
            <p:ph type="sldNum" sz="quarter" idx="12"/>
          </p:nvPr>
        </p:nvSpPr>
        <p:spPr/>
        <p:txBody>
          <a:bodyPr/>
          <a:lstStyle>
            <a:lvl1pPr>
              <a:defRPr/>
            </a:lvl1pPr>
          </a:lstStyle>
          <a:p>
            <a:pPr>
              <a:defRPr/>
            </a:pPr>
            <a:fld id="{31C99B5F-B182-3D42-9F8F-B15614B382BF}" type="slidenum">
              <a:rPr lang="en-US" altLang="en-US"/>
              <a:pPr>
                <a:defRPr/>
              </a:pPr>
              <a:t>‹#›</a:t>
            </a:fld>
            <a:endParaRPr lang="en-US" altLang="en-US"/>
          </a:p>
        </p:txBody>
      </p:sp>
    </p:spTree>
    <p:extLst>
      <p:ext uri="{BB962C8B-B14F-4D97-AF65-F5344CB8AC3E}">
        <p14:creationId xmlns:p14="http://schemas.microsoft.com/office/powerpoint/2010/main" val="72779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87FCA17-21A4-FA4B-94CC-F715C21211D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1B34DD48-12AB-1847-98AB-A0AA28F6ADC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C282466-EC57-AC44-A237-83DAB12077AE}"/>
              </a:ext>
            </a:extLst>
          </p:cNvPr>
          <p:cNvSpPr>
            <a:spLocks noGrp="1"/>
          </p:cNvSpPr>
          <p:nvPr>
            <p:ph type="sldNum" sz="quarter" idx="12"/>
          </p:nvPr>
        </p:nvSpPr>
        <p:spPr/>
        <p:txBody>
          <a:bodyPr/>
          <a:lstStyle>
            <a:lvl1pPr>
              <a:defRPr/>
            </a:lvl1pPr>
          </a:lstStyle>
          <a:p>
            <a:pPr>
              <a:defRPr/>
            </a:pPr>
            <a:fld id="{9A3BC816-2A40-4A42-8408-D903E271967D}" type="slidenum">
              <a:rPr lang="en-US" altLang="en-US"/>
              <a:pPr>
                <a:defRPr/>
              </a:pPr>
              <a:t>‹#›</a:t>
            </a:fld>
            <a:endParaRPr lang="en-US" altLang="en-US"/>
          </a:p>
        </p:txBody>
      </p:sp>
    </p:spTree>
    <p:extLst>
      <p:ext uri="{BB962C8B-B14F-4D97-AF65-F5344CB8AC3E}">
        <p14:creationId xmlns:p14="http://schemas.microsoft.com/office/powerpoint/2010/main" val="127172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D78B9C05-A664-974C-B06A-EEBC06AAA1D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874833E-5545-9647-B9C3-EEC71A3293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5EA27E-C82C-C542-A1D0-BCE6A61BB0E1}"/>
              </a:ext>
            </a:extLst>
          </p:cNvPr>
          <p:cNvSpPr>
            <a:spLocks noGrp="1"/>
          </p:cNvSpPr>
          <p:nvPr>
            <p:ph type="sldNum" sz="quarter" idx="12"/>
          </p:nvPr>
        </p:nvSpPr>
        <p:spPr/>
        <p:txBody>
          <a:bodyPr/>
          <a:lstStyle>
            <a:lvl1pPr>
              <a:defRPr/>
            </a:lvl1pPr>
          </a:lstStyle>
          <a:p>
            <a:pPr>
              <a:defRPr/>
            </a:pPr>
            <a:fld id="{C5CA8D89-2914-784B-862C-96CDDC5818FC}" type="slidenum">
              <a:rPr lang="en-US" altLang="en-US"/>
              <a:pPr>
                <a:defRPr/>
              </a:pPr>
              <a:t>‹#›</a:t>
            </a:fld>
            <a:endParaRPr lang="en-US" altLang="en-US"/>
          </a:p>
        </p:txBody>
      </p:sp>
    </p:spTree>
    <p:extLst>
      <p:ext uri="{BB962C8B-B14F-4D97-AF65-F5344CB8AC3E}">
        <p14:creationId xmlns:p14="http://schemas.microsoft.com/office/powerpoint/2010/main" val="367642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CCC349C0-16D0-9F40-9BC6-C8D825C4DB7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E08E798-A9EE-E945-A7E7-A224774BCAA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5B3FFBE-A141-BE4C-A9AE-3B87698B3383}"/>
              </a:ext>
            </a:extLst>
          </p:cNvPr>
          <p:cNvSpPr>
            <a:spLocks noGrp="1"/>
          </p:cNvSpPr>
          <p:nvPr>
            <p:ph type="sldNum" sz="quarter" idx="12"/>
          </p:nvPr>
        </p:nvSpPr>
        <p:spPr/>
        <p:txBody>
          <a:bodyPr/>
          <a:lstStyle>
            <a:lvl1pPr>
              <a:defRPr/>
            </a:lvl1pPr>
          </a:lstStyle>
          <a:p>
            <a:pPr>
              <a:defRPr/>
            </a:pPr>
            <a:fld id="{A096DC85-FE09-434F-84FE-8AE7BB7A073D}" type="slidenum">
              <a:rPr lang="en-US" altLang="en-US"/>
              <a:pPr>
                <a:defRPr/>
              </a:pPr>
              <a:t>‹#›</a:t>
            </a:fld>
            <a:endParaRPr lang="en-US" altLang="en-US"/>
          </a:p>
        </p:txBody>
      </p:sp>
    </p:spTree>
    <p:extLst>
      <p:ext uri="{BB962C8B-B14F-4D97-AF65-F5344CB8AC3E}">
        <p14:creationId xmlns:p14="http://schemas.microsoft.com/office/powerpoint/2010/main" val="142951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D62EC76-625D-5A4E-9EB1-703639A4AC2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FB290F4F-C8FB-2145-8347-B177B4A1F2A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6E0BE8CD-D54D-AA43-A72D-EF1477AD646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4C64B8B2-B453-4C40-8D7F-5E25E690C5B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783C3E8B-0902-894B-B53E-202786AFDD1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F4B69183-83A9-AE4B-A007-46A484DCEA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695"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Title Placeholder 1">
            <a:extLst>
              <a:ext uri="{FF2B5EF4-FFF2-40B4-BE49-F238E27FC236}">
                <a16:creationId xmlns:a16="http://schemas.microsoft.com/office/drawing/2014/main" id="{3A23E889-F9AE-0543-8752-E32ECF6730F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315" name="Text Placeholder 2">
            <a:extLst>
              <a:ext uri="{FF2B5EF4-FFF2-40B4-BE49-F238E27FC236}">
                <a16:creationId xmlns:a16="http://schemas.microsoft.com/office/drawing/2014/main" id="{684E9172-9A27-964C-8088-4A61FDA0918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F9D1C34-6037-1F49-A2CE-3116147631E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36D899B8-DFCB-314A-9240-7F7415D638B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846C406B-A0F6-7B47-AC09-D999D9AE27C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85E0C0E3-8D9E-6D4D-9C45-B8A96DCFA1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4626" name="Picture 6">
            <a:extLst>
              <a:ext uri="{FF2B5EF4-FFF2-40B4-BE49-F238E27FC236}">
                <a16:creationId xmlns:a16="http://schemas.microsoft.com/office/drawing/2014/main" id="{CC2EF0BF-434B-2545-AE50-53CAF66212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3" r:id="rId1"/>
    <p:sldLayoutId id="2147484717" r:id="rId2"/>
    <p:sldLayoutId id="2147484724" r:id="rId3"/>
  </p:sldLayoutIdLst>
  <p:hf hdr="0" ftr="0" dt="0"/>
  <p:txStyles>
    <p:titleStyle>
      <a:lvl1pPr algn="l" rtl="0" fontAlgn="base">
        <a:lnSpc>
          <a:spcPct val="90000"/>
        </a:lnSpc>
        <a:spcBef>
          <a:spcPct val="0"/>
        </a:spcBef>
        <a:spcAft>
          <a:spcPct val="0"/>
        </a:spcAft>
        <a:defRPr sz="3300" kern="1200">
          <a:solidFill>
            <a:schemeClr val="tx1"/>
          </a:solidFill>
          <a:latin typeface="+mj-lt"/>
          <a:ea typeface="+mj-ea"/>
          <a:cs typeface="+mj-cs"/>
        </a:defRPr>
      </a:lvl1pPr>
      <a:lvl2pPr algn="l" rtl="0" fontAlgn="base">
        <a:lnSpc>
          <a:spcPct val="90000"/>
        </a:lnSpc>
        <a:spcBef>
          <a:spcPct val="0"/>
        </a:spcBef>
        <a:spcAft>
          <a:spcPct val="0"/>
        </a:spcAft>
        <a:defRPr sz="3300">
          <a:solidFill>
            <a:schemeClr val="tx1"/>
          </a:solidFill>
          <a:latin typeface="Calibri Light" pitchFamily="34" charset="0"/>
        </a:defRPr>
      </a:lvl2pPr>
      <a:lvl3pPr algn="l" rtl="0" fontAlgn="base">
        <a:lnSpc>
          <a:spcPct val="90000"/>
        </a:lnSpc>
        <a:spcBef>
          <a:spcPct val="0"/>
        </a:spcBef>
        <a:spcAft>
          <a:spcPct val="0"/>
        </a:spcAft>
        <a:defRPr sz="3300">
          <a:solidFill>
            <a:schemeClr val="tx1"/>
          </a:solidFill>
          <a:latin typeface="Calibri Light" pitchFamily="34" charset="0"/>
        </a:defRPr>
      </a:lvl3pPr>
      <a:lvl4pPr algn="l" rtl="0" fontAlgn="base">
        <a:lnSpc>
          <a:spcPct val="90000"/>
        </a:lnSpc>
        <a:spcBef>
          <a:spcPct val="0"/>
        </a:spcBef>
        <a:spcAft>
          <a:spcPct val="0"/>
        </a:spcAft>
        <a:defRPr sz="3300">
          <a:solidFill>
            <a:schemeClr val="tx1"/>
          </a:solidFill>
          <a:latin typeface="Calibri Light" pitchFamily="34" charset="0"/>
        </a:defRPr>
      </a:lvl4pPr>
      <a:lvl5pPr algn="l" rtl="0" fontAlgn="base">
        <a:lnSpc>
          <a:spcPct val="90000"/>
        </a:lnSpc>
        <a:spcBef>
          <a:spcPct val="0"/>
        </a:spcBef>
        <a:spcAft>
          <a:spcPct val="0"/>
        </a:spcAft>
        <a:defRPr sz="3300">
          <a:solidFill>
            <a:schemeClr val="tx1"/>
          </a:solidFill>
          <a:latin typeface="Calibri Light" pitchFamily="34" charset="0"/>
        </a:defRPr>
      </a:lvl5pPr>
      <a:lvl6pPr marL="342901" algn="l" rtl="0" eaLnBrk="1" fontAlgn="base" hangingPunct="1">
        <a:lnSpc>
          <a:spcPct val="90000"/>
        </a:lnSpc>
        <a:spcBef>
          <a:spcPct val="0"/>
        </a:spcBef>
        <a:spcAft>
          <a:spcPct val="0"/>
        </a:spcAft>
        <a:defRPr sz="3300">
          <a:solidFill>
            <a:schemeClr val="tx1"/>
          </a:solidFill>
          <a:latin typeface="Calibri Light" pitchFamily="34" charset="0"/>
        </a:defRPr>
      </a:lvl6pPr>
      <a:lvl7pPr marL="685802" algn="l" rtl="0" eaLnBrk="1" fontAlgn="base" hangingPunct="1">
        <a:lnSpc>
          <a:spcPct val="90000"/>
        </a:lnSpc>
        <a:spcBef>
          <a:spcPct val="0"/>
        </a:spcBef>
        <a:spcAft>
          <a:spcPct val="0"/>
        </a:spcAft>
        <a:defRPr sz="3300">
          <a:solidFill>
            <a:schemeClr val="tx1"/>
          </a:solidFill>
          <a:latin typeface="Calibri Light" pitchFamily="34" charset="0"/>
        </a:defRPr>
      </a:lvl7pPr>
      <a:lvl8pPr marL="1028703" algn="l" rtl="0" eaLnBrk="1" fontAlgn="base" hangingPunct="1">
        <a:lnSpc>
          <a:spcPct val="90000"/>
        </a:lnSpc>
        <a:spcBef>
          <a:spcPct val="0"/>
        </a:spcBef>
        <a:spcAft>
          <a:spcPct val="0"/>
        </a:spcAft>
        <a:defRPr sz="3300">
          <a:solidFill>
            <a:schemeClr val="tx1"/>
          </a:solidFill>
          <a:latin typeface="Calibri Light" pitchFamily="34" charset="0"/>
        </a:defRPr>
      </a:lvl8pPr>
      <a:lvl9pPr marL="1371605" algn="l" rtl="0" eaLnBrk="1" fontAlgn="base" hangingPunct="1">
        <a:lnSpc>
          <a:spcPct val="90000"/>
        </a:lnSpc>
        <a:spcBef>
          <a:spcPct val="0"/>
        </a:spcBef>
        <a:spcAft>
          <a:spcPct val="0"/>
        </a:spcAft>
        <a:defRPr sz="3300">
          <a:solidFill>
            <a:schemeClr val="tx1"/>
          </a:solidFill>
          <a:latin typeface="Calibri Light" pitchFamily="34" charset="0"/>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5pPr>
      <a:lvl6pPr marL="1885956"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7"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8"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9"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2" rtl="0" eaLnBrk="1" latinLnBrk="0" hangingPunct="1">
        <a:defRPr sz="1350" kern="1200">
          <a:solidFill>
            <a:schemeClr val="tx1"/>
          </a:solidFill>
          <a:latin typeface="+mn-lt"/>
          <a:ea typeface="+mn-ea"/>
          <a:cs typeface="+mn-cs"/>
        </a:defRPr>
      </a:lvl1pPr>
      <a:lvl2pPr marL="342901" algn="l" defTabSz="685802" rtl="0" eaLnBrk="1" latinLnBrk="0" hangingPunct="1">
        <a:defRPr sz="1350" kern="1200">
          <a:solidFill>
            <a:schemeClr val="tx1"/>
          </a:solidFill>
          <a:latin typeface="+mn-lt"/>
          <a:ea typeface="+mn-ea"/>
          <a:cs typeface="+mn-cs"/>
        </a:defRPr>
      </a:lvl2pPr>
      <a:lvl3pPr marL="685802" algn="l" defTabSz="685802" rtl="0" eaLnBrk="1" latinLnBrk="0" hangingPunct="1">
        <a:defRPr sz="1350" kern="1200">
          <a:solidFill>
            <a:schemeClr val="tx1"/>
          </a:solidFill>
          <a:latin typeface="+mn-lt"/>
          <a:ea typeface="+mn-ea"/>
          <a:cs typeface="+mn-cs"/>
        </a:defRPr>
      </a:lvl3pPr>
      <a:lvl4pPr marL="1028703" algn="l" defTabSz="685802" rtl="0" eaLnBrk="1" latinLnBrk="0" hangingPunct="1">
        <a:defRPr sz="1350" kern="1200">
          <a:solidFill>
            <a:schemeClr val="tx1"/>
          </a:solidFill>
          <a:latin typeface="+mn-lt"/>
          <a:ea typeface="+mn-ea"/>
          <a:cs typeface="+mn-cs"/>
        </a:defRPr>
      </a:lvl4pPr>
      <a:lvl5pPr marL="1371605" algn="l" defTabSz="685802" rtl="0" eaLnBrk="1" latinLnBrk="0" hangingPunct="1">
        <a:defRPr sz="1350" kern="1200">
          <a:solidFill>
            <a:schemeClr val="tx1"/>
          </a:solidFill>
          <a:latin typeface="+mn-lt"/>
          <a:ea typeface="+mn-ea"/>
          <a:cs typeface="+mn-cs"/>
        </a:defRPr>
      </a:lvl5pPr>
      <a:lvl6pPr marL="1714505" algn="l" defTabSz="685802" rtl="0" eaLnBrk="1" latinLnBrk="0" hangingPunct="1">
        <a:defRPr sz="1350" kern="1200">
          <a:solidFill>
            <a:schemeClr val="tx1"/>
          </a:solidFill>
          <a:latin typeface="+mn-lt"/>
          <a:ea typeface="+mn-ea"/>
          <a:cs typeface="+mn-cs"/>
        </a:defRPr>
      </a:lvl6pPr>
      <a:lvl7pPr marL="2057407" algn="l" defTabSz="685802" rtl="0" eaLnBrk="1" latinLnBrk="0" hangingPunct="1">
        <a:defRPr sz="1350" kern="1200">
          <a:solidFill>
            <a:schemeClr val="tx1"/>
          </a:solidFill>
          <a:latin typeface="+mn-lt"/>
          <a:ea typeface="+mn-ea"/>
          <a:cs typeface="+mn-cs"/>
        </a:defRPr>
      </a:lvl7pPr>
      <a:lvl8pPr marL="2400308" algn="l" defTabSz="685802" rtl="0" eaLnBrk="1" latinLnBrk="0" hangingPunct="1">
        <a:defRPr sz="1350" kern="1200">
          <a:solidFill>
            <a:schemeClr val="tx1"/>
          </a:solidFill>
          <a:latin typeface="+mn-lt"/>
          <a:ea typeface="+mn-ea"/>
          <a:cs typeface="+mn-cs"/>
        </a:defRPr>
      </a:lvl8pPr>
      <a:lvl9pPr marL="2743209" algn="l" defTabSz="68580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471485" y="1425961"/>
            <a:ext cx="8443915" cy="834629"/>
          </a:xfrm>
        </p:spPr>
        <p:txBody>
          <a:bodyPr/>
          <a:lstStyle/>
          <a:p>
            <a:pPr algn="ct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Department of Electronics and Communication Engineering</a:t>
            </a:r>
          </a:p>
        </p:txBody>
      </p:sp>
      <p:pic>
        <p:nvPicPr>
          <p:cNvPr id="2097153" name="Picture 9"/>
          <p:cNvPicPr>
            <a:picLocks noChangeAspect="1" noChangeArrowheads="1"/>
          </p:cNvPicPr>
          <p:nvPr/>
        </p:nvPicPr>
        <p:blipFill>
          <a:blip r:embed="rId2"/>
          <a:srcRect/>
          <a:stretch>
            <a:fillRect/>
          </a:stretch>
        </p:blipFill>
        <p:spPr bwMode="auto">
          <a:xfrm>
            <a:off x="3695098" y="2249605"/>
            <a:ext cx="1605321" cy="1454400"/>
          </a:xfrm>
          <a:prstGeom prst="rect">
            <a:avLst/>
          </a:prstGeom>
          <a:noFill/>
          <a:ln w="9525">
            <a:noFill/>
            <a:miter lim="800000"/>
            <a:headEnd/>
            <a:tailEnd/>
          </a:ln>
          <a:effectLst/>
        </p:spPr>
      </p:pic>
      <p:sp>
        <p:nvSpPr>
          <p:cNvPr id="9" name="TextBox 8"/>
          <p:cNvSpPr txBox="1"/>
          <p:nvPr/>
        </p:nvSpPr>
        <p:spPr>
          <a:xfrm>
            <a:off x="1030784" y="418714"/>
            <a:ext cx="7082432" cy="830997"/>
          </a:xfrm>
          <a:prstGeom prst="rect">
            <a:avLst/>
          </a:prstGeom>
          <a:noFill/>
        </p:spPr>
        <p:txBody>
          <a:bodyPr wrap="square" rtlCol="0">
            <a:sp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Soft Error Resilient 16T SRAM Arrays in 45nm &amp; 65nm CMOS For Aerospace Applications</a:t>
            </a:r>
            <a:endParaRPr lang="en-IN" sz="2400" dirty="0">
              <a:solidFill>
                <a:srgbClr val="0070C0"/>
              </a:solidFill>
            </a:endParaRPr>
          </a:p>
        </p:txBody>
      </p:sp>
      <p:sp>
        <p:nvSpPr>
          <p:cNvPr id="2" name="TextBox 1">
            <a:extLst>
              <a:ext uri="{FF2B5EF4-FFF2-40B4-BE49-F238E27FC236}">
                <a16:creationId xmlns:a16="http://schemas.microsoft.com/office/drawing/2014/main" id="{BB10A52B-9476-C09F-21CB-BAFA732AFB6F}"/>
              </a:ext>
            </a:extLst>
          </p:cNvPr>
          <p:cNvSpPr txBox="1"/>
          <p:nvPr/>
        </p:nvSpPr>
        <p:spPr>
          <a:xfrm>
            <a:off x="0" y="3918946"/>
            <a:ext cx="3816424" cy="1338828"/>
          </a:xfrm>
          <a:prstGeom prst="rect">
            <a:avLst/>
          </a:prstGeom>
          <a:noFill/>
        </p:spPr>
        <p:txBody>
          <a:bodyPr wrap="square" rtlCol="0">
            <a:spAutoFit/>
          </a:bodyPr>
          <a:lstStyle/>
          <a:p>
            <a:pPr algn="ctr">
              <a:lnSpc>
                <a:spcPct val="150000"/>
              </a:lnSpc>
            </a:pPr>
            <a:r>
              <a:rPr lang="en-GB" sz="1800" b="1" dirty="0">
                <a:latin typeface="Times New Roman" panose="02020603050405020304" pitchFamily="18" charset="0"/>
                <a:cs typeface="Times New Roman" panose="02020603050405020304" pitchFamily="18" charset="0"/>
              </a:rPr>
              <a:t>Name of the Guide</a:t>
            </a:r>
          </a:p>
          <a:p>
            <a:pPr algn="ctr">
              <a:lnSpc>
                <a:spcPct val="150000"/>
              </a:lnSpc>
            </a:pPr>
            <a:r>
              <a:rPr lang="en-GB" sz="1800" dirty="0" smtClean="0">
                <a:latin typeface="Times New Roman" panose="02020603050405020304" pitchFamily="18" charset="0"/>
                <a:cs typeface="Times New Roman" panose="02020603050405020304" pitchFamily="18" charset="0"/>
              </a:rPr>
              <a:t>Mr. Ramesh </a:t>
            </a:r>
            <a:r>
              <a:rPr lang="en-GB" sz="1800" dirty="0" err="1" smtClean="0">
                <a:latin typeface="Times New Roman" panose="02020603050405020304" pitchFamily="18" charset="0"/>
                <a:cs typeface="Times New Roman" panose="02020603050405020304" pitchFamily="18" charset="0"/>
              </a:rPr>
              <a:t>Babu</a:t>
            </a:r>
            <a:endParaRPr lang="en-GB" sz="1800" dirty="0">
              <a:latin typeface="Times New Roman" panose="02020603050405020304" pitchFamily="18" charset="0"/>
              <a:cs typeface="Times New Roman" panose="02020603050405020304" pitchFamily="18" charset="0"/>
            </a:endParaRPr>
          </a:p>
          <a:p>
            <a:pPr algn="ctr">
              <a:lnSpc>
                <a:spcPct val="150000"/>
              </a:lnSpc>
            </a:pPr>
            <a:r>
              <a:rPr lang="en-GB" sz="1800" dirty="0" smtClean="0">
                <a:latin typeface="Times New Roman" panose="02020603050405020304" pitchFamily="18" charset="0"/>
                <a:cs typeface="Times New Roman" panose="02020603050405020304" pitchFamily="18" charset="0"/>
              </a:rPr>
              <a:t>Asst</a:t>
            </a:r>
            <a:r>
              <a:rPr lang="en-GB" sz="1800" dirty="0">
                <a:latin typeface="Times New Roman" panose="02020603050405020304" pitchFamily="18" charset="0"/>
                <a:cs typeface="Times New Roman" panose="02020603050405020304" pitchFamily="18" charset="0"/>
              </a:rPr>
              <a:t>. Prof</a:t>
            </a:r>
          </a:p>
        </p:txBody>
      </p:sp>
      <p:sp>
        <p:nvSpPr>
          <p:cNvPr id="11" name="TextBox 10">
            <a:extLst>
              <a:ext uri="{FF2B5EF4-FFF2-40B4-BE49-F238E27FC236}">
                <a16:creationId xmlns:a16="http://schemas.microsoft.com/office/drawing/2014/main" id="{A775B536-E458-2E8D-AF93-4B9554241E28}"/>
              </a:ext>
            </a:extLst>
          </p:cNvPr>
          <p:cNvSpPr txBox="1"/>
          <p:nvPr/>
        </p:nvSpPr>
        <p:spPr>
          <a:xfrm>
            <a:off x="4876800" y="3908589"/>
            <a:ext cx="4038600" cy="2169825"/>
          </a:xfrm>
          <a:prstGeom prst="rect">
            <a:avLst/>
          </a:prstGeom>
          <a:noFill/>
        </p:spPr>
        <p:txBody>
          <a:bodyPr wrap="square">
            <a:spAutoFit/>
          </a:bodyPr>
          <a:lstStyle/>
          <a:p>
            <a:pPr>
              <a:lnSpc>
                <a:spcPct val="150000"/>
              </a:lnSpc>
            </a:pPr>
            <a:r>
              <a:rPr lang="en-GB" sz="1800" b="1" dirty="0">
                <a:latin typeface="Times New Roman" panose="02020603050405020304" pitchFamily="18" charset="0"/>
                <a:cs typeface="Times New Roman" panose="02020603050405020304" pitchFamily="18" charset="0"/>
              </a:rPr>
              <a:t>Students Name and Roll Numbers</a:t>
            </a:r>
          </a:p>
          <a:p>
            <a:pPr>
              <a:lnSpc>
                <a:spcPct val="150000"/>
              </a:lnSpc>
            </a:pPr>
            <a:r>
              <a:rPr lang="en-GB" sz="1800" dirty="0" smtClean="0">
                <a:latin typeface="Times New Roman" panose="02020603050405020304" pitchFamily="18" charset="0"/>
                <a:cs typeface="Times New Roman" panose="02020603050405020304" pitchFamily="18" charset="0"/>
              </a:rPr>
              <a:t>1.V.Sravanthi-218T1A0499</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smtClean="0">
                <a:latin typeface="Times New Roman" panose="02020603050405020304" pitchFamily="18" charset="0"/>
                <a:cs typeface="Times New Roman" panose="02020603050405020304" pitchFamily="18" charset="0"/>
              </a:rPr>
              <a:t>2.K.Vinod Kumar-218T1A0474</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smtClean="0">
                <a:latin typeface="Times New Roman" panose="02020603050405020304" pitchFamily="18" charset="0"/>
                <a:cs typeface="Times New Roman" panose="02020603050405020304" pitchFamily="18" charset="0"/>
              </a:rPr>
              <a:t>3.Md.Imran-218T1A0484</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4. </a:t>
            </a:r>
            <a:r>
              <a:rPr lang="en-GB" sz="1800" dirty="0" err="1" smtClean="0">
                <a:latin typeface="Times New Roman" panose="02020603050405020304" pitchFamily="18" charset="0"/>
                <a:cs typeface="Times New Roman" panose="02020603050405020304" pitchFamily="18" charset="0"/>
              </a:rPr>
              <a:t>Ch.Chaitanya</a:t>
            </a:r>
            <a:r>
              <a:rPr lang="en-GB" sz="1800" dirty="0" smtClean="0">
                <a:latin typeface="Times New Roman" panose="02020603050405020304" pitchFamily="18" charset="0"/>
                <a:cs typeface="Times New Roman" panose="02020603050405020304" pitchFamily="18" charset="0"/>
              </a:rPr>
              <a:t> Kumar-218T1A0459</a:t>
            </a:r>
            <a:endParaRPr lang="en-GB"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6D16067-103A-9AEF-1558-054F32D01E7E}"/>
              </a:ext>
            </a:extLst>
          </p:cNvPr>
          <p:cNvSpPr>
            <a:spLocks noGrp="1"/>
          </p:cNvSpPr>
          <p:nvPr>
            <p:ph type="sldNum" sz="quarter" idx="12"/>
          </p:nvPr>
        </p:nvSpPr>
        <p:spPr/>
        <p:txBody>
          <a:bodyPr/>
          <a:lstStyle/>
          <a:p>
            <a:pPr>
              <a:defRPr/>
            </a:pPr>
            <a:fld id="{165922B6-AAE1-E24B-9DCA-69C320E3E55E}"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93D80-0FE3-B363-E17D-C9340C516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87A5B-79E3-38FA-DC21-354D4BA72A9D}"/>
              </a:ext>
            </a:extLst>
          </p:cNvPr>
          <p:cNvSpPr>
            <a:spLocks noGrp="1"/>
          </p:cNvSpPr>
          <p:nvPr>
            <p:ph type="title"/>
          </p:nvPr>
        </p:nvSpPr>
        <p:spPr/>
        <p:txBody>
          <a:bodyPr/>
          <a:lstStyle/>
          <a:p>
            <a:r>
              <a:rPr lang="en-US" sz="3500" b="1" dirty="0" smtClean="0">
                <a:solidFill>
                  <a:schemeClr val="accent1"/>
                </a:solidFill>
                <a:latin typeface="Times New Roman" panose="02020603050405020304" pitchFamily="18" charset="0"/>
                <a:cs typeface="Times New Roman" panose="02020603050405020304" pitchFamily="18" charset="0"/>
              </a:rPr>
              <a:t>Simulation</a:t>
            </a:r>
            <a:br>
              <a:rPr lang="en-US" sz="3500" b="1" dirty="0" smtClean="0">
                <a:solidFill>
                  <a:schemeClr val="accent1"/>
                </a:solidFill>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Using 45nm</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723F829-B685-96CD-1E50-9BA8ABE3FC46}"/>
              </a:ext>
            </a:extLst>
          </p:cNvPr>
          <p:cNvSpPr>
            <a:spLocks noGrp="1"/>
          </p:cNvSpPr>
          <p:nvPr>
            <p:ph type="sldNum" sz="quarter" idx="12"/>
          </p:nvPr>
        </p:nvSpPr>
        <p:spPr/>
        <p:txBody>
          <a:bodyPr/>
          <a:lstStyle/>
          <a:p>
            <a:pPr>
              <a:defRPr/>
            </a:pPr>
            <a:fld id="{165922B6-AAE1-E24B-9DCA-69C320E3E55E}" type="slidenum">
              <a:rPr lang="en-US" altLang="en-US" smtClean="0"/>
              <a:pPr>
                <a:defRPr/>
              </a:pPr>
              <a:t>10</a:t>
            </a:fld>
            <a:endParaRPr lang="en-US" altLang="en-US"/>
          </a:p>
        </p:txBody>
      </p:sp>
      <p:pic>
        <p:nvPicPr>
          <p:cNvPr id="5" name="Content Placeholder 4"/>
          <p:cNvPicPr>
            <a:picLocks noGrp="1" noChangeAspect="1"/>
          </p:cNvPicPr>
          <p:nvPr>
            <p:ph idx="1"/>
          </p:nvPr>
        </p:nvPicPr>
        <p:blipFill>
          <a:blip r:embed="rId2"/>
          <a:stretch>
            <a:fillRect/>
          </a:stretch>
        </p:blipFill>
        <p:spPr>
          <a:xfrm>
            <a:off x="223671" y="1143000"/>
            <a:ext cx="8447254" cy="4572000"/>
          </a:xfrm>
          <a:prstGeom prst="rect">
            <a:avLst/>
          </a:prstGeom>
        </p:spPr>
      </p:pic>
    </p:spTree>
    <p:extLst>
      <p:ext uri="{BB962C8B-B14F-4D97-AF65-F5344CB8AC3E}">
        <p14:creationId xmlns:p14="http://schemas.microsoft.com/office/powerpoint/2010/main" val="366112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500" b="1" dirty="0" smtClean="0">
                <a:solidFill>
                  <a:schemeClr val="accent1"/>
                </a:solidFill>
                <a:latin typeface="Times New Roman" panose="02020603050405020304" pitchFamily="18" charset="0"/>
                <a:cs typeface="Times New Roman" panose="02020603050405020304" pitchFamily="18" charset="0"/>
              </a:rPr>
              <a:t>Output</a:t>
            </a:r>
            <a:endParaRPr lang="en-US" sz="3500" b="1" dirty="0">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457200" y="1143000"/>
            <a:ext cx="8229600" cy="4652750"/>
          </a:xfrm>
          <a:prstGeom prst="rect">
            <a:avLst/>
          </a:prstGeom>
        </p:spPr>
      </p:pic>
      <p:sp>
        <p:nvSpPr>
          <p:cNvPr id="4" name="Slide Number Placeholder 3"/>
          <p:cNvSpPr>
            <a:spLocks noGrp="1"/>
          </p:cNvSpPr>
          <p:nvPr>
            <p:ph type="sldNum" sz="quarter" idx="12"/>
          </p:nvPr>
        </p:nvSpPr>
        <p:spPr/>
        <p:txBody>
          <a:bodyPr/>
          <a:lstStyle/>
          <a:p>
            <a:pPr>
              <a:defRPr/>
            </a:pPr>
            <a:fld id="{165922B6-AAE1-E24B-9DCA-69C320E3E55E}" type="slidenum">
              <a:rPr lang="en-US" altLang="en-US" smtClean="0"/>
              <a:pPr>
                <a:defRPr/>
              </a:pPr>
              <a:t>11</a:t>
            </a:fld>
            <a:endParaRPr lang="en-US" altLang="en-US"/>
          </a:p>
        </p:txBody>
      </p:sp>
    </p:spTree>
    <p:extLst>
      <p:ext uri="{BB962C8B-B14F-4D97-AF65-F5344CB8AC3E}">
        <p14:creationId xmlns:p14="http://schemas.microsoft.com/office/powerpoint/2010/main" val="249167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err="1" smtClean="0">
                <a:solidFill>
                  <a:schemeClr val="accent1"/>
                </a:solidFill>
                <a:latin typeface="Times New Roman" panose="02020603050405020304" pitchFamily="18" charset="0"/>
                <a:cs typeface="Times New Roman" panose="02020603050405020304" pitchFamily="18" charset="0"/>
              </a:rPr>
              <a:t>WaveForms</a:t>
            </a:r>
            <a:endParaRPr lang="en-US" sz="35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65922B6-AAE1-E24B-9DCA-69C320E3E55E}" type="slidenum">
              <a:rPr lang="en-US" altLang="en-US" smtClean="0"/>
              <a:pPr>
                <a:defRPr/>
              </a:pPr>
              <a:t>12</a:t>
            </a:fld>
            <a:endParaRPr lang="en-US" altLang="en-US"/>
          </a:p>
        </p:txBody>
      </p:sp>
      <p:pic>
        <p:nvPicPr>
          <p:cNvPr id="5" name="Content Placeholder 4" descr="A screenshot of a computer&#10;&#10;AI-generated content may be incorrect.">
            <a:extLst>
              <a:ext uri="{FF2B5EF4-FFF2-40B4-BE49-F238E27FC236}">
                <a16:creationId xmlns:a16="http://schemas.microsoft.com/office/drawing/2014/main" id="{17ED01EA-6F98-3F68-5179-858246FFB0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1"/>
            <a:ext cx="8229600" cy="5066440"/>
          </a:xfrm>
          <a:prstGeom prst="rect">
            <a:avLst/>
          </a:prstGeom>
        </p:spPr>
      </p:pic>
    </p:spTree>
    <p:extLst>
      <p:ext uri="{BB962C8B-B14F-4D97-AF65-F5344CB8AC3E}">
        <p14:creationId xmlns:p14="http://schemas.microsoft.com/office/powerpoint/2010/main" val="36099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Using 65nm</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65922B6-AAE1-E24B-9DCA-69C320E3E55E}" type="slidenum">
              <a:rPr lang="en-US" altLang="en-US" smtClean="0"/>
              <a:pPr>
                <a:defRPr/>
              </a:pPr>
              <a:t>13</a:t>
            </a:fld>
            <a:endParaRPr lang="en-US" altLang="en-US"/>
          </a:p>
        </p:txBody>
      </p:sp>
      <p:pic>
        <p:nvPicPr>
          <p:cNvPr id="5" name="Content Placeholder 4" descr="A screenshot of a computer&#10;&#10;AI-generated content may be incorrect.">
            <a:extLst>
              <a:ext uri="{FF2B5EF4-FFF2-40B4-BE49-F238E27FC236}">
                <a16:creationId xmlns:a16="http://schemas.microsoft.com/office/drawing/2014/main" id="{2BA1FBA2-6B3C-6C33-A243-2E71FFA29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8229600" cy="5121017"/>
          </a:xfrm>
          <a:prstGeom prst="rect">
            <a:avLst/>
          </a:prstGeom>
        </p:spPr>
      </p:pic>
    </p:spTree>
    <p:extLst>
      <p:ext uri="{BB962C8B-B14F-4D97-AF65-F5344CB8AC3E}">
        <p14:creationId xmlns:p14="http://schemas.microsoft.com/office/powerpoint/2010/main" val="21165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2800" dirty="0" smtClean="0">
                <a:latin typeface="Times New Roman" panose="02020603050405020304" pitchFamily="18" charset="0"/>
                <a:cs typeface="Times New Roman" panose="02020603050405020304" pitchFamily="18" charset="0"/>
              </a:rPr>
              <a:t>Using 65nm</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65922B6-AAE1-E24B-9DCA-69C320E3E55E}" type="slidenum">
              <a:rPr lang="en-US" altLang="en-US" smtClean="0"/>
              <a:pPr>
                <a:defRPr/>
              </a:pPr>
              <a:t>14</a:t>
            </a:fld>
            <a:endParaRPr lang="en-US" altLang="en-US"/>
          </a:p>
        </p:txBody>
      </p:sp>
      <p:pic>
        <p:nvPicPr>
          <p:cNvPr id="5" name="Content Placeholder 4" descr="A screenshot of a computer&#10;&#10;AI-generated content may be incorrect.">
            <a:extLst>
              <a:ext uri="{FF2B5EF4-FFF2-40B4-BE49-F238E27FC236}">
                <a16:creationId xmlns:a16="http://schemas.microsoft.com/office/drawing/2014/main" id="{9E970048-9AAE-0A99-FC78-E9FE73492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66800"/>
            <a:ext cx="8229600" cy="4960914"/>
          </a:xfrm>
          <a:prstGeom prst="rect">
            <a:avLst/>
          </a:prstGeom>
        </p:spPr>
      </p:pic>
    </p:spTree>
    <p:extLst>
      <p:ext uri="{BB962C8B-B14F-4D97-AF65-F5344CB8AC3E}">
        <p14:creationId xmlns:p14="http://schemas.microsoft.com/office/powerpoint/2010/main" val="11835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smtClean="0">
                <a:solidFill>
                  <a:schemeClr val="accent1"/>
                </a:solidFill>
                <a:latin typeface="Times New Roman" panose="02020603050405020304" pitchFamily="18" charset="0"/>
                <a:cs typeface="Times New Roman" panose="02020603050405020304" pitchFamily="18" charset="0"/>
              </a:rPr>
              <a:t>Comparisions</a:t>
            </a:r>
            <a:endParaRPr lang="en-US" sz="3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165922B6-AAE1-E24B-9DCA-69C320E3E55E}" type="slidenum">
              <a:rPr lang="en-US" altLang="en-US" smtClean="0"/>
              <a:pPr>
                <a:defRPr/>
              </a:pPr>
              <a:t>15</a:t>
            </a:fld>
            <a:endParaRPr lang="en-US" alt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77654120"/>
              </p:ext>
            </p:extLst>
          </p:nvPr>
        </p:nvGraphicFramePr>
        <p:xfrm>
          <a:off x="457200" y="838198"/>
          <a:ext cx="8458200" cy="5105401"/>
        </p:xfrm>
        <a:graphic>
          <a:graphicData uri="http://schemas.openxmlformats.org/drawingml/2006/table">
            <a:tbl>
              <a:tblPr firstRow="1" firstCol="1" bandRow="1">
                <a:tableStyleId>{5C22544A-7EE6-4342-B048-85BDC9FD1C3A}</a:tableStyleId>
              </a:tblPr>
              <a:tblGrid>
                <a:gridCol w="1691640">
                  <a:extLst>
                    <a:ext uri="{9D8B030D-6E8A-4147-A177-3AD203B41FA5}">
                      <a16:colId xmlns:a16="http://schemas.microsoft.com/office/drawing/2014/main" val="2779320848"/>
                    </a:ext>
                  </a:extLst>
                </a:gridCol>
                <a:gridCol w="1691640">
                  <a:extLst>
                    <a:ext uri="{9D8B030D-6E8A-4147-A177-3AD203B41FA5}">
                      <a16:colId xmlns:a16="http://schemas.microsoft.com/office/drawing/2014/main" val="539732639"/>
                    </a:ext>
                  </a:extLst>
                </a:gridCol>
                <a:gridCol w="1691640">
                  <a:extLst>
                    <a:ext uri="{9D8B030D-6E8A-4147-A177-3AD203B41FA5}">
                      <a16:colId xmlns:a16="http://schemas.microsoft.com/office/drawing/2014/main" val="1629010591"/>
                    </a:ext>
                  </a:extLst>
                </a:gridCol>
                <a:gridCol w="1691640">
                  <a:extLst>
                    <a:ext uri="{9D8B030D-6E8A-4147-A177-3AD203B41FA5}">
                      <a16:colId xmlns:a16="http://schemas.microsoft.com/office/drawing/2014/main" val="2252452465"/>
                    </a:ext>
                  </a:extLst>
                </a:gridCol>
                <a:gridCol w="1691640">
                  <a:extLst>
                    <a:ext uri="{9D8B030D-6E8A-4147-A177-3AD203B41FA5}">
                      <a16:colId xmlns:a16="http://schemas.microsoft.com/office/drawing/2014/main" val="3027005730"/>
                    </a:ext>
                  </a:extLst>
                </a:gridCol>
              </a:tblGrid>
              <a:tr h="729343">
                <a:tc rowSpan="2">
                  <a:txBody>
                    <a:bodyPr/>
                    <a:lstStyle/>
                    <a:p>
                      <a:pPr marL="0" marR="0" algn="just">
                        <a:lnSpc>
                          <a:spcPct val="107000"/>
                        </a:lnSpc>
                        <a:spcBef>
                          <a:spcPts val="0"/>
                        </a:spcBef>
                        <a:spcAft>
                          <a:spcPts val="0"/>
                        </a:spcAft>
                        <a:tabLst>
                          <a:tab pos="2125980" algn="l"/>
                        </a:tabLs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7000"/>
                        </a:lnSpc>
                        <a:spcBef>
                          <a:spcPts val="0"/>
                        </a:spcBef>
                        <a:spcAft>
                          <a:spcPts val="0"/>
                        </a:spcAft>
                        <a:tabLst>
                          <a:tab pos="2125980" algn="l"/>
                        </a:tabLst>
                      </a:pPr>
                      <a:r>
                        <a:rPr lang="en-US" sz="1100" kern="100">
                          <a:effectLst/>
                        </a:rPr>
                        <a:t>45nm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just">
                        <a:lnSpc>
                          <a:spcPct val="107000"/>
                        </a:lnSpc>
                        <a:spcBef>
                          <a:spcPts val="0"/>
                        </a:spcBef>
                        <a:spcAft>
                          <a:spcPts val="0"/>
                        </a:spcAft>
                        <a:tabLst>
                          <a:tab pos="2125980" algn="l"/>
                        </a:tabLst>
                      </a:pPr>
                      <a:r>
                        <a:rPr lang="en-US" sz="1100" kern="100">
                          <a:effectLst/>
                        </a:rPr>
                        <a:t>65nm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13077426"/>
                  </a:ext>
                </a:extLst>
              </a:tr>
              <a:tr h="729343">
                <a:tc vMerge="1">
                  <a:txBody>
                    <a:bodyPr/>
                    <a:lstStyle/>
                    <a:p>
                      <a:endParaRPr lang="en-US"/>
                    </a:p>
                  </a:txBody>
                  <a:tcPr/>
                </a:tc>
                <a:tc>
                  <a:txBody>
                    <a:bodyPr/>
                    <a:lstStyle/>
                    <a:p>
                      <a:pPr marL="0" marR="0" algn="just">
                        <a:lnSpc>
                          <a:spcPct val="107000"/>
                        </a:lnSpc>
                        <a:spcBef>
                          <a:spcPts val="0"/>
                        </a:spcBef>
                        <a:spcAft>
                          <a:spcPts val="0"/>
                        </a:spcAft>
                        <a:tabLst>
                          <a:tab pos="2125980" algn="l"/>
                        </a:tabLst>
                      </a:pPr>
                      <a:r>
                        <a:rPr lang="en-US" sz="1100" kern="100">
                          <a:effectLst/>
                        </a:rPr>
                        <a:t>Single Bit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8x8 Array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Single Bit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8x8 Array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015844"/>
                  </a:ext>
                </a:extLst>
              </a:tr>
              <a:tr h="729343">
                <a:tc>
                  <a:txBody>
                    <a:bodyPr/>
                    <a:lstStyle/>
                    <a:p>
                      <a:pPr marL="0" marR="0" algn="just">
                        <a:lnSpc>
                          <a:spcPct val="107000"/>
                        </a:lnSpc>
                        <a:spcBef>
                          <a:spcPts val="0"/>
                        </a:spcBef>
                        <a:spcAft>
                          <a:spcPts val="0"/>
                        </a:spcAft>
                        <a:tabLst>
                          <a:tab pos="2125980" algn="l"/>
                        </a:tabLst>
                      </a:pPr>
                      <a:r>
                        <a:rPr lang="en-US" sz="1100" kern="100">
                          <a:effectLst/>
                        </a:rPr>
                        <a:t>Input Voltage(V)</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5354902"/>
                  </a:ext>
                </a:extLst>
              </a:tr>
              <a:tr h="729343">
                <a:tc>
                  <a:txBody>
                    <a:bodyPr/>
                    <a:lstStyle/>
                    <a:p>
                      <a:pPr marL="0" marR="0" algn="just">
                        <a:lnSpc>
                          <a:spcPct val="107000"/>
                        </a:lnSpc>
                        <a:spcBef>
                          <a:spcPts val="0"/>
                        </a:spcBef>
                        <a:spcAft>
                          <a:spcPts val="0"/>
                        </a:spcAft>
                        <a:tabLst>
                          <a:tab pos="2125980" algn="l"/>
                        </a:tabLst>
                      </a:pPr>
                      <a:r>
                        <a:rPr lang="en-US" sz="1100" kern="100">
                          <a:effectLst/>
                        </a:rPr>
                        <a:t>MOSFETs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16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1024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16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1024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8309089"/>
                  </a:ext>
                </a:extLst>
              </a:tr>
              <a:tr h="729343">
                <a:tc>
                  <a:txBody>
                    <a:bodyPr/>
                    <a:lstStyle/>
                    <a:p>
                      <a:pPr marL="0" marR="0" algn="just">
                        <a:lnSpc>
                          <a:spcPct val="107000"/>
                        </a:lnSpc>
                        <a:spcBef>
                          <a:spcPts val="0"/>
                        </a:spcBef>
                        <a:spcAft>
                          <a:spcPts val="0"/>
                        </a:spcAft>
                        <a:tabLst>
                          <a:tab pos="2125980" algn="l"/>
                        </a:tabLst>
                      </a:pPr>
                      <a:r>
                        <a:rPr lang="en-US" sz="1100" kern="100">
                          <a:effectLst/>
                        </a:rPr>
                        <a:t>Area (um)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0.720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46.080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1.040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66.560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9414384"/>
                  </a:ext>
                </a:extLst>
              </a:tr>
              <a:tr h="729343">
                <a:tc>
                  <a:txBody>
                    <a:bodyPr/>
                    <a:lstStyle/>
                    <a:p>
                      <a:pPr marL="0" marR="0" algn="just">
                        <a:lnSpc>
                          <a:spcPct val="107000"/>
                        </a:lnSpc>
                        <a:spcBef>
                          <a:spcPts val="0"/>
                        </a:spcBef>
                        <a:spcAft>
                          <a:spcPts val="0"/>
                        </a:spcAft>
                        <a:tabLst>
                          <a:tab pos="2125980" algn="l"/>
                        </a:tabLst>
                      </a:pPr>
                      <a:r>
                        <a:rPr lang="en-US" sz="1100" kern="100">
                          <a:effectLst/>
                        </a:rPr>
                        <a:t>Power (uW)</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0.767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49.097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138.68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8875.74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527824"/>
                  </a:ext>
                </a:extLst>
              </a:tr>
              <a:tr h="729343">
                <a:tc>
                  <a:txBody>
                    <a:bodyPr/>
                    <a:lstStyle/>
                    <a:p>
                      <a:pPr marL="0" marR="0" algn="just">
                        <a:lnSpc>
                          <a:spcPct val="107000"/>
                        </a:lnSpc>
                        <a:spcBef>
                          <a:spcPts val="0"/>
                        </a:spcBef>
                        <a:spcAft>
                          <a:spcPts val="0"/>
                        </a:spcAft>
                        <a:tabLst>
                          <a:tab pos="2125980" algn="l"/>
                        </a:tabLst>
                      </a:pPr>
                      <a:r>
                        <a:rPr lang="en-US" sz="1100" kern="100">
                          <a:effectLst/>
                        </a:rPr>
                        <a:t>Delay (us)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0.210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a:effectLst/>
                        </a:rPr>
                        <a:t>0.390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dirty="0">
                          <a:effectLst/>
                        </a:rPr>
                        <a:t>0.329</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125980" algn="l"/>
                        </a:tabLst>
                      </a:pPr>
                      <a:r>
                        <a:rPr lang="en-US" sz="1100" kern="100" dirty="0">
                          <a:effectLst/>
                        </a:rPr>
                        <a:t>0.389</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9396308"/>
                  </a:ext>
                </a:extLst>
              </a:tr>
            </a:tbl>
          </a:graphicData>
        </a:graphic>
      </p:graphicFrame>
    </p:spTree>
    <p:extLst>
      <p:ext uri="{BB962C8B-B14F-4D97-AF65-F5344CB8AC3E}">
        <p14:creationId xmlns:p14="http://schemas.microsoft.com/office/powerpoint/2010/main" val="225536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Slide Number Placeholder 2">
            <a:extLst>
              <a:ext uri="{FF2B5EF4-FFF2-40B4-BE49-F238E27FC236}">
                <a16:creationId xmlns:a16="http://schemas.microsoft.com/office/drawing/2014/main" id="{A48DA0A8-D3A6-32F5-CD6A-4219CDDED3E2}"/>
              </a:ext>
            </a:extLst>
          </p:cNvPr>
          <p:cNvSpPr>
            <a:spLocks noGrp="1"/>
          </p:cNvSpPr>
          <p:nvPr>
            <p:ph type="sldNum" sz="quarter" idx="12"/>
          </p:nvPr>
        </p:nvSpPr>
        <p:spPr/>
        <p:txBody>
          <a:bodyPr/>
          <a:lstStyle/>
          <a:p>
            <a:pPr>
              <a:defRPr/>
            </a:pPr>
            <a:fld id="{165922B6-AAE1-E24B-9DCA-69C320E3E55E}" type="slidenum">
              <a:rPr lang="en-US" altLang="en-US" smtClean="0"/>
              <a:pPr>
                <a:defRPr/>
              </a:pPr>
              <a:t>16</a:t>
            </a:fld>
            <a:endParaRPr lang="en-US" altLang="en-US"/>
          </a:p>
        </p:txBody>
      </p:sp>
      <p:sp>
        <p:nvSpPr>
          <p:cNvPr id="4" name="Content Placeholder 2">
            <a:extLst>
              <a:ext uri="{FF2B5EF4-FFF2-40B4-BE49-F238E27FC236}">
                <a16:creationId xmlns:a16="http://schemas.microsoft.com/office/drawing/2014/main" id="{AE740DDF-3AA0-2064-BF9C-D451562F9ED2}"/>
              </a:ext>
            </a:extLst>
          </p:cNvPr>
          <p:cNvSpPr>
            <a:spLocks noGrp="1"/>
          </p:cNvSpPr>
          <p:nvPr>
            <p:ph idx="1"/>
          </p:nvPr>
        </p:nvSpPr>
        <p:spPr>
          <a:xfrm>
            <a:off x="441158" y="990600"/>
            <a:ext cx="8229600" cy="4525963"/>
          </a:xfrm>
        </p:spPr>
        <p:txBody>
          <a:bodyPr/>
          <a:lstStyle/>
          <a:p>
            <a:pPr marL="342900" indent="-342900" algn="just"/>
            <a:r>
              <a:rPr lang="en-US" sz="1900" dirty="0">
                <a:latin typeface="Times New Roman" panose="02020603050405020304" pitchFamily="18" charset="0"/>
                <a:cs typeface="Times New Roman" panose="02020603050405020304" pitchFamily="18" charset="0"/>
              </a:rPr>
              <a:t>The paper presents low-power SRAM architectures such as AS10T, DS10T, and CNTFET-based designs to overcome power dissipation and leakage issues in conventional SRAM.</a:t>
            </a:r>
          </a:p>
          <a:p>
            <a:pPr marL="342900" indent="-342900" algn="just"/>
            <a:r>
              <a:rPr lang="en-US" sz="1900" dirty="0">
                <a:latin typeface="Times New Roman" panose="02020603050405020304" pitchFamily="18" charset="0"/>
                <a:cs typeface="Times New Roman" panose="02020603050405020304" pitchFamily="18" charset="0"/>
              </a:rPr>
              <a:t>CNTFET-based SRAM proves to be a more efficient alternative to CMOS, offering reduced power consumption and enhanced stability for modern applications.</a:t>
            </a:r>
          </a:p>
          <a:p>
            <a:pPr marL="342900" indent="-342900" algn="just"/>
            <a:r>
              <a:rPr lang="en-US" sz="1900" dirty="0">
                <a:latin typeface="Times New Roman" panose="02020603050405020304" pitchFamily="18" charset="0"/>
                <a:cs typeface="Times New Roman" panose="02020603050405020304" pitchFamily="18" charset="0"/>
              </a:rPr>
              <a:t>DS10T SRAM reduces write cycle power by 75%, making it highly suitable for </a:t>
            </a:r>
            <a:r>
              <a:rPr lang="en-US" sz="1900" dirty="0" err="1">
                <a:latin typeface="Times New Roman" panose="02020603050405020304" pitchFamily="18" charset="0"/>
                <a:cs typeface="Times New Roman" panose="02020603050405020304" pitchFamily="18" charset="0"/>
              </a:rPr>
              <a:t>IoT</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wireless communication, and battery-operated devices.</a:t>
            </a:r>
          </a:p>
          <a:p>
            <a:pPr marL="342900" indent="-342900" algn="just"/>
            <a:r>
              <a:rPr lang="en-US" sz="1900" dirty="0">
                <a:latin typeface="Times New Roman" panose="02020603050405020304" pitchFamily="18" charset="0"/>
                <a:cs typeface="Times New Roman" panose="02020603050405020304" pitchFamily="18" charset="0"/>
              </a:rPr>
              <a:t>The proposed designs improve read/write efficiency, noise margins, and power optimization, ensuring better performance in low-power and high-speed applications.</a:t>
            </a:r>
          </a:p>
          <a:p>
            <a:pPr marL="342900" indent="-342900" algn="just"/>
            <a:r>
              <a:rPr lang="en-US" sz="1900" dirty="0">
                <a:latin typeface="Times New Roman" panose="02020603050405020304" pitchFamily="18" charset="0"/>
                <a:cs typeface="Times New Roman" panose="02020603050405020304" pitchFamily="18" charset="0"/>
              </a:rPr>
              <a:t>Future research can focus on scaling optimizations, hybrid transistor integration, and AI-driven power management to enhance next-generation SRAM efficiency.</a:t>
            </a:r>
          </a:p>
          <a:p>
            <a:pPr marL="342900" indent="-342900" algn="just"/>
            <a:r>
              <a:rPr lang="en-US" sz="1900" dirty="0">
                <a:latin typeface="Times New Roman" panose="02020603050405020304" pitchFamily="18" charset="0"/>
                <a:cs typeface="Times New Roman" panose="02020603050405020304" pitchFamily="18" charset="0"/>
              </a:rPr>
              <a:t>Space and aerospace systems use low-power SRAM for radiation resistance, high-speed performance, and energy efficiency in satellites and deep-space missions.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295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457200" y="152400"/>
            <a:ext cx="8229600" cy="533400"/>
          </a:xfrm>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C7DE2729-6050-9748-B512-1821DAC1DCCE}"/>
              </a:ext>
            </a:extLst>
          </p:cNvPr>
          <p:cNvSpPr>
            <a:spLocks noGrp="1"/>
          </p:cNvSpPr>
          <p:nvPr>
            <p:ph idx="1"/>
          </p:nvPr>
        </p:nvSpPr>
        <p:spPr>
          <a:xfrm>
            <a:off x="457200" y="685800"/>
            <a:ext cx="8229600" cy="4906963"/>
          </a:xfrm>
        </p:spPr>
        <p:txBody>
          <a:bodyPr/>
          <a:lstStyle/>
          <a:p>
            <a:pPr algn="just"/>
            <a:r>
              <a:rPr lang="en-US" sz="1900" dirty="0">
                <a:latin typeface="Times New Roman" panose="02020603050405020304" pitchFamily="18" charset="0"/>
                <a:cs typeface="Times New Roman" panose="02020603050405020304" pitchFamily="18" charset="0"/>
              </a:rPr>
              <a:t>[1] S. Pal and A. Islam, “Variation tolerant differential 8T SRAM cell for ultralow power applications,” IEEE Trans. </a:t>
            </a:r>
            <a:r>
              <a:rPr lang="en-US" sz="1900" dirty="0" err="1">
                <a:latin typeface="Times New Roman" panose="02020603050405020304" pitchFamily="18" charset="0"/>
                <a:cs typeface="Times New Roman" panose="02020603050405020304" pitchFamily="18" charset="0"/>
              </a:rPr>
              <a:t>Comput</a:t>
            </a:r>
            <a:r>
              <a:rPr lang="en-US" sz="1900" dirty="0">
                <a:latin typeface="Times New Roman" panose="02020603050405020304" pitchFamily="18" charset="0"/>
                <a:cs typeface="Times New Roman" panose="02020603050405020304" pitchFamily="18" charset="0"/>
              </a:rPr>
              <a:t>.-Aided Design </a:t>
            </a:r>
            <a:r>
              <a:rPr lang="en-US" sz="1900" dirty="0" err="1">
                <a:latin typeface="Times New Roman" panose="02020603050405020304" pitchFamily="18" charset="0"/>
                <a:cs typeface="Times New Roman" panose="02020603050405020304" pitchFamily="18" charset="0"/>
              </a:rPr>
              <a:t>Integr</a:t>
            </a:r>
            <a:r>
              <a:rPr lang="en-US" sz="1900" dirty="0">
                <a:latin typeface="Times New Roman" panose="02020603050405020304" pitchFamily="18" charset="0"/>
                <a:cs typeface="Times New Roman" panose="02020603050405020304" pitchFamily="18" charset="0"/>
              </a:rPr>
              <a:t>. Circuits Syst., vol. 35, no. 4, pp. 549–558, Apr. 2016, </a:t>
            </a:r>
            <a:r>
              <a:rPr lang="en-US" sz="1900" dirty="0" err="1">
                <a:latin typeface="Times New Roman" panose="02020603050405020304" pitchFamily="18" charset="0"/>
                <a:cs typeface="Times New Roman" panose="02020603050405020304" pitchFamily="18" charset="0"/>
              </a:rPr>
              <a:t>doi</a:t>
            </a:r>
            <a:r>
              <a:rPr lang="en-US" sz="1900" dirty="0">
                <a:latin typeface="Times New Roman" panose="02020603050405020304" pitchFamily="18" charset="0"/>
                <a:cs typeface="Times New Roman" panose="02020603050405020304" pitchFamily="18" charset="0"/>
              </a:rPr>
              <a:t>: 10.1109/TCAD.2015.2474408. </a:t>
            </a:r>
          </a:p>
          <a:p>
            <a:pPr algn="just"/>
            <a:r>
              <a:rPr lang="en-US" sz="1900" dirty="0">
                <a:latin typeface="Times New Roman" panose="02020603050405020304" pitchFamily="18" charset="0"/>
                <a:cs typeface="Times New Roman" panose="02020603050405020304" pitchFamily="18" charset="0"/>
              </a:rPr>
              <a:t>[2] S. M. </a:t>
            </a:r>
            <a:r>
              <a:rPr lang="en-US" sz="1900" dirty="0" err="1">
                <a:latin typeface="Times New Roman" panose="02020603050405020304" pitchFamily="18" charset="0"/>
                <a:cs typeface="Times New Roman" panose="02020603050405020304" pitchFamily="18" charset="0"/>
              </a:rPr>
              <a:t>Jahinuzzaman</a:t>
            </a:r>
            <a:r>
              <a:rPr lang="en-US" sz="1900" dirty="0">
                <a:latin typeface="Times New Roman" panose="02020603050405020304" pitchFamily="18" charset="0"/>
                <a:cs typeface="Times New Roman" panose="02020603050405020304" pitchFamily="18" charset="0"/>
              </a:rPr>
              <a:t>, D. J. Rennie, and M. </a:t>
            </a:r>
            <a:r>
              <a:rPr lang="en-US" sz="1900" dirty="0" err="1">
                <a:latin typeface="Times New Roman" panose="02020603050405020304" pitchFamily="18" charset="0"/>
                <a:cs typeface="Times New Roman" panose="02020603050405020304" pitchFamily="18" charset="0"/>
              </a:rPr>
              <a:t>Sachdev</a:t>
            </a:r>
            <a:r>
              <a:rPr lang="en-US" sz="1900" dirty="0">
                <a:latin typeface="Times New Roman" panose="02020603050405020304" pitchFamily="18" charset="0"/>
                <a:cs typeface="Times New Roman" panose="02020603050405020304" pitchFamily="18" charset="0"/>
              </a:rPr>
              <a:t>, “A soft error tolerant 10T SRAM bit-cell with differential read capability,” IEEE Trans. </a:t>
            </a:r>
            <a:r>
              <a:rPr lang="en-US" sz="1900" dirty="0" err="1">
                <a:latin typeface="Times New Roman" panose="02020603050405020304" pitchFamily="18" charset="0"/>
                <a:cs typeface="Times New Roman" panose="02020603050405020304" pitchFamily="18" charset="0"/>
              </a:rPr>
              <a:t>Nucl</a:t>
            </a:r>
            <a:r>
              <a:rPr lang="en-US" sz="1900" dirty="0">
                <a:latin typeface="Times New Roman" panose="02020603050405020304" pitchFamily="18" charset="0"/>
                <a:cs typeface="Times New Roman" panose="02020603050405020304" pitchFamily="18" charset="0"/>
              </a:rPr>
              <a:t>. Sci., vol. 56, no. 6, pp. 3768–3773, Dec. 2009, </a:t>
            </a:r>
            <a:r>
              <a:rPr lang="en-US" sz="1900" dirty="0" err="1">
                <a:latin typeface="Times New Roman" panose="02020603050405020304" pitchFamily="18" charset="0"/>
                <a:cs typeface="Times New Roman" panose="02020603050405020304" pitchFamily="18" charset="0"/>
              </a:rPr>
              <a:t>doi</a:t>
            </a:r>
            <a:r>
              <a:rPr lang="en-US" sz="1900" dirty="0">
                <a:latin typeface="Times New Roman" panose="02020603050405020304" pitchFamily="18" charset="0"/>
                <a:cs typeface="Times New Roman" panose="02020603050405020304" pitchFamily="18" charset="0"/>
              </a:rPr>
              <a:t>: 10.1109/TNS.2009.2032090.</a:t>
            </a:r>
          </a:p>
          <a:p>
            <a:pPr algn="just"/>
            <a:r>
              <a:rPr lang="en-US" sz="1900" dirty="0">
                <a:latin typeface="Times New Roman" panose="02020603050405020304" pitchFamily="18" charset="0"/>
                <a:cs typeface="Times New Roman" panose="02020603050405020304" pitchFamily="18" charset="0"/>
              </a:rPr>
              <a:t>[3] C. Peng et al., “Radiation-hardened 14T SRAM </a:t>
            </a:r>
            <a:r>
              <a:rPr lang="en-US" sz="1900" dirty="0" err="1">
                <a:latin typeface="Times New Roman" panose="02020603050405020304" pitchFamily="18" charset="0"/>
                <a:cs typeface="Times New Roman" panose="02020603050405020304" pitchFamily="18" charset="0"/>
              </a:rPr>
              <a:t>bitcell</a:t>
            </a:r>
            <a:r>
              <a:rPr lang="en-US" sz="1900" dirty="0">
                <a:latin typeface="Times New Roman" panose="02020603050405020304" pitchFamily="18" charset="0"/>
                <a:cs typeface="Times New Roman" panose="02020603050405020304" pitchFamily="18" charset="0"/>
              </a:rPr>
              <a:t> with speed and power optimized for space application,” IEEE Trans. Very Large Scale </a:t>
            </a:r>
            <a:r>
              <a:rPr lang="en-US" sz="1900" dirty="0" err="1">
                <a:latin typeface="Times New Roman" panose="02020603050405020304" pitchFamily="18" charset="0"/>
                <a:cs typeface="Times New Roman" panose="02020603050405020304" pitchFamily="18" charset="0"/>
              </a:rPr>
              <a:t>Integr</a:t>
            </a:r>
            <a:r>
              <a:rPr lang="en-US" sz="1900" dirty="0">
                <a:latin typeface="Times New Roman" panose="02020603050405020304" pitchFamily="18" charset="0"/>
                <a:cs typeface="Times New Roman" panose="02020603050405020304" pitchFamily="18" charset="0"/>
              </a:rPr>
              <a:t>. (VLSI) Syst., vol. 27, no. 2, pp. 407–415, Feb. 2019, </a:t>
            </a:r>
            <a:r>
              <a:rPr lang="en-US" sz="1900" dirty="0" err="1">
                <a:latin typeface="Times New Roman" panose="02020603050405020304" pitchFamily="18" charset="0"/>
                <a:cs typeface="Times New Roman" panose="02020603050405020304" pitchFamily="18" charset="0"/>
              </a:rPr>
              <a:t>doi</a:t>
            </a:r>
            <a:r>
              <a:rPr lang="en-US" sz="1900" dirty="0">
                <a:latin typeface="Times New Roman" panose="02020603050405020304" pitchFamily="18" charset="0"/>
                <a:cs typeface="Times New Roman" panose="02020603050405020304" pitchFamily="18" charset="0"/>
              </a:rPr>
              <a:t>: 10.1109/TVLSI.2018.2879341. </a:t>
            </a:r>
          </a:p>
          <a:p>
            <a:pPr algn="just"/>
            <a:r>
              <a:rPr lang="en-US" sz="1900" dirty="0">
                <a:latin typeface="Times New Roman" panose="02020603050405020304" pitchFamily="18" charset="0"/>
                <a:cs typeface="Times New Roman" panose="02020603050405020304" pitchFamily="18" charset="0"/>
              </a:rPr>
              <a:t>[4] S. Pal, S. </a:t>
            </a:r>
            <a:r>
              <a:rPr lang="en-US" sz="1900" dirty="0" err="1">
                <a:latin typeface="Times New Roman" panose="02020603050405020304" pitchFamily="18" charset="0"/>
                <a:cs typeface="Times New Roman" panose="02020603050405020304" pitchFamily="18" charset="0"/>
              </a:rPr>
              <a:t>Mohapatra</a:t>
            </a:r>
            <a:r>
              <a:rPr lang="en-US" sz="1900" dirty="0">
                <a:latin typeface="Times New Roman" panose="02020603050405020304" pitchFamily="18" charset="0"/>
                <a:cs typeface="Times New Roman" panose="02020603050405020304" pitchFamily="18" charset="0"/>
              </a:rPr>
              <a:t>, W.-H. Ki, and A. Islam, “Design of </a:t>
            </a:r>
            <a:r>
              <a:rPr lang="en-US" sz="1900" dirty="0" err="1">
                <a:latin typeface="Times New Roman" panose="02020603050405020304" pitchFamily="18" charset="0"/>
                <a:cs typeface="Times New Roman" panose="02020603050405020304" pitchFamily="18" charset="0"/>
              </a:rPr>
              <a:t>softerror</a:t>
            </a:r>
            <a:r>
              <a:rPr lang="en-US" sz="1900" dirty="0">
                <a:latin typeface="Times New Roman" panose="02020603050405020304" pitchFamily="18" charset="0"/>
                <a:cs typeface="Times New Roman" panose="02020603050405020304" pitchFamily="18" charset="0"/>
              </a:rPr>
              <a:t>-aware SRAM with multi-node upset recovery for aerospace applications,” IEEE Trans. Circuits Syst. I, Reg. Papers, vol. 68, no. 6, pp. 2470–2480, Jun. 2021, </a:t>
            </a:r>
            <a:r>
              <a:rPr lang="en-US" sz="1900" dirty="0" err="1">
                <a:latin typeface="Times New Roman" panose="02020603050405020304" pitchFamily="18" charset="0"/>
                <a:cs typeface="Times New Roman" panose="02020603050405020304" pitchFamily="18" charset="0"/>
              </a:rPr>
              <a:t>doi</a:t>
            </a:r>
            <a:r>
              <a:rPr lang="en-US" sz="1900" dirty="0">
                <a:latin typeface="Times New Roman" panose="02020603050405020304" pitchFamily="18" charset="0"/>
                <a:cs typeface="Times New Roman" panose="02020603050405020304" pitchFamily="18" charset="0"/>
              </a:rPr>
              <a:t>: 10.1109/TCSI.2021.3064870. </a:t>
            </a:r>
          </a:p>
          <a:p>
            <a:pPr algn="just"/>
            <a:r>
              <a:rPr lang="en-US" sz="1900" dirty="0">
                <a:latin typeface="Times New Roman" panose="02020603050405020304" pitchFamily="18" charset="0"/>
                <a:cs typeface="Times New Roman" panose="02020603050405020304" pitchFamily="18" charset="0"/>
              </a:rPr>
              <a:t>[5] S. Pal, D. D. Sri, W.-H. Ki, and A. Islam, “Soft-error resilient read decoupled SRAM with multi-node upset recovery for space applications,” IEEE Trans. Electron Devices, vol. 68, no. 5, pp. 2246–2254, May 2021, </a:t>
            </a:r>
            <a:r>
              <a:rPr lang="en-US" sz="1900" dirty="0" err="1">
                <a:latin typeface="Times New Roman" panose="02020603050405020304" pitchFamily="18" charset="0"/>
                <a:cs typeface="Times New Roman" panose="02020603050405020304" pitchFamily="18" charset="0"/>
              </a:rPr>
              <a:t>doi</a:t>
            </a:r>
            <a:r>
              <a:rPr lang="en-US" sz="1900" dirty="0">
                <a:latin typeface="Times New Roman" panose="02020603050405020304" pitchFamily="18" charset="0"/>
                <a:cs typeface="Times New Roman" panose="02020603050405020304" pitchFamily="18" charset="0"/>
              </a:rPr>
              <a:t>: 10.1109/TED.2021.3061642. </a:t>
            </a:r>
          </a:p>
          <a:p>
            <a:pPr algn="just"/>
            <a:endParaRPr lang="en-US" dirty="0"/>
          </a:p>
        </p:txBody>
      </p:sp>
      <p:sp>
        <p:nvSpPr>
          <p:cNvPr id="3" name="Slide Number Placeholder 2">
            <a:extLst>
              <a:ext uri="{FF2B5EF4-FFF2-40B4-BE49-F238E27FC236}">
                <a16:creationId xmlns:a16="http://schemas.microsoft.com/office/drawing/2014/main" id="{5DD4D6E1-4F3A-DF64-BBE6-0BEC2ECA8DCC}"/>
              </a:ext>
            </a:extLst>
          </p:cNvPr>
          <p:cNvSpPr>
            <a:spLocks noGrp="1"/>
          </p:cNvSpPr>
          <p:nvPr>
            <p:ph type="sldNum" sz="quarter" idx="12"/>
          </p:nvPr>
        </p:nvSpPr>
        <p:spPr/>
        <p:txBody>
          <a:bodyPr/>
          <a:lstStyle/>
          <a:p>
            <a:pPr>
              <a:defRPr/>
            </a:pPr>
            <a:fld id="{165922B6-AAE1-E24B-9DCA-69C320E3E55E}" type="slidenum">
              <a:rPr lang="en-US" altLang="en-US" smtClean="0"/>
              <a:pPr>
                <a:defRPr/>
              </a:pPr>
              <a:t>17</a:t>
            </a:fld>
            <a:endParaRPr lang="en-US" altLang="en-US"/>
          </a:p>
        </p:txBody>
      </p:sp>
    </p:spTree>
    <p:extLst>
      <p:ext uri="{BB962C8B-B14F-4D97-AF65-F5344CB8AC3E}">
        <p14:creationId xmlns:p14="http://schemas.microsoft.com/office/powerpoint/2010/main" val="402657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2895600" y="2532413"/>
            <a:ext cx="3352800" cy="896587"/>
          </a:xfrm>
        </p:spPr>
        <p:txBody>
          <a:bodyPr/>
          <a:lstStyle/>
          <a:p>
            <a:r>
              <a:rPr lang="en-US" sz="5000" b="1" dirty="0">
                <a:solidFill>
                  <a:schemeClr val="accent1"/>
                </a:solidFill>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D8AA9658-CDB5-41D2-1754-7AD73763F33C}"/>
              </a:ext>
            </a:extLst>
          </p:cNvPr>
          <p:cNvSpPr>
            <a:spLocks noGrp="1"/>
          </p:cNvSpPr>
          <p:nvPr>
            <p:ph type="sldNum" sz="quarter" idx="12"/>
          </p:nvPr>
        </p:nvSpPr>
        <p:spPr/>
        <p:txBody>
          <a:bodyPr/>
          <a:lstStyle/>
          <a:p>
            <a:pPr>
              <a:defRPr/>
            </a:pPr>
            <a:fld id="{165922B6-AAE1-E24B-9DCA-69C320E3E55E}" type="slidenum">
              <a:rPr lang="en-US" altLang="en-US" smtClean="0"/>
              <a:pPr>
                <a:defRPr/>
              </a:pPr>
              <a:t>18</a:t>
            </a:fld>
            <a:endParaRPr lang="en-US" altLang="en-US"/>
          </a:p>
        </p:txBody>
      </p:sp>
    </p:spTree>
    <p:extLst>
      <p:ext uri="{BB962C8B-B14F-4D97-AF65-F5344CB8AC3E}">
        <p14:creationId xmlns:p14="http://schemas.microsoft.com/office/powerpoint/2010/main" val="347412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E6AEF25-4B15-EC48-A30A-F666383B7134}"/>
              </a:ext>
            </a:extLst>
          </p:cNvPr>
          <p:cNvSpPr>
            <a:spLocks noGrp="1"/>
          </p:cNvSpPr>
          <p:nvPr>
            <p:ph idx="1"/>
          </p:nvPr>
        </p:nvSpPr>
        <p:spPr>
          <a:xfrm>
            <a:off x="457200" y="882236"/>
            <a:ext cx="8229600" cy="4525963"/>
          </a:xfrm>
        </p:spPr>
        <p:txBody>
          <a:bodyPr/>
          <a:lstStyle/>
          <a:p>
            <a:pPr algn="just">
              <a:buFont typeface="Wingdings" pitchFamily="2" charset="2"/>
              <a:buChar char="§"/>
            </a:pPr>
            <a:r>
              <a:rPr lang="en-IN" dirty="0">
                <a:latin typeface="Times New Roman" panose="02020603050405020304" pitchFamily="18" charset="0"/>
                <a:cs typeface="Times New Roman" panose="02020603050405020304" pitchFamily="18" charset="0"/>
              </a:rPr>
              <a:t>Abstract</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Introduction</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Literature survey</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Problem statement</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Objective</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Proposed technique</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Results</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Future scope</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Conclusion</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8B6A87DE-293C-17BD-604A-221D85FB081F}"/>
              </a:ext>
            </a:extLst>
          </p:cNvPr>
          <p:cNvSpPr>
            <a:spLocks noGrp="1"/>
          </p:cNvSpPr>
          <p:nvPr>
            <p:ph type="sldNum" sz="quarter" idx="12"/>
          </p:nvPr>
        </p:nvSpPr>
        <p:spPr/>
        <p:txBody>
          <a:bodyPr/>
          <a:lstStyle/>
          <a:p>
            <a:pPr>
              <a:defRPr/>
            </a:pPr>
            <a:fld id="{165922B6-AAE1-E24B-9DCA-69C320E3E55E}" type="slidenum">
              <a:rPr lang="en-US" altLang="en-US" smtClean="0"/>
              <a:pPr>
                <a:defRPr/>
              </a:pPr>
              <a:t>2</a:t>
            </a:fld>
            <a:endParaRPr lang="en-US" altLang="en-US"/>
          </a:p>
        </p:txBody>
      </p:sp>
    </p:spTree>
    <p:extLst>
      <p:ext uri="{BB962C8B-B14F-4D97-AF65-F5344CB8AC3E}">
        <p14:creationId xmlns:p14="http://schemas.microsoft.com/office/powerpoint/2010/main" val="349504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E6AEF25-4B15-EC48-A30A-F666383B7134}"/>
              </a:ext>
            </a:extLst>
          </p:cNvPr>
          <p:cNvSpPr>
            <a:spLocks noGrp="1"/>
          </p:cNvSpPr>
          <p:nvPr>
            <p:ph idx="1"/>
          </p:nvPr>
        </p:nvSpPr>
        <p:spPr>
          <a:xfrm>
            <a:off x="441158" y="990600"/>
            <a:ext cx="8229600" cy="4525963"/>
          </a:xfrm>
        </p:spPr>
        <p:txBody>
          <a:bodyPr/>
          <a:lstStyle/>
          <a:p>
            <a:pPr algn="just"/>
            <a:r>
              <a:rPr lang="en-US" sz="1900" dirty="0">
                <a:latin typeface="Times New Roman" panose="02020603050405020304" pitchFamily="18" charset="0"/>
                <a:cs typeface="Times New Roman" panose="02020603050405020304" pitchFamily="18" charset="0"/>
              </a:rPr>
              <a:t>In this paper, we present the design and comparative analysis of soft-error-aware 16T SRAM arrays using 45 nm and 65 nm CMOS technologies, with a focus on aerospace applications. </a:t>
            </a:r>
          </a:p>
          <a:p>
            <a:pPr algn="just"/>
            <a:r>
              <a:rPr lang="en-US" sz="1900" dirty="0" smtClean="0">
                <a:latin typeface="Times New Roman" panose="02020603050405020304" pitchFamily="18" charset="0"/>
                <a:cs typeface="Times New Roman" panose="02020603050405020304" pitchFamily="18" charset="0"/>
              </a:rPr>
              <a:t>Aerospace </a:t>
            </a:r>
            <a:r>
              <a:rPr lang="en-US" sz="1900" dirty="0">
                <a:latin typeface="Times New Roman" panose="02020603050405020304" pitchFamily="18" charset="0"/>
                <a:cs typeface="Times New Roman" panose="02020603050405020304" pitchFamily="18" charset="0"/>
              </a:rPr>
              <a:t>environments are highly susceptible to radiation-induced soft errors, which demands the development of robust memory systems.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First</a:t>
            </a:r>
            <a:r>
              <a:rPr lang="en-US" sz="1900" dirty="0">
                <a:latin typeface="Times New Roman" panose="02020603050405020304" pitchFamily="18" charset="0"/>
                <a:cs typeface="Times New Roman" panose="02020603050405020304" pitchFamily="18" charset="0"/>
              </a:rPr>
              <a:t>, we designed a single-bit 16T SRAM cell optimized for multi-node upset tolerance, incorporating advanced error correction and radiation-hardening techniques to enhance reliability. </a:t>
            </a:r>
            <a:endParaRPr lang="en-US" sz="1900" dirty="0" smtClean="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The single-bit cell design is then scaled to an 8x 8 SRAM array architecture. Both the 45 nm and 65 nm versions of the array we redeveloped and simulated to evaluate key performance metrics, including area, delay, and power consumption.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results indicate that while 45nm technology achieves better performance and area efficiency, 65nm technology excels in power savings and reliability. This comprehensive study underscores the importance of technology selection in optimizing SRAM design for high-reliability aerospace applications, offering a framework for future advancements in radiation-hardened memory systems.</a:t>
            </a:r>
          </a:p>
        </p:txBody>
      </p:sp>
      <p:sp>
        <p:nvSpPr>
          <p:cNvPr id="4" name="Slide Number Placeholder 3">
            <a:extLst>
              <a:ext uri="{FF2B5EF4-FFF2-40B4-BE49-F238E27FC236}">
                <a16:creationId xmlns:a16="http://schemas.microsoft.com/office/drawing/2014/main" id="{758ED89C-9F4D-16BB-DBEE-46E79D68FC96}"/>
              </a:ext>
            </a:extLst>
          </p:cNvPr>
          <p:cNvSpPr>
            <a:spLocks noGrp="1"/>
          </p:cNvSpPr>
          <p:nvPr>
            <p:ph type="sldNum" sz="quarter" idx="12"/>
          </p:nvPr>
        </p:nvSpPr>
        <p:spPr/>
        <p:txBody>
          <a:bodyPr/>
          <a:lstStyle/>
          <a:p>
            <a:pPr>
              <a:defRPr/>
            </a:pPr>
            <a:fld id="{165922B6-AAE1-E24B-9DCA-69C320E3E55E}" type="slidenum">
              <a:rPr lang="en-US" altLang="en-US" smtClean="0"/>
              <a:pPr>
                <a:defRPr/>
              </a:pPr>
              <a:t>3</a:t>
            </a:fld>
            <a:endParaRPr lang="en-US" altLang="en-US"/>
          </a:p>
        </p:txBody>
      </p:sp>
    </p:spTree>
    <p:extLst>
      <p:ext uri="{BB962C8B-B14F-4D97-AF65-F5344CB8AC3E}">
        <p14:creationId xmlns:p14="http://schemas.microsoft.com/office/powerpoint/2010/main" val="318736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0351B-97F3-469F-1505-4573F47A26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EAB94-B83D-AEBB-2369-C49BE2AF0249}"/>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EED740FE-44C7-0374-48B2-0B56FABB496B}"/>
              </a:ext>
            </a:extLst>
          </p:cNvPr>
          <p:cNvSpPr>
            <a:spLocks noGrp="1"/>
          </p:cNvSpPr>
          <p:nvPr>
            <p:ph type="sldNum" sz="quarter" idx="12"/>
          </p:nvPr>
        </p:nvSpPr>
        <p:spPr/>
        <p:txBody>
          <a:bodyPr/>
          <a:lstStyle/>
          <a:p>
            <a:pPr>
              <a:defRPr/>
            </a:pPr>
            <a:fld id="{165922B6-AAE1-E24B-9DCA-69C320E3E55E}" type="slidenum">
              <a:rPr lang="en-US" altLang="en-US" smtClean="0"/>
              <a:pPr>
                <a:defRPr/>
              </a:pPr>
              <a:t>4</a:t>
            </a:fld>
            <a:endParaRPr lang="en-US" altLang="en-US"/>
          </a:p>
        </p:txBody>
      </p:sp>
      <p:sp>
        <p:nvSpPr>
          <p:cNvPr id="5" name="Content Placeholder 2">
            <a:extLst>
              <a:ext uri="{FF2B5EF4-FFF2-40B4-BE49-F238E27FC236}">
                <a16:creationId xmlns:a16="http://schemas.microsoft.com/office/drawing/2014/main" id="{60183C7D-55B5-85A3-D4A6-B5B1B890FEB7}"/>
              </a:ext>
            </a:extLst>
          </p:cNvPr>
          <p:cNvSpPr>
            <a:spLocks noGrp="1"/>
          </p:cNvSpPr>
          <p:nvPr>
            <p:ph idx="1"/>
          </p:nvPr>
        </p:nvSpPr>
        <p:spPr>
          <a:xfrm>
            <a:off x="441158" y="990600"/>
            <a:ext cx="8229600" cy="4525963"/>
          </a:xfrm>
        </p:spPr>
        <p:txBody>
          <a:bodyPr/>
          <a:lstStyle/>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ever-evolving landscape of modern electronics, low-power consumption has become  one of the most critical challenges in the design of integrated circuits (ICs).</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rapid proliferation of portable devices, such as smartphones, wearables, and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(Internet of Things) gadgets, necessitates the development of energy-efficient components to maximize battery life without compromising performance.</a:t>
            </a:r>
          </a:p>
          <a:p>
            <a:pPr algn="just"/>
            <a:r>
              <a:rPr lang="en-US" sz="2000" dirty="0">
                <a:latin typeface="Times New Roman" panose="02020603050405020304" pitchFamily="18" charset="0"/>
                <a:cs typeface="Times New Roman" panose="02020603050405020304" pitchFamily="18" charset="0"/>
              </a:rPr>
              <a:t> Static Random-Access Memory (SRAM) plays a crucial role in many electronic systems, serving as the primary memory for storing data in both embedded systems and high-performance processors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SRAM, due to its high speed and simplicity of design compared to Dynamic RAM (DRAM), remains a preferred choice for on-chip memory. However, its inherent power consumption has become a significant concern as devices become increasingly compact and portable. </a:t>
            </a:r>
          </a:p>
          <a:p>
            <a:pPr marL="457200" indent="-457200"/>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49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Literature Survey</a:t>
            </a:r>
          </a:p>
        </p:txBody>
      </p:sp>
      <p:sp>
        <p:nvSpPr>
          <p:cNvPr id="3" name="Slide Number Placeholder 2">
            <a:extLst>
              <a:ext uri="{FF2B5EF4-FFF2-40B4-BE49-F238E27FC236}">
                <a16:creationId xmlns:a16="http://schemas.microsoft.com/office/drawing/2014/main" id="{687F692D-498C-F8D9-A16B-0C0DF3AB144D}"/>
              </a:ext>
            </a:extLst>
          </p:cNvPr>
          <p:cNvSpPr>
            <a:spLocks noGrp="1"/>
          </p:cNvSpPr>
          <p:nvPr>
            <p:ph type="sldNum" sz="quarter" idx="12"/>
          </p:nvPr>
        </p:nvSpPr>
        <p:spPr/>
        <p:txBody>
          <a:bodyPr/>
          <a:lstStyle/>
          <a:p>
            <a:pPr>
              <a:defRPr/>
            </a:pPr>
            <a:fld id="{165922B6-AAE1-E24B-9DCA-69C320E3E55E}" type="slidenum">
              <a:rPr lang="en-US" altLang="en-US" smtClean="0"/>
              <a:pPr>
                <a:defRPr/>
              </a:pPr>
              <a:t>5</a:t>
            </a:fld>
            <a:endParaRPr lang="en-US" altLang="en-US"/>
          </a:p>
        </p:txBody>
      </p:sp>
      <p:graphicFrame>
        <p:nvGraphicFramePr>
          <p:cNvPr id="7" name="Table 6"/>
          <p:cNvGraphicFramePr>
            <a:graphicFrameLocks noGrp="1"/>
          </p:cNvGraphicFramePr>
          <p:nvPr>
            <p:extLst>
              <p:ext uri="{D42A27DB-BD31-4B8C-83A1-F6EECF244321}">
                <p14:modId xmlns:p14="http://schemas.microsoft.com/office/powerpoint/2010/main" val="55728709"/>
              </p:ext>
            </p:extLst>
          </p:nvPr>
        </p:nvGraphicFramePr>
        <p:xfrm>
          <a:off x="457200" y="1417638"/>
          <a:ext cx="8229600" cy="4007961"/>
        </p:xfrm>
        <a:graphic>
          <a:graphicData uri="http://schemas.openxmlformats.org/drawingml/2006/table">
            <a:tbl>
              <a:tblPr firstRow="1" bandRow="1">
                <a:tableStyleId>{5C22544A-7EE6-4342-B048-85BDC9FD1C3A}</a:tableStyleId>
              </a:tblPr>
              <a:tblGrid>
                <a:gridCol w="1076770">
                  <a:extLst>
                    <a:ext uri="{9D8B030D-6E8A-4147-A177-3AD203B41FA5}">
                      <a16:colId xmlns:a16="http://schemas.microsoft.com/office/drawing/2014/main" val="1417429473"/>
                    </a:ext>
                  </a:extLst>
                </a:gridCol>
                <a:gridCol w="3038030">
                  <a:extLst>
                    <a:ext uri="{9D8B030D-6E8A-4147-A177-3AD203B41FA5}">
                      <a16:colId xmlns:a16="http://schemas.microsoft.com/office/drawing/2014/main" val="1429121608"/>
                    </a:ext>
                  </a:extLst>
                </a:gridCol>
                <a:gridCol w="2057400">
                  <a:extLst>
                    <a:ext uri="{9D8B030D-6E8A-4147-A177-3AD203B41FA5}">
                      <a16:colId xmlns:a16="http://schemas.microsoft.com/office/drawing/2014/main" val="2018733149"/>
                    </a:ext>
                  </a:extLst>
                </a:gridCol>
                <a:gridCol w="2057400">
                  <a:extLst>
                    <a:ext uri="{9D8B030D-6E8A-4147-A177-3AD203B41FA5}">
                      <a16:colId xmlns:a16="http://schemas.microsoft.com/office/drawing/2014/main" val="3225049681"/>
                    </a:ext>
                  </a:extLst>
                </a:gridCol>
              </a:tblGrid>
              <a:tr h="627327">
                <a:tc>
                  <a:txBody>
                    <a:bodyPr/>
                    <a:lstStyle/>
                    <a:p>
                      <a:r>
                        <a:rPr lang="en-US" sz="1500" dirty="0" smtClean="0">
                          <a:latin typeface="Times New Roman" panose="02020603050405020304" pitchFamily="18" charset="0"/>
                          <a:cs typeface="Times New Roman" panose="02020603050405020304" pitchFamily="18" charset="0"/>
                        </a:rPr>
                        <a:t>SI.NO</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800" dirty="0" smtClean="0"/>
                        <a:t>Title</a:t>
                      </a:r>
                      <a:r>
                        <a:rPr lang="en-US" sz="1800" baseline="0" dirty="0" smtClean="0"/>
                        <a:t> Of The Paper</a:t>
                      </a:r>
                      <a:endParaRPr lang="en-US" sz="1800" dirty="0"/>
                    </a:p>
                  </a:txBody>
                  <a:tcPr/>
                </a:tc>
                <a:tc>
                  <a:txBody>
                    <a:bodyPr/>
                    <a:lstStyle/>
                    <a:p>
                      <a:r>
                        <a:rPr lang="en-US" sz="1800" dirty="0" smtClean="0"/>
                        <a:t>Author’s Name</a:t>
                      </a:r>
                      <a:endParaRPr lang="en-US" sz="1800" dirty="0"/>
                    </a:p>
                  </a:txBody>
                  <a:tcPr/>
                </a:tc>
                <a:tc>
                  <a:txBody>
                    <a:bodyPr/>
                    <a:lstStyle/>
                    <a:p>
                      <a:r>
                        <a:rPr lang="en-US" sz="1800" dirty="0" smtClean="0"/>
                        <a:t>Year of Publication</a:t>
                      </a:r>
                      <a:endParaRPr lang="en-US" sz="1800" dirty="0"/>
                    </a:p>
                  </a:txBody>
                  <a:tcPr/>
                </a:tc>
                <a:extLst>
                  <a:ext uri="{0D108BD9-81ED-4DB2-BD59-A6C34878D82A}">
                    <a16:rowId xmlns:a16="http://schemas.microsoft.com/office/drawing/2014/main" val="2025910097"/>
                  </a:ext>
                </a:extLst>
              </a:tr>
              <a:tr h="627327">
                <a:tc>
                  <a:txBody>
                    <a:bodyPr/>
                    <a:lstStyle/>
                    <a:p>
                      <a:r>
                        <a:rPr lang="en-US" sz="1800" dirty="0" smtClean="0">
                          <a:latin typeface="Times New Roman" panose="02020603050405020304"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dirty="0" smtClean="0"/>
                        <a:t>Variation tolerant differential 8T SRAM cell for ultralow power applications</a:t>
                      </a:r>
                      <a:endParaRPr lang="en-US" dirty="0"/>
                    </a:p>
                  </a:txBody>
                  <a:tcPr/>
                </a:tc>
                <a:tc>
                  <a:txBody>
                    <a:bodyPr/>
                    <a:lstStyle/>
                    <a:p>
                      <a:r>
                        <a:rPr lang="en-US" dirty="0" smtClean="0"/>
                        <a:t>S. Pal and A. Islam</a:t>
                      </a:r>
                      <a:endParaRPr lang="en-US" dirty="0"/>
                    </a:p>
                  </a:txBody>
                  <a:tcPr/>
                </a:tc>
                <a:tc>
                  <a:txBody>
                    <a:bodyPr/>
                    <a:lstStyle/>
                    <a:p>
                      <a:r>
                        <a:rPr lang="en-US" dirty="0" smtClean="0"/>
                        <a:t>Apr.2013</a:t>
                      </a:r>
                      <a:endParaRPr lang="en-US" dirty="0"/>
                    </a:p>
                  </a:txBody>
                  <a:tcPr/>
                </a:tc>
                <a:extLst>
                  <a:ext uri="{0D108BD9-81ED-4DB2-BD59-A6C34878D82A}">
                    <a16:rowId xmlns:a16="http://schemas.microsoft.com/office/drawing/2014/main" val="151043506"/>
                  </a:ext>
                </a:extLst>
              </a:tr>
              <a:tr h="627327">
                <a:tc>
                  <a:txBody>
                    <a:bodyPr/>
                    <a:lstStyle/>
                    <a:p>
                      <a:r>
                        <a:rPr lang="en-US" sz="1800" dirty="0" smtClean="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dirty="0" smtClean="0"/>
                        <a:t>A soft error tolerant 10T SRAM bit-cell with differential read capability</a:t>
                      </a:r>
                      <a:endParaRPr lang="en-US" dirty="0"/>
                    </a:p>
                  </a:txBody>
                  <a:tcPr/>
                </a:tc>
                <a:tc>
                  <a:txBody>
                    <a:bodyPr/>
                    <a:lstStyle/>
                    <a:p>
                      <a:r>
                        <a:rPr lang="de-DE" dirty="0" smtClean="0"/>
                        <a:t>S. M. Jahinuzzaman, D. J. Rennie, and M. Sachdev</a:t>
                      </a:r>
                      <a:endParaRPr lang="en-US" dirty="0"/>
                    </a:p>
                  </a:txBody>
                  <a:tcPr/>
                </a:tc>
                <a:tc>
                  <a:txBody>
                    <a:bodyPr/>
                    <a:lstStyle/>
                    <a:p>
                      <a:r>
                        <a:rPr lang="en-US" dirty="0" smtClean="0"/>
                        <a:t>Dec.2009</a:t>
                      </a:r>
                      <a:endParaRPr lang="en-US" dirty="0"/>
                    </a:p>
                  </a:txBody>
                  <a:tcPr/>
                </a:tc>
                <a:extLst>
                  <a:ext uri="{0D108BD9-81ED-4DB2-BD59-A6C34878D82A}">
                    <a16:rowId xmlns:a16="http://schemas.microsoft.com/office/drawing/2014/main" val="1730031277"/>
                  </a:ext>
                </a:extLst>
              </a:tr>
              <a:tr h="627327">
                <a:tc>
                  <a:txBody>
                    <a:bodyPr/>
                    <a:lstStyle/>
                    <a:p>
                      <a:r>
                        <a:rPr lang="en-US" sz="1800" dirty="0" smtClean="0">
                          <a:latin typeface="Times New Roman" panose="02020603050405020304" pitchFamily="18" charset="0"/>
                          <a:cs typeface="Times New Roman" panose="02020603050405020304" pitchFamily="18" charset="0"/>
                        </a:rPr>
                        <a:t>3.</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dirty="0" smtClean="0"/>
                        <a:t>Soft-error resilient read decoupled SRAM with multi-node upset recovery for space applications</a:t>
                      </a:r>
                      <a:endParaRPr lang="en-US" dirty="0"/>
                    </a:p>
                  </a:txBody>
                  <a:tcPr/>
                </a:tc>
                <a:tc>
                  <a:txBody>
                    <a:bodyPr/>
                    <a:lstStyle/>
                    <a:p>
                      <a:r>
                        <a:rPr lang="en-US" dirty="0" smtClean="0"/>
                        <a:t>S. Pal, D. D. Sri, W.-H. Ki, and A. Islam</a:t>
                      </a:r>
                      <a:endParaRPr lang="en-US" dirty="0"/>
                    </a:p>
                  </a:txBody>
                  <a:tcPr/>
                </a:tc>
                <a:tc>
                  <a:txBody>
                    <a:bodyPr/>
                    <a:lstStyle/>
                    <a:p>
                      <a:r>
                        <a:rPr lang="en-US" dirty="0" smtClean="0"/>
                        <a:t>May.2021</a:t>
                      </a:r>
                      <a:endParaRPr lang="en-US" dirty="0"/>
                    </a:p>
                  </a:txBody>
                  <a:tcPr/>
                </a:tc>
                <a:extLst>
                  <a:ext uri="{0D108BD9-81ED-4DB2-BD59-A6C34878D82A}">
                    <a16:rowId xmlns:a16="http://schemas.microsoft.com/office/drawing/2014/main" val="2265946328"/>
                  </a:ext>
                </a:extLst>
              </a:tr>
              <a:tr h="627327">
                <a:tc>
                  <a:txBody>
                    <a:bodyPr/>
                    <a:lstStyle/>
                    <a:p>
                      <a:r>
                        <a:rPr lang="en-US" sz="1800" dirty="0" smtClean="0">
                          <a:latin typeface="Times New Roman" panose="02020603050405020304" pitchFamily="18" charset="0"/>
                          <a:cs typeface="Times New Roman" panose="02020603050405020304" pitchFamily="18" charset="0"/>
                        </a:rPr>
                        <a:t>4.</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350" kern="1200" dirty="0" smtClean="0">
                          <a:solidFill>
                            <a:schemeClr val="dk1"/>
                          </a:solidFill>
                          <a:effectLst/>
                          <a:latin typeface="+mn-lt"/>
                          <a:ea typeface="+mn-ea"/>
                          <a:cs typeface="+mn-cs"/>
                        </a:rPr>
                        <a:t>Energy-efficient dual-node-upset-recoverable 12T SRAM for low-power aerospace applications</a:t>
                      </a:r>
                      <a:endParaRPr lang="en-US" dirty="0"/>
                    </a:p>
                  </a:txBody>
                  <a:tcPr/>
                </a:tc>
                <a:tc>
                  <a:txBody>
                    <a:bodyPr/>
                    <a:lstStyle/>
                    <a:p>
                      <a:r>
                        <a:rPr lang="en-US" sz="1350" kern="1200" dirty="0" smtClean="0">
                          <a:solidFill>
                            <a:schemeClr val="dk1"/>
                          </a:solidFill>
                          <a:effectLst/>
                          <a:latin typeface="+mn-lt"/>
                          <a:ea typeface="+mn-ea"/>
                          <a:cs typeface="+mn-cs"/>
                        </a:rPr>
                        <a:t>S. Pal, G. Chowdary, W.-H. Ki, and C.-Y. </a:t>
                      </a:r>
                      <a:r>
                        <a:rPr lang="en-US" sz="1350" kern="1200" dirty="0" err="1" smtClean="0">
                          <a:solidFill>
                            <a:schemeClr val="dk1"/>
                          </a:solidFill>
                          <a:effectLst/>
                          <a:latin typeface="+mn-lt"/>
                          <a:ea typeface="+mn-ea"/>
                          <a:cs typeface="+mn-cs"/>
                        </a:rPr>
                        <a:t>Tsui</a:t>
                      </a:r>
                      <a:endParaRPr lang="en-US" dirty="0"/>
                    </a:p>
                  </a:txBody>
                  <a:tcPr/>
                </a:tc>
                <a:tc>
                  <a:txBody>
                    <a:bodyPr/>
                    <a:lstStyle/>
                    <a:p>
                      <a:r>
                        <a:rPr lang="en-US" dirty="0" smtClean="0"/>
                        <a:t>2023</a:t>
                      </a:r>
                      <a:endParaRPr lang="en-US" dirty="0"/>
                    </a:p>
                  </a:txBody>
                  <a:tcPr/>
                </a:tc>
                <a:extLst>
                  <a:ext uri="{0D108BD9-81ED-4DB2-BD59-A6C34878D82A}">
                    <a16:rowId xmlns:a16="http://schemas.microsoft.com/office/drawing/2014/main" val="1975034184"/>
                  </a:ext>
                </a:extLst>
              </a:tr>
              <a:tr h="627327">
                <a:tc>
                  <a:txBody>
                    <a:bodyPr/>
                    <a:lstStyle/>
                    <a:p>
                      <a:r>
                        <a:rPr lang="en-US" sz="1800" dirty="0" smtClean="0">
                          <a:latin typeface="Times New Roman" panose="02020603050405020304" pitchFamily="18" charset="0"/>
                          <a:cs typeface="Times New Roman" panose="02020603050405020304" pitchFamily="18" charset="0"/>
                        </a:rPr>
                        <a:t>5.</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350" kern="1200" dirty="0" smtClean="0">
                          <a:solidFill>
                            <a:schemeClr val="dk1"/>
                          </a:solidFill>
                          <a:effectLst/>
                          <a:latin typeface="+mn-lt"/>
                          <a:ea typeface="+mn-ea"/>
                          <a:cs typeface="+mn-cs"/>
                        </a:rPr>
                        <a:t>Design and performance evaluation of radiation hardened latches for nanoscale CMOS</a:t>
                      </a:r>
                      <a:endParaRPr lang="en-US" dirty="0"/>
                    </a:p>
                  </a:txBody>
                  <a:tcPr/>
                </a:tc>
                <a:tc>
                  <a:txBody>
                    <a:bodyPr/>
                    <a:lstStyle/>
                    <a:p>
                      <a:r>
                        <a:rPr lang="en-US" sz="1350" kern="1200" dirty="0" smtClean="0">
                          <a:solidFill>
                            <a:schemeClr val="dk1"/>
                          </a:solidFill>
                          <a:effectLst/>
                          <a:latin typeface="+mn-lt"/>
                          <a:ea typeface="+mn-ea"/>
                          <a:cs typeface="+mn-cs"/>
                        </a:rPr>
                        <a:t>] S. Lin, Y.-B. Kim, and F. Lombardi</a:t>
                      </a:r>
                      <a:endParaRPr lang="en-US" dirty="0"/>
                    </a:p>
                  </a:txBody>
                  <a:tcPr/>
                </a:tc>
                <a:tc>
                  <a:txBody>
                    <a:bodyPr/>
                    <a:lstStyle/>
                    <a:p>
                      <a:r>
                        <a:rPr lang="en-US" dirty="0" smtClean="0"/>
                        <a:t>Jul.2011</a:t>
                      </a:r>
                      <a:endParaRPr lang="en-US" dirty="0"/>
                    </a:p>
                  </a:txBody>
                  <a:tcPr/>
                </a:tc>
                <a:extLst>
                  <a:ext uri="{0D108BD9-81ED-4DB2-BD59-A6C34878D82A}">
                    <a16:rowId xmlns:a16="http://schemas.microsoft.com/office/drawing/2014/main" val="3145197454"/>
                  </a:ext>
                </a:extLst>
              </a:tr>
            </a:tbl>
          </a:graphicData>
        </a:graphic>
      </p:graphicFrame>
    </p:spTree>
    <p:extLst>
      <p:ext uri="{BB962C8B-B14F-4D97-AF65-F5344CB8AC3E}">
        <p14:creationId xmlns:p14="http://schemas.microsoft.com/office/powerpoint/2010/main" val="135408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457200" y="239469"/>
            <a:ext cx="8229600" cy="1143000"/>
          </a:xfrm>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Problem statement</a:t>
            </a:r>
          </a:p>
        </p:txBody>
      </p:sp>
      <p:sp>
        <p:nvSpPr>
          <p:cNvPr id="3" name="Slide Number Placeholder 2">
            <a:extLst>
              <a:ext uri="{FF2B5EF4-FFF2-40B4-BE49-F238E27FC236}">
                <a16:creationId xmlns:a16="http://schemas.microsoft.com/office/drawing/2014/main" id="{6C7D2D38-3B93-5A55-AD73-FB0238EF17E0}"/>
              </a:ext>
            </a:extLst>
          </p:cNvPr>
          <p:cNvSpPr>
            <a:spLocks noGrp="1"/>
          </p:cNvSpPr>
          <p:nvPr>
            <p:ph type="sldNum" sz="quarter" idx="12"/>
          </p:nvPr>
        </p:nvSpPr>
        <p:spPr/>
        <p:txBody>
          <a:bodyPr/>
          <a:lstStyle/>
          <a:p>
            <a:pPr>
              <a:defRPr/>
            </a:pPr>
            <a:fld id="{165922B6-AAE1-E24B-9DCA-69C320E3E55E}" type="slidenum">
              <a:rPr lang="en-US" altLang="en-US" smtClean="0"/>
              <a:pPr>
                <a:defRPr/>
              </a:pPr>
              <a:t>6</a:t>
            </a:fld>
            <a:endParaRPr lang="en-US" altLang="en-US"/>
          </a:p>
        </p:txBody>
      </p:sp>
      <p:sp>
        <p:nvSpPr>
          <p:cNvPr id="5" name="Rectangle 1"/>
          <p:cNvSpPr>
            <a:spLocks noGrp="1" noChangeArrowheads="1"/>
          </p:cNvSpPr>
          <p:nvPr>
            <p:ph idx="1"/>
          </p:nvPr>
        </p:nvSpPr>
        <p:spPr bwMode="auto">
          <a:xfrm>
            <a:off x="304800" y="1170859"/>
            <a:ext cx="8077200" cy="477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smtClean="0">
                <a:latin typeface="Times New Roman" panose="02020603050405020304" pitchFamily="18" charset="0"/>
                <a:cs typeface="Times New Roman" panose="02020603050405020304" pitchFamily="18" charset="0"/>
              </a:rPr>
              <a:t>Traditional </a:t>
            </a:r>
            <a:r>
              <a:rPr lang="en-US" dirty="0">
                <a:latin typeface="Times New Roman" panose="02020603050405020304" pitchFamily="18" charset="0"/>
                <a:cs typeface="Times New Roman" panose="02020603050405020304" pitchFamily="18" charset="0"/>
              </a:rPr>
              <a:t>SRAM architectures like 6T and 8T are highly vulnerable to soft errors due to radiation exposure in aerospace environments, leading to potential data corruption and system instability.</a:t>
            </a:r>
          </a:p>
          <a:p>
            <a:pPr algn="just"/>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is a critical need for fault-tolerant and radiation-resilient SRAM designs to ensure reliability in aerospace systems where high-energy particles frequently affect electronic circuits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Choosing between 45nm and 65nm CMOS technologies involves trade-offs in performance, power efficiency, area utilization, and error tolerance, which complicates the selection of the optimal technology for aerospace applications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As technology scales down, smaller nodes such as 45nm become more sensitive to ionizing radiation, increasing the occurrence of single-event and multi-node upsets, necessitating robust memory architectures like the proposed 16T SRAM.</a:t>
            </a:r>
          </a:p>
          <a:p>
            <a:pPr marL="3200409" lvl="8" indent="-457200" algn="just" defTabSz="914400" eaLnBrk="0" fontAlgn="base" hangingPunct="0">
              <a:lnSpc>
                <a:spcPct val="100000"/>
              </a:lnSpc>
              <a:spcBef>
                <a:spcPct val="0"/>
              </a:spcBef>
              <a:spcAft>
                <a:spcPct val="0"/>
              </a:spcAft>
              <a:buFont typeface="+mj-lt"/>
              <a:buAutoNum type="arabicPeriod"/>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7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5552D-4855-11EA-7084-925E6E8AC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EA257-2004-6EC4-9098-C88652E05E44}"/>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Objective</a:t>
            </a:r>
          </a:p>
        </p:txBody>
      </p:sp>
      <p:sp>
        <p:nvSpPr>
          <p:cNvPr id="3" name="Slide Number Placeholder 2">
            <a:extLst>
              <a:ext uri="{FF2B5EF4-FFF2-40B4-BE49-F238E27FC236}">
                <a16:creationId xmlns:a16="http://schemas.microsoft.com/office/drawing/2014/main" id="{B7E2D181-2F06-D98F-B5DD-6D9DA58E0FC3}"/>
              </a:ext>
            </a:extLst>
          </p:cNvPr>
          <p:cNvSpPr>
            <a:spLocks noGrp="1"/>
          </p:cNvSpPr>
          <p:nvPr>
            <p:ph type="sldNum" sz="quarter" idx="12"/>
          </p:nvPr>
        </p:nvSpPr>
        <p:spPr/>
        <p:txBody>
          <a:bodyPr/>
          <a:lstStyle/>
          <a:p>
            <a:pPr>
              <a:defRPr/>
            </a:pPr>
            <a:fld id="{165922B6-AAE1-E24B-9DCA-69C320E3E55E}" type="slidenum">
              <a:rPr lang="en-US" altLang="en-US" smtClean="0"/>
              <a:pPr>
                <a:defRPr/>
              </a:pPr>
              <a:t>7</a:t>
            </a:fld>
            <a:endParaRPr lang="en-US" altLang="en-US"/>
          </a:p>
        </p:txBody>
      </p:sp>
      <p:sp>
        <p:nvSpPr>
          <p:cNvPr id="4" name="Content Placeholder 2">
            <a:extLst>
              <a:ext uri="{FF2B5EF4-FFF2-40B4-BE49-F238E27FC236}">
                <a16:creationId xmlns:a16="http://schemas.microsoft.com/office/drawing/2014/main" id="{9C6E31C3-DED3-E1CF-F9C4-70BA3D1E05D0}"/>
              </a:ext>
            </a:extLst>
          </p:cNvPr>
          <p:cNvSpPr>
            <a:spLocks noGrp="1"/>
          </p:cNvSpPr>
          <p:nvPr>
            <p:ph idx="1"/>
          </p:nvPr>
        </p:nvSpPr>
        <p:spPr>
          <a:xfrm>
            <a:off x="441158" y="990600"/>
            <a:ext cx="8229600" cy="4525963"/>
          </a:xfrm>
        </p:spPr>
        <p:txBody>
          <a:bodyPr/>
          <a:lstStyle/>
          <a:p>
            <a:pPr algn="just"/>
            <a:r>
              <a:rPr lang="en-US" dirty="0">
                <a:latin typeface="Times New Roman" panose="02020603050405020304" pitchFamily="18" charset="0"/>
                <a:cs typeface="Times New Roman" panose="02020603050405020304" pitchFamily="18" charset="0"/>
              </a:rPr>
              <a:t>To design a soft-error-resilient 16T SRAM cell optimized for aerospace applications exposed to high radiation levels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To implement and compare the 16T SRAM architecture using both 45nm and 65nm CMOS </a:t>
            </a:r>
            <a:r>
              <a:rPr lang="en-US" dirty="0" smtClean="0">
                <a:latin typeface="Times New Roman" panose="02020603050405020304" pitchFamily="18" charset="0"/>
                <a:cs typeface="Times New Roman" panose="02020603050405020304" pitchFamily="18" charset="0"/>
              </a:rPr>
              <a:t>technologies.</a:t>
            </a:r>
          </a:p>
          <a:p>
            <a:pPr algn="just"/>
            <a:r>
              <a:rPr lang="en-US" dirty="0">
                <a:latin typeface="Times New Roman" panose="02020603050405020304" pitchFamily="18" charset="0"/>
                <a:cs typeface="Times New Roman" panose="02020603050405020304" pitchFamily="18" charset="0"/>
              </a:rPr>
              <a:t>To analyze and evaluate the performance of the proposed SRAM designs in terms of area, power consumption, and delay</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To enhance the SRAM cell's tolerance to multi-node upsets (MNUs) and single-event upsets (SEUs) through transistor-level modifications and integration of error correction and radiation-hardening techniques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To simulate and evaluate an 8×8 SRAM array derived from the single-bit cell using Tanner EDA tools, analyzing its behavior under various operating and fault conditions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To provide a comprehensive comparison that helps guide the selection of suitable CMOS technology for high-reliability aerospace memory systems.</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endParaRPr lang="en-US" dirty="0" smtClean="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2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C6993-AC46-C129-967D-B0A42BB8C8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55C89-5E69-FA39-C6F3-CC965E6FAFCF}"/>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Proposed Methodology </a:t>
            </a:r>
          </a:p>
        </p:txBody>
      </p:sp>
      <p:sp>
        <p:nvSpPr>
          <p:cNvPr id="3" name="Slide Number Placeholder 2">
            <a:extLst>
              <a:ext uri="{FF2B5EF4-FFF2-40B4-BE49-F238E27FC236}">
                <a16:creationId xmlns:a16="http://schemas.microsoft.com/office/drawing/2014/main" id="{2D655ADE-8F55-E654-71B3-5C0B4286DAA0}"/>
              </a:ext>
            </a:extLst>
          </p:cNvPr>
          <p:cNvSpPr>
            <a:spLocks noGrp="1"/>
          </p:cNvSpPr>
          <p:nvPr>
            <p:ph type="sldNum" sz="quarter" idx="12"/>
          </p:nvPr>
        </p:nvSpPr>
        <p:spPr/>
        <p:txBody>
          <a:bodyPr/>
          <a:lstStyle/>
          <a:p>
            <a:pPr>
              <a:defRPr/>
            </a:pPr>
            <a:fld id="{165922B6-AAE1-E24B-9DCA-69C320E3E55E}" type="slidenum">
              <a:rPr lang="en-US" altLang="en-US" smtClean="0"/>
              <a:pPr>
                <a:defRPr/>
              </a:pPr>
              <a:t>8</a:t>
            </a:fld>
            <a:endParaRPr lang="en-US" altLang="en-US"/>
          </a:p>
        </p:txBody>
      </p:sp>
      <p:sp>
        <p:nvSpPr>
          <p:cNvPr id="4" name="Content Placeholder 2">
            <a:extLst>
              <a:ext uri="{FF2B5EF4-FFF2-40B4-BE49-F238E27FC236}">
                <a16:creationId xmlns:a16="http://schemas.microsoft.com/office/drawing/2014/main" id="{8CA89672-A872-6E7E-3072-B6FFFF964F2F}"/>
              </a:ext>
            </a:extLst>
          </p:cNvPr>
          <p:cNvSpPr>
            <a:spLocks noGrp="1"/>
          </p:cNvSpPr>
          <p:nvPr>
            <p:ph idx="1"/>
          </p:nvPr>
        </p:nvSpPr>
        <p:spPr>
          <a:xfrm>
            <a:off x="441158" y="990600"/>
            <a:ext cx="8229600" cy="4525963"/>
          </a:xfrm>
        </p:spPr>
        <p:txBody>
          <a:bodyPr/>
          <a:lstStyle/>
          <a:p>
            <a:pPr marL="342900" lvl="0" indent="-342900" algn="just" eaLnBrk="0" hangingPunct="0">
              <a:lnSpc>
                <a:spcPct val="100000"/>
              </a:lnSpc>
              <a:spcBef>
                <a:spcPct val="0"/>
              </a:spcBef>
            </a:pPr>
            <a:r>
              <a:rPr lang="en-US" sz="2000" dirty="0">
                <a:latin typeface="Times New Roman" panose="02020603050405020304" pitchFamily="18" charset="0"/>
                <a:cs typeface="Times New Roman" panose="02020603050405020304" pitchFamily="18" charset="0"/>
              </a:rPr>
              <a:t>The paper proposes low-power SRAM designs like AS10T, DS10T, and CNTFET-based SRAM to reduce power consumption and leakage currents, with CNTFETs offering a promising alternative to CMOS for better speed and efficiency.</a:t>
            </a:r>
          </a:p>
          <a:p>
            <a:pPr marL="342900" lvl="0" indent="-342900" algn="just" eaLnBrk="0" hangingPunct="0">
              <a:lnSpc>
                <a:spcPct val="100000"/>
              </a:lnSpc>
              <a:spcBef>
                <a:spcPct val="0"/>
              </a:spcBef>
            </a:pPr>
            <a:r>
              <a:rPr lang="en-IN" sz="2000" dirty="0">
                <a:latin typeface="Times New Roman" panose="02020603050405020304" pitchFamily="18" charset="0"/>
                <a:cs typeface="Times New Roman" panose="02020603050405020304" pitchFamily="18" charset="0"/>
              </a:rPr>
              <a:t>Dual-supply voltage optimization (VDDH and VDDL) in DS10T SRAM significantly reduces write cycle power by 75%, while optimized transistor arrangements minimize power</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dissipation and improve stability.</a:t>
            </a:r>
          </a:p>
          <a:p>
            <a:pPr marL="342900" lvl="0" indent="-342900" algn="just" eaLnBrk="0" hangingPunct="0">
              <a:spcBef>
                <a:spcPct val="0"/>
              </a:spcBef>
            </a:pPr>
            <a:r>
              <a:rPr lang="en-US" sz="2000" dirty="0">
                <a:latin typeface="Times New Roman" panose="02020603050405020304" pitchFamily="18" charset="0"/>
                <a:cs typeface="Times New Roman" panose="02020603050405020304" pitchFamily="18" charset="0"/>
              </a:rPr>
              <a:t>The proposed architectures enhance read and write operations by reducing  </a:t>
            </a:r>
            <a:r>
              <a:rPr lang="en-US" sz="2000" dirty="0" err="1">
                <a:latin typeface="Times New Roman" panose="02020603050405020304" pitchFamily="18" charset="0"/>
                <a:cs typeface="Times New Roman" panose="02020603050405020304" pitchFamily="18" charset="0"/>
              </a:rPr>
              <a:t>bitline</a:t>
            </a:r>
            <a:r>
              <a:rPr lang="en-US" sz="2000" dirty="0">
                <a:latin typeface="Times New Roman" panose="02020603050405020304" pitchFamily="18" charset="0"/>
                <a:cs typeface="Times New Roman" panose="02020603050405020304" pitchFamily="18" charset="0"/>
              </a:rPr>
              <a:t> switching power, improving noise margins, and ensuring efficient data access for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and battery-operated systems.</a:t>
            </a:r>
          </a:p>
          <a:p>
            <a:pPr marL="342900" lvl="0" indent="-342900" algn="just" eaLnBrk="0" hangingPunct="0">
              <a:lnSpc>
                <a:spcPct val="100000"/>
              </a:lnSpc>
              <a:spcBef>
                <a:spcPct val="0"/>
              </a:spcBef>
            </a:pPr>
            <a:r>
              <a:rPr lang="en-US"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Future improvements include scaling optimizations, hybrid transistor technologies, and AI-driven power management, aiming to enhance </a:t>
            </a:r>
            <a:r>
              <a:rPr lang="en-US" sz="2000" dirty="0" smtClean="0">
                <a:latin typeface="Times New Roman" panose="02020603050405020304" pitchFamily="18" charset="0"/>
                <a:cs typeface="Times New Roman" panose="02020603050405020304" pitchFamily="18" charset="0"/>
              </a:rPr>
              <a:t>next-generation ultra-low-power SRAM </a:t>
            </a:r>
            <a:r>
              <a:rPr lang="en-US" sz="2000" dirty="0">
                <a:latin typeface="Times New Roman" panose="02020603050405020304" pitchFamily="18" charset="0"/>
                <a:cs typeface="Times New Roman" panose="02020603050405020304" pitchFamily="18" charset="0"/>
              </a:rPr>
              <a:t>efficiency.</a:t>
            </a: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63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Block Diagram</a:t>
            </a:r>
          </a:p>
        </p:txBody>
      </p:sp>
      <p:sp>
        <p:nvSpPr>
          <p:cNvPr id="3" name="Slide Number Placeholder 2">
            <a:extLst>
              <a:ext uri="{FF2B5EF4-FFF2-40B4-BE49-F238E27FC236}">
                <a16:creationId xmlns:a16="http://schemas.microsoft.com/office/drawing/2014/main" id="{E6E2A99F-9E41-285C-0B20-085E855A1421}"/>
              </a:ext>
            </a:extLst>
          </p:cNvPr>
          <p:cNvSpPr>
            <a:spLocks noGrp="1"/>
          </p:cNvSpPr>
          <p:nvPr>
            <p:ph type="sldNum" sz="quarter" idx="12"/>
          </p:nvPr>
        </p:nvSpPr>
        <p:spPr/>
        <p:txBody>
          <a:bodyPr/>
          <a:lstStyle/>
          <a:p>
            <a:pPr>
              <a:defRPr/>
            </a:pPr>
            <a:fld id="{165922B6-AAE1-E24B-9DCA-69C320E3E55E}" type="slidenum">
              <a:rPr lang="en-US" altLang="en-US" smtClean="0"/>
              <a:pPr>
                <a:defRPr/>
              </a:pPr>
              <a:t>9</a:t>
            </a:fld>
            <a:endParaRPr lang="en-US" altLang="en-US"/>
          </a:p>
        </p:txBody>
      </p:sp>
      <p:pic>
        <p:nvPicPr>
          <p:cNvPr id="5" name="Content Placeholder 4"/>
          <p:cNvPicPr>
            <a:picLocks noGrp="1" noChangeAspect="1"/>
          </p:cNvPicPr>
          <p:nvPr>
            <p:ph idx="1"/>
          </p:nvPr>
        </p:nvPicPr>
        <p:blipFill>
          <a:blip r:embed="rId2"/>
          <a:stretch>
            <a:fillRect/>
          </a:stretch>
        </p:blipFill>
        <p:spPr>
          <a:xfrm>
            <a:off x="441325" y="1344877"/>
            <a:ext cx="8229600" cy="3817409"/>
          </a:xfrm>
          <a:prstGeom prst="rect">
            <a:avLst/>
          </a:prstGeom>
        </p:spPr>
      </p:pic>
    </p:spTree>
    <p:extLst>
      <p:ext uri="{BB962C8B-B14F-4D97-AF65-F5344CB8AC3E}">
        <p14:creationId xmlns:p14="http://schemas.microsoft.com/office/powerpoint/2010/main" val="2399789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t-2_Lec-2_1" id="{D74C51F0-84A9-A54E-A049-F1BD91BCBE90}" vid="{8FA55286-7EF2-C644-BBC1-E3D65E8F819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t-2_Lec-2_1" id="{D74C51F0-84A9-A54E-A049-F1BD91BCBE90}" vid="{81F518AC-252E-BF42-AD14-D1617E80F459}"/>
    </a:ext>
  </a:extLst>
</a:theme>
</file>

<file path=ppt/theme/theme3.xml><?xml version="1.0" encoding="utf-8"?>
<a:theme xmlns:a="http://schemas.openxmlformats.org/drawingml/2006/main" name="Unit-2_Lec-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2_Lec-2_1" id="{D74C51F0-84A9-A54E-A049-F1BD91BCBE90}" vid="{DB899229-5274-E44F-93B2-AB2E4DCB74C5}"/>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1_Custom Design</Template>
  <TotalTime>2640</TotalTime>
  <Words>1428</Words>
  <Application>Microsoft Office PowerPoint</Application>
  <PresentationFormat>On-screen Show (4:3)</PresentationFormat>
  <Paragraphs>146</Paragraphs>
  <Slides>18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Calibri Light</vt:lpstr>
      <vt:lpstr>Comic Sans MS</vt:lpstr>
      <vt:lpstr>等线</vt:lpstr>
      <vt:lpstr>Times New Roman</vt:lpstr>
      <vt:lpstr>Wingdings</vt:lpstr>
      <vt:lpstr>1_Custom Design</vt:lpstr>
      <vt:lpstr>Custom Design</vt:lpstr>
      <vt:lpstr>Unit-2_Lec-1</vt:lpstr>
      <vt:lpstr>  Department of Electronics and Communication Engineering</vt:lpstr>
      <vt:lpstr>Contents</vt:lpstr>
      <vt:lpstr>Abstract</vt:lpstr>
      <vt:lpstr>Introduction</vt:lpstr>
      <vt:lpstr>Literature Survey</vt:lpstr>
      <vt:lpstr>Problem statement</vt:lpstr>
      <vt:lpstr>Objective</vt:lpstr>
      <vt:lpstr>Proposed Methodology </vt:lpstr>
      <vt:lpstr>Block Diagram</vt:lpstr>
      <vt:lpstr>Simulation Using 45nm</vt:lpstr>
      <vt:lpstr>Output</vt:lpstr>
      <vt:lpstr>WaveForms</vt:lpstr>
      <vt:lpstr>Using 65nm</vt:lpstr>
      <vt:lpstr>Using 65nm</vt:lpstr>
      <vt:lpstr>Comparisions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Neela</dc:creator>
  <cp:lastModifiedBy>Meghana Chowdary Mupparaju</cp:lastModifiedBy>
  <cp:revision>131</cp:revision>
  <dcterms:created xsi:type="dcterms:W3CDTF">2021-09-27T05:33:04Z</dcterms:created>
  <dcterms:modified xsi:type="dcterms:W3CDTF">2025-04-09T04:02:35Z</dcterms:modified>
</cp:coreProperties>
</file>