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8737F3-F00E-4850-B1E4-B66316A83082}">
  <a:tblStyle styleId="{718737F3-F00E-4850-B1E4-B66316A83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b4b63956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b4b63956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18dbe6db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18dbe6db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7b4b63956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7b4b63956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18dbe6d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18dbe6d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7b4b63956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7b4b63956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18dbe6d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18dbe6d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18dbe6db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18dbe6d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85000" y="452675"/>
            <a:ext cx="6768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Matrix Multiplication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Performance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537375" y="3359900"/>
            <a:ext cx="25527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Prabha - 013785759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Nrupa - 012483276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Vinod - 012420642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630725" y="433400"/>
            <a:ext cx="7586400" cy="8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Initialization comparison: GNU </a:t>
            </a:r>
            <a:endParaRPr sz="3000"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960775" y="143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{718737F3-F00E-4850-B1E4-B66316A83082}</a:tableStyleId>
              </a:tblPr>
              <a:tblGrid>
                <a:gridCol w="2281450"/>
                <a:gridCol w="2370900"/>
                <a:gridCol w="2326175"/>
              </a:tblGrid>
              <a:tr h="100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Matrix Dimension (n x n)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Serial Initialization Timing (ms)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Parallel Initialization Timing (OpenMP #pragma parallel for)(ms)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</a:tr>
              <a:tr h="465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0.028000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4.054000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465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400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4.944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3.606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465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600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9.061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6.995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630725" y="433400"/>
            <a:ext cx="8092800" cy="8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Initialization comparison: XCODE (LLVM)</a:t>
            </a:r>
            <a:endParaRPr sz="3000"/>
          </a:p>
        </p:txBody>
      </p:sp>
      <p:graphicFrame>
        <p:nvGraphicFramePr>
          <p:cNvPr id="290" name="Google Shape;290;p15"/>
          <p:cNvGraphicFramePr/>
          <p:nvPr/>
        </p:nvGraphicFramePr>
        <p:xfrm>
          <a:off x="1182875" y="159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{718737F3-F00E-4850-B1E4-B66316A83082}</a:tableStyleId>
              </a:tblPr>
              <a:tblGrid>
                <a:gridCol w="2185600"/>
                <a:gridCol w="2271300"/>
                <a:gridCol w="2228450"/>
              </a:tblGrid>
              <a:tr h="96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Matrix Dimension </a:t>
                      </a: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(n x n)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Serial Initialization Timing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(ms)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Parallel Initialization Timing (OpenMP #pragma parallel for)(ms)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</a:tr>
              <a:tr h="44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0.040676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4.970905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44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400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5.183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4</a:t>
                      </a: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.312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44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600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8.163554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5.240300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530550" y="167250"/>
            <a:ext cx="78465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</a:t>
            </a:r>
            <a:r>
              <a:rPr lang="en" sz="3000"/>
              <a:t>Multiplication comparison: GNU</a:t>
            </a:r>
            <a:endParaRPr sz="3000"/>
          </a:p>
        </p:txBody>
      </p:sp>
      <p:graphicFrame>
        <p:nvGraphicFramePr>
          <p:cNvPr id="296" name="Google Shape;296;p16"/>
          <p:cNvGraphicFramePr/>
          <p:nvPr/>
        </p:nvGraphicFramePr>
        <p:xfrm>
          <a:off x="956300" y="102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{718737F3-F00E-4850-B1E4-B66316A83082}</a:tableStyleId>
              </a:tblPr>
              <a:tblGrid>
                <a:gridCol w="1043800"/>
                <a:gridCol w="1362450"/>
                <a:gridCol w="1076775"/>
                <a:gridCol w="944925"/>
                <a:gridCol w="890000"/>
                <a:gridCol w="900950"/>
                <a:gridCol w="922950"/>
              </a:tblGrid>
              <a:tr h="838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Matrix Dimension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Serial Multiplication Timing (ms)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Parallel Multiplication Timing in milliseconds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 hMerge="1"/>
                <a:tc hMerge="1"/>
                <a:tc hMerge="1"/>
                <a:tc hMerge="1"/>
              </a:tr>
              <a:tr h="39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SP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PT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PC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PN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PS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</a:tr>
              <a:tr h="39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0.000000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0.060000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0.029000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0.068000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0.084000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0.002000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39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400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552.74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269.72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1078.06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592.352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284.14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754.93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39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600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1796.28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980.13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3740.38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1905.21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953.52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2453.40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97" name="Google Shape;297;p16"/>
          <p:cNvSpPr txBox="1"/>
          <p:nvPr/>
        </p:nvSpPr>
        <p:spPr>
          <a:xfrm>
            <a:off x="956300" y="3351425"/>
            <a:ext cx="53181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SP: Simple Parallel</a:t>
            </a:r>
            <a:endParaRPr sz="11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PT: Parallel Multiplication with 4 threads </a:t>
            </a:r>
            <a:endParaRPr sz="11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PC: Parallel Multiplication with chunks, 3 for each thread</a:t>
            </a:r>
            <a:endParaRPr sz="11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PN: Parallel Multiplication with Nested Loops</a:t>
            </a:r>
            <a:endParaRPr sz="11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PS: Parallel Multiplication with SIMD Multiple Loops</a:t>
            </a:r>
            <a:endParaRPr sz="11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530550" y="167250"/>
            <a:ext cx="82107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Multiplication comparison: XCODE (LLVM)</a:t>
            </a:r>
            <a:endParaRPr sz="3000"/>
          </a:p>
        </p:txBody>
      </p:sp>
      <p:graphicFrame>
        <p:nvGraphicFramePr>
          <p:cNvPr id="303" name="Google Shape;303;p17"/>
          <p:cNvGraphicFramePr/>
          <p:nvPr/>
        </p:nvGraphicFramePr>
        <p:xfrm>
          <a:off x="792025" y="98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{718737F3-F00E-4850-B1E4-B66316A83082}</a:tableStyleId>
              </a:tblPr>
              <a:tblGrid>
                <a:gridCol w="1056850"/>
                <a:gridCol w="1314475"/>
                <a:gridCol w="1116750"/>
                <a:gridCol w="1033025"/>
                <a:gridCol w="996650"/>
                <a:gridCol w="1080725"/>
                <a:gridCol w="1098050"/>
              </a:tblGrid>
              <a:tr h="78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Matrix Dimension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Serial Multiplication Timing (ms)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Parallel Multiplication Timing in milliseconds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 hMerge="1"/>
                <a:tc hMerge="1"/>
                <a:tc hMerge="1"/>
                <a:tc hMerge="1"/>
              </a:tr>
              <a:tr h="36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SP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PT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PC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PN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PS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</a:tr>
              <a:tr h="36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0.000491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0.090990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0.042960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0.017270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0.012837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0.002002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36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400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440.815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280.772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1033.602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515.954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1736.251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3742.258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576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600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1068.834432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321.412146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1362.600991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1052.573001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1918.711792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10146.961673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04" name="Google Shape;304;p17"/>
          <p:cNvSpPr txBox="1"/>
          <p:nvPr/>
        </p:nvSpPr>
        <p:spPr>
          <a:xfrm>
            <a:off x="727700" y="3351425"/>
            <a:ext cx="53181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SP: Simple Parallel</a:t>
            </a:r>
            <a:endParaRPr sz="11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PT: Parallel Multiplication with 4 threads </a:t>
            </a:r>
            <a:endParaRPr sz="11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PC: Parallel Multiplication with chunks, 3 for each thread</a:t>
            </a:r>
            <a:endParaRPr sz="11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PN: Parallel Multiplication with Nested Loops</a:t>
            </a:r>
            <a:endParaRPr sz="11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PS: Parallel Multiplication with SIMD Multiple Loops</a:t>
            </a:r>
            <a:endParaRPr sz="11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506350" y="-2250"/>
            <a:ext cx="8306100" cy="7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Cache performance with l1, l2, l3 cache </a:t>
            </a:r>
            <a:endParaRPr sz="3000"/>
          </a:p>
        </p:txBody>
      </p:sp>
      <p:graphicFrame>
        <p:nvGraphicFramePr>
          <p:cNvPr id="310" name="Google Shape;310;p18"/>
          <p:cNvGraphicFramePr/>
          <p:nvPr/>
        </p:nvGraphicFramePr>
        <p:xfrm>
          <a:off x="623225" y="113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{718737F3-F00E-4850-B1E4-B66316A83082}</a:tableStyleId>
              </a:tblPr>
              <a:tblGrid>
                <a:gridCol w="1028700"/>
                <a:gridCol w="13811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Matrix Dimension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Timing (ms)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32*32 ~ 32 Kb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0.005000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64*64~ 128 Kb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0.017000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128*128 ~ 512 Kb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0.078000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256*256 ~ 2 Mb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0.228000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512 * 512 ~ 8 Mb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0.915000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1024*1024 ~ 32 Mb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3.324000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2048*2048 ~128 Mb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9.646000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311" name="Google Shape;311;p18"/>
          <p:cNvGraphicFramePr/>
          <p:nvPr/>
        </p:nvGraphicFramePr>
        <p:xfrm>
          <a:off x="3033050" y="113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{718737F3-F00E-4850-B1E4-B66316A83082}</a:tableStyleId>
              </a:tblPr>
              <a:tblGrid>
                <a:gridCol w="1381125"/>
              </a:tblGrid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Timing (ms)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solidFill>
                      <a:srgbClr val="F3E9D3"/>
                    </a:solidFill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0.006000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0.025000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0.105000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0.367000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1.165000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4.08000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14.783000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312" name="Google Shape;312;p18"/>
          <p:cNvGraphicFramePr/>
          <p:nvPr/>
        </p:nvGraphicFramePr>
        <p:xfrm>
          <a:off x="4414175" y="113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{718737F3-F00E-4850-B1E4-B66316A83082}</a:tableStyleId>
              </a:tblPr>
              <a:tblGrid>
                <a:gridCol w="1381125"/>
              </a:tblGrid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Timing (ms)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E9D3"/>
                    </a:solidFill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0.009612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0.054631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0.136106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0.522645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2.056201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3.210601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12.530276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18"/>
          <p:cNvSpPr txBox="1"/>
          <p:nvPr/>
        </p:nvSpPr>
        <p:spPr>
          <a:xfrm>
            <a:off x="5916350" y="1562650"/>
            <a:ext cx="2409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L1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5854175" y="1782900"/>
            <a:ext cx="5508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"/>
          <p:cNvSpPr/>
          <p:nvPr/>
        </p:nvSpPr>
        <p:spPr>
          <a:xfrm>
            <a:off x="5885975" y="2699275"/>
            <a:ext cx="5508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/>
          <p:nvPr/>
        </p:nvSpPr>
        <p:spPr>
          <a:xfrm>
            <a:off x="5916350" y="2203200"/>
            <a:ext cx="5508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6023900" y="1978563"/>
            <a:ext cx="2409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L2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5992550" y="2477050"/>
            <a:ext cx="2409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L3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8"/>
          <p:cNvSpPr/>
          <p:nvPr/>
        </p:nvSpPr>
        <p:spPr>
          <a:xfrm>
            <a:off x="5954650" y="4105750"/>
            <a:ext cx="5508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5954650" y="3609675"/>
            <a:ext cx="5508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5916350" y="3154475"/>
            <a:ext cx="5508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5954650" y="4520075"/>
            <a:ext cx="5508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 txBox="1"/>
          <p:nvPr/>
        </p:nvSpPr>
        <p:spPr>
          <a:xfrm>
            <a:off x="6023900" y="2969163"/>
            <a:ext cx="2409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L3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6100100" y="3426363"/>
            <a:ext cx="2409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RAM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6100100" y="3883563"/>
            <a:ext cx="2409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RAM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6100100" y="4340763"/>
            <a:ext cx="2409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RAM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1631775" y="758850"/>
            <a:ext cx="13812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Laptop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3079575" y="758850"/>
            <a:ext cx="13812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Laptop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4374975" y="758850"/>
            <a:ext cx="13812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Laptop 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30" name="Google Shape;330;p18"/>
          <p:cNvGraphicFramePr/>
          <p:nvPr/>
        </p:nvGraphicFramePr>
        <p:xfrm>
          <a:off x="7052675" y="113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{718737F3-F00E-4850-B1E4-B66316A83082}</a:tableStyleId>
              </a:tblPr>
              <a:tblGrid>
                <a:gridCol w="1381125"/>
              </a:tblGrid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Timing (ms)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E9D3"/>
                    </a:solidFill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0.013000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0.043000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0.170000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0.369000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1.164000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3.507000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16.518000</a:t>
                      </a:r>
                      <a:endParaRPr b="1" sz="1100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1" name="Google Shape;331;p18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510000" y="401500"/>
            <a:ext cx="6250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6467150" y="667400"/>
            <a:ext cx="24636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Without __builtin_prefetch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163" y="970975"/>
            <a:ext cx="6271674" cy="38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9"/>
          <p:cNvSpPr txBox="1"/>
          <p:nvPr>
            <p:ph type="ctrTitle"/>
          </p:nvPr>
        </p:nvSpPr>
        <p:spPr>
          <a:xfrm>
            <a:off x="454350" y="91050"/>
            <a:ext cx="82107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Cache</a:t>
            </a:r>
            <a:r>
              <a:rPr lang="en" sz="3000"/>
              <a:t> Performance: GCC 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 txBox="1"/>
          <p:nvPr>
            <p:ph type="ctrTitle"/>
          </p:nvPr>
        </p:nvSpPr>
        <p:spPr>
          <a:xfrm>
            <a:off x="2444250" y="13029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