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sldIdLst>
    <p:sldId id="256" r:id="rId2"/>
    <p:sldId id="257" r:id="rId3"/>
    <p:sldId id="264" r:id="rId4"/>
    <p:sldId id="265" r:id="rId5"/>
    <p:sldId id="266" r:id="rId6"/>
    <p:sldId id="267" r:id="rId7"/>
    <p:sldId id="268" r:id="rId8"/>
    <p:sldId id="269" r:id="rId9"/>
    <p:sldId id="270" r:id="rId10"/>
    <p:sldId id="271" r:id="rId11"/>
    <p:sldId id="258" r:id="rId12"/>
    <p:sldId id="273" r:id="rId13"/>
    <p:sldId id="259" r:id="rId14"/>
    <p:sldId id="283" r:id="rId15"/>
    <p:sldId id="260" r:id="rId16"/>
    <p:sldId id="274" r:id="rId17"/>
    <p:sldId id="275" r:id="rId18"/>
    <p:sldId id="276" r:id="rId19"/>
    <p:sldId id="261" r:id="rId20"/>
    <p:sldId id="262" r:id="rId21"/>
    <p:sldId id="277" r:id="rId22"/>
    <p:sldId id="278" r:id="rId23"/>
    <p:sldId id="279" r:id="rId24"/>
    <p:sldId id="280" r:id="rId25"/>
    <p:sldId id="281" r:id="rId26"/>
    <p:sldId id="282" r:id="rId27"/>
    <p:sldId id="26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9" r:id="rId71"/>
    <p:sldId id="327" r:id="rId72"/>
    <p:sldId id="328" r:id="rId73"/>
    <p:sldId id="330" r:id="rId74"/>
    <p:sldId id="331" r:id="rId75"/>
    <p:sldId id="333" r:id="rId76"/>
    <p:sldId id="332" r:id="rId77"/>
    <p:sldId id="334" r:id="rId78"/>
    <p:sldId id="335" r:id="rId79"/>
    <p:sldId id="336"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765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2676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7713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88663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5764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23618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174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414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923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087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3134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553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67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472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000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488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608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4/11/2018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6520677"/>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566884" cy="3949148"/>
          </a:xfrm>
        </p:spPr>
        <p:txBody>
          <a:bodyPr>
            <a:normAutofit lnSpcReduction="10000"/>
          </a:bodyPr>
          <a:lstStyle/>
          <a:p>
            <a:pPr marL="342900" indent="-342900">
              <a:buFont typeface="Wingdings" panose="05000000000000000000" pitchFamily="2" charset="2"/>
              <a:buChar char="ü"/>
            </a:pPr>
            <a:r>
              <a:rPr lang="en-US" sz="2400" dirty="0"/>
              <a:t>Unix based tool built with bash shell and ansible &amp; python</a:t>
            </a:r>
          </a:p>
          <a:p>
            <a:pPr marL="342900" indent="-342900">
              <a:buFont typeface="Wingdings" panose="05000000000000000000" pitchFamily="2" charset="2"/>
              <a:buChar char="ü"/>
            </a:pPr>
            <a:r>
              <a:rPr lang="en-US" altLang="en-US" sz="2400" dirty="0"/>
              <a:t>This Automation tool can be used to automate day to day various Unix tasks. This tool can make Unix Administrators work easy, efficient and fast.</a:t>
            </a:r>
          </a:p>
          <a:p>
            <a:pPr marL="342900" indent="-342900">
              <a:buFont typeface="Wingdings" panose="05000000000000000000" pitchFamily="2" charset="2"/>
              <a:buChar char="ü"/>
            </a:pPr>
            <a:r>
              <a:rPr lang="en-US" sz="2400" dirty="0"/>
              <a:t>Provide great ability to server admin to reduce manual efforts significantly</a:t>
            </a:r>
            <a:endParaRPr lang="en-US" altLang="en-US" sz="2400" dirty="0"/>
          </a:p>
          <a:p>
            <a:pPr marL="342900" indent="-342900">
              <a:buFont typeface="Wingdings" panose="05000000000000000000" pitchFamily="2" charset="2"/>
              <a:buChar char="ü"/>
            </a:pPr>
            <a:r>
              <a:rPr lang="en-US" altLang="en-US" sz="2400" dirty="0"/>
              <a:t>This tool comprises of various scripts like Shell Scripting, Ansible &amp; python etc. </a:t>
            </a:r>
          </a:p>
          <a:p>
            <a:pPr marL="342900" indent="-342900">
              <a:buFont typeface="Wingdings" panose="05000000000000000000" pitchFamily="2" charset="2"/>
              <a:buChar char="ü"/>
            </a:pPr>
            <a:r>
              <a:rPr lang="en-US" sz="2400" dirty="0"/>
              <a:t>This tool work over SSH</a:t>
            </a:r>
          </a:p>
          <a:p>
            <a:pPr marL="342900" indent="-342900">
              <a:buFont typeface="Wingdings" panose="05000000000000000000" pitchFamily="2" charset="2"/>
              <a:buChar char="ü"/>
            </a:pPr>
            <a:endParaRPr lang="en-US" altLang="en-US" sz="2400" dirty="0"/>
          </a:p>
          <a:p>
            <a:pPr marL="342900" indent="-342900">
              <a:buFont typeface="Wingdings" panose="05000000000000000000" pitchFamily="2" charset="2"/>
              <a:buChar char="ü"/>
            </a:pPr>
            <a:endParaRPr lang="en-US" dirty="0"/>
          </a:p>
        </p:txBody>
      </p:sp>
      <p:sp>
        <p:nvSpPr>
          <p:cNvPr id="5" name="Rectangle 4">
            <a:extLst>
              <a:ext uri="{FF2B5EF4-FFF2-40B4-BE49-F238E27FC236}">
                <a16:creationId xmlns:a16="http://schemas.microsoft.com/office/drawing/2014/main" id="{3823E834-C95B-4C72-8237-01D3920E9248}"/>
              </a:ext>
            </a:extLst>
          </p:cNvPr>
          <p:cNvSpPr/>
          <p:nvPr/>
        </p:nvSpPr>
        <p:spPr>
          <a:xfrm>
            <a:off x="499870" y="468178"/>
            <a:ext cx="11357597" cy="923330"/>
          </a:xfrm>
          <a:prstGeom prst="rect">
            <a:avLst/>
          </a:prstGeom>
          <a:gradFill>
            <a:gsLst>
              <a:gs pos="0">
                <a:srgbClr val="FFFF00"/>
              </a:gs>
              <a:gs pos="100000">
                <a:schemeClr val="accent3">
                  <a:tint val="84000"/>
                  <a:satMod val="160000"/>
                </a:schemeClr>
              </a:gs>
            </a:gsLst>
          </a:gradFill>
        </p:spPr>
        <p:style>
          <a:lnRef idx="1">
            <a:schemeClr val="accent3"/>
          </a:lnRef>
          <a:fillRef idx="2">
            <a:schemeClr val="accent3"/>
          </a:fillRef>
          <a:effectRef idx="1">
            <a:schemeClr val="accent3"/>
          </a:effectRef>
          <a:fontRef idx="minor">
            <a:schemeClr val="dk1"/>
          </a:fontRef>
        </p:style>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175987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502476"/>
          </a:xfrm>
        </p:spPr>
        <p:txBody>
          <a:bodyPr>
            <a:normAutofit/>
          </a:bodyPr>
          <a:lstStyle/>
          <a:p>
            <a:pPr marL="571500" indent="-571500">
              <a:buFont typeface="Wingdings" panose="05000000000000000000" pitchFamily="2" charset="2"/>
              <a:buChar char="v"/>
            </a:pPr>
            <a:endParaRPr lang="en-US" sz="40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no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5" name="Content Placeholder 4">
            <a:extLst>
              <a:ext uri="{FF2B5EF4-FFF2-40B4-BE49-F238E27FC236}">
                <a16:creationId xmlns:a16="http://schemas.microsoft.com/office/drawing/2014/main" id="{D4301A5A-7940-44FC-92FA-C29330C079D4}"/>
              </a:ext>
            </a:extLst>
          </p:cNvPr>
          <p:cNvPicPr>
            <a:picLocks noGrp="1" noChangeAspect="1"/>
          </p:cNvPicPr>
          <p:nvPr/>
        </p:nvPicPr>
        <p:blipFill>
          <a:blip r:embed="rId2"/>
          <a:stretch>
            <a:fillRect/>
          </a:stretch>
        </p:blipFill>
        <p:spPr>
          <a:xfrm>
            <a:off x="495092" y="506437"/>
            <a:ext cx="11201400" cy="5838092"/>
          </a:xfrm>
          <a:prstGeom prst="rect">
            <a:avLst/>
          </a:prstGeom>
        </p:spPr>
      </p:pic>
    </p:spTree>
    <p:extLst>
      <p:ext uri="{BB962C8B-B14F-4D97-AF65-F5344CB8AC3E}">
        <p14:creationId xmlns:p14="http://schemas.microsoft.com/office/powerpoint/2010/main" val="324970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566884" cy="3949148"/>
          </a:xfrm>
        </p:spPr>
        <p:txBody>
          <a:bodyPr>
            <a:normAutofit fontScale="92500"/>
          </a:bodyPr>
          <a:lstStyle/>
          <a:p>
            <a:pPr marL="285750" indent="-285750">
              <a:buFont typeface="Wingdings" panose="05000000000000000000" pitchFamily="2" charset="2"/>
              <a:buChar char="v"/>
            </a:pPr>
            <a:r>
              <a:rPr lang="en-US" altLang="en-US" sz="2600" b="1" dirty="0"/>
              <a:t>What we are achieving from this Automation tool.</a:t>
            </a:r>
          </a:p>
          <a:p>
            <a:pPr marL="285750" indent="-285750">
              <a:buFont typeface="Wingdings" panose="05000000000000000000" pitchFamily="2" charset="2"/>
              <a:buChar char="v"/>
            </a:pPr>
            <a:endParaRPr lang="en-US" sz="2400" dirty="0"/>
          </a:p>
          <a:p>
            <a:pPr marL="342900" indent="-342900">
              <a:buFont typeface="Wingdings" panose="05000000000000000000" pitchFamily="2" charset="2"/>
              <a:buChar char="q"/>
            </a:pPr>
            <a:r>
              <a:rPr lang="en-US" sz="2400" b="1" dirty="0"/>
              <a:t>Pre-validation Configuration (To capture pre-change configuration details)</a:t>
            </a:r>
          </a:p>
          <a:p>
            <a:endParaRPr lang="en-US" sz="2400" dirty="0"/>
          </a:p>
          <a:p>
            <a:r>
              <a:rPr lang="en-US" sz="2400" dirty="0"/>
              <a:t>Pre-Implementation task is basically collecting the output all the possible commands from the various servers (HP-UX, Linux, Solaris) and put it in a save location which can be used further as troubleshooting if any failure comes during the implementation or post-implementation task.</a:t>
            </a:r>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179694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566884" cy="3949148"/>
          </a:xfrm>
        </p:spPr>
        <p:txBody>
          <a:bodyPr>
            <a:normAutofit fontScale="77500" lnSpcReduction="20000"/>
          </a:bodyPr>
          <a:lstStyle/>
          <a:p>
            <a:pPr marL="285750" indent="-285750">
              <a:buFont typeface="Wingdings" panose="05000000000000000000" pitchFamily="2" charset="2"/>
              <a:buChar char="v"/>
            </a:pPr>
            <a:r>
              <a:rPr lang="en-US" altLang="en-US" sz="3100" b="1" dirty="0"/>
              <a:t>What we are achieving from this Automation tool.</a:t>
            </a:r>
          </a:p>
          <a:p>
            <a:pPr marL="285750" indent="-285750">
              <a:buFont typeface="Wingdings" panose="05000000000000000000" pitchFamily="2" charset="2"/>
              <a:buChar char="v"/>
            </a:pPr>
            <a:endParaRPr lang="en-US" sz="2400" dirty="0"/>
          </a:p>
          <a:p>
            <a:pPr marL="342900" indent="-342900">
              <a:buFont typeface="Wingdings" panose="05000000000000000000" pitchFamily="2" charset="2"/>
              <a:buChar char="q"/>
            </a:pPr>
            <a:r>
              <a:rPr lang="en-US" sz="2400" b="1" dirty="0"/>
              <a:t>Pre-validation Configuration (To capture pre-change configuration details)</a:t>
            </a:r>
          </a:p>
          <a:p>
            <a:endParaRPr lang="en-US" sz="2400" dirty="0"/>
          </a:p>
          <a:p>
            <a:pPr marL="342900" indent="-342900">
              <a:buFont typeface="Wingdings" panose="05000000000000000000" pitchFamily="2" charset="2"/>
              <a:buChar char="ü"/>
            </a:pPr>
            <a:r>
              <a:rPr lang="en-US" altLang="en-US" dirty="0"/>
              <a:t>Most of the accounts receiving huge number of request for Patching, reboot etc. on multiple Servers and Unix Team needs to spend lots of time to work as Pre-implementation task, which we usually do it before doing any major task on the server like patching or reboot etc.</a:t>
            </a:r>
          </a:p>
          <a:p>
            <a:pPr marL="342900" indent="-342900">
              <a:buFont typeface="Wingdings" panose="05000000000000000000" pitchFamily="2" charset="2"/>
              <a:buChar char="ü"/>
            </a:pPr>
            <a:endParaRPr lang="en-US" altLang="en-US" dirty="0"/>
          </a:p>
          <a:p>
            <a:pPr marL="342900" indent="-342900">
              <a:buFont typeface="Wingdings" panose="05000000000000000000" pitchFamily="2" charset="2"/>
              <a:buChar char="ü"/>
            </a:pPr>
            <a:r>
              <a:rPr lang="en-US" altLang="en-US" dirty="0"/>
              <a:t>Pre-Implementation Scripts are capturing the below commands output from the servers:</a:t>
            </a:r>
          </a:p>
          <a:p>
            <a:pPr marL="342900" indent="-342900">
              <a:buFont typeface="Wingdings" panose="05000000000000000000" pitchFamily="2" charset="2"/>
              <a:buChar char="ü"/>
            </a:pPr>
            <a:endParaRPr lang="en-US" altLang="en-US" dirty="0"/>
          </a:p>
          <a:p>
            <a:pPr marL="342900" indent="-342900">
              <a:buFont typeface="Wingdings" panose="05000000000000000000" pitchFamily="2" charset="2"/>
              <a:buChar char="ü"/>
            </a:pPr>
            <a:r>
              <a:rPr lang="en-US" altLang="en-US" dirty="0"/>
              <a:t>It is fetching various commands output as shown below :  OS Version, Model, IP Address, Serial Number, Asset Number, Environment, App/Db Running, Datacenter, Enclosure Name, Console Details</a:t>
            </a:r>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151799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566884" cy="3949148"/>
          </a:xfrm>
        </p:spPr>
        <p:txBody>
          <a:bodyPr>
            <a:normAutofit/>
          </a:bodyPr>
          <a:lstStyle/>
          <a:p>
            <a:pPr marL="285750" indent="-285750">
              <a:buFont typeface="Wingdings" panose="05000000000000000000" pitchFamily="2" charset="2"/>
              <a:buChar char="v"/>
            </a:pPr>
            <a:r>
              <a:rPr lang="en-US" altLang="en-US" sz="2400" b="1" dirty="0"/>
              <a:t>What we are achieving from this Automation tool.</a:t>
            </a:r>
          </a:p>
          <a:p>
            <a:pPr marL="285750" indent="-285750">
              <a:buFont typeface="Wingdings" panose="05000000000000000000" pitchFamily="2" charset="2"/>
              <a:buChar char="v"/>
            </a:pPr>
            <a:endParaRPr lang="en-US" sz="2400" dirty="0"/>
          </a:p>
          <a:p>
            <a:pPr marL="342900" indent="-342900">
              <a:buFont typeface="Wingdings" panose="05000000000000000000" pitchFamily="2" charset="2"/>
              <a:buChar char="q"/>
            </a:pPr>
            <a:r>
              <a:rPr lang="en-US" sz="2400" b="1" dirty="0"/>
              <a:t>Faulty Disk Alert</a:t>
            </a:r>
          </a:p>
          <a:p>
            <a:endParaRPr lang="en-US" sz="2400" dirty="0"/>
          </a:p>
          <a:p>
            <a:r>
              <a:rPr lang="en-US" sz="2400" dirty="0"/>
              <a:t>This Automation is used for tracing the Faulty Boot Disk (HP-UX/Linux Servers only). Basically motive of this automation is “prevention is better then cure” .</a:t>
            </a:r>
          </a:p>
          <a:p>
            <a:endParaRPr lang="en-US" sz="2400" dirty="0"/>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434459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566884" cy="4657221"/>
          </a:xfrm>
        </p:spPr>
        <p:txBody>
          <a:bodyPr>
            <a:normAutofit fontScale="85000" lnSpcReduction="20000"/>
          </a:bodyPr>
          <a:lstStyle/>
          <a:p>
            <a:pPr marL="285750" indent="-285750">
              <a:buFont typeface="Wingdings" panose="05000000000000000000" pitchFamily="2" charset="2"/>
              <a:buChar char="v"/>
            </a:pPr>
            <a:r>
              <a:rPr lang="en-US" altLang="en-US" sz="2400" b="1" dirty="0"/>
              <a:t>What we are achieving from this Automation tool.</a:t>
            </a:r>
          </a:p>
          <a:p>
            <a:pPr marL="285750" indent="-285750">
              <a:buFont typeface="Wingdings" panose="05000000000000000000" pitchFamily="2" charset="2"/>
              <a:buChar char="v"/>
            </a:pPr>
            <a:endParaRPr lang="en-US" sz="2400" dirty="0"/>
          </a:p>
          <a:p>
            <a:pPr marL="342900" indent="-342900">
              <a:buFont typeface="Wingdings" panose="05000000000000000000" pitchFamily="2" charset="2"/>
              <a:buChar char="q"/>
            </a:pPr>
            <a:r>
              <a:rPr lang="en-US" sz="2400" b="1" dirty="0"/>
              <a:t>Faulty Disk Alert</a:t>
            </a:r>
          </a:p>
          <a:p>
            <a:pPr marL="342900" indent="-342900">
              <a:buFont typeface="Wingdings" panose="05000000000000000000" pitchFamily="2" charset="2"/>
              <a:buChar char="q"/>
            </a:pPr>
            <a:endParaRPr lang="en-US" sz="2400" b="1" dirty="0"/>
          </a:p>
          <a:p>
            <a:pPr marL="285750" lvl="0" indent="-285750" defTabSz="914400">
              <a:spcBef>
                <a:spcPts val="0"/>
              </a:spcBef>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This Automation can be used to check the Disk failure logs/Faulty Disk/Stale </a:t>
            </a:r>
            <a:r>
              <a:rPr lang="en-US" sz="2400" dirty="0" err="1">
                <a:latin typeface="Calibri" panose="020F0502020204030204" pitchFamily="34" charset="0"/>
                <a:cs typeface="Calibri" panose="020F0502020204030204" pitchFamily="34" charset="0"/>
              </a:rPr>
              <a:t>Lvols</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Umirroed</a:t>
            </a:r>
            <a:r>
              <a:rPr lang="en-US" sz="2400" dirty="0">
                <a:latin typeface="Calibri" panose="020F0502020204030204" pitchFamily="34" charset="0"/>
                <a:cs typeface="Calibri" panose="020F0502020204030204" pitchFamily="34" charset="0"/>
              </a:rPr>
              <a:t> Root Volumes and if found any issues related with Boot disk then it will automatically drop a Alert mail to the Unix team DL and also will create some files which we can check manually on the server for more information.</a:t>
            </a:r>
          </a:p>
          <a:p>
            <a:pPr marL="285750" lvl="0" indent="-285750" defTabSz="914400">
              <a:spcBef>
                <a:spcPts val="0"/>
              </a:spcBef>
              <a:buFont typeface="Wingdings" panose="05000000000000000000" pitchFamily="2" charset="2"/>
              <a:buChar char="v"/>
              <a:defRPr/>
            </a:pPr>
            <a:endParaRPr lang="en-US" sz="2400" dirty="0">
              <a:latin typeface="Calibri" panose="020F0502020204030204" pitchFamily="34" charset="0"/>
              <a:cs typeface="Calibri" panose="020F0502020204030204" pitchFamily="34" charset="0"/>
            </a:endParaRPr>
          </a:p>
          <a:p>
            <a:pPr marL="285750" lvl="0" indent="-285750" defTabSz="914400">
              <a:spcBef>
                <a:spcPts val="0"/>
              </a:spcBef>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We had run it on many Servers on many environment and found some discrepancies like few servers were running with single OS disk etc. or faulty boot disk etc. So we had immediately remediate it to avoid any future escalations.</a:t>
            </a:r>
          </a:p>
          <a:p>
            <a:pPr marL="285750" lvl="0" indent="-285750" defTabSz="914400">
              <a:spcBef>
                <a:spcPts val="0"/>
              </a:spcBef>
              <a:buFont typeface="Wingdings" panose="05000000000000000000" pitchFamily="2" charset="2"/>
              <a:buChar char="v"/>
              <a:defRPr/>
            </a:pPr>
            <a:endParaRPr lang="en-US" sz="2400" dirty="0">
              <a:latin typeface="Calibri" panose="020F0502020204030204" pitchFamily="34" charset="0"/>
              <a:cs typeface="Calibri" panose="020F0502020204030204" pitchFamily="34" charset="0"/>
            </a:endParaRPr>
          </a:p>
          <a:p>
            <a:pPr marL="285750" lvl="0" indent="-285750" defTabSz="914400">
              <a:spcBef>
                <a:spcPts val="0"/>
              </a:spcBef>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To run the script, just copy it to any server and run it manually or via schedule </a:t>
            </a:r>
            <a:r>
              <a:rPr lang="en-US" sz="2400" dirty="0" err="1">
                <a:latin typeface="Calibri" panose="020F0502020204030204" pitchFamily="34" charset="0"/>
                <a:cs typeface="Calibri" panose="020F0502020204030204" pitchFamily="34" charset="0"/>
              </a:rPr>
              <a:t>cron</a:t>
            </a:r>
            <a:r>
              <a:rPr lang="en-US" sz="2400" dirty="0">
                <a:latin typeface="Calibri" panose="020F0502020204030204" pitchFamily="34" charset="0"/>
                <a:cs typeface="Calibri" panose="020F0502020204030204" pitchFamily="34" charset="0"/>
              </a:rPr>
              <a:t> job. </a:t>
            </a:r>
          </a:p>
          <a:p>
            <a:endParaRPr lang="en-US" sz="2400" dirty="0"/>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3334659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566884" cy="3949148"/>
          </a:xfrm>
        </p:spPr>
        <p:txBody>
          <a:bodyPr>
            <a:normAutofit fontScale="92500" lnSpcReduction="20000"/>
          </a:bodyPr>
          <a:lstStyle/>
          <a:p>
            <a:pPr marL="285750" indent="-285750">
              <a:buFont typeface="Wingdings" panose="05000000000000000000" pitchFamily="2" charset="2"/>
              <a:buChar char="v"/>
            </a:pPr>
            <a:r>
              <a:rPr lang="en-US" altLang="en-US" sz="2600" b="1" dirty="0"/>
              <a:t>What we are achieving from this Automation tool.</a:t>
            </a:r>
          </a:p>
          <a:p>
            <a:pPr marL="285750" indent="-285750">
              <a:buFont typeface="Wingdings" panose="05000000000000000000" pitchFamily="2" charset="2"/>
              <a:buChar char="v"/>
            </a:pPr>
            <a:endParaRPr lang="en-US" sz="2400" dirty="0"/>
          </a:p>
          <a:p>
            <a:pPr marL="342900" indent="-342900">
              <a:buFont typeface="Wingdings" panose="05000000000000000000" pitchFamily="2" charset="2"/>
              <a:buChar char="q"/>
            </a:pPr>
            <a:r>
              <a:rPr lang="en-US" sz="2400" b="1" dirty="0"/>
              <a:t>User Administration</a:t>
            </a:r>
          </a:p>
          <a:p>
            <a:endParaRPr lang="en-US" sz="2400" dirty="0"/>
          </a:p>
          <a:p>
            <a:r>
              <a:rPr lang="en-US" sz="2400" dirty="0"/>
              <a:t>1. User Creation</a:t>
            </a:r>
          </a:p>
          <a:p>
            <a:r>
              <a:rPr lang="en-US" sz="2400" dirty="0"/>
              <a:t>2. User Removal</a:t>
            </a:r>
          </a:p>
          <a:p>
            <a:r>
              <a:rPr lang="en-US" sz="2400" dirty="0"/>
              <a:t>3. Group Add</a:t>
            </a:r>
          </a:p>
          <a:p>
            <a:r>
              <a:rPr lang="en-US" sz="2400" dirty="0"/>
              <a:t>4. Password Reset</a:t>
            </a:r>
          </a:p>
          <a:p>
            <a:r>
              <a:rPr lang="en-US" sz="2400" dirty="0"/>
              <a:t>5. Add Entry in </a:t>
            </a:r>
            <a:r>
              <a:rPr lang="en-US" sz="2400" dirty="0" err="1"/>
              <a:t>Sudoers</a:t>
            </a:r>
            <a:r>
              <a:rPr lang="en-US" sz="2400" dirty="0"/>
              <a:t> file</a:t>
            </a:r>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1602278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566884" cy="4399721"/>
          </a:xfrm>
        </p:spPr>
        <p:txBody>
          <a:bodyPr>
            <a:normAutofit fontScale="70000" lnSpcReduction="20000"/>
          </a:bodyPr>
          <a:lstStyle/>
          <a:p>
            <a:pPr marL="285750" indent="-285750">
              <a:buFont typeface="Wingdings" panose="05000000000000000000" pitchFamily="2" charset="2"/>
              <a:buChar char="v"/>
            </a:pPr>
            <a:r>
              <a:rPr lang="en-US" altLang="en-US" sz="3800" b="1" dirty="0"/>
              <a:t>What we are achieving from this Automation tool.</a:t>
            </a:r>
          </a:p>
          <a:p>
            <a:pPr marL="285750" indent="-285750">
              <a:buFont typeface="Wingdings" panose="05000000000000000000" pitchFamily="2" charset="2"/>
              <a:buChar char="v"/>
            </a:pPr>
            <a:endParaRPr lang="en-US" sz="2400" dirty="0"/>
          </a:p>
          <a:p>
            <a:pPr marL="342900" indent="-342900">
              <a:buFont typeface="Wingdings" panose="05000000000000000000" pitchFamily="2" charset="2"/>
              <a:buChar char="q"/>
            </a:pPr>
            <a:r>
              <a:rPr lang="en-US" sz="2900" b="1" dirty="0"/>
              <a:t>User Administration</a:t>
            </a:r>
          </a:p>
          <a:p>
            <a:endParaRPr lang="en-US" sz="2400" dirty="0"/>
          </a:p>
          <a:p>
            <a:pPr>
              <a:buFont typeface="Wingdings" panose="05000000000000000000" pitchFamily="2" charset="2"/>
              <a:buChar char="v"/>
              <a:defRPr/>
            </a:pPr>
            <a:r>
              <a:rPr lang="en-US" sz="2400" dirty="0"/>
              <a:t>User Creation:</a:t>
            </a:r>
          </a:p>
          <a:p>
            <a:pPr>
              <a:buFont typeface="Wingdings" panose="05000000000000000000" pitchFamily="2" charset="2"/>
              <a:buChar char="v"/>
              <a:defRPr/>
            </a:pPr>
            <a:endParaRPr lang="en-US" sz="2400" dirty="0"/>
          </a:p>
          <a:p>
            <a:pPr>
              <a:defRPr/>
            </a:pPr>
            <a:r>
              <a:rPr lang="en-US" sz="2400" dirty="0"/>
              <a:t>This Automation can be used for the user creation on multiple servers in one go and it would be very beneficial because   we usually get many tickets on user account related like Unix User, DB User, Application User etc. User Removal tasks for UNIX Servers.</a:t>
            </a:r>
          </a:p>
          <a:p>
            <a:pPr>
              <a:defRPr/>
            </a:pPr>
            <a:endParaRPr lang="en-US" sz="2400" dirty="0"/>
          </a:p>
          <a:p>
            <a:pPr marL="285750" indent="-285750">
              <a:buFont typeface="Wingdings" panose="05000000000000000000" pitchFamily="2" charset="2"/>
              <a:buChar char="v"/>
              <a:defRPr/>
            </a:pPr>
            <a:r>
              <a:rPr lang="en-US" sz="2400" dirty="0"/>
              <a:t>User Removal:</a:t>
            </a:r>
          </a:p>
          <a:p>
            <a:pPr>
              <a:defRPr/>
            </a:pPr>
            <a:endParaRPr lang="en-US" sz="2400" dirty="0"/>
          </a:p>
          <a:p>
            <a:pPr>
              <a:defRPr/>
            </a:pPr>
            <a:r>
              <a:rPr lang="en-US" sz="2400" dirty="0"/>
              <a:t>This option can be used to remove the user’s account from the mentioned servers</a:t>
            </a:r>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694710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566884" cy="4671289"/>
          </a:xfrm>
        </p:spPr>
        <p:txBody>
          <a:bodyPr>
            <a:normAutofit fontScale="70000" lnSpcReduction="20000"/>
          </a:bodyPr>
          <a:lstStyle/>
          <a:p>
            <a:pPr marL="285750" indent="-285750">
              <a:buFont typeface="Wingdings" panose="05000000000000000000" pitchFamily="2" charset="2"/>
              <a:buChar char="v"/>
            </a:pPr>
            <a:r>
              <a:rPr lang="en-US" altLang="en-US" sz="3400" b="1" dirty="0"/>
              <a:t>What we are achieving from this Automation tool.</a:t>
            </a:r>
          </a:p>
          <a:p>
            <a:pPr marL="285750" indent="-285750">
              <a:buFont typeface="Wingdings" panose="05000000000000000000" pitchFamily="2" charset="2"/>
              <a:buChar char="v"/>
            </a:pPr>
            <a:endParaRPr lang="en-US" sz="2400" dirty="0"/>
          </a:p>
          <a:p>
            <a:pPr marL="342900" indent="-342900">
              <a:buFont typeface="Wingdings" panose="05000000000000000000" pitchFamily="2" charset="2"/>
              <a:buChar char="q"/>
            </a:pPr>
            <a:r>
              <a:rPr lang="en-US" sz="2900" b="1" dirty="0"/>
              <a:t>User Administration</a:t>
            </a:r>
          </a:p>
          <a:p>
            <a:endParaRPr lang="en-US" sz="2400" dirty="0"/>
          </a:p>
          <a:p>
            <a:pPr>
              <a:buFont typeface="Wingdings" panose="05000000000000000000" pitchFamily="2" charset="2"/>
              <a:buChar char="v"/>
            </a:pPr>
            <a:r>
              <a:rPr lang="en-US" altLang="en-US" sz="2400" dirty="0" err="1"/>
              <a:t>Passowrd</a:t>
            </a:r>
            <a:r>
              <a:rPr lang="en-US" altLang="en-US" sz="2400" dirty="0"/>
              <a:t> Reset</a:t>
            </a:r>
          </a:p>
          <a:p>
            <a:pPr>
              <a:buFont typeface="Wingdings" panose="05000000000000000000" pitchFamily="2" charset="2"/>
              <a:buChar char="v"/>
            </a:pPr>
            <a:endParaRPr lang="en-US" altLang="en-US" sz="2400" dirty="0"/>
          </a:p>
          <a:p>
            <a:r>
              <a:rPr lang="en-US" altLang="en-US" sz="2400" dirty="0"/>
              <a:t>  We can reset the password on multiple servers parallelly.</a:t>
            </a:r>
          </a:p>
          <a:p>
            <a:r>
              <a:rPr lang="en-US" altLang="en-US" sz="2400" dirty="0"/>
              <a:t>  We are using python to generate SHA512 password in </a:t>
            </a:r>
            <a:r>
              <a:rPr lang="en-US" altLang="en-US" sz="2400" dirty="0" err="1"/>
              <a:t>crypted</a:t>
            </a:r>
            <a:r>
              <a:rPr lang="en-US" altLang="en-US" sz="2400" dirty="0"/>
              <a:t> form to keep all security measures.</a:t>
            </a:r>
          </a:p>
          <a:p>
            <a:endParaRPr lang="en-US" altLang="en-US" sz="2400" dirty="0"/>
          </a:p>
          <a:p>
            <a:pPr>
              <a:buFont typeface="Wingdings" panose="05000000000000000000" pitchFamily="2" charset="2"/>
              <a:buChar char="v"/>
            </a:pPr>
            <a:r>
              <a:rPr lang="en-US" altLang="en-US" sz="2400" dirty="0"/>
              <a:t>Group Add</a:t>
            </a:r>
          </a:p>
          <a:p>
            <a:r>
              <a:rPr lang="en-US" altLang="en-US" sz="2400" dirty="0"/>
              <a:t>   We can add group on multiple servers parallelly.</a:t>
            </a:r>
          </a:p>
          <a:p>
            <a:endParaRPr lang="en-US" altLang="en-US" sz="2400" dirty="0"/>
          </a:p>
          <a:p>
            <a:pPr>
              <a:buFont typeface="Wingdings" panose="05000000000000000000" pitchFamily="2" charset="2"/>
              <a:buChar char="v"/>
            </a:pPr>
            <a:r>
              <a:rPr lang="en-US" altLang="en-US" sz="2400" dirty="0"/>
              <a:t>Add Entry in </a:t>
            </a:r>
            <a:r>
              <a:rPr lang="en-US" altLang="en-US" sz="2400" dirty="0" err="1"/>
              <a:t>Sudoers</a:t>
            </a:r>
            <a:r>
              <a:rPr lang="en-US" altLang="en-US" sz="2400" dirty="0"/>
              <a:t> file</a:t>
            </a:r>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767663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566884" cy="4671289"/>
          </a:xfrm>
        </p:spPr>
        <p:txBody>
          <a:bodyPr>
            <a:normAutofit/>
          </a:bodyPr>
          <a:lstStyle/>
          <a:p>
            <a:pPr marL="285750" indent="-285750">
              <a:buFont typeface="Wingdings" panose="05000000000000000000" pitchFamily="2" charset="2"/>
              <a:buChar char="v"/>
            </a:pPr>
            <a:r>
              <a:rPr lang="en-US" altLang="en-US" sz="2600" b="1" dirty="0"/>
              <a:t>What we are achieving from this Automation tool.</a:t>
            </a:r>
            <a:endParaRPr lang="en-US" sz="2400" dirty="0"/>
          </a:p>
          <a:p>
            <a:pPr marL="342900" indent="-342900">
              <a:buFont typeface="Wingdings" panose="05000000000000000000" pitchFamily="2" charset="2"/>
              <a:buChar char="q"/>
            </a:pPr>
            <a:r>
              <a:rPr lang="en-US" sz="2400" b="1" dirty="0"/>
              <a:t>User Administration</a:t>
            </a:r>
          </a:p>
          <a:p>
            <a:endParaRPr lang="en-US" sz="2400" dirty="0"/>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5" name="Picture 4">
            <a:extLst>
              <a:ext uri="{FF2B5EF4-FFF2-40B4-BE49-F238E27FC236}">
                <a16:creationId xmlns:a16="http://schemas.microsoft.com/office/drawing/2014/main" id="{43BDE713-FD52-4206-8D31-7543B3E5BE1E}"/>
              </a:ext>
            </a:extLst>
          </p:cNvPr>
          <p:cNvPicPr>
            <a:picLocks noChangeAspect="1"/>
          </p:cNvPicPr>
          <p:nvPr/>
        </p:nvPicPr>
        <p:blipFill>
          <a:blip r:embed="rId2"/>
          <a:stretch>
            <a:fillRect/>
          </a:stretch>
        </p:blipFill>
        <p:spPr>
          <a:xfrm>
            <a:off x="1019322" y="2912012"/>
            <a:ext cx="9840936" cy="3474720"/>
          </a:xfrm>
          <a:prstGeom prst="rect">
            <a:avLst/>
          </a:prstGeom>
        </p:spPr>
      </p:pic>
    </p:spTree>
    <p:extLst>
      <p:ext uri="{BB962C8B-B14F-4D97-AF65-F5344CB8AC3E}">
        <p14:creationId xmlns:p14="http://schemas.microsoft.com/office/powerpoint/2010/main" val="3511221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566884" cy="3949148"/>
          </a:xfrm>
        </p:spPr>
        <p:txBody>
          <a:bodyPr>
            <a:normAutofit/>
          </a:bodyPr>
          <a:lstStyle/>
          <a:p>
            <a:pPr marL="285750" indent="-285750">
              <a:buFont typeface="Wingdings" panose="05000000000000000000" pitchFamily="2" charset="2"/>
              <a:buChar char="v"/>
            </a:pPr>
            <a:r>
              <a:rPr lang="en-US" altLang="en-US" sz="2400" b="1" dirty="0"/>
              <a:t>What we are achieving from this Automation tool.</a:t>
            </a:r>
          </a:p>
          <a:p>
            <a:pPr marL="285750" indent="-285750">
              <a:buFont typeface="Wingdings" panose="05000000000000000000" pitchFamily="2" charset="2"/>
              <a:buChar char="v"/>
            </a:pPr>
            <a:endParaRPr lang="en-US" sz="2400" dirty="0"/>
          </a:p>
          <a:p>
            <a:pPr marL="342900" indent="-342900">
              <a:buFont typeface="Wingdings" panose="05000000000000000000" pitchFamily="2" charset="2"/>
              <a:buChar char="q"/>
            </a:pPr>
            <a:r>
              <a:rPr lang="en-US" sz="2400" b="1" dirty="0"/>
              <a:t>Run Ad Hoc Command</a:t>
            </a:r>
          </a:p>
          <a:p>
            <a:pPr marL="285750" indent="-285750">
              <a:buFont typeface="Wingdings" panose="05000000000000000000" pitchFamily="2" charset="2"/>
              <a:buChar char="v"/>
            </a:pPr>
            <a:endParaRPr lang="en-US" sz="2400" dirty="0"/>
          </a:p>
          <a:p>
            <a:r>
              <a:rPr lang="en-US" sz="2400" dirty="0"/>
              <a:t>We can run any ad hoc command on multiple servers parallelly and get the desired output.</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70007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810821" y="1884256"/>
            <a:ext cx="10566884" cy="3949148"/>
          </a:xfrm>
        </p:spPr>
        <p:txBody>
          <a:bodyPr>
            <a:normAutofit/>
          </a:bodyPr>
          <a:lstStyle/>
          <a:p>
            <a:pPr marL="285750" indent="-285750">
              <a:buFont typeface="Wingdings" panose="05000000000000000000" pitchFamily="2" charset="2"/>
              <a:buChar char="v"/>
            </a:pPr>
            <a:r>
              <a:rPr lang="en-US" altLang="en-US" sz="2400" dirty="0"/>
              <a:t>This tool is compatible with various operating systems like all flavor of Linux, HP-UX and Solaris. </a:t>
            </a:r>
          </a:p>
          <a:p>
            <a:pPr marL="285750" indent="-285750">
              <a:buFont typeface="Wingdings" panose="05000000000000000000" pitchFamily="2" charset="2"/>
              <a:buChar char="v"/>
            </a:pPr>
            <a:endParaRPr lang="en-US" altLang="en-US" sz="2400" dirty="0"/>
          </a:p>
          <a:p>
            <a:pPr marL="342900" indent="-342900">
              <a:buFont typeface="Wingdings" panose="05000000000000000000" pitchFamily="2" charset="2"/>
              <a:buChar char="v"/>
            </a:pPr>
            <a:r>
              <a:rPr lang="en-US" altLang="en-US" sz="2400" dirty="0"/>
              <a:t>There are multiple scripts are working in behind of this tool to make an easy going and valuable results.</a:t>
            </a:r>
          </a:p>
          <a:p>
            <a:pPr marL="342900" indent="-342900">
              <a:buFont typeface="Wingdings" panose="05000000000000000000" pitchFamily="2" charset="2"/>
              <a:buChar char="v"/>
            </a:pPr>
            <a:endParaRPr lang="en-US" altLang="en-US" sz="2400" dirty="0"/>
          </a:p>
          <a:p>
            <a:pPr marL="342900" indent="-34290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34902" y="502920"/>
            <a:ext cx="11588285" cy="923330"/>
          </a:xfrm>
          <a:prstGeom prst="rect">
            <a:avLst/>
          </a:prstGeom>
          <a:gradFill>
            <a:gsLst>
              <a:gs pos="0">
                <a:srgbClr val="FFFF00"/>
              </a:gs>
              <a:gs pos="100000">
                <a:schemeClr val="accent3">
                  <a:tint val="84000"/>
                  <a:satMod val="160000"/>
                </a:schemeClr>
              </a:gs>
            </a:gsLst>
          </a:gradFill>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945019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502476"/>
          </a:xfrm>
        </p:spPr>
        <p:txBody>
          <a:bodyPr>
            <a:normAutofit fontScale="85000" lnSpcReduction="20000"/>
          </a:bodyPr>
          <a:lstStyle/>
          <a:p>
            <a:pPr marL="285750" indent="-285750">
              <a:buFont typeface="Wingdings" panose="05000000000000000000" pitchFamily="2" charset="2"/>
              <a:buChar char="v"/>
            </a:pPr>
            <a:r>
              <a:rPr lang="en-US" altLang="en-US" sz="2800" b="1" dirty="0"/>
              <a:t>What we are achieving from this Automation tool.</a:t>
            </a:r>
          </a:p>
          <a:p>
            <a:pPr marL="285750" indent="-285750">
              <a:buFont typeface="Wingdings" panose="05000000000000000000" pitchFamily="2" charset="2"/>
              <a:buChar char="v"/>
            </a:pPr>
            <a:endParaRPr lang="en-US" sz="2400" dirty="0"/>
          </a:p>
          <a:p>
            <a:pPr marL="342900" indent="-342900">
              <a:buFont typeface="Wingdings" panose="05000000000000000000" pitchFamily="2" charset="2"/>
              <a:buChar char="q"/>
            </a:pPr>
            <a:r>
              <a:rPr lang="en-US" sz="2400" b="1" dirty="0"/>
              <a:t>Health Check Statistics</a:t>
            </a:r>
          </a:p>
          <a:p>
            <a:pPr marL="285750" indent="-285750">
              <a:buFont typeface="Wingdings" panose="05000000000000000000" pitchFamily="2" charset="2"/>
              <a:buChar char="v"/>
            </a:pPr>
            <a:endParaRPr lang="en-US" sz="2400" dirty="0"/>
          </a:p>
          <a:p>
            <a:r>
              <a:rPr lang="en-US" sz="2400" dirty="0"/>
              <a:t>This option is basically provides real time data from "N" of servers like</a:t>
            </a:r>
          </a:p>
          <a:p>
            <a:pPr marL="285750" indent="-285750">
              <a:buFont typeface="Wingdings" panose="05000000000000000000" pitchFamily="2" charset="2"/>
              <a:buChar char="v"/>
            </a:pPr>
            <a:endParaRPr lang="en-US" sz="2400" dirty="0"/>
          </a:p>
          <a:p>
            <a:r>
              <a:rPr lang="en-US" sz="2400" dirty="0"/>
              <a:t>1. Memory Utilization</a:t>
            </a:r>
          </a:p>
          <a:p>
            <a:r>
              <a:rPr lang="en-US" sz="2400" dirty="0"/>
              <a:t>2. CPU Utilization</a:t>
            </a:r>
          </a:p>
          <a:p>
            <a:r>
              <a:rPr lang="en-US" sz="2400" dirty="0"/>
              <a:t>3. Overall I/O Activities</a:t>
            </a:r>
          </a:p>
          <a:p>
            <a:r>
              <a:rPr lang="en-US" sz="2400" dirty="0"/>
              <a:t>4. Reports run queue and load average on the server</a:t>
            </a:r>
          </a:p>
          <a:p>
            <a:r>
              <a:rPr lang="en-US" sz="2400" dirty="0"/>
              <a:t>and many more</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3614735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502476"/>
          </a:xfrm>
        </p:spPr>
        <p:txBody>
          <a:bodyPr>
            <a:normAutofit/>
          </a:bodyPr>
          <a:lstStyle/>
          <a:p>
            <a:pPr marL="285750" indent="-285750">
              <a:buFont typeface="Wingdings" panose="05000000000000000000" pitchFamily="2" charset="2"/>
              <a:buChar char="v"/>
            </a:pPr>
            <a:r>
              <a:rPr lang="en-US" altLang="en-US" sz="2800" b="1" dirty="0"/>
              <a:t>What we are achieving from this Automation tool.</a:t>
            </a:r>
            <a:endParaRPr lang="en-US" sz="2400" dirty="0"/>
          </a:p>
          <a:p>
            <a:pPr marL="342900" indent="-342900">
              <a:buFont typeface="Wingdings" panose="05000000000000000000" pitchFamily="2" charset="2"/>
              <a:buChar char="q"/>
            </a:pPr>
            <a:r>
              <a:rPr lang="en-US" sz="2400" b="1" dirty="0"/>
              <a:t>Health Check Statistics</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5" name="Picture 4">
            <a:extLst>
              <a:ext uri="{FF2B5EF4-FFF2-40B4-BE49-F238E27FC236}">
                <a16:creationId xmlns:a16="http://schemas.microsoft.com/office/drawing/2014/main" id="{C3D3E17A-1AF2-4084-A7B2-5253D06ADD76}"/>
              </a:ext>
            </a:extLst>
          </p:cNvPr>
          <p:cNvPicPr>
            <a:picLocks noChangeAspect="1"/>
          </p:cNvPicPr>
          <p:nvPr/>
        </p:nvPicPr>
        <p:blipFill>
          <a:blip r:embed="rId2"/>
          <a:stretch>
            <a:fillRect/>
          </a:stretch>
        </p:blipFill>
        <p:spPr>
          <a:xfrm>
            <a:off x="875639" y="2954215"/>
            <a:ext cx="8591917" cy="3590665"/>
          </a:xfrm>
          <a:prstGeom prst="rect">
            <a:avLst/>
          </a:prstGeom>
        </p:spPr>
      </p:pic>
    </p:spTree>
    <p:extLst>
      <p:ext uri="{BB962C8B-B14F-4D97-AF65-F5344CB8AC3E}">
        <p14:creationId xmlns:p14="http://schemas.microsoft.com/office/powerpoint/2010/main" val="279804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502476"/>
          </a:xfrm>
        </p:spPr>
        <p:txBody>
          <a:bodyPr>
            <a:normAutofit/>
          </a:bodyPr>
          <a:lstStyle/>
          <a:p>
            <a:pPr marL="285750" indent="-285750">
              <a:buFont typeface="Wingdings" panose="05000000000000000000" pitchFamily="2" charset="2"/>
              <a:buChar char="v"/>
            </a:pPr>
            <a:r>
              <a:rPr lang="en-US" sz="2400" b="1" dirty="0"/>
              <a:t>Memory Utilization</a:t>
            </a:r>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6" name="Picture 5">
            <a:extLst>
              <a:ext uri="{FF2B5EF4-FFF2-40B4-BE49-F238E27FC236}">
                <a16:creationId xmlns:a16="http://schemas.microsoft.com/office/drawing/2014/main" id="{3B1981FE-2CDD-486C-A605-E0F16162B331}"/>
              </a:ext>
            </a:extLst>
          </p:cNvPr>
          <p:cNvPicPr>
            <a:picLocks noChangeAspect="1"/>
          </p:cNvPicPr>
          <p:nvPr/>
        </p:nvPicPr>
        <p:blipFill>
          <a:blip r:embed="rId2"/>
          <a:stretch>
            <a:fillRect/>
          </a:stretch>
        </p:blipFill>
        <p:spPr>
          <a:xfrm>
            <a:off x="860300" y="2419407"/>
            <a:ext cx="10271526" cy="4053431"/>
          </a:xfrm>
          <a:prstGeom prst="rect">
            <a:avLst/>
          </a:prstGeom>
        </p:spPr>
      </p:pic>
    </p:spTree>
    <p:extLst>
      <p:ext uri="{BB962C8B-B14F-4D97-AF65-F5344CB8AC3E}">
        <p14:creationId xmlns:p14="http://schemas.microsoft.com/office/powerpoint/2010/main" val="1993571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502476"/>
          </a:xfrm>
        </p:spPr>
        <p:txBody>
          <a:bodyPr>
            <a:normAutofit/>
          </a:bodyPr>
          <a:lstStyle/>
          <a:p>
            <a:pPr marL="285750" indent="-285750">
              <a:buFont typeface="Wingdings" panose="05000000000000000000" pitchFamily="2" charset="2"/>
              <a:buChar char="v"/>
            </a:pPr>
            <a:r>
              <a:rPr lang="en-US" sz="2400" b="1" dirty="0"/>
              <a:t>CPU Utilization</a:t>
            </a:r>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5" name="Picture 4">
            <a:extLst>
              <a:ext uri="{FF2B5EF4-FFF2-40B4-BE49-F238E27FC236}">
                <a16:creationId xmlns:a16="http://schemas.microsoft.com/office/drawing/2014/main" id="{04061F24-485F-448C-9B6F-23CF5D3ABC20}"/>
              </a:ext>
            </a:extLst>
          </p:cNvPr>
          <p:cNvPicPr>
            <a:picLocks noChangeAspect="1"/>
          </p:cNvPicPr>
          <p:nvPr/>
        </p:nvPicPr>
        <p:blipFill>
          <a:blip r:embed="rId2"/>
          <a:stretch>
            <a:fillRect/>
          </a:stretch>
        </p:blipFill>
        <p:spPr>
          <a:xfrm>
            <a:off x="886576" y="2410171"/>
            <a:ext cx="10245250" cy="4147813"/>
          </a:xfrm>
          <a:prstGeom prst="rect">
            <a:avLst/>
          </a:prstGeom>
        </p:spPr>
      </p:pic>
    </p:spTree>
    <p:extLst>
      <p:ext uri="{BB962C8B-B14F-4D97-AF65-F5344CB8AC3E}">
        <p14:creationId xmlns:p14="http://schemas.microsoft.com/office/powerpoint/2010/main" val="3042176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502476"/>
          </a:xfrm>
        </p:spPr>
        <p:txBody>
          <a:bodyPr>
            <a:normAutofit/>
          </a:bodyPr>
          <a:lstStyle/>
          <a:p>
            <a:pPr marL="285750" indent="-285750">
              <a:buFont typeface="Wingdings" panose="05000000000000000000" pitchFamily="2" charset="2"/>
              <a:buChar char="v"/>
            </a:pPr>
            <a:r>
              <a:rPr lang="en-US" sz="2400" b="1" dirty="0"/>
              <a:t>Top CPU Consuming processes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6" name="Picture 5">
            <a:extLst>
              <a:ext uri="{FF2B5EF4-FFF2-40B4-BE49-F238E27FC236}">
                <a16:creationId xmlns:a16="http://schemas.microsoft.com/office/drawing/2014/main" id="{17391FD6-3995-4389-9139-6BA708704D74}"/>
              </a:ext>
            </a:extLst>
          </p:cNvPr>
          <p:cNvPicPr>
            <a:picLocks noChangeAspect="1"/>
          </p:cNvPicPr>
          <p:nvPr/>
        </p:nvPicPr>
        <p:blipFill>
          <a:blip r:embed="rId2"/>
          <a:stretch>
            <a:fillRect/>
          </a:stretch>
        </p:blipFill>
        <p:spPr>
          <a:xfrm>
            <a:off x="985324" y="2518117"/>
            <a:ext cx="9790527" cy="3826412"/>
          </a:xfrm>
          <a:prstGeom prst="rect">
            <a:avLst/>
          </a:prstGeom>
        </p:spPr>
      </p:pic>
    </p:spTree>
    <p:extLst>
      <p:ext uri="{BB962C8B-B14F-4D97-AF65-F5344CB8AC3E}">
        <p14:creationId xmlns:p14="http://schemas.microsoft.com/office/powerpoint/2010/main" val="4049963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502476"/>
          </a:xfrm>
        </p:spPr>
        <p:txBody>
          <a:bodyPr>
            <a:normAutofit/>
          </a:bodyPr>
          <a:lstStyle/>
          <a:p>
            <a:pPr marL="285750" indent="-285750">
              <a:buFont typeface="Wingdings" panose="05000000000000000000" pitchFamily="2" charset="2"/>
              <a:buChar char="v"/>
            </a:pPr>
            <a:r>
              <a:rPr lang="en-US" sz="2400" b="1" dirty="0"/>
              <a:t>Top Memory Consuming processes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5" name="Picture 4">
            <a:extLst>
              <a:ext uri="{FF2B5EF4-FFF2-40B4-BE49-F238E27FC236}">
                <a16:creationId xmlns:a16="http://schemas.microsoft.com/office/drawing/2014/main" id="{24F0BE06-B5BB-434B-8126-462A48579E76}"/>
              </a:ext>
            </a:extLst>
          </p:cNvPr>
          <p:cNvPicPr>
            <a:picLocks noChangeAspect="1"/>
          </p:cNvPicPr>
          <p:nvPr/>
        </p:nvPicPr>
        <p:blipFill>
          <a:blip r:embed="rId2"/>
          <a:stretch>
            <a:fillRect/>
          </a:stretch>
        </p:blipFill>
        <p:spPr>
          <a:xfrm>
            <a:off x="844574" y="2583578"/>
            <a:ext cx="10156361" cy="3760951"/>
          </a:xfrm>
          <a:prstGeom prst="rect">
            <a:avLst/>
          </a:prstGeom>
        </p:spPr>
      </p:pic>
    </p:spTree>
    <p:extLst>
      <p:ext uri="{BB962C8B-B14F-4D97-AF65-F5344CB8AC3E}">
        <p14:creationId xmlns:p14="http://schemas.microsoft.com/office/powerpoint/2010/main" val="156495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502476"/>
          </a:xfrm>
        </p:spPr>
        <p:txBody>
          <a:bodyPr>
            <a:normAutofit/>
          </a:bodyPr>
          <a:lstStyle/>
          <a:p>
            <a:pPr marL="285750" indent="-285750">
              <a:buFont typeface="Wingdings" panose="05000000000000000000" pitchFamily="2" charset="2"/>
              <a:buChar char="v"/>
            </a:pPr>
            <a:r>
              <a:rPr lang="en-US" sz="2400" b="1" dirty="0"/>
              <a:t>Top Memory Consuming processes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5" name="Picture 4">
            <a:extLst>
              <a:ext uri="{FF2B5EF4-FFF2-40B4-BE49-F238E27FC236}">
                <a16:creationId xmlns:a16="http://schemas.microsoft.com/office/drawing/2014/main" id="{24F0BE06-B5BB-434B-8126-462A48579E76}"/>
              </a:ext>
            </a:extLst>
          </p:cNvPr>
          <p:cNvPicPr>
            <a:picLocks noChangeAspect="1"/>
          </p:cNvPicPr>
          <p:nvPr/>
        </p:nvPicPr>
        <p:blipFill>
          <a:blip r:embed="rId2"/>
          <a:stretch>
            <a:fillRect/>
          </a:stretch>
        </p:blipFill>
        <p:spPr>
          <a:xfrm>
            <a:off x="844574" y="2583578"/>
            <a:ext cx="10156361" cy="3760951"/>
          </a:xfrm>
          <a:prstGeom prst="rect">
            <a:avLst/>
          </a:prstGeom>
        </p:spPr>
      </p:pic>
    </p:spTree>
    <p:extLst>
      <p:ext uri="{BB962C8B-B14F-4D97-AF65-F5344CB8AC3E}">
        <p14:creationId xmlns:p14="http://schemas.microsoft.com/office/powerpoint/2010/main" val="3624025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502476"/>
          </a:xfrm>
        </p:spPr>
        <p:txBody>
          <a:bodyPr>
            <a:normAutofit/>
          </a:bodyPr>
          <a:lstStyle/>
          <a:p>
            <a:pPr marL="285750" indent="-285750">
              <a:buFont typeface="Wingdings" panose="05000000000000000000" pitchFamily="2" charset="2"/>
              <a:buChar char="v"/>
            </a:pPr>
            <a:r>
              <a:rPr lang="en-US" altLang="en-US" sz="2800" b="1" dirty="0"/>
              <a:t>What we are achieving from this Automation tool.</a:t>
            </a:r>
            <a:endParaRPr lang="en-US" sz="2400" dirty="0"/>
          </a:p>
          <a:p>
            <a:pPr marL="285750" indent="-285750">
              <a:buFont typeface="Wingdings" panose="05000000000000000000" pitchFamily="2" charset="2"/>
              <a:buChar char="v"/>
            </a:pPr>
            <a:endParaRPr lang="en-US" sz="2400" dirty="0"/>
          </a:p>
          <a:p>
            <a:pPr marL="342900" indent="-342900">
              <a:buFont typeface="Wingdings" panose="05000000000000000000" pitchFamily="2" charset="2"/>
              <a:buChar char="q"/>
            </a:pPr>
            <a:r>
              <a:rPr lang="en-US" sz="2400" b="1" dirty="0"/>
              <a:t>Services</a:t>
            </a:r>
          </a:p>
          <a:p>
            <a:pPr marL="285750" indent="-285750">
              <a:buFont typeface="Wingdings" panose="05000000000000000000" pitchFamily="2" charset="2"/>
              <a:buChar char="v"/>
            </a:pPr>
            <a:endParaRPr lang="en-US" sz="2400" dirty="0"/>
          </a:p>
          <a:p>
            <a:r>
              <a:rPr lang="en-US" sz="2400" dirty="0"/>
              <a:t>We can check the status of any service and also we can perform the start stop enable of any service on desired servers.</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317419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502476"/>
          </a:xfrm>
        </p:spPr>
        <p:txBody>
          <a:bodyPr>
            <a:normAutofit/>
          </a:bodyPr>
          <a:lstStyle/>
          <a:p>
            <a:pPr marL="285750" indent="-285750">
              <a:buFont typeface="Wingdings" panose="05000000000000000000" pitchFamily="2" charset="2"/>
              <a:buChar char="v"/>
            </a:pPr>
            <a:r>
              <a:rPr lang="en-US" altLang="en-US" sz="2800" b="1" dirty="0"/>
              <a:t>What is required to Create this simple &amp; useful tool</a:t>
            </a:r>
            <a:endParaRPr lang="en-US" sz="2400" dirty="0"/>
          </a:p>
          <a:p>
            <a:pPr marL="285750" indent="-285750">
              <a:buFont typeface="Wingdings" panose="05000000000000000000" pitchFamily="2" charset="2"/>
              <a:buChar char="v"/>
            </a:pPr>
            <a:endParaRPr lang="en-US" sz="2400" dirty="0"/>
          </a:p>
          <a:p>
            <a:r>
              <a:rPr lang="en-US" sz="2800" b="1" dirty="0"/>
              <a:t>Shell Scripting</a:t>
            </a:r>
          </a:p>
          <a:p>
            <a:endParaRPr lang="en-US" sz="2000" dirty="0"/>
          </a:p>
          <a:p>
            <a:pPr marL="342900" indent="-342900">
              <a:buFont typeface="Wingdings" panose="05000000000000000000" pitchFamily="2" charset="2"/>
              <a:buChar char="Ø"/>
            </a:pPr>
            <a:r>
              <a:rPr lang="en-US" sz="2000" dirty="0"/>
              <a:t>If..else..</a:t>
            </a:r>
            <a:r>
              <a:rPr lang="en-US" sz="2000" dirty="0" err="1"/>
              <a:t>elif</a:t>
            </a:r>
            <a:r>
              <a:rPr lang="en-US" sz="2000" dirty="0"/>
              <a:t> statement</a:t>
            </a:r>
          </a:p>
          <a:p>
            <a:pPr marL="342900" indent="-342900">
              <a:buFont typeface="Wingdings" panose="05000000000000000000" pitchFamily="2" charset="2"/>
              <a:buChar char="Ø"/>
            </a:pPr>
            <a:r>
              <a:rPr lang="en-US" sz="2000" dirty="0"/>
              <a:t>Loops</a:t>
            </a:r>
          </a:p>
          <a:p>
            <a:pPr marL="342900" indent="-342900">
              <a:buFont typeface="Wingdings" panose="05000000000000000000" pitchFamily="2" charset="2"/>
              <a:buChar char="Ø"/>
            </a:pPr>
            <a:r>
              <a:rPr lang="en-US" sz="2000" dirty="0" err="1"/>
              <a:t>Sed</a:t>
            </a:r>
            <a:r>
              <a:rPr lang="en-US" sz="2000" dirty="0"/>
              <a:t> – Stream </a:t>
            </a:r>
            <a:r>
              <a:rPr lang="en-US" sz="2000" dirty="0" err="1"/>
              <a:t>Editot</a:t>
            </a:r>
            <a:endParaRPr lang="en-US" sz="2000" dirty="0"/>
          </a:p>
          <a:p>
            <a:pPr marL="342900" indent="-342900">
              <a:buFont typeface="Wingdings" panose="05000000000000000000" pitchFamily="2" charset="2"/>
              <a:buChar char="Ø"/>
            </a:pPr>
            <a:r>
              <a:rPr lang="en-US" sz="2000" dirty="0" err="1"/>
              <a:t>Awk</a:t>
            </a:r>
            <a:endParaRPr lang="en-US" sz="2000" dirty="0"/>
          </a:p>
          <a:p>
            <a:pPr marL="342900" indent="-342900">
              <a:buFont typeface="Wingdings" panose="05000000000000000000" pitchFamily="2" charset="2"/>
              <a:buChar char="Ø"/>
            </a:pPr>
            <a:r>
              <a:rPr lang="en-US" altLang="en-US" sz="2000" dirty="0"/>
              <a:t>The case </a:t>
            </a:r>
            <a:r>
              <a:rPr lang="en-US" altLang="en-US" sz="2000" dirty="0" err="1"/>
              <a:t>esac</a:t>
            </a:r>
            <a:r>
              <a:rPr lang="en-US" altLang="en-US" sz="2000" dirty="0"/>
              <a:t> statement</a:t>
            </a:r>
          </a:p>
          <a:p>
            <a:endParaRPr lang="en-IN" altLang="en-US" sz="2000" dirty="0"/>
          </a:p>
          <a:p>
            <a:endParaRPr lang="en-US" dirty="0"/>
          </a:p>
          <a:p>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787066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39429"/>
          </a:xfrm>
        </p:spPr>
        <p:txBody>
          <a:bodyPr>
            <a:normAutofit fontScale="62500" lnSpcReduction="20000"/>
          </a:bodyPr>
          <a:lstStyle/>
          <a:p>
            <a:pPr marL="285750" indent="-285750">
              <a:buFont typeface="Wingdings" panose="05000000000000000000" pitchFamily="2" charset="2"/>
              <a:buChar char="v"/>
            </a:pPr>
            <a:r>
              <a:rPr lang="en-US" altLang="en-US" sz="2800" b="1" dirty="0"/>
              <a:t>What is required to Create this simple &amp; useful tool</a:t>
            </a:r>
            <a:endParaRPr lang="en-US" sz="2400" dirty="0"/>
          </a:p>
          <a:p>
            <a:pPr marL="285750" indent="-285750">
              <a:buFont typeface="Wingdings" panose="05000000000000000000" pitchFamily="2" charset="2"/>
              <a:buChar char="v"/>
            </a:pPr>
            <a:endParaRPr lang="en-US" sz="2400" dirty="0"/>
          </a:p>
          <a:p>
            <a:r>
              <a:rPr lang="en-US" sz="4500" b="1" dirty="0"/>
              <a:t>Ansible</a:t>
            </a:r>
          </a:p>
          <a:p>
            <a:endParaRPr lang="en-US" sz="2900" dirty="0"/>
          </a:p>
          <a:p>
            <a:pPr marL="342900" indent="-342900">
              <a:buFont typeface="Wingdings" panose="05000000000000000000" pitchFamily="2" charset="2"/>
              <a:buChar char="Ø"/>
              <a:defRPr/>
            </a:pPr>
            <a:r>
              <a:rPr lang="en-US" altLang="en-US" sz="2900" dirty="0"/>
              <a:t>Ansible concepts and architecture</a:t>
            </a:r>
          </a:p>
          <a:p>
            <a:pPr marL="342900" indent="-342900">
              <a:buFont typeface="Wingdings" panose="05000000000000000000" pitchFamily="2" charset="2"/>
              <a:buChar char="Ø"/>
              <a:defRPr/>
            </a:pPr>
            <a:r>
              <a:rPr lang="en-US" sz="2900" dirty="0"/>
              <a:t>Role and requirements for the control node</a:t>
            </a:r>
          </a:p>
          <a:p>
            <a:pPr marL="342900" indent="-342900">
              <a:buFont typeface="Wingdings" panose="05000000000000000000" pitchFamily="2" charset="2"/>
              <a:buChar char="Ø"/>
              <a:defRPr/>
            </a:pPr>
            <a:r>
              <a:rPr lang="en-US" sz="2900" dirty="0"/>
              <a:t>Role and requirements for the managed hosts</a:t>
            </a:r>
          </a:p>
          <a:p>
            <a:pPr marL="342900" indent="-342900">
              <a:buFont typeface="Wingdings" panose="05000000000000000000" pitchFamily="2" charset="2"/>
              <a:buChar char="Ø"/>
              <a:defRPr/>
            </a:pPr>
            <a:r>
              <a:rPr lang="en-US" sz="2900" dirty="0"/>
              <a:t>Communication between Ansible Server with managed hosts</a:t>
            </a:r>
          </a:p>
          <a:p>
            <a:pPr marL="342900" indent="-342900">
              <a:buFont typeface="Wingdings" panose="05000000000000000000" pitchFamily="2" charset="2"/>
              <a:buChar char="Ø"/>
              <a:defRPr/>
            </a:pPr>
            <a:r>
              <a:rPr lang="en-US" altLang="en-US" sz="2900" dirty="0"/>
              <a:t>Ansible inventories</a:t>
            </a:r>
          </a:p>
          <a:p>
            <a:pPr marL="342900" indent="-342900">
              <a:buFont typeface="Wingdings" panose="05000000000000000000" pitchFamily="2" charset="2"/>
              <a:buChar char="Ø"/>
              <a:defRPr/>
            </a:pPr>
            <a:r>
              <a:rPr lang="en-US" altLang="en-US" sz="2900" dirty="0"/>
              <a:t>Deploying Ansible</a:t>
            </a:r>
          </a:p>
          <a:p>
            <a:pPr marL="342900" indent="-342900">
              <a:buFont typeface="Wingdings" panose="05000000000000000000" pitchFamily="2" charset="2"/>
              <a:buChar char="Ø"/>
              <a:defRPr/>
            </a:pPr>
            <a:r>
              <a:rPr lang="en-US" altLang="en-US" sz="2900" dirty="0"/>
              <a:t>Ad Hoc Commands</a:t>
            </a:r>
          </a:p>
          <a:p>
            <a:pPr marL="342900" indent="-342900">
              <a:buFont typeface="Wingdings" panose="05000000000000000000" pitchFamily="2" charset="2"/>
              <a:buChar char="Ø"/>
              <a:defRPr/>
            </a:pPr>
            <a:r>
              <a:rPr lang="en-US" altLang="en-US" sz="2900" dirty="0"/>
              <a:t>Implementing playbooks</a:t>
            </a:r>
          </a:p>
          <a:p>
            <a:endParaRPr lang="en-IN" altLang="en-US" sz="2000" dirty="0"/>
          </a:p>
          <a:p>
            <a:endParaRPr lang="en-US" dirty="0"/>
          </a:p>
          <a:p>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88367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502476"/>
          </a:xfrm>
        </p:spPr>
        <p:txBody>
          <a:bodyPr>
            <a:normAutofit/>
          </a:bodyPr>
          <a:lstStyle/>
          <a:p>
            <a:pPr marL="285750" indent="-285750">
              <a:buFont typeface="Wingdings" panose="05000000000000000000" pitchFamily="2" charset="2"/>
              <a:buChar char="v"/>
            </a:pPr>
            <a:r>
              <a:rPr lang="en-US" sz="2400" b="1" dirty="0"/>
              <a:t>Concept of this Automation Tool</a:t>
            </a:r>
          </a:p>
          <a:p>
            <a:pPr marL="285750" indent="-285750">
              <a:buFont typeface="Wingdings" panose="05000000000000000000" pitchFamily="2" charset="2"/>
              <a:buChar char="v"/>
            </a:pPr>
            <a:endParaRPr lang="en-US" dirty="0"/>
          </a:p>
          <a:p>
            <a:pPr marL="342900" indent="-342900">
              <a:buFont typeface="Wingdings" panose="05000000000000000000" pitchFamily="2" charset="2"/>
              <a:buChar char="q"/>
              <a:defRPr/>
            </a:pPr>
            <a:r>
              <a:rPr lang="en-US" sz="2400" dirty="0"/>
              <a:t>This tool is using various shell scripts (Around 50-60 Scripts), which are integrated with Ansible to make it fully automated.</a:t>
            </a:r>
          </a:p>
          <a:p>
            <a:pPr marL="342900" indent="-342900">
              <a:buFont typeface="Wingdings" panose="05000000000000000000" pitchFamily="2" charset="2"/>
              <a:buChar char="q"/>
              <a:defRPr/>
            </a:pPr>
            <a:endParaRPr lang="en-US" sz="2400" dirty="0"/>
          </a:p>
          <a:p>
            <a:pPr marL="342900" indent="-342900">
              <a:buFont typeface="Wingdings" panose="05000000000000000000" pitchFamily="2" charset="2"/>
              <a:buChar char="q"/>
              <a:defRPr/>
            </a:pPr>
            <a:r>
              <a:rPr lang="en-US" sz="2400" dirty="0"/>
              <a:t>Ansible is a radically simple IT automation platform that makes your applications and systems easier to deploy.</a:t>
            </a:r>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3399974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502476"/>
          </a:xfrm>
        </p:spPr>
        <p:txBody>
          <a:bodyPr>
            <a:normAutofit fontScale="62500" lnSpcReduction="20000"/>
          </a:bodyPr>
          <a:lstStyle/>
          <a:p>
            <a:pPr marL="285750" indent="-285750">
              <a:buFont typeface="Wingdings" panose="05000000000000000000" pitchFamily="2" charset="2"/>
              <a:buChar char="v"/>
            </a:pPr>
            <a:r>
              <a:rPr lang="en-US" altLang="en-US" sz="3400" b="1" dirty="0"/>
              <a:t>Shell Scripting </a:t>
            </a:r>
            <a:endParaRPr lang="en-US" sz="3400" dirty="0"/>
          </a:p>
          <a:p>
            <a:pPr marL="285750" indent="-285750">
              <a:buFont typeface="Wingdings" panose="05000000000000000000" pitchFamily="2" charset="2"/>
              <a:buChar char="v"/>
            </a:pPr>
            <a:endParaRPr lang="en-US" sz="2400" dirty="0"/>
          </a:p>
          <a:p>
            <a:pPr>
              <a:defRPr/>
            </a:pPr>
            <a:r>
              <a:rPr lang="en-US" altLang="en-US" sz="2300" b="1" dirty="0"/>
              <a:t>The if...else statements</a:t>
            </a:r>
          </a:p>
          <a:p>
            <a:pPr>
              <a:defRPr/>
            </a:pPr>
            <a:endParaRPr lang="en-US" altLang="en-US" sz="2000" b="1" dirty="0"/>
          </a:p>
          <a:p>
            <a:pPr>
              <a:defRPr/>
            </a:pPr>
            <a:r>
              <a:rPr lang="en-US" altLang="en-US" sz="2000" dirty="0"/>
              <a:t>we will understand shell decision-making in Unix. While writing a shell script, there may be a situation when you need to adopt one path out of the given two paths. So you need to make use of conditional statements that allow your program to make correct decisions and perform the right actions.</a:t>
            </a:r>
          </a:p>
          <a:p>
            <a:pPr>
              <a:defRPr/>
            </a:pPr>
            <a:endParaRPr lang="en-US" altLang="en-US" sz="2000" dirty="0"/>
          </a:p>
          <a:p>
            <a:pPr>
              <a:defRPr/>
            </a:pPr>
            <a:r>
              <a:rPr lang="en-US" altLang="en-US" sz="2000" dirty="0"/>
              <a:t>Unix Shell supports conditional statements which are used to perform different actions based on different conditions. We will now understand two decision-making statements here</a:t>
            </a:r>
          </a:p>
          <a:p>
            <a:pPr>
              <a:defRPr/>
            </a:pPr>
            <a:endParaRPr lang="en-US" altLang="en-US" sz="2000" dirty="0"/>
          </a:p>
          <a:p>
            <a:pPr>
              <a:defRPr/>
            </a:pPr>
            <a:r>
              <a:rPr lang="en-US" altLang="en-US" sz="2000" dirty="0"/>
              <a:t>Syntax</a:t>
            </a:r>
          </a:p>
          <a:p>
            <a:pPr>
              <a:defRPr/>
            </a:pPr>
            <a:endParaRPr lang="en-US" altLang="en-US" sz="2000" dirty="0"/>
          </a:p>
          <a:p>
            <a:pPr>
              <a:defRPr/>
            </a:pPr>
            <a:r>
              <a:rPr lang="en-US" altLang="en-US" sz="2000" dirty="0"/>
              <a:t>    if...fi statement</a:t>
            </a:r>
          </a:p>
          <a:p>
            <a:pPr>
              <a:defRPr/>
            </a:pPr>
            <a:r>
              <a:rPr lang="en-US" altLang="en-US" sz="2000" dirty="0"/>
              <a:t>    if...else...fi statement</a:t>
            </a:r>
          </a:p>
          <a:p>
            <a:pPr>
              <a:defRPr/>
            </a:pPr>
            <a:r>
              <a:rPr lang="en-US" altLang="en-US" sz="2000" dirty="0"/>
              <a:t>    if...</a:t>
            </a:r>
            <a:r>
              <a:rPr lang="en-US" altLang="en-US" sz="2000" dirty="0" err="1"/>
              <a:t>elif</a:t>
            </a:r>
            <a:r>
              <a:rPr lang="en-US" altLang="en-US" sz="2000" dirty="0"/>
              <a:t>...else...fi statement</a:t>
            </a:r>
          </a:p>
          <a:p>
            <a:endParaRPr lang="en-IN" altLang="en-US" sz="2000" dirty="0"/>
          </a:p>
          <a:p>
            <a:endParaRPr lang="en-US" dirty="0"/>
          </a:p>
          <a:p>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1946603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800794"/>
          </a:xfrm>
        </p:spPr>
        <p:txBody>
          <a:bodyPr>
            <a:noAutofit/>
          </a:bodyPr>
          <a:lstStyle/>
          <a:p>
            <a:pPr marL="285750" indent="-285750">
              <a:buFont typeface="Wingdings" panose="05000000000000000000" pitchFamily="2" charset="2"/>
              <a:buChar char="v"/>
            </a:pPr>
            <a:r>
              <a:rPr lang="en-US" altLang="en-US" sz="2400" b="1" dirty="0"/>
              <a:t>Shell Scripting </a:t>
            </a:r>
          </a:p>
          <a:p>
            <a:pPr marL="285750" indent="-285750">
              <a:buFont typeface="Wingdings" panose="05000000000000000000" pitchFamily="2" charset="2"/>
              <a:buChar char="v"/>
            </a:pPr>
            <a:endParaRPr lang="en-US" sz="1400" dirty="0"/>
          </a:p>
          <a:p>
            <a:pPr>
              <a:defRPr/>
            </a:pPr>
            <a:r>
              <a:rPr lang="en-US" altLang="en-US" sz="1400" b="1" dirty="0"/>
              <a:t>The if...else statements</a:t>
            </a:r>
          </a:p>
          <a:p>
            <a:pPr>
              <a:defRPr/>
            </a:pPr>
            <a:r>
              <a:rPr lang="en-US" altLang="en-US" sz="1400" dirty="0"/>
              <a:t>Syntax</a:t>
            </a:r>
          </a:p>
          <a:p>
            <a:pPr>
              <a:defRPr/>
            </a:pPr>
            <a:endParaRPr lang="en-US" altLang="en-US" sz="1400" dirty="0"/>
          </a:p>
          <a:p>
            <a:pPr>
              <a:defRPr/>
            </a:pPr>
            <a:r>
              <a:rPr lang="en-US" altLang="en-US" sz="1400" dirty="0"/>
              <a:t> if command</a:t>
            </a:r>
          </a:p>
          <a:p>
            <a:pPr>
              <a:defRPr/>
            </a:pPr>
            <a:r>
              <a:rPr lang="en-US" altLang="en-US" sz="1400" dirty="0"/>
              <a:t>           then</a:t>
            </a:r>
          </a:p>
          <a:p>
            <a:pPr>
              <a:defRPr/>
            </a:pPr>
            <a:r>
              <a:rPr lang="en-US" altLang="en-US" sz="1400" dirty="0"/>
              <a:t>                       command executed successfully</a:t>
            </a:r>
          </a:p>
          <a:p>
            <a:pPr>
              <a:defRPr/>
            </a:pPr>
            <a:r>
              <a:rPr lang="en-US" altLang="en-US" sz="1400" dirty="0"/>
              <a:t>                       execute all commands up to else statement</a:t>
            </a:r>
          </a:p>
          <a:p>
            <a:pPr>
              <a:defRPr/>
            </a:pPr>
            <a:r>
              <a:rPr lang="en-US" altLang="en-US" sz="1400" dirty="0"/>
              <a:t>                       or to fi if there is no else statement</a:t>
            </a:r>
          </a:p>
          <a:p>
            <a:pPr>
              <a:defRPr/>
            </a:pPr>
            <a:r>
              <a:rPr lang="en-US" altLang="en-US" sz="1400" dirty="0"/>
              <a:t>           else</a:t>
            </a:r>
          </a:p>
          <a:p>
            <a:pPr>
              <a:defRPr/>
            </a:pPr>
            <a:r>
              <a:rPr lang="en-US" altLang="en-US" sz="1400" dirty="0"/>
              <a:t>                       command failed so</a:t>
            </a:r>
          </a:p>
          <a:p>
            <a:pPr>
              <a:defRPr/>
            </a:pPr>
            <a:r>
              <a:rPr lang="en-US" altLang="en-US" sz="1400" dirty="0"/>
              <a:t>                       execute all commands up to fi</a:t>
            </a:r>
          </a:p>
          <a:p>
            <a:pPr>
              <a:defRPr/>
            </a:pPr>
            <a:r>
              <a:rPr lang="en-US" altLang="en-US" sz="1400" dirty="0"/>
              <a:t>           fi</a:t>
            </a:r>
            <a:endParaRPr lang="en-IN" altLang="en-US" sz="1400" dirty="0"/>
          </a:p>
          <a:p>
            <a:endParaRPr lang="en-US" sz="1400" dirty="0"/>
          </a:p>
          <a:p>
            <a:endParaRPr lang="en-US" sz="14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849141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800794"/>
          </a:xfrm>
        </p:spPr>
        <p:txBody>
          <a:bodyPr>
            <a:noAutofit/>
          </a:bodyPr>
          <a:lstStyle/>
          <a:p>
            <a:pPr marL="285750" indent="-285750">
              <a:buFont typeface="Wingdings" panose="05000000000000000000" pitchFamily="2" charset="2"/>
              <a:buChar char="v"/>
            </a:pPr>
            <a:r>
              <a:rPr lang="en-US" altLang="en-US" sz="2400" b="1" dirty="0"/>
              <a:t>Shell Scripting </a:t>
            </a:r>
          </a:p>
          <a:p>
            <a:pPr>
              <a:defRPr/>
            </a:pPr>
            <a:endParaRPr lang="en-US" altLang="en-US" sz="1400" b="1" dirty="0"/>
          </a:p>
          <a:p>
            <a:pPr marL="342900" indent="-342900">
              <a:buFont typeface="Wingdings" panose="05000000000000000000" pitchFamily="2" charset="2"/>
              <a:buChar char="Ø"/>
              <a:defRPr/>
            </a:pPr>
            <a:r>
              <a:rPr lang="en-US" altLang="en-US" sz="2000" b="1" dirty="0"/>
              <a:t>Loops</a:t>
            </a:r>
          </a:p>
          <a:p>
            <a:pPr>
              <a:defRPr/>
            </a:pPr>
            <a:r>
              <a:rPr lang="en-US" altLang="en-US" sz="1400" dirty="0"/>
              <a:t>Most languages have the concept of loops: If we want to repeat a task twenty times, we don't want to have to type in the code twenty times, with maybe a slight change each time.</a:t>
            </a:r>
          </a:p>
          <a:p>
            <a:pPr>
              <a:defRPr/>
            </a:pPr>
            <a:r>
              <a:rPr lang="en-US" altLang="en-US" sz="1400" dirty="0"/>
              <a:t>As a result, we have for and while loops in the Bourne shell. This is somewhat fewer features than other languages, but nobody claimed that shell programming has the power of C.</a:t>
            </a:r>
          </a:p>
          <a:p>
            <a:pPr>
              <a:defRPr/>
            </a:pPr>
            <a:r>
              <a:rPr lang="en-US" altLang="en-US" sz="1400" dirty="0"/>
              <a:t>Method 1</a:t>
            </a:r>
          </a:p>
          <a:p>
            <a:pPr>
              <a:defRPr/>
            </a:pPr>
            <a:r>
              <a:rPr lang="en-US" altLang="en-US" sz="1400" dirty="0"/>
              <a:t>for </a:t>
            </a:r>
            <a:r>
              <a:rPr lang="en-US" altLang="en-US" sz="1400" dirty="0" err="1"/>
              <a:t>varname</a:t>
            </a:r>
            <a:r>
              <a:rPr lang="en-US" altLang="en-US" sz="1400" dirty="0"/>
              <a:t> in list</a:t>
            </a:r>
          </a:p>
          <a:p>
            <a:pPr>
              <a:defRPr/>
            </a:pPr>
            <a:r>
              <a:rPr lang="en-US" altLang="en-US" sz="1400" dirty="0"/>
              <a:t>do</a:t>
            </a:r>
          </a:p>
          <a:p>
            <a:pPr>
              <a:defRPr/>
            </a:pPr>
            <a:r>
              <a:rPr lang="en-US" altLang="en-US" sz="1400" dirty="0"/>
              <a:t> command1</a:t>
            </a:r>
          </a:p>
          <a:p>
            <a:pPr>
              <a:defRPr/>
            </a:pPr>
            <a:r>
              <a:rPr lang="en-US" altLang="en-US" sz="1400" dirty="0"/>
              <a:t> command2</a:t>
            </a:r>
          </a:p>
          <a:p>
            <a:pPr>
              <a:defRPr/>
            </a:pPr>
            <a:r>
              <a:rPr lang="en-US" altLang="en-US" sz="1400" dirty="0"/>
              <a:t> ..</a:t>
            </a:r>
          </a:p>
          <a:p>
            <a:pPr>
              <a:defRPr/>
            </a:pPr>
            <a:r>
              <a:rPr lang="en-US" altLang="en-US" sz="1400" dirty="0"/>
              <a:t>done</a:t>
            </a:r>
            <a:endParaRPr lang="en-US" altLang="en-US" sz="1400" b="1" dirty="0"/>
          </a:p>
          <a:p>
            <a:endParaRPr lang="en-US" sz="1400" dirty="0"/>
          </a:p>
          <a:p>
            <a:endParaRPr lang="en-US" sz="14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871946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800794"/>
          </a:xfrm>
        </p:spPr>
        <p:txBody>
          <a:bodyPr>
            <a:noAutofit/>
          </a:bodyPr>
          <a:lstStyle/>
          <a:p>
            <a:pPr marL="285750" indent="-285750">
              <a:buFont typeface="Wingdings" panose="05000000000000000000" pitchFamily="2" charset="2"/>
              <a:buChar char="v"/>
            </a:pPr>
            <a:r>
              <a:rPr lang="en-US" altLang="en-US" sz="2400" b="1" dirty="0"/>
              <a:t>Shell Scripting </a:t>
            </a:r>
          </a:p>
          <a:p>
            <a:pPr>
              <a:defRPr/>
            </a:pPr>
            <a:endParaRPr lang="en-US" altLang="en-US" sz="1400" b="1" dirty="0"/>
          </a:p>
          <a:p>
            <a:pPr marL="342900" indent="-342900">
              <a:buFont typeface="Wingdings" panose="05000000000000000000" pitchFamily="2" charset="2"/>
              <a:buChar char="Ø"/>
              <a:defRPr/>
            </a:pPr>
            <a:r>
              <a:rPr lang="en-US" altLang="en-US" sz="2000" b="1" dirty="0"/>
              <a:t>Loops</a:t>
            </a:r>
          </a:p>
          <a:p>
            <a:pPr>
              <a:defRPr/>
            </a:pPr>
            <a:r>
              <a:rPr lang="en-US" altLang="en-US" sz="1400" dirty="0"/>
              <a:t>Method 2: Bash For Loop using C like syntax</a:t>
            </a:r>
          </a:p>
          <a:p>
            <a:pPr>
              <a:defRPr/>
            </a:pPr>
            <a:endParaRPr lang="en-US" altLang="en-US" sz="1400" dirty="0"/>
          </a:p>
          <a:p>
            <a:pPr>
              <a:defRPr/>
            </a:pPr>
            <a:r>
              <a:rPr lang="en-US" altLang="en-US" sz="1400" dirty="0"/>
              <a:t>The second form of the for loop is similar to the for loop in “C” programming language, which has three expressions (initialization, condition and </a:t>
            </a:r>
            <a:r>
              <a:rPr lang="en-US" altLang="en-US" sz="1400" dirty="0" err="1"/>
              <a:t>updation</a:t>
            </a:r>
            <a:r>
              <a:rPr lang="en-US" altLang="en-US" sz="1400" dirty="0"/>
              <a:t>).</a:t>
            </a:r>
          </a:p>
          <a:p>
            <a:pPr>
              <a:defRPr/>
            </a:pPr>
            <a:endParaRPr lang="en-US" altLang="en-US" sz="1400" dirty="0"/>
          </a:p>
          <a:p>
            <a:pPr>
              <a:defRPr/>
            </a:pPr>
            <a:r>
              <a:rPr lang="en-US" altLang="en-US" sz="1400" dirty="0"/>
              <a:t>for (( expr1; expr2; expr3 ))</a:t>
            </a:r>
          </a:p>
          <a:p>
            <a:pPr>
              <a:defRPr/>
            </a:pPr>
            <a:r>
              <a:rPr lang="en-US" altLang="en-US" sz="1400" dirty="0"/>
              <a:t>do</a:t>
            </a:r>
          </a:p>
          <a:p>
            <a:pPr>
              <a:defRPr/>
            </a:pPr>
            <a:r>
              <a:rPr lang="en-US" altLang="en-US" sz="1400" dirty="0"/>
              <a:t> command1</a:t>
            </a:r>
          </a:p>
          <a:p>
            <a:pPr>
              <a:defRPr/>
            </a:pPr>
            <a:r>
              <a:rPr lang="en-US" altLang="en-US" sz="1400" dirty="0"/>
              <a:t> command2</a:t>
            </a:r>
          </a:p>
          <a:p>
            <a:pPr>
              <a:defRPr/>
            </a:pPr>
            <a:r>
              <a:rPr lang="en-US" altLang="en-US" sz="1400" dirty="0"/>
              <a:t> ..</a:t>
            </a:r>
          </a:p>
          <a:p>
            <a:pPr>
              <a:defRPr/>
            </a:pPr>
            <a:r>
              <a:rPr lang="en-US" altLang="en-US" sz="1400" dirty="0"/>
              <a:t>done</a:t>
            </a:r>
          </a:p>
          <a:p>
            <a:endParaRPr lang="en-US" sz="1400" dirty="0"/>
          </a:p>
          <a:p>
            <a:endParaRPr lang="en-US" sz="14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502956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800794"/>
          </a:xfrm>
        </p:spPr>
        <p:txBody>
          <a:bodyPr>
            <a:noAutofit/>
          </a:bodyPr>
          <a:lstStyle/>
          <a:p>
            <a:pPr marL="285750" indent="-285750">
              <a:buFont typeface="Wingdings" panose="05000000000000000000" pitchFamily="2" charset="2"/>
              <a:buChar char="v"/>
            </a:pPr>
            <a:r>
              <a:rPr lang="en-US" altLang="en-US" sz="2400" b="1" dirty="0"/>
              <a:t>Shell Scripting </a:t>
            </a:r>
          </a:p>
          <a:p>
            <a:pPr>
              <a:defRPr/>
            </a:pPr>
            <a:endParaRPr lang="en-US" altLang="en-US" sz="1400" b="1" dirty="0"/>
          </a:p>
          <a:p>
            <a:pPr marL="285750" indent="-285750">
              <a:buFont typeface="Wingdings" panose="05000000000000000000" pitchFamily="2" charset="2"/>
              <a:buChar char="Ø"/>
              <a:defRPr/>
            </a:pPr>
            <a:r>
              <a:rPr lang="en-US" sz="1800" b="1" dirty="0" err="1"/>
              <a:t>Sed</a:t>
            </a:r>
            <a:r>
              <a:rPr lang="en-US" sz="1800" b="1" dirty="0"/>
              <a:t> Command in Unix and Linux</a:t>
            </a:r>
          </a:p>
          <a:p>
            <a:pPr>
              <a:buFont typeface="Wingdings" panose="05000000000000000000" pitchFamily="2" charset="2"/>
              <a:buChar char="v"/>
              <a:defRPr/>
            </a:pPr>
            <a:endParaRPr lang="en-US" altLang="en-US" sz="1400" dirty="0"/>
          </a:p>
          <a:p>
            <a:pPr>
              <a:defRPr/>
            </a:pPr>
            <a:r>
              <a:rPr lang="en-US" sz="1400" dirty="0" err="1"/>
              <a:t>Sed</a:t>
            </a:r>
            <a:r>
              <a:rPr lang="en-US" sz="1400" dirty="0"/>
              <a:t> is a Stream Editor used for modifying the files in </a:t>
            </a:r>
            <a:r>
              <a:rPr lang="en-US" sz="1400" dirty="0" err="1"/>
              <a:t>unix</a:t>
            </a:r>
            <a:r>
              <a:rPr lang="en-US" sz="1400" dirty="0"/>
              <a:t> (or </a:t>
            </a:r>
            <a:r>
              <a:rPr lang="en-US" sz="1400" dirty="0" err="1"/>
              <a:t>linux</a:t>
            </a:r>
            <a:r>
              <a:rPr lang="en-US" sz="1400" dirty="0"/>
              <a:t>). Whenever you want to make changes to the file automatically, </a:t>
            </a:r>
            <a:r>
              <a:rPr lang="en-US" sz="1400" dirty="0" err="1"/>
              <a:t>sed</a:t>
            </a:r>
            <a:r>
              <a:rPr lang="en-US" sz="1400" dirty="0"/>
              <a:t> comes in handy to do this. Most people never learn its power; they just simply use </a:t>
            </a:r>
            <a:r>
              <a:rPr lang="en-US" sz="1400" dirty="0" err="1"/>
              <a:t>sed</a:t>
            </a:r>
            <a:r>
              <a:rPr lang="en-US" sz="1400" dirty="0"/>
              <a:t> to replace text. You can do many things apart from replacing text with sed. Here I will describe the features of </a:t>
            </a:r>
            <a:r>
              <a:rPr lang="en-US" sz="1400" dirty="0" err="1"/>
              <a:t>sed</a:t>
            </a:r>
            <a:r>
              <a:rPr lang="en-US" sz="1400" dirty="0"/>
              <a:t> with examples.</a:t>
            </a:r>
          </a:p>
          <a:p>
            <a:pPr>
              <a:defRPr/>
            </a:pPr>
            <a:endParaRPr lang="en-US" sz="1400" dirty="0"/>
          </a:p>
          <a:p>
            <a:pPr>
              <a:defRPr/>
            </a:pPr>
            <a:r>
              <a:rPr lang="en-US" sz="1400" dirty="0"/>
              <a:t>SED is a powerful text stream editor. Can do insertion, deletion, search and replace(substitution).</a:t>
            </a:r>
          </a:p>
          <a:p>
            <a:pPr>
              <a:defRPr/>
            </a:pPr>
            <a:r>
              <a:rPr lang="en-US" sz="1400" dirty="0"/>
              <a:t>SED command in </a:t>
            </a:r>
            <a:r>
              <a:rPr lang="en-US" sz="1400" dirty="0" err="1"/>
              <a:t>unix</a:t>
            </a:r>
            <a:r>
              <a:rPr lang="en-US" sz="1400" dirty="0"/>
              <a:t> supports regular expression which allows it perform complex pattern matching.</a:t>
            </a:r>
          </a:p>
          <a:p>
            <a:pPr>
              <a:defRPr/>
            </a:pPr>
            <a:endParaRPr lang="en-US" sz="1400" b="1" dirty="0"/>
          </a:p>
          <a:p>
            <a:pPr>
              <a:defRPr/>
            </a:pPr>
            <a:r>
              <a:rPr lang="en-US" sz="1400" b="1" dirty="0"/>
              <a:t>Syntax</a:t>
            </a:r>
          </a:p>
          <a:p>
            <a:pPr>
              <a:defRPr/>
            </a:pPr>
            <a:endParaRPr lang="en-US" sz="1400" dirty="0"/>
          </a:p>
          <a:p>
            <a:pPr>
              <a:defRPr/>
            </a:pPr>
            <a:r>
              <a:rPr lang="en-US" sz="1400" dirty="0" err="1"/>
              <a:t>sed</a:t>
            </a:r>
            <a:r>
              <a:rPr lang="en-US" sz="1400" dirty="0"/>
              <a:t> OPTIONS... [SCRIPT] [INPUTFILE...] </a:t>
            </a:r>
          </a:p>
          <a:p>
            <a:endParaRPr lang="en-US" sz="1400" dirty="0"/>
          </a:p>
          <a:p>
            <a:endParaRPr lang="en-US" sz="14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920545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800794"/>
          </a:xfrm>
        </p:spPr>
        <p:txBody>
          <a:bodyPr>
            <a:noAutofit/>
          </a:bodyPr>
          <a:lstStyle/>
          <a:p>
            <a:pPr marL="285750" indent="-285750">
              <a:buFont typeface="Wingdings" panose="05000000000000000000" pitchFamily="2" charset="2"/>
              <a:buChar char="v"/>
            </a:pPr>
            <a:r>
              <a:rPr lang="en-US" altLang="en-US" sz="2400" b="1" dirty="0"/>
              <a:t>Shell Scripting </a:t>
            </a:r>
          </a:p>
          <a:p>
            <a:pPr>
              <a:defRPr/>
            </a:pPr>
            <a:endParaRPr lang="en-US" altLang="en-US" sz="1800" b="1" dirty="0"/>
          </a:p>
          <a:p>
            <a:pPr marL="285750" indent="-285750">
              <a:buFont typeface="Wingdings" panose="05000000000000000000" pitchFamily="2" charset="2"/>
              <a:buChar char="Ø"/>
              <a:defRPr/>
            </a:pPr>
            <a:r>
              <a:rPr lang="en-US" altLang="en-US" sz="1800" b="1" dirty="0" err="1"/>
              <a:t>Awk</a:t>
            </a:r>
            <a:r>
              <a:rPr lang="en-US" altLang="en-US" sz="1800" b="1" dirty="0"/>
              <a:t> Introduction and Printing Operations</a:t>
            </a:r>
          </a:p>
          <a:p>
            <a:pPr>
              <a:buFont typeface="Wingdings" panose="05000000000000000000" pitchFamily="2" charset="2"/>
              <a:buChar char="v"/>
              <a:defRPr/>
            </a:pPr>
            <a:endParaRPr lang="en-US" altLang="en-US" sz="1800" dirty="0"/>
          </a:p>
          <a:p>
            <a:pPr>
              <a:defRPr/>
            </a:pPr>
            <a:r>
              <a:rPr lang="en-US" altLang="en-US" sz="1800" dirty="0" err="1"/>
              <a:t>Awk</a:t>
            </a:r>
            <a:r>
              <a:rPr lang="en-US" altLang="en-US" sz="1800" dirty="0"/>
              <a:t> is a programming language which allows easy manipulation of structured data and the generation of formatted reports. </a:t>
            </a:r>
            <a:r>
              <a:rPr lang="en-US" altLang="en-US" sz="1800" dirty="0" err="1"/>
              <a:t>Awk</a:t>
            </a:r>
            <a:r>
              <a:rPr lang="en-US" altLang="en-US" sz="1800" dirty="0"/>
              <a:t> stands for the names of its authors “</a:t>
            </a:r>
            <a:r>
              <a:rPr lang="en-US" altLang="en-US" sz="1800" dirty="0" err="1"/>
              <a:t>Aho</a:t>
            </a:r>
            <a:r>
              <a:rPr lang="en-US" altLang="en-US" sz="1800" dirty="0"/>
              <a:t>, Weinberger, and Kernighan”</a:t>
            </a:r>
          </a:p>
          <a:p>
            <a:pPr>
              <a:defRPr/>
            </a:pPr>
            <a:endParaRPr lang="en-US" altLang="en-US" sz="1800" dirty="0"/>
          </a:p>
          <a:p>
            <a:pPr>
              <a:defRPr/>
            </a:pPr>
            <a:r>
              <a:rPr lang="en-US" altLang="en-US" sz="1800" dirty="0"/>
              <a:t>The </a:t>
            </a:r>
            <a:r>
              <a:rPr lang="en-US" altLang="en-US" sz="1800" dirty="0" err="1"/>
              <a:t>Awk</a:t>
            </a:r>
            <a:r>
              <a:rPr lang="en-US" altLang="en-US" sz="1800" dirty="0"/>
              <a:t> is mostly used for pattern scanning and processing. It searches one or more files to see if they contain lines that matches with the specified patterns and then perform associated actions.</a:t>
            </a:r>
          </a:p>
          <a:p>
            <a:pPr>
              <a:defRPr/>
            </a:pPr>
            <a:endParaRPr lang="en-US" altLang="en-US" sz="1800" dirty="0"/>
          </a:p>
          <a:p>
            <a:endParaRPr lang="en-US" sz="14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88038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800794"/>
          </a:xfrm>
        </p:spPr>
        <p:txBody>
          <a:bodyPr>
            <a:noAutofit/>
          </a:bodyPr>
          <a:lstStyle/>
          <a:p>
            <a:pPr marL="285750" indent="-285750">
              <a:buFont typeface="Wingdings" panose="05000000000000000000" pitchFamily="2" charset="2"/>
              <a:buChar char="v"/>
            </a:pPr>
            <a:r>
              <a:rPr lang="en-US" altLang="en-US" sz="2400" b="1" dirty="0"/>
              <a:t>Shell Scripting </a:t>
            </a:r>
          </a:p>
          <a:p>
            <a:pPr>
              <a:defRPr/>
            </a:pPr>
            <a:endParaRPr lang="en-US" altLang="en-US" sz="1800" b="1" dirty="0"/>
          </a:p>
          <a:p>
            <a:pPr marL="285750" indent="-285750">
              <a:buFont typeface="Wingdings" panose="05000000000000000000" pitchFamily="2" charset="2"/>
              <a:buChar char="Ø"/>
              <a:defRPr/>
            </a:pPr>
            <a:r>
              <a:rPr lang="en-US" altLang="en-US" sz="1800" b="1" dirty="0" err="1"/>
              <a:t>Awk</a:t>
            </a:r>
            <a:r>
              <a:rPr lang="en-US" altLang="en-US" sz="1800" b="1" dirty="0"/>
              <a:t> Introduction and Printing Operations</a:t>
            </a:r>
          </a:p>
          <a:p>
            <a:pPr>
              <a:buFont typeface="Wingdings" panose="05000000000000000000" pitchFamily="2" charset="2"/>
              <a:buChar char="v"/>
              <a:defRPr/>
            </a:pPr>
            <a:endParaRPr lang="en-US" altLang="en-US" sz="1800" dirty="0"/>
          </a:p>
          <a:p>
            <a:pPr>
              <a:defRPr/>
            </a:pPr>
            <a:r>
              <a:rPr lang="en-US" altLang="en-US" sz="1800" dirty="0"/>
              <a:t>Some of the key features of </a:t>
            </a:r>
            <a:r>
              <a:rPr lang="en-US" altLang="en-US" sz="1800" dirty="0" err="1"/>
              <a:t>Awk</a:t>
            </a:r>
            <a:r>
              <a:rPr lang="en-US" altLang="en-US" sz="1800" dirty="0"/>
              <a:t> are:</a:t>
            </a:r>
          </a:p>
          <a:p>
            <a:pPr>
              <a:defRPr/>
            </a:pPr>
            <a:endParaRPr lang="en-US" altLang="en-US" sz="1800" dirty="0"/>
          </a:p>
          <a:p>
            <a:pPr>
              <a:buFont typeface="Wingdings" panose="05000000000000000000" pitchFamily="2" charset="2"/>
              <a:buChar char="§"/>
              <a:defRPr/>
            </a:pPr>
            <a:r>
              <a:rPr lang="en-US" altLang="en-US" sz="1800" dirty="0"/>
              <a:t>    </a:t>
            </a:r>
            <a:r>
              <a:rPr lang="en-US" altLang="en-US" sz="1800" dirty="0" err="1"/>
              <a:t>Awk</a:t>
            </a:r>
            <a:r>
              <a:rPr lang="en-US" altLang="en-US" sz="1800" dirty="0"/>
              <a:t> views a text file as records and fields.</a:t>
            </a:r>
          </a:p>
          <a:p>
            <a:pPr>
              <a:buFont typeface="Wingdings" panose="05000000000000000000" pitchFamily="2" charset="2"/>
              <a:buChar char="§"/>
              <a:defRPr/>
            </a:pPr>
            <a:r>
              <a:rPr lang="en-US" altLang="en-US" sz="1800" dirty="0"/>
              <a:t>    Like common programming language, </a:t>
            </a:r>
            <a:r>
              <a:rPr lang="en-US" altLang="en-US" sz="1800" dirty="0" err="1"/>
              <a:t>Awk</a:t>
            </a:r>
            <a:r>
              <a:rPr lang="en-US" altLang="en-US" sz="1800" dirty="0"/>
              <a:t> has variables, conditionals and loops</a:t>
            </a:r>
          </a:p>
          <a:p>
            <a:pPr>
              <a:buFont typeface="Wingdings" panose="05000000000000000000" pitchFamily="2" charset="2"/>
              <a:buChar char="§"/>
              <a:defRPr/>
            </a:pPr>
            <a:r>
              <a:rPr lang="en-US" altLang="en-US" sz="1800" dirty="0"/>
              <a:t>    </a:t>
            </a:r>
            <a:r>
              <a:rPr lang="en-US" altLang="en-US" sz="1800" dirty="0" err="1"/>
              <a:t>Awk</a:t>
            </a:r>
            <a:r>
              <a:rPr lang="en-US" altLang="en-US" sz="1800" dirty="0"/>
              <a:t> has arithmetic and string operators.</a:t>
            </a:r>
          </a:p>
          <a:p>
            <a:pPr>
              <a:buFont typeface="Wingdings" panose="05000000000000000000" pitchFamily="2" charset="2"/>
              <a:buChar char="§"/>
              <a:defRPr/>
            </a:pPr>
            <a:r>
              <a:rPr lang="en-US" altLang="en-US" sz="1800" dirty="0"/>
              <a:t>    </a:t>
            </a:r>
            <a:r>
              <a:rPr lang="en-US" altLang="en-US" sz="1800" dirty="0" err="1"/>
              <a:t>Awk</a:t>
            </a:r>
            <a:r>
              <a:rPr lang="en-US" altLang="en-US" sz="1800" dirty="0"/>
              <a:t> can generate formatted reports</a:t>
            </a:r>
          </a:p>
          <a:p>
            <a:endParaRPr lang="en-US" sz="1400" dirty="0"/>
          </a:p>
          <a:p>
            <a:pPr>
              <a:defRPr/>
            </a:pPr>
            <a:endParaRPr lang="en-US" altLang="en-US" sz="1800" dirty="0"/>
          </a:p>
          <a:p>
            <a:endParaRPr lang="en-US" sz="14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4094771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800794"/>
          </a:xfrm>
        </p:spPr>
        <p:txBody>
          <a:bodyPr>
            <a:noAutofit/>
          </a:bodyPr>
          <a:lstStyle/>
          <a:p>
            <a:pPr marL="285750" indent="-285750">
              <a:buFont typeface="Wingdings" panose="05000000000000000000" pitchFamily="2" charset="2"/>
              <a:buChar char="v"/>
            </a:pPr>
            <a:r>
              <a:rPr lang="en-US" altLang="en-US" sz="2400" b="1" dirty="0"/>
              <a:t>Shell Scripting </a:t>
            </a:r>
          </a:p>
          <a:p>
            <a:pPr>
              <a:defRPr/>
            </a:pPr>
            <a:endParaRPr lang="en-US" altLang="en-US" sz="1800" b="1" dirty="0"/>
          </a:p>
          <a:p>
            <a:pPr marL="285750" indent="-285750">
              <a:buFont typeface="Wingdings" panose="05000000000000000000" pitchFamily="2" charset="2"/>
              <a:buChar char="Ø"/>
              <a:defRPr/>
            </a:pPr>
            <a:r>
              <a:rPr lang="en-US" altLang="en-US" sz="1800" b="1" dirty="0" err="1"/>
              <a:t>Awk</a:t>
            </a:r>
            <a:r>
              <a:rPr lang="en-US" altLang="en-US" sz="1800" b="1" dirty="0"/>
              <a:t> Introduction and Printing Operations</a:t>
            </a:r>
          </a:p>
          <a:p>
            <a:pPr>
              <a:buFont typeface="Wingdings" panose="05000000000000000000" pitchFamily="2" charset="2"/>
              <a:buChar char="v"/>
              <a:defRPr/>
            </a:pPr>
            <a:endParaRPr lang="en-US" altLang="en-US" sz="1800" dirty="0"/>
          </a:p>
          <a:p>
            <a:pPr marL="285750" indent="-285750">
              <a:buFont typeface="Wingdings" panose="05000000000000000000" pitchFamily="2" charset="2"/>
              <a:buChar char="Ø"/>
              <a:defRPr/>
            </a:pPr>
            <a:r>
              <a:rPr lang="en-US" altLang="en-US" sz="1800" dirty="0"/>
              <a:t>Syntax:</a:t>
            </a:r>
          </a:p>
          <a:p>
            <a:pPr>
              <a:buFont typeface="Wingdings" panose="05000000000000000000" pitchFamily="2" charset="2"/>
              <a:buChar char="v"/>
              <a:defRPr/>
            </a:pPr>
            <a:endParaRPr lang="en-US" altLang="en-US" sz="1800" dirty="0"/>
          </a:p>
          <a:p>
            <a:pPr>
              <a:defRPr/>
            </a:pPr>
            <a:r>
              <a:rPr lang="en-US" altLang="en-US" sz="1800" dirty="0" err="1"/>
              <a:t>awk</a:t>
            </a:r>
            <a:r>
              <a:rPr lang="en-US" altLang="en-US" sz="1800" dirty="0"/>
              <a:t> '/search pattern1/ {Actions}</a:t>
            </a:r>
          </a:p>
          <a:p>
            <a:pPr>
              <a:defRPr/>
            </a:pPr>
            <a:r>
              <a:rPr lang="en-US" altLang="en-US" sz="1800" dirty="0"/>
              <a:t>     /search pattern2/ {Actions}' file</a:t>
            </a:r>
          </a:p>
          <a:p>
            <a:endParaRPr lang="en-US" sz="1400" dirty="0"/>
          </a:p>
          <a:p>
            <a:pPr>
              <a:defRPr/>
            </a:pPr>
            <a:endParaRPr lang="en-US" altLang="en-US" sz="1800" dirty="0"/>
          </a:p>
          <a:p>
            <a:endParaRPr lang="en-US" sz="14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818079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800794"/>
          </a:xfrm>
        </p:spPr>
        <p:txBody>
          <a:bodyPr>
            <a:noAutofit/>
          </a:bodyPr>
          <a:lstStyle/>
          <a:p>
            <a:pPr marL="285750" indent="-285750">
              <a:buFont typeface="Wingdings" panose="05000000000000000000" pitchFamily="2" charset="2"/>
              <a:buChar char="v"/>
            </a:pPr>
            <a:r>
              <a:rPr lang="en-US" altLang="en-US" sz="2400" b="1" dirty="0"/>
              <a:t>Shell Scripting </a:t>
            </a:r>
          </a:p>
          <a:p>
            <a:pPr>
              <a:defRPr/>
            </a:pPr>
            <a:endParaRPr lang="en-US" altLang="en-US" sz="1800" dirty="0"/>
          </a:p>
          <a:p>
            <a:pPr marL="342900" indent="-342900">
              <a:buFont typeface="Wingdings" panose="05000000000000000000" pitchFamily="2" charset="2"/>
              <a:buChar char="Ø"/>
              <a:defRPr/>
            </a:pPr>
            <a:r>
              <a:rPr lang="en-US" altLang="en-US" sz="2400" b="1" dirty="0"/>
              <a:t>The case statement</a:t>
            </a:r>
          </a:p>
          <a:p>
            <a:pPr marL="285750" indent="-285750">
              <a:buFont typeface="Wingdings" panose="05000000000000000000" pitchFamily="2" charset="2"/>
              <a:buChar char="Ø"/>
              <a:defRPr/>
            </a:pPr>
            <a:endParaRPr lang="en-US" altLang="en-US" sz="1800" dirty="0"/>
          </a:p>
          <a:p>
            <a:pPr marL="285750" indent="-285750">
              <a:buFont typeface="Wingdings" panose="05000000000000000000" pitchFamily="2" charset="2"/>
              <a:buChar char="Ø"/>
              <a:defRPr/>
            </a:pPr>
            <a:r>
              <a:rPr lang="en-IN" altLang="en-US" sz="1800" dirty="0"/>
              <a:t>The case statement is good alternative to multilevel if-then-else-fi statement. It enable you to match several values against one variable. It is easier to read and write. </a:t>
            </a:r>
          </a:p>
          <a:p>
            <a:pPr marL="285750" indent="-285750">
              <a:buFont typeface="Wingdings" panose="05000000000000000000" pitchFamily="2" charset="2"/>
              <a:buChar char="Ø"/>
              <a:defRPr/>
            </a:pPr>
            <a:endParaRPr lang="en-US" altLang="en-US" sz="1800" dirty="0"/>
          </a:p>
          <a:p>
            <a:pPr>
              <a:defRPr/>
            </a:pPr>
            <a:endParaRPr lang="en-US" altLang="en-US" sz="1800" dirty="0"/>
          </a:p>
          <a:p>
            <a:pPr>
              <a:defRPr/>
            </a:pPr>
            <a:endParaRPr lang="en-US" altLang="en-US" sz="1800" dirty="0"/>
          </a:p>
          <a:p>
            <a:endParaRPr lang="en-US" sz="1400" dirty="0"/>
          </a:p>
          <a:p>
            <a:pPr>
              <a:defRPr/>
            </a:pPr>
            <a:endParaRPr lang="en-US" altLang="en-US" sz="1800" dirty="0"/>
          </a:p>
          <a:p>
            <a:endParaRPr lang="en-US" sz="14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769772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5015947"/>
          </a:xfrm>
        </p:spPr>
        <p:txBody>
          <a:bodyPr>
            <a:noAutofit/>
          </a:bodyPr>
          <a:lstStyle/>
          <a:p>
            <a:pPr>
              <a:buFont typeface="Wingdings" panose="05000000000000000000" pitchFamily="2" charset="2"/>
              <a:buChar char="v"/>
              <a:defRPr/>
            </a:pPr>
            <a:r>
              <a:rPr lang="en-US" altLang="en-US" sz="800" b="1" dirty="0"/>
              <a:t>The syntax is as follows: </a:t>
            </a:r>
          </a:p>
          <a:p>
            <a:pPr>
              <a:buFont typeface="Wingdings" panose="05000000000000000000" pitchFamily="2" charset="2"/>
              <a:buChar char="v"/>
              <a:defRPr/>
            </a:pPr>
            <a:r>
              <a:rPr lang="en-US" altLang="en-US" sz="800" b="1" dirty="0"/>
              <a:t>          case  $variable-name  in</a:t>
            </a:r>
          </a:p>
          <a:p>
            <a:pPr>
              <a:buFont typeface="Wingdings" panose="05000000000000000000" pitchFamily="2" charset="2"/>
              <a:buChar char="v"/>
              <a:defRPr/>
            </a:pPr>
            <a:r>
              <a:rPr lang="en-US" altLang="en-US" sz="800" b="1" dirty="0"/>
              <a:t>                pattern1)       </a:t>
            </a:r>
          </a:p>
          <a:p>
            <a:pPr>
              <a:buFont typeface="Wingdings" panose="05000000000000000000" pitchFamily="2" charset="2"/>
              <a:buChar char="v"/>
              <a:defRPr/>
            </a:pPr>
            <a:r>
              <a:rPr lang="en-US" altLang="en-US" sz="800" b="1" dirty="0"/>
              <a:t>     		    command1</a:t>
            </a:r>
          </a:p>
          <a:p>
            <a:pPr>
              <a:buFont typeface="Wingdings" panose="05000000000000000000" pitchFamily="2" charset="2"/>
              <a:buChar char="v"/>
              <a:defRPr/>
            </a:pPr>
            <a:r>
              <a:rPr lang="en-US" altLang="en-US" sz="800" b="1" dirty="0"/>
              <a:t>                    ...</a:t>
            </a:r>
          </a:p>
          <a:p>
            <a:pPr>
              <a:buFont typeface="Wingdings" panose="05000000000000000000" pitchFamily="2" charset="2"/>
              <a:buChar char="v"/>
              <a:defRPr/>
            </a:pPr>
            <a:r>
              <a:rPr lang="en-US" altLang="en-US" sz="800" b="1" dirty="0"/>
              <a:t>                    ....</a:t>
            </a:r>
          </a:p>
          <a:p>
            <a:pPr>
              <a:buFont typeface="Wingdings" panose="05000000000000000000" pitchFamily="2" charset="2"/>
              <a:buChar char="v"/>
              <a:defRPr/>
            </a:pPr>
            <a:r>
              <a:rPr lang="en-US" altLang="en-US" sz="800" b="1" dirty="0"/>
              <a:t>                    </a:t>
            </a:r>
            <a:r>
              <a:rPr lang="en-US" altLang="en-US" sz="800" b="1" dirty="0" err="1"/>
              <a:t>commandN</a:t>
            </a:r>
            <a:endParaRPr lang="en-US" altLang="en-US" sz="800" b="1" dirty="0"/>
          </a:p>
          <a:p>
            <a:pPr>
              <a:buFont typeface="Wingdings" panose="05000000000000000000" pitchFamily="2" charset="2"/>
              <a:buChar char="v"/>
              <a:defRPr/>
            </a:pPr>
            <a:r>
              <a:rPr lang="en-US" altLang="en-US" sz="800" b="1" dirty="0"/>
              <a:t>                    ;;</a:t>
            </a:r>
          </a:p>
          <a:p>
            <a:pPr>
              <a:buFont typeface="Wingdings" panose="05000000000000000000" pitchFamily="2" charset="2"/>
              <a:buChar char="v"/>
              <a:defRPr/>
            </a:pPr>
            <a:r>
              <a:rPr lang="en-US" altLang="en-US" sz="800" b="1" dirty="0"/>
              <a:t>                pattern2)</a:t>
            </a:r>
          </a:p>
          <a:p>
            <a:pPr>
              <a:buFont typeface="Wingdings" panose="05000000000000000000" pitchFamily="2" charset="2"/>
              <a:buChar char="v"/>
              <a:defRPr/>
            </a:pPr>
            <a:r>
              <a:rPr lang="en-US" altLang="en-US" sz="800" b="1" dirty="0"/>
              <a:t>     		    command1</a:t>
            </a:r>
          </a:p>
          <a:p>
            <a:pPr>
              <a:buFont typeface="Wingdings" panose="05000000000000000000" pitchFamily="2" charset="2"/>
              <a:buChar char="v"/>
              <a:defRPr/>
            </a:pPr>
            <a:r>
              <a:rPr lang="en-US" altLang="en-US" sz="800" b="1" dirty="0"/>
              <a:t>                    ...</a:t>
            </a:r>
          </a:p>
          <a:p>
            <a:pPr>
              <a:buFont typeface="Wingdings" panose="05000000000000000000" pitchFamily="2" charset="2"/>
              <a:buChar char="v"/>
              <a:defRPr/>
            </a:pPr>
            <a:r>
              <a:rPr lang="en-US" altLang="en-US" sz="800" b="1" dirty="0"/>
              <a:t>                    ....</a:t>
            </a:r>
          </a:p>
          <a:p>
            <a:pPr>
              <a:buFont typeface="Wingdings" panose="05000000000000000000" pitchFamily="2" charset="2"/>
              <a:buChar char="v"/>
              <a:defRPr/>
            </a:pPr>
            <a:r>
              <a:rPr lang="en-US" altLang="en-US" sz="800" b="1" dirty="0"/>
              <a:t>                    </a:t>
            </a:r>
            <a:r>
              <a:rPr lang="en-US" altLang="en-US" sz="800" b="1" dirty="0" err="1"/>
              <a:t>commandN</a:t>
            </a:r>
            <a:endParaRPr lang="en-US" altLang="en-US" sz="800" b="1" dirty="0"/>
          </a:p>
          <a:p>
            <a:pPr>
              <a:buFont typeface="Wingdings" panose="05000000000000000000" pitchFamily="2" charset="2"/>
              <a:buChar char="v"/>
              <a:defRPr/>
            </a:pPr>
            <a:r>
              <a:rPr lang="en-US" altLang="en-US" sz="800" b="1" dirty="0"/>
              <a:t>                    ;;            </a:t>
            </a:r>
          </a:p>
          <a:p>
            <a:pPr>
              <a:buFont typeface="Wingdings" panose="05000000000000000000" pitchFamily="2" charset="2"/>
              <a:buChar char="v"/>
              <a:defRPr/>
            </a:pPr>
            <a:r>
              <a:rPr lang="en-US" altLang="en-US" sz="800" b="1" dirty="0"/>
              <a:t>                </a:t>
            </a:r>
            <a:r>
              <a:rPr lang="en-US" altLang="en-US" sz="800" b="1" dirty="0" err="1"/>
              <a:t>patternN</a:t>
            </a:r>
            <a:r>
              <a:rPr lang="en-US" altLang="en-US" sz="800" b="1" dirty="0"/>
              <a:t>)       </a:t>
            </a:r>
          </a:p>
          <a:p>
            <a:pPr>
              <a:buFont typeface="Wingdings" panose="05000000000000000000" pitchFamily="2" charset="2"/>
              <a:buChar char="v"/>
              <a:defRPr/>
            </a:pPr>
            <a:r>
              <a:rPr lang="en-US" altLang="en-US" sz="800" b="1" dirty="0"/>
              <a:t>     		    command1</a:t>
            </a:r>
          </a:p>
          <a:p>
            <a:pPr>
              <a:buFont typeface="Wingdings" panose="05000000000000000000" pitchFamily="2" charset="2"/>
              <a:buChar char="v"/>
              <a:defRPr/>
            </a:pPr>
            <a:r>
              <a:rPr lang="en-US" altLang="en-US" sz="800" b="1" dirty="0"/>
              <a:t>                    ...</a:t>
            </a:r>
          </a:p>
          <a:p>
            <a:pPr>
              <a:buFont typeface="Wingdings" panose="05000000000000000000" pitchFamily="2" charset="2"/>
              <a:buChar char="v"/>
              <a:defRPr/>
            </a:pPr>
            <a:r>
              <a:rPr lang="en-US" altLang="en-US" sz="800" b="1" dirty="0"/>
              <a:t>                    ....</a:t>
            </a:r>
          </a:p>
          <a:p>
            <a:pPr>
              <a:buFont typeface="Wingdings" panose="05000000000000000000" pitchFamily="2" charset="2"/>
              <a:buChar char="v"/>
              <a:defRPr/>
            </a:pPr>
            <a:r>
              <a:rPr lang="en-US" altLang="en-US" sz="800" b="1" dirty="0"/>
              <a:t>                    </a:t>
            </a:r>
            <a:r>
              <a:rPr lang="en-US" altLang="en-US" sz="800" b="1" dirty="0" err="1"/>
              <a:t>commandN</a:t>
            </a:r>
            <a:endParaRPr lang="en-US" altLang="en-US" sz="800" b="1" dirty="0"/>
          </a:p>
          <a:p>
            <a:pPr>
              <a:buFont typeface="Wingdings" panose="05000000000000000000" pitchFamily="2" charset="2"/>
              <a:buChar char="v"/>
              <a:defRPr/>
            </a:pPr>
            <a:r>
              <a:rPr lang="en-US" altLang="en-US" sz="800" b="1" dirty="0"/>
              <a:t>                    ;;</a:t>
            </a:r>
          </a:p>
          <a:p>
            <a:pPr>
              <a:buFont typeface="Wingdings" panose="05000000000000000000" pitchFamily="2" charset="2"/>
              <a:buChar char="v"/>
              <a:defRPr/>
            </a:pPr>
            <a:r>
              <a:rPr lang="en-US" altLang="en-US" sz="800" b="1" dirty="0"/>
              <a:t>                *)              </a:t>
            </a:r>
          </a:p>
          <a:p>
            <a:pPr>
              <a:buFont typeface="Wingdings" panose="05000000000000000000" pitchFamily="2" charset="2"/>
              <a:buChar char="v"/>
              <a:defRPr/>
            </a:pPr>
            <a:r>
              <a:rPr lang="en-US" altLang="en-US" sz="800" b="1" dirty="0"/>
              <a:t>          </a:t>
            </a:r>
            <a:r>
              <a:rPr lang="en-US" altLang="en-US" sz="800" b="1" dirty="0" err="1"/>
              <a:t>esac</a:t>
            </a:r>
            <a:r>
              <a:rPr lang="en-US" altLang="en-US" sz="800" b="1" dirty="0"/>
              <a:t> </a:t>
            </a:r>
          </a:p>
          <a:p>
            <a:pPr>
              <a:defRPr/>
            </a:pPr>
            <a:endParaRPr lang="en-US" altLang="en-US" sz="800" b="1" dirty="0"/>
          </a:p>
          <a:p>
            <a:pPr>
              <a:defRPr/>
            </a:pPr>
            <a:endParaRPr lang="en-US" altLang="en-US" sz="800" b="1" dirty="0"/>
          </a:p>
          <a:p>
            <a:endParaRPr lang="en-US" sz="800" b="1" dirty="0"/>
          </a:p>
          <a:p>
            <a:pPr>
              <a:defRPr/>
            </a:pPr>
            <a:endParaRPr lang="en-US" altLang="en-US" sz="800" b="1" dirty="0"/>
          </a:p>
          <a:p>
            <a:endParaRPr lang="en-US" sz="800" b="1"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683389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502476"/>
          </a:xfrm>
        </p:spPr>
        <p:txBody>
          <a:bodyPr>
            <a:normAutofit/>
          </a:bodyPr>
          <a:lstStyle/>
          <a:p>
            <a:pPr marL="285750" indent="-285750">
              <a:buFont typeface="Wingdings" panose="05000000000000000000" pitchFamily="2" charset="2"/>
              <a:buChar char="v"/>
            </a:pPr>
            <a:r>
              <a:rPr lang="en-US" sz="2400" b="1" dirty="0"/>
              <a:t>Concept of this Automation Tool</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gradFill>
            <a:gsLst>
              <a:gs pos="100000">
                <a:srgbClr val="FFFF00"/>
              </a:gs>
              <a:gs pos="7000">
                <a:srgbClr val="FFFF00"/>
              </a:gs>
              <a:gs pos="100000">
                <a:schemeClr val="bg2">
                  <a:shade val="94000"/>
                  <a:hueMod val="22000"/>
                  <a:satMod val="220000"/>
                  <a:lumMod val="62000"/>
                </a:schemeClr>
              </a:gs>
            </a:gsLst>
            <a:lin ang="6120000" scaled="1"/>
          </a:gra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5" name="Picture 4">
            <a:extLst>
              <a:ext uri="{FF2B5EF4-FFF2-40B4-BE49-F238E27FC236}">
                <a16:creationId xmlns:a16="http://schemas.microsoft.com/office/drawing/2014/main" id="{DAA614EE-14DF-4DE9-A5F7-F4864CEE6E4A}"/>
              </a:ext>
            </a:extLst>
          </p:cNvPr>
          <p:cNvPicPr>
            <a:picLocks noChangeAspect="1"/>
          </p:cNvPicPr>
          <p:nvPr/>
        </p:nvPicPr>
        <p:blipFill>
          <a:blip r:embed="rId2"/>
          <a:stretch>
            <a:fillRect/>
          </a:stretch>
        </p:blipFill>
        <p:spPr>
          <a:xfrm>
            <a:off x="959099" y="2518118"/>
            <a:ext cx="10273385" cy="3961406"/>
          </a:xfrm>
          <a:prstGeom prst="rect">
            <a:avLst/>
          </a:prstGeom>
        </p:spPr>
      </p:pic>
    </p:spTree>
    <p:extLst>
      <p:ext uri="{BB962C8B-B14F-4D97-AF65-F5344CB8AC3E}">
        <p14:creationId xmlns:p14="http://schemas.microsoft.com/office/powerpoint/2010/main" val="2144845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marL="342900" indent="-342900">
              <a:buFont typeface="Wingdings" panose="05000000000000000000" pitchFamily="2" charset="2"/>
              <a:buChar char="v"/>
              <a:defRPr/>
            </a:pPr>
            <a:r>
              <a:rPr lang="en-US" altLang="en-US" sz="2400" b="1" dirty="0"/>
              <a:t>The case statement</a:t>
            </a:r>
          </a:p>
          <a:p>
            <a:pPr>
              <a:buFont typeface="Wingdings" panose="05000000000000000000" pitchFamily="2" charset="2"/>
              <a:buChar char="v"/>
              <a:defRPr/>
            </a:pPr>
            <a:endParaRPr lang="en-US" altLang="en-US" sz="1800" dirty="0"/>
          </a:p>
          <a:p>
            <a:pPr marL="285750" indent="-285750">
              <a:buFont typeface="Wingdings" panose="05000000000000000000" pitchFamily="2" charset="2"/>
              <a:buChar char="Ø"/>
              <a:defRPr/>
            </a:pPr>
            <a:r>
              <a:rPr lang="en-IN" altLang="en-US" sz="1800" dirty="0"/>
              <a:t>The case statement allows you to easily check pattern (conditions) and then process a command-line if that condition evaluates to true.</a:t>
            </a:r>
          </a:p>
          <a:p>
            <a:pPr marL="285750" indent="-285750">
              <a:buFont typeface="Wingdings" panose="05000000000000000000" pitchFamily="2" charset="2"/>
              <a:buChar char="Ø"/>
              <a:defRPr/>
            </a:pPr>
            <a:r>
              <a:rPr lang="en-IN" altLang="en-US" sz="1800" dirty="0"/>
              <a:t>In other words the $variable-name is compared against the patterns until a match is found.</a:t>
            </a:r>
          </a:p>
          <a:p>
            <a:pPr marL="285750" indent="-285750">
              <a:buFont typeface="Wingdings" panose="05000000000000000000" pitchFamily="2" charset="2"/>
              <a:buChar char="Ø"/>
              <a:defRPr/>
            </a:pPr>
            <a:r>
              <a:rPr lang="en-IN" altLang="en-US" sz="1800" dirty="0"/>
              <a:t>*) acts as default and it is executed if no match is found. </a:t>
            </a:r>
          </a:p>
          <a:p>
            <a:pPr marL="285750" indent="-285750">
              <a:buFont typeface="Wingdings" panose="05000000000000000000" pitchFamily="2" charset="2"/>
              <a:buChar char="Ø"/>
              <a:defRPr/>
            </a:pPr>
            <a:endParaRPr lang="en-IN" altLang="en-US" sz="1800" dirty="0"/>
          </a:p>
          <a:p>
            <a:pPr marL="285750" indent="-285750">
              <a:buFont typeface="Wingdings" panose="05000000000000000000" pitchFamily="2" charset="2"/>
              <a:buChar char="Ø"/>
              <a:defRPr/>
            </a:pPr>
            <a:r>
              <a:rPr lang="en-IN" altLang="en-US" sz="1800" dirty="0"/>
              <a:t> You must include ;; at the end of each </a:t>
            </a:r>
            <a:r>
              <a:rPr lang="en-IN" altLang="en-US" sz="1800" dirty="0" err="1"/>
              <a:t>commandN</a:t>
            </a:r>
            <a:r>
              <a:rPr lang="en-IN" altLang="en-US" sz="1800" dirty="0"/>
              <a:t>. The shell executes all the statements up to the two semicolons that are next to each other.</a:t>
            </a:r>
          </a:p>
          <a:p>
            <a:pPr marL="285750" indent="-285750">
              <a:buFont typeface="Wingdings" panose="05000000000000000000" pitchFamily="2" charset="2"/>
              <a:buChar char="Ø"/>
              <a:defRPr/>
            </a:pPr>
            <a:r>
              <a:rPr lang="en-IN" altLang="en-US" sz="1800" dirty="0"/>
              <a:t>The </a:t>
            </a:r>
            <a:r>
              <a:rPr lang="en-IN" altLang="en-US" sz="1800" dirty="0" err="1"/>
              <a:t>esac</a:t>
            </a:r>
            <a:r>
              <a:rPr lang="en-IN" altLang="en-US" sz="1800" dirty="0"/>
              <a:t> is always required to indicate end of case statement.</a:t>
            </a:r>
            <a:endParaRPr lang="en-US" altLang="en-US" sz="1800" dirty="0"/>
          </a:p>
          <a:p>
            <a:pPr marL="171450" indent="-171450">
              <a:buFont typeface="Wingdings" panose="05000000000000000000" pitchFamily="2" charset="2"/>
              <a:buChar char="Ø"/>
              <a:defRPr/>
            </a:pPr>
            <a:endParaRPr lang="en-US" altLang="en-US" sz="800" dirty="0"/>
          </a:p>
          <a:p>
            <a:pPr>
              <a:defRPr/>
            </a:pPr>
            <a:endParaRPr lang="en-US" altLang="en-US" sz="8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325381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a:defRPr/>
            </a:pPr>
            <a:r>
              <a:rPr lang="en-IN" altLang="en-US" sz="800" b="1" dirty="0"/>
              <a:t>#!/bin/</a:t>
            </a:r>
            <a:r>
              <a:rPr lang="en-IN" altLang="en-US" sz="800" b="1" dirty="0" err="1"/>
              <a:t>sh</a:t>
            </a:r>
            <a:endParaRPr lang="en-IN" altLang="en-US" sz="800" b="1" dirty="0"/>
          </a:p>
          <a:p>
            <a:pPr>
              <a:defRPr/>
            </a:pPr>
            <a:endParaRPr lang="en-IN" altLang="en-US" sz="800" b="1" dirty="0"/>
          </a:p>
          <a:p>
            <a:pPr>
              <a:defRPr/>
            </a:pPr>
            <a:r>
              <a:rPr lang="en-IN" altLang="en-US" sz="800" b="1" dirty="0"/>
              <a:t>echo "Please talk to me ..."</a:t>
            </a:r>
          </a:p>
          <a:p>
            <a:pPr>
              <a:defRPr/>
            </a:pPr>
            <a:r>
              <a:rPr lang="en-IN" altLang="en-US" sz="800" b="1" dirty="0"/>
              <a:t>while :</a:t>
            </a:r>
          </a:p>
          <a:p>
            <a:pPr>
              <a:defRPr/>
            </a:pPr>
            <a:r>
              <a:rPr lang="en-IN" altLang="en-US" sz="800" b="1" dirty="0"/>
              <a:t>do</a:t>
            </a:r>
          </a:p>
          <a:p>
            <a:pPr>
              <a:defRPr/>
            </a:pPr>
            <a:r>
              <a:rPr lang="en-IN" altLang="en-US" sz="800" b="1" dirty="0"/>
              <a:t>  read INPUT_STRING</a:t>
            </a:r>
          </a:p>
          <a:p>
            <a:pPr>
              <a:defRPr/>
            </a:pPr>
            <a:r>
              <a:rPr lang="en-IN" altLang="en-US" sz="800" b="1" dirty="0"/>
              <a:t>  case $INPUT_STRING in</a:t>
            </a:r>
          </a:p>
          <a:p>
            <a:pPr>
              <a:defRPr/>
            </a:pPr>
            <a:r>
              <a:rPr lang="en-IN" altLang="en-US" sz="800" b="1" dirty="0"/>
              <a:t>	hello)</a:t>
            </a:r>
          </a:p>
          <a:p>
            <a:pPr>
              <a:defRPr/>
            </a:pPr>
            <a:r>
              <a:rPr lang="en-IN" altLang="en-US" sz="800" b="1" dirty="0"/>
              <a:t>		echo "Hello yourself!"</a:t>
            </a:r>
          </a:p>
          <a:p>
            <a:pPr>
              <a:defRPr/>
            </a:pPr>
            <a:r>
              <a:rPr lang="en-IN" altLang="en-US" sz="800" b="1" dirty="0"/>
              <a:t>		;;</a:t>
            </a:r>
          </a:p>
          <a:p>
            <a:pPr>
              <a:defRPr/>
            </a:pPr>
            <a:r>
              <a:rPr lang="en-IN" altLang="en-US" sz="800" b="1" dirty="0"/>
              <a:t>	bye)</a:t>
            </a:r>
          </a:p>
          <a:p>
            <a:pPr>
              <a:defRPr/>
            </a:pPr>
            <a:r>
              <a:rPr lang="en-IN" altLang="en-US" sz="800" b="1" dirty="0"/>
              <a:t>		echo "See you again!"</a:t>
            </a:r>
          </a:p>
          <a:p>
            <a:pPr>
              <a:defRPr/>
            </a:pPr>
            <a:r>
              <a:rPr lang="en-IN" altLang="en-US" sz="800" b="1" dirty="0"/>
              <a:t>		break</a:t>
            </a:r>
          </a:p>
          <a:p>
            <a:pPr>
              <a:defRPr/>
            </a:pPr>
            <a:r>
              <a:rPr lang="en-IN" altLang="en-US" sz="800" b="1" dirty="0"/>
              <a:t>		;;</a:t>
            </a:r>
          </a:p>
          <a:p>
            <a:pPr>
              <a:defRPr/>
            </a:pPr>
            <a:r>
              <a:rPr lang="en-IN" altLang="en-US" sz="800" b="1" dirty="0"/>
              <a:t>	*)</a:t>
            </a:r>
          </a:p>
          <a:p>
            <a:pPr>
              <a:defRPr/>
            </a:pPr>
            <a:r>
              <a:rPr lang="en-IN" altLang="en-US" sz="800" b="1" dirty="0"/>
              <a:t>		echo "Sorry, I don't understand"</a:t>
            </a:r>
          </a:p>
          <a:p>
            <a:pPr>
              <a:defRPr/>
            </a:pPr>
            <a:r>
              <a:rPr lang="en-IN" altLang="en-US" sz="800" b="1" dirty="0"/>
              <a:t>		;;</a:t>
            </a:r>
          </a:p>
          <a:p>
            <a:pPr>
              <a:defRPr/>
            </a:pPr>
            <a:r>
              <a:rPr lang="en-IN" altLang="en-US" sz="800" b="1" dirty="0"/>
              <a:t>  </a:t>
            </a:r>
            <a:r>
              <a:rPr lang="en-IN" altLang="en-US" sz="800" b="1" dirty="0" err="1"/>
              <a:t>esac</a:t>
            </a:r>
            <a:endParaRPr lang="en-IN" altLang="en-US" sz="800" b="1" dirty="0"/>
          </a:p>
          <a:p>
            <a:pPr>
              <a:defRPr/>
            </a:pPr>
            <a:r>
              <a:rPr lang="en-IN" altLang="en-US" sz="800" b="1" dirty="0"/>
              <a:t>done</a:t>
            </a:r>
          </a:p>
          <a:p>
            <a:pPr>
              <a:defRPr/>
            </a:pPr>
            <a:r>
              <a:rPr lang="en-IN" altLang="en-US" sz="800" b="1" dirty="0"/>
              <a:t>echo </a:t>
            </a:r>
          </a:p>
          <a:p>
            <a:pPr>
              <a:defRPr/>
            </a:pPr>
            <a:r>
              <a:rPr lang="en-IN" altLang="en-US" sz="800" b="1" dirty="0"/>
              <a:t>echo "That's all folks!"</a:t>
            </a:r>
            <a:endParaRPr lang="en-US" altLang="en-US" sz="800" b="1" dirty="0"/>
          </a:p>
          <a:p>
            <a:pPr>
              <a:defRPr/>
            </a:pPr>
            <a:endParaRPr lang="en-US" altLang="en-US" sz="800" b="1" dirty="0"/>
          </a:p>
          <a:p>
            <a:pPr>
              <a:defRPr/>
            </a:pPr>
            <a:endParaRPr lang="en-US" altLang="en-US" sz="1100" b="1" dirty="0"/>
          </a:p>
          <a:p>
            <a:pPr>
              <a:defRPr/>
            </a:pPr>
            <a:endParaRPr lang="en-US" altLang="en-US" sz="800" b="1" dirty="0"/>
          </a:p>
          <a:p>
            <a:pPr>
              <a:defRPr/>
            </a:pPr>
            <a:endParaRPr lang="en-US" altLang="en-US" sz="800" b="1"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4246796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marL="342900" indent="-342900">
              <a:buFont typeface="Wingdings" panose="05000000000000000000" pitchFamily="2" charset="2"/>
              <a:buChar char="v"/>
              <a:defRPr/>
            </a:pPr>
            <a:r>
              <a:rPr lang="en-US" altLang="en-US" sz="2400" b="1" dirty="0"/>
              <a:t>Ansible</a:t>
            </a:r>
          </a:p>
          <a:p>
            <a:pPr>
              <a:defRPr/>
            </a:pPr>
            <a:r>
              <a:rPr lang="en-US" altLang="en-US" sz="1600" b="1" dirty="0"/>
              <a:t>What is Ansible?</a:t>
            </a:r>
          </a:p>
          <a:p>
            <a:pPr>
              <a:defRPr/>
            </a:pPr>
            <a:endParaRPr lang="en-US" altLang="en-US" sz="1600" dirty="0"/>
          </a:p>
          <a:p>
            <a:pPr marL="285750" indent="-285750">
              <a:buFont typeface="Wingdings" panose="05000000000000000000" pitchFamily="2" charset="2"/>
              <a:buChar char="Ø"/>
              <a:defRPr/>
            </a:pPr>
            <a:r>
              <a:rPr lang="en-US" altLang="en-US" sz="1600" dirty="0"/>
              <a:t>Ansible is an open source configuration management and orchestration utility (planning or coordination of the elements of a situation to produce a desired effect).</a:t>
            </a:r>
          </a:p>
          <a:p>
            <a:pPr>
              <a:buFont typeface="Wingdings" panose="05000000000000000000" pitchFamily="2" charset="2"/>
              <a:buChar char="v"/>
              <a:defRPr/>
            </a:pPr>
            <a:endParaRPr lang="en-US" altLang="en-US" sz="1600" dirty="0"/>
          </a:p>
          <a:p>
            <a:pPr marL="285750" indent="-285750">
              <a:buFont typeface="Wingdings" panose="05000000000000000000" pitchFamily="2" charset="2"/>
              <a:buChar char="Ø"/>
              <a:defRPr/>
            </a:pPr>
            <a:r>
              <a:rPr lang="en-US" altLang="en-US" sz="1600" dirty="0"/>
              <a:t>It can automate and standardize the configuration of remote hosts and virtual machines. Its orchestration functionality allows Ansible to coordinate the launch and graceful shutdown of multitiered applications. Because of this, Ansible can perform rolling updates of multiple systems in a way that results in zero downtime.</a:t>
            </a:r>
          </a:p>
          <a:p>
            <a:pPr>
              <a:buFont typeface="Wingdings" panose="05000000000000000000" pitchFamily="2" charset="2"/>
              <a:buChar char="v"/>
              <a:defRPr/>
            </a:pPr>
            <a:endParaRPr lang="en-US" altLang="en-US" sz="1600" dirty="0"/>
          </a:p>
          <a:p>
            <a:pPr marL="285750" indent="-285750">
              <a:buFont typeface="Wingdings" panose="05000000000000000000" pitchFamily="2" charset="2"/>
              <a:buChar char="Ø"/>
              <a:defRPr/>
            </a:pPr>
            <a:r>
              <a:rPr lang="en-US" altLang="en-US" sz="1600" dirty="0"/>
              <a:t>Instead of writing custom, individualized scripts, system administrators create high-level plays in Ansible. A play performs a series of tasks on the host, or group of hosts, specified in the play. A file that contains one or more plays is called a playbook</a:t>
            </a:r>
            <a:r>
              <a:rPr lang="en-US" altLang="en-US" sz="1400" dirty="0"/>
              <a:t>.</a:t>
            </a:r>
            <a:endParaRPr lang="th-TH" altLang="en-US" sz="1400" dirty="0"/>
          </a:p>
          <a:p>
            <a:pPr marL="342900" indent="-342900">
              <a:buFont typeface="Wingdings" panose="05000000000000000000" pitchFamily="2" charset="2"/>
              <a:buChar char="v"/>
              <a:defRPr/>
            </a:pPr>
            <a:endParaRPr lang="en-US" altLang="en-US" sz="2400" b="1"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950235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marL="342900" indent="-342900">
              <a:buFont typeface="Wingdings" panose="05000000000000000000" pitchFamily="2" charset="2"/>
              <a:buChar char="v"/>
              <a:defRPr/>
            </a:pPr>
            <a:r>
              <a:rPr lang="en-US" altLang="en-US" sz="2400" b="1" dirty="0"/>
              <a:t>Ansible</a:t>
            </a:r>
          </a:p>
          <a:p>
            <a:pPr marL="342900" indent="-342900">
              <a:buFont typeface="Wingdings" panose="05000000000000000000" pitchFamily="2" charset="2"/>
              <a:buChar char="v"/>
              <a:defRPr/>
            </a:pPr>
            <a:endParaRPr lang="en-US" altLang="en-US" sz="2400" dirty="0"/>
          </a:p>
          <a:p>
            <a:pPr marL="285750" indent="-285750">
              <a:buFont typeface="Wingdings" panose="05000000000000000000" pitchFamily="2" charset="2"/>
              <a:buChar char="Ø"/>
              <a:defRPr/>
            </a:pPr>
            <a:r>
              <a:rPr lang="en-US" altLang="en-US" sz="1800" dirty="0"/>
              <a:t>Ansible's architecture is agentless. Work is pushed to remote hosts when Ansible executes. Modules are the programs that perform the actual work of the tasks of a play. Ansible is immediately useful because it comes with hundreds of core modules that perform useful system administrative work.</a:t>
            </a:r>
          </a:p>
          <a:p>
            <a:pPr marL="285750" indent="-285750">
              <a:buFont typeface="Wingdings" panose="05000000000000000000" pitchFamily="2" charset="2"/>
              <a:buChar char="Ø"/>
              <a:defRPr/>
            </a:pPr>
            <a:endParaRPr lang="en-US" altLang="en-US" sz="1800" dirty="0"/>
          </a:p>
          <a:p>
            <a:pPr marL="285750" indent="-285750">
              <a:buFont typeface="Wingdings" panose="05000000000000000000" pitchFamily="2" charset="2"/>
              <a:buChar char="Ø"/>
              <a:defRPr/>
            </a:pPr>
            <a:r>
              <a:rPr lang="en-US" altLang="en-US" sz="1800" dirty="0"/>
              <a:t>Ansible was originally written by Michael </a:t>
            </a:r>
            <a:r>
              <a:rPr lang="en-US" altLang="en-US" sz="1800" dirty="0" err="1"/>
              <a:t>DeHaan</a:t>
            </a:r>
            <a:r>
              <a:rPr lang="en-US" altLang="en-US" sz="1800" dirty="0"/>
              <a:t>, the creator of the Cobbler provisioning application. Ansible has been widely adopted, because it is simple to use for system administrators. Developers ease into using Ansible because it is built on Python. </a:t>
            </a:r>
          </a:p>
          <a:p>
            <a:pPr marL="285750" indent="-285750">
              <a:buFont typeface="Wingdings" panose="05000000000000000000" pitchFamily="2" charset="2"/>
              <a:buChar char="Ø"/>
              <a:defRPr/>
            </a:pPr>
            <a:endParaRPr lang="en-US" altLang="en-US" sz="1800" dirty="0"/>
          </a:p>
          <a:p>
            <a:pPr marL="285750" indent="-285750">
              <a:buFont typeface="Wingdings" panose="05000000000000000000" pitchFamily="2" charset="2"/>
              <a:buChar char="Ø"/>
              <a:defRPr/>
            </a:pPr>
            <a:r>
              <a:rPr lang="en-US" altLang="en-US" sz="1800" dirty="0"/>
              <a:t>Ansible is supported by DevOps tools, such as Vagrant and Jenkins.</a:t>
            </a:r>
          </a:p>
          <a:p>
            <a:pPr>
              <a:buFont typeface="Wingdings" panose="05000000000000000000" pitchFamily="2" charset="2"/>
              <a:buChar char="v"/>
              <a:defRPr/>
            </a:pPr>
            <a:endParaRPr lang="en-US" altLang="en-US" sz="1800" dirty="0"/>
          </a:p>
          <a:p>
            <a:pPr>
              <a:defRPr/>
            </a:pPr>
            <a:endParaRPr lang="en-US" altLang="en-US" sz="1800" dirty="0"/>
          </a:p>
          <a:p>
            <a:pPr marL="342900" indent="-342900">
              <a:buFont typeface="Wingdings" panose="05000000000000000000" pitchFamily="2" charset="2"/>
              <a:buChar char="v"/>
              <a:defRPr/>
            </a:pPr>
            <a:endParaRPr lang="en-US" altLang="en-US" sz="2400" b="1"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42092691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marL="342900" indent="-342900">
              <a:buFont typeface="Wingdings" panose="05000000000000000000" pitchFamily="2" charset="2"/>
              <a:buChar char="v"/>
              <a:defRPr/>
            </a:pPr>
            <a:r>
              <a:rPr lang="en-US" altLang="en-US" sz="2400" b="1" dirty="0"/>
              <a:t>Ansible</a:t>
            </a:r>
          </a:p>
          <a:p>
            <a:pPr marL="342900" indent="-342900">
              <a:buFont typeface="Wingdings" panose="05000000000000000000" pitchFamily="2" charset="2"/>
              <a:buChar char="v"/>
              <a:defRPr/>
            </a:pPr>
            <a:endParaRPr lang="en-US" altLang="en-US" sz="2400" dirty="0"/>
          </a:p>
          <a:p>
            <a:pPr>
              <a:defRPr/>
            </a:pPr>
            <a:endParaRPr lang="en-US" altLang="en-US" sz="1800" dirty="0"/>
          </a:p>
          <a:p>
            <a:pPr marL="342900" indent="-342900">
              <a:buFont typeface="Wingdings" panose="05000000000000000000" pitchFamily="2" charset="2"/>
              <a:buChar char="v"/>
              <a:defRPr/>
            </a:pPr>
            <a:endParaRPr lang="en-US" altLang="en-US" sz="2400" b="1"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2" name="Picture 1">
            <a:extLst>
              <a:ext uri="{FF2B5EF4-FFF2-40B4-BE49-F238E27FC236}">
                <a16:creationId xmlns:a16="http://schemas.microsoft.com/office/drawing/2014/main" id="{206BD3A8-EB22-4621-9D5F-11307FD812ED}"/>
              </a:ext>
            </a:extLst>
          </p:cNvPr>
          <p:cNvPicPr>
            <a:picLocks noChangeAspect="1"/>
          </p:cNvPicPr>
          <p:nvPr/>
        </p:nvPicPr>
        <p:blipFill>
          <a:blip r:embed="rId2"/>
          <a:stretch>
            <a:fillRect/>
          </a:stretch>
        </p:blipFill>
        <p:spPr>
          <a:xfrm>
            <a:off x="992280" y="2607609"/>
            <a:ext cx="9375402" cy="3390900"/>
          </a:xfrm>
          <a:prstGeom prst="rect">
            <a:avLst/>
          </a:prstGeom>
        </p:spPr>
      </p:pic>
    </p:spTree>
    <p:extLst>
      <p:ext uri="{BB962C8B-B14F-4D97-AF65-F5344CB8AC3E}">
        <p14:creationId xmlns:p14="http://schemas.microsoft.com/office/powerpoint/2010/main" val="2235648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marL="342900" indent="-342900">
              <a:buFont typeface="Wingdings" panose="05000000000000000000" pitchFamily="2" charset="2"/>
              <a:buChar char="v"/>
              <a:defRPr/>
            </a:pPr>
            <a:r>
              <a:rPr lang="en-US" altLang="en-US" sz="2400" b="1" dirty="0"/>
              <a:t>Ansible</a:t>
            </a:r>
          </a:p>
          <a:p>
            <a:pPr marL="342900" indent="-342900">
              <a:buFont typeface="Wingdings" panose="05000000000000000000" pitchFamily="2" charset="2"/>
              <a:buChar char="v"/>
              <a:defRPr/>
            </a:pPr>
            <a:endParaRPr lang="en-US" altLang="en-US" sz="2400" dirty="0"/>
          </a:p>
          <a:p>
            <a:pPr>
              <a:defRPr/>
            </a:pPr>
            <a:endParaRPr lang="en-US" altLang="en-US" sz="1800" dirty="0"/>
          </a:p>
          <a:p>
            <a:pPr marL="342900" indent="-342900">
              <a:buFont typeface="Wingdings" panose="05000000000000000000" pitchFamily="2" charset="2"/>
              <a:buChar char="v"/>
              <a:defRPr/>
            </a:pPr>
            <a:endParaRPr lang="en-US" altLang="en-US" sz="2400" b="1"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
        <p:nvSpPr>
          <p:cNvPr id="5" name="Rectangle 4">
            <a:extLst>
              <a:ext uri="{FF2B5EF4-FFF2-40B4-BE49-F238E27FC236}">
                <a16:creationId xmlns:a16="http://schemas.microsoft.com/office/drawing/2014/main" id="{26A95848-F8B8-4BED-9D4D-E2A76CE6E24C}"/>
              </a:ext>
            </a:extLst>
          </p:cNvPr>
          <p:cNvSpPr/>
          <p:nvPr/>
        </p:nvSpPr>
        <p:spPr>
          <a:xfrm>
            <a:off x="684212" y="2446883"/>
            <a:ext cx="10597870" cy="3416320"/>
          </a:xfrm>
          <a:prstGeom prst="rect">
            <a:avLst/>
          </a:prstGeom>
        </p:spPr>
        <p:txBody>
          <a:bodyPr wrap="square">
            <a:spAutoFit/>
          </a:bodyPr>
          <a:lstStyle/>
          <a:p>
            <a:pPr marL="285750" indent="-285750">
              <a:buFont typeface="Wingdings" panose="05000000000000000000" pitchFamily="2" charset="2"/>
              <a:buChar char="Ø"/>
              <a:defRPr/>
            </a:pPr>
            <a:r>
              <a:rPr lang="en-US" b="1" dirty="0"/>
              <a:t>Why Ansible</a:t>
            </a:r>
          </a:p>
          <a:p>
            <a:pPr>
              <a:defRPr/>
            </a:pPr>
            <a:endParaRPr lang="en-US" altLang="en-US" dirty="0"/>
          </a:p>
          <a:p>
            <a:pPr marL="285750" indent="-285750">
              <a:buFont typeface="Arial" panose="020B0604020202020204" pitchFamily="34" charset="0"/>
              <a:buChar char="•"/>
              <a:defRPr/>
            </a:pPr>
            <a:r>
              <a:rPr lang="en-US" dirty="0"/>
              <a:t>It is a free open source application </a:t>
            </a:r>
          </a:p>
          <a:p>
            <a:pPr marL="285750" indent="-285750">
              <a:buFont typeface="Arial" panose="020B0604020202020204" pitchFamily="34" charset="0"/>
              <a:buChar char="•"/>
              <a:defRPr/>
            </a:pPr>
            <a:r>
              <a:rPr lang="en-US" dirty="0"/>
              <a:t>Agent-less – No need for agent installation and management </a:t>
            </a:r>
          </a:p>
          <a:p>
            <a:pPr marL="285750" indent="-285750">
              <a:buFont typeface="Arial" panose="020B0604020202020204" pitchFamily="34" charset="0"/>
              <a:buChar char="•"/>
              <a:defRPr/>
            </a:pPr>
            <a:r>
              <a:rPr lang="en-US" dirty="0" err="1"/>
              <a:t>Phython</a:t>
            </a:r>
            <a:r>
              <a:rPr lang="en-US" dirty="0"/>
              <a:t>/</a:t>
            </a:r>
            <a:r>
              <a:rPr lang="en-US" dirty="0" err="1"/>
              <a:t>yaml</a:t>
            </a:r>
            <a:r>
              <a:rPr lang="en-US" dirty="0"/>
              <a:t> based</a:t>
            </a:r>
          </a:p>
          <a:p>
            <a:pPr marL="285750" indent="-285750">
              <a:buFont typeface="Arial" panose="020B0604020202020204" pitchFamily="34" charset="0"/>
              <a:buChar char="•"/>
              <a:defRPr/>
            </a:pPr>
            <a:r>
              <a:rPr lang="en-US" dirty="0"/>
              <a:t>Highly flexible and configuration management of systems.</a:t>
            </a:r>
          </a:p>
          <a:p>
            <a:pPr marL="285750" indent="-285750">
              <a:buFont typeface="Arial" panose="020B0604020202020204" pitchFamily="34" charset="0"/>
              <a:buChar char="•"/>
              <a:defRPr/>
            </a:pPr>
            <a:r>
              <a:rPr lang="en-US" dirty="0"/>
              <a:t>Large number of ready to use modules for system management </a:t>
            </a:r>
          </a:p>
          <a:p>
            <a:pPr marL="285750" indent="-285750">
              <a:buFont typeface="Arial" panose="020B0604020202020204" pitchFamily="34" charset="0"/>
              <a:buChar char="•"/>
              <a:defRPr/>
            </a:pPr>
            <a:r>
              <a:rPr lang="en-US" dirty="0"/>
              <a:t>Custom modules can be added if needed</a:t>
            </a:r>
          </a:p>
          <a:p>
            <a:pPr marL="285750" indent="-285750">
              <a:buFont typeface="Arial" panose="020B0604020202020204" pitchFamily="34" charset="0"/>
              <a:buChar char="•"/>
              <a:defRPr/>
            </a:pPr>
            <a:r>
              <a:rPr lang="en-US" dirty="0"/>
              <a:t>Configuration roll-back in case of error </a:t>
            </a:r>
          </a:p>
          <a:p>
            <a:pPr marL="285750" indent="-285750">
              <a:buFont typeface="Arial" panose="020B0604020202020204" pitchFamily="34" charset="0"/>
              <a:buChar char="•"/>
              <a:defRPr/>
            </a:pPr>
            <a:r>
              <a:rPr lang="en-US" dirty="0"/>
              <a:t>Simple and human readable</a:t>
            </a:r>
          </a:p>
          <a:p>
            <a:pPr marL="285750" indent="-285750">
              <a:buFont typeface="Arial" panose="020B0604020202020204" pitchFamily="34" charset="0"/>
              <a:buChar char="•"/>
              <a:defRPr/>
            </a:pPr>
            <a:r>
              <a:rPr lang="en-US" dirty="0"/>
              <a:t>Self documenting </a:t>
            </a:r>
          </a:p>
          <a:p>
            <a:pPr marL="285750" indent="-285750">
              <a:buFont typeface="Arial" panose="020B0604020202020204" pitchFamily="34" charset="0"/>
              <a:buChar char="•"/>
              <a:defRPr/>
            </a:pPr>
            <a:r>
              <a:rPr lang="en-US" dirty="0"/>
              <a:t>Implement </a:t>
            </a:r>
            <a:r>
              <a:rPr lang="en-US" dirty="0" err="1"/>
              <a:t>Sudo</a:t>
            </a:r>
            <a:r>
              <a:rPr lang="en-US" dirty="0"/>
              <a:t> </a:t>
            </a:r>
            <a:r>
              <a:rPr lang="en-US" dirty="0" err="1"/>
              <a:t>passwd</a:t>
            </a:r>
            <a:r>
              <a:rPr lang="en-US" dirty="0"/>
              <a:t>, so that normal needs password to elevate his </a:t>
            </a:r>
            <a:r>
              <a:rPr lang="en-US" dirty="0" err="1"/>
              <a:t>privileage</a:t>
            </a:r>
            <a:r>
              <a:rPr lang="en-US" dirty="0"/>
              <a:t>.</a:t>
            </a:r>
          </a:p>
        </p:txBody>
      </p:sp>
    </p:spTree>
    <p:extLst>
      <p:ext uri="{BB962C8B-B14F-4D97-AF65-F5344CB8AC3E}">
        <p14:creationId xmlns:p14="http://schemas.microsoft.com/office/powerpoint/2010/main" val="37497817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a:buFont typeface="Wingdings" panose="05000000000000000000" pitchFamily="2" charset="2"/>
              <a:buChar char="q"/>
              <a:defRPr/>
            </a:pPr>
            <a:endParaRPr lang="en-US" altLang="en-US" sz="1800" b="1" dirty="0"/>
          </a:p>
          <a:p>
            <a:pPr marL="285750" indent="-285750">
              <a:buFont typeface="Wingdings" panose="05000000000000000000" pitchFamily="2" charset="2"/>
              <a:buChar char="v"/>
              <a:defRPr/>
            </a:pPr>
            <a:r>
              <a:rPr lang="en-US" altLang="en-US" sz="2400" b="1" dirty="0"/>
              <a:t>Ansible concepts and architecture</a:t>
            </a:r>
          </a:p>
          <a:p>
            <a:pPr>
              <a:defRPr/>
            </a:pPr>
            <a:endParaRPr lang="en-US" altLang="en-US" sz="1600" dirty="0"/>
          </a:p>
          <a:p>
            <a:pPr marL="285750" indent="-285750">
              <a:buFont typeface="Wingdings" panose="05000000000000000000" pitchFamily="2" charset="2"/>
              <a:buChar char="Ø"/>
              <a:defRPr/>
            </a:pPr>
            <a:r>
              <a:rPr lang="en-US" altLang="en-US" sz="1600" dirty="0"/>
              <a:t>There are two types of machines in the Ansible architecture: the control node and managed hosts.</a:t>
            </a:r>
          </a:p>
          <a:p>
            <a:pPr marL="285750" indent="-285750">
              <a:buFont typeface="Wingdings" panose="05000000000000000000" pitchFamily="2" charset="2"/>
              <a:buChar char="Ø"/>
              <a:defRPr/>
            </a:pPr>
            <a:endParaRPr lang="en-US" altLang="en-US" sz="1600" dirty="0"/>
          </a:p>
          <a:p>
            <a:pPr marL="285750" indent="-285750">
              <a:buFont typeface="Wingdings" panose="05000000000000000000" pitchFamily="2" charset="2"/>
              <a:buChar char="Ø"/>
              <a:defRPr/>
            </a:pPr>
            <a:r>
              <a:rPr lang="en-US" altLang="en-US" sz="1600" dirty="0"/>
              <a:t>Ansible software is installed on the control node and all of its components are maintained on it. The managed hosts are listed in a host inventory, a text file on the control node that includes a list of managed host names or IP addresses.</a:t>
            </a:r>
          </a:p>
          <a:p>
            <a:pPr marL="285750" indent="-285750">
              <a:buFont typeface="Wingdings" panose="05000000000000000000" pitchFamily="2" charset="2"/>
              <a:buChar char="Ø"/>
              <a:defRPr/>
            </a:pPr>
            <a:endParaRPr lang="en-US" altLang="en-US" sz="1600" dirty="0"/>
          </a:p>
          <a:p>
            <a:pPr marL="285750" indent="-285750">
              <a:buFont typeface="Wingdings" panose="05000000000000000000" pitchFamily="2" charset="2"/>
              <a:buChar char="Ø"/>
              <a:defRPr/>
            </a:pPr>
            <a:r>
              <a:rPr lang="en-US" altLang="en-US" sz="1600" dirty="0"/>
              <a:t>System administrators log into the control node and launch Ansible, providing it with a playbook and a target host to manage. Instead of a single system to control, a group of hosts or a wildcard can be specified</a:t>
            </a:r>
            <a:endParaRPr lang="en-US" altLang="en-US" sz="1600" b="1"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3868154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a:defRPr/>
            </a:pPr>
            <a:endParaRPr lang="en-US" altLang="en-US" sz="1800" b="1" dirty="0"/>
          </a:p>
          <a:p>
            <a:pPr marL="342900" indent="-342900">
              <a:buFont typeface="Wingdings" panose="05000000000000000000" pitchFamily="2" charset="2"/>
              <a:buChar char="v"/>
              <a:defRPr/>
            </a:pPr>
            <a:r>
              <a:rPr lang="en-US" altLang="en-US" sz="2400" b="1" dirty="0"/>
              <a:t>Ansible concepts and architecture</a:t>
            </a:r>
          </a:p>
          <a:p>
            <a:pPr>
              <a:defRPr/>
            </a:pPr>
            <a:endParaRPr lang="en-US" altLang="en-US" sz="1800" dirty="0"/>
          </a:p>
          <a:p>
            <a:pPr marL="285750" indent="-285750">
              <a:buFont typeface="Wingdings" panose="05000000000000000000" pitchFamily="2" charset="2"/>
              <a:buChar char="Ø"/>
              <a:defRPr/>
            </a:pPr>
            <a:r>
              <a:rPr lang="en-US" altLang="en-US" sz="1800" dirty="0"/>
              <a:t>Ansible uses SSH as a network transport to communicate with the managed hosts. The modules referenced in the playbook are copied to the managed hosts. Then they are executed, in order, with the arguments specified in the playbook. Ansible users can write their own custom modules, if needed, but the core modules that come with Ansible can perform most system administration tasks.</a:t>
            </a:r>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316092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marL="285750" indent="-285750">
              <a:buFont typeface="Wingdings" panose="05000000000000000000" pitchFamily="2" charset="2"/>
              <a:buChar char="v"/>
              <a:defRPr/>
            </a:pPr>
            <a:r>
              <a:rPr lang="en-US" sz="1800" b="1" dirty="0"/>
              <a:t>Role and requirements for the control node</a:t>
            </a:r>
          </a:p>
          <a:p>
            <a:pPr>
              <a:defRPr/>
            </a:pPr>
            <a:endParaRPr lang="en-US" sz="1800" dirty="0"/>
          </a:p>
          <a:p>
            <a:pPr marL="285750" indent="-285750">
              <a:buFont typeface="Wingdings" panose="05000000000000000000" pitchFamily="2" charset="2"/>
              <a:buChar char="Ø"/>
              <a:defRPr/>
            </a:pPr>
            <a:r>
              <a:rPr lang="en-US" sz="1800" dirty="0"/>
              <a:t>System administrators log in and initiate all Ansible operations from the control node. Ansible software is installed on the control node. Ansible configuration files are also maintained on the control node. Other names for the control node include Ansible host and control machine, but this course will consistently use the term “control node” for the machine that serves this role.</a:t>
            </a:r>
          </a:p>
          <a:p>
            <a:pPr marL="285750" indent="-285750">
              <a:buFont typeface="Wingdings" panose="05000000000000000000" pitchFamily="2" charset="2"/>
              <a:buChar char="Ø"/>
              <a:defRPr/>
            </a:pPr>
            <a:endParaRPr lang="en-US" sz="1800" dirty="0"/>
          </a:p>
          <a:p>
            <a:pPr marL="285750" indent="-285750">
              <a:buFont typeface="Wingdings" panose="05000000000000000000" pitchFamily="2" charset="2"/>
              <a:buChar char="Ø"/>
              <a:defRPr/>
            </a:pPr>
            <a:r>
              <a:rPr lang="en-US" sz="1800" dirty="0"/>
              <a:t>A machine acting as a control node must have Python 2.6 or 2.7 installed. This includes Linux, OS/X, and any BSD based Unix system. For Red Hat Enterprise Linux, the ansible package and its dependencies must be installed. Red Hat Enterprise Linux 6 or 7 will run Ansible software.</a:t>
            </a:r>
          </a:p>
          <a:p>
            <a:pPr marL="285750" indent="-285750">
              <a:buFont typeface="Wingdings" panose="05000000000000000000" pitchFamily="2" charset="2"/>
              <a:buChar char="Ø"/>
              <a:defRPr/>
            </a:pPr>
            <a:endParaRPr lang="en-US" sz="1800" dirty="0"/>
          </a:p>
          <a:p>
            <a:pPr marL="285750" indent="-285750">
              <a:buFont typeface="Wingdings" panose="05000000000000000000" pitchFamily="2" charset="2"/>
              <a:buChar char="Ø"/>
              <a:defRPr/>
            </a:pPr>
            <a:r>
              <a:rPr lang="en-US" sz="1800" dirty="0"/>
              <a:t>Windows is not supported for the control node at this time.</a:t>
            </a:r>
          </a:p>
          <a:p>
            <a:pPr>
              <a:defRPr/>
            </a:pPr>
            <a:endParaRPr lang="en-US" altLang="en-US" sz="1800" b="1" dirty="0"/>
          </a:p>
          <a:p>
            <a:pPr>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3227329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marL="342900" indent="-342900">
              <a:buFont typeface="Wingdings" panose="05000000000000000000" pitchFamily="2" charset="2"/>
              <a:buChar char="v"/>
              <a:defRPr/>
            </a:pPr>
            <a:r>
              <a:rPr lang="en-US" sz="2000" b="1" dirty="0"/>
              <a:t>Role and requirements for the managed hosts</a:t>
            </a:r>
          </a:p>
          <a:p>
            <a:pPr>
              <a:defRPr/>
            </a:pPr>
            <a:endParaRPr lang="en-US" sz="1800" dirty="0"/>
          </a:p>
          <a:p>
            <a:pPr marL="285750" indent="-285750">
              <a:buFont typeface="Wingdings" panose="05000000000000000000" pitchFamily="2" charset="2"/>
              <a:buChar char="Ø"/>
              <a:defRPr/>
            </a:pPr>
            <a:r>
              <a:rPr lang="en-US" sz="1800" dirty="0"/>
              <a:t>A managed host is a system that Ansible logs into, installs modules, and executes remote commands to perform configuration tasks. Other names for a managed host include managed node and remote node. This course will consistently use the term “managed host” for machines managed by Ansible.</a:t>
            </a:r>
          </a:p>
          <a:p>
            <a:pPr marL="285750" indent="-285750">
              <a:buFont typeface="Wingdings" panose="05000000000000000000" pitchFamily="2" charset="2"/>
              <a:buChar char="Ø"/>
              <a:defRPr/>
            </a:pPr>
            <a:endParaRPr lang="en-US" sz="1800" dirty="0"/>
          </a:p>
          <a:p>
            <a:pPr marL="285750" indent="-285750">
              <a:buFont typeface="Wingdings" panose="05000000000000000000" pitchFamily="2" charset="2"/>
              <a:buChar char="Ø"/>
              <a:defRPr/>
            </a:pPr>
            <a:r>
              <a:rPr lang="en-US" sz="1800" dirty="0"/>
              <a:t>Ansible uses SSH to communicate with managed hosts, so SSH must be installed and configured to allow incoming connections. Managed hosts must have Python 2.4 or later installed to run Ansible, which includes Red Hat Enterprise Linux 5, 6, and 7 hosts.</a:t>
            </a:r>
          </a:p>
          <a:p>
            <a:pPr marL="285750" indent="-285750">
              <a:buFont typeface="Wingdings" panose="05000000000000000000" pitchFamily="2" charset="2"/>
              <a:buChar char="Ø"/>
              <a:defRPr/>
            </a:pPr>
            <a:endParaRPr lang="en-US" sz="1800" dirty="0"/>
          </a:p>
          <a:p>
            <a:pPr marL="285750" indent="-285750">
              <a:buFont typeface="Wingdings" panose="05000000000000000000" pitchFamily="2" charset="2"/>
              <a:buChar char="Ø"/>
              <a:defRPr/>
            </a:pPr>
            <a:r>
              <a:rPr lang="en-US" altLang="en-US" sz="1800" dirty="0"/>
              <a:t>The python-</a:t>
            </a:r>
            <a:r>
              <a:rPr lang="en-US" altLang="en-US" sz="1800" dirty="0" err="1"/>
              <a:t>simplejson</a:t>
            </a:r>
            <a:r>
              <a:rPr lang="en-US" altLang="en-US" sz="1800" dirty="0"/>
              <a:t> package must also be installed on Red Hat Enterprise Linux 5 managed hosts. It is not required on Red Hat Enterprise Linux 6 and 7 managed hosts, since Python 2.5 (and newer versions) provide its functionality by default.</a:t>
            </a:r>
          </a:p>
          <a:p>
            <a:pPr>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696097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502476"/>
          </a:xfrm>
        </p:spPr>
        <p:txBody>
          <a:bodyPr>
            <a:normAutofit/>
          </a:bodyPr>
          <a:lstStyle/>
          <a:p>
            <a:pPr marL="285750" indent="-285750">
              <a:buFont typeface="Wingdings" panose="05000000000000000000" pitchFamily="2" charset="2"/>
              <a:buChar char="v"/>
            </a:pPr>
            <a:r>
              <a:rPr lang="en-US" b="1" dirty="0"/>
              <a:t>Communication between Ansible Server with managed hosts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q"/>
            </a:pPr>
            <a:r>
              <a:rPr lang="en-US" sz="2400" dirty="0"/>
              <a:t>Normal user would be used for communication between Control node &amp; managed hosts.</a:t>
            </a:r>
          </a:p>
          <a:p>
            <a:endParaRPr lang="en-US" sz="2400" dirty="0"/>
          </a:p>
          <a:p>
            <a:pPr marL="285750" indent="-285750">
              <a:buFont typeface="Wingdings" panose="05000000000000000000" pitchFamily="2" charset="2"/>
              <a:buChar char="q"/>
            </a:pPr>
            <a:r>
              <a:rPr lang="en-US" sz="2400" dirty="0"/>
              <a:t>Normal user would be used to perform with various tasks but for few tasks like user administration, where it requires an administrative privilege then Ansible provides a feature which can be used to elevate the privilege from normal to root user using </a:t>
            </a:r>
            <a:r>
              <a:rPr lang="en-US" sz="2400" dirty="0" err="1"/>
              <a:t>sudo</a:t>
            </a:r>
            <a:r>
              <a:rPr lang="en-US" sz="2400" dirty="0"/>
              <a:t> access.</a:t>
            </a:r>
          </a:p>
          <a:p>
            <a:endParaRPr lang="en-US" sz="2400"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30619847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a:defRPr/>
            </a:pPr>
            <a:endParaRPr lang="en-US" altLang="en-US" sz="2400" b="1" dirty="0"/>
          </a:p>
          <a:p>
            <a:pPr marL="285750" indent="-285750">
              <a:buFont typeface="Wingdings" panose="05000000000000000000" pitchFamily="2" charset="2"/>
              <a:buChar char="v"/>
              <a:defRPr/>
            </a:pPr>
            <a:r>
              <a:rPr lang="en-US" altLang="en-US" sz="2400" b="1" dirty="0"/>
              <a:t>Ansible inventories</a:t>
            </a:r>
          </a:p>
          <a:p>
            <a:pPr>
              <a:buFont typeface="Wingdings" panose="05000000000000000000" pitchFamily="2" charset="2"/>
              <a:buChar char="v"/>
              <a:defRPr/>
            </a:pPr>
            <a:endParaRPr lang="en-US" altLang="en-US" sz="1800" dirty="0"/>
          </a:p>
          <a:p>
            <a:pPr marL="285750" indent="-285750">
              <a:buFont typeface="Wingdings" panose="05000000000000000000" pitchFamily="2" charset="2"/>
              <a:buChar char="Ø"/>
              <a:defRPr/>
            </a:pPr>
            <a:r>
              <a:rPr lang="en-US" altLang="en-US" sz="1800" dirty="0"/>
              <a:t>A host inventory defines which hosts Ansible manages. Hosts may belong to groups which are typically used to identify the hosts' role in the datacenter. A host can be a member of more than one group.</a:t>
            </a:r>
          </a:p>
          <a:p>
            <a:pPr marL="285750" indent="-285750">
              <a:buFont typeface="Wingdings" panose="05000000000000000000" pitchFamily="2" charset="2"/>
              <a:buChar char="Ø"/>
              <a:defRPr/>
            </a:pPr>
            <a:endParaRPr lang="en-US" altLang="en-US" sz="1800" dirty="0"/>
          </a:p>
          <a:p>
            <a:pPr marL="285750" indent="-285750">
              <a:buFont typeface="Wingdings" panose="05000000000000000000" pitchFamily="2" charset="2"/>
              <a:buChar char="Ø"/>
              <a:defRPr/>
            </a:pPr>
            <a:r>
              <a:rPr lang="en-US" altLang="en-US" sz="1800" dirty="0"/>
              <a:t>An Ansible static host inventory is defined in an INI-like text file, in which each section defines one group of hosts (a host group).</a:t>
            </a:r>
          </a:p>
          <a:p>
            <a:pPr marL="285750" indent="-285750">
              <a:buFont typeface="Wingdings" panose="05000000000000000000" pitchFamily="2" charset="2"/>
              <a:buChar char="Ø"/>
              <a:defRPr/>
            </a:pPr>
            <a:endParaRPr lang="en-US" altLang="en-US" sz="1800" dirty="0"/>
          </a:p>
          <a:p>
            <a:pPr marL="285750" indent="-285750">
              <a:buFont typeface="Wingdings" panose="05000000000000000000" pitchFamily="2" charset="2"/>
              <a:buChar char="Ø"/>
              <a:defRPr/>
            </a:pPr>
            <a:r>
              <a:rPr lang="en-US" altLang="en-US" sz="1800" dirty="0"/>
              <a:t>The default location for the host inventory file is /</a:t>
            </a:r>
            <a:r>
              <a:rPr lang="en-US" altLang="en-US" sz="1800" dirty="0" err="1"/>
              <a:t>etc</a:t>
            </a:r>
            <a:r>
              <a:rPr lang="en-US" altLang="en-US" sz="1800" dirty="0"/>
              <a:t>/ansible/hosts.</a:t>
            </a:r>
          </a:p>
          <a:p>
            <a:pPr>
              <a:buFont typeface="Wingdings" panose="05000000000000000000" pitchFamily="2" charset="2"/>
              <a:buChar char="v"/>
              <a:defRPr/>
            </a:pPr>
            <a:endParaRPr lang="en-US" altLang="en-US" sz="1800" dirty="0"/>
          </a:p>
          <a:p>
            <a:pPr>
              <a:defRPr/>
            </a:pPr>
            <a:endParaRPr lang="en-US" altLang="en-US" sz="1800" dirty="0"/>
          </a:p>
          <a:p>
            <a:pPr>
              <a:buFont typeface="Wingdings" panose="05000000000000000000" pitchFamily="2" charset="2"/>
              <a:buChar char="v"/>
              <a:defRPr/>
            </a:pPr>
            <a:endParaRPr lang="en-US" altLang="en-US" sz="1800" dirty="0"/>
          </a:p>
          <a:p>
            <a:pPr>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a:p>
            <a:pPr>
              <a:buFont typeface="Wingdings" panose="05000000000000000000" pitchFamily="2" charset="2"/>
              <a:buChar char="v"/>
              <a:defRPr/>
            </a:pPr>
            <a:endParaRPr lang="en-US" altLang="en-US" sz="18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40220194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marL="285750" indent="-285750">
              <a:buFont typeface="Wingdings" panose="05000000000000000000" pitchFamily="2" charset="2"/>
              <a:buChar char="v"/>
              <a:defRPr/>
            </a:pPr>
            <a:r>
              <a:rPr lang="en-US" altLang="en-US" sz="2400" b="1" dirty="0"/>
              <a:t>Ansible inventories</a:t>
            </a:r>
          </a:p>
          <a:p>
            <a:pPr>
              <a:defRPr/>
            </a:pPr>
            <a:endParaRPr lang="en-US" sz="1600" b="1" dirty="0"/>
          </a:p>
          <a:p>
            <a:pPr marL="285750" indent="-285750">
              <a:buFont typeface="Wingdings" panose="05000000000000000000" pitchFamily="2" charset="2"/>
              <a:buChar char="Ø"/>
              <a:defRPr/>
            </a:pPr>
            <a:r>
              <a:rPr lang="en-US" altLang="en-US" sz="1600" dirty="0"/>
              <a:t>[webservers]</a:t>
            </a:r>
          </a:p>
          <a:p>
            <a:pPr>
              <a:defRPr/>
            </a:pPr>
            <a:r>
              <a:rPr lang="en-US" altLang="en-US" sz="1600" dirty="0"/>
              <a:t>     localhost </a:t>
            </a:r>
            <a:r>
              <a:rPr lang="en-US" altLang="en-US" sz="1600" dirty="0" err="1"/>
              <a:t>ansible_connection</a:t>
            </a:r>
            <a:r>
              <a:rPr lang="en-US" altLang="en-US" sz="1600" dirty="0"/>
              <a:t>=local</a:t>
            </a:r>
          </a:p>
          <a:p>
            <a:pPr>
              <a:defRPr/>
            </a:pPr>
            <a:r>
              <a:rPr lang="en-US" altLang="en-US" sz="1600" dirty="0"/>
              <a:t>     web1.example.com</a:t>
            </a:r>
          </a:p>
          <a:p>
            <a:pPr>
              <a:defRPr/>
            </a:pPr>
            <a:r>
              <a:rPr lang="en-US" altLang="en-US" sz="1600" dirty="0"/>
              <a:t>     web2.example.com:1234 </a:t>
            </a:r>
            <a:r>
              <a:rPr lang="en-US" altLang="en-US" sz="1600" dirty="0" err="1"/>
              <a:t>ansible_connection</a:t>
            </a:r>
            <a:r>
              <a:rPr lang="en-US" altLang="en-US" sz="1600" dirty="0"/>
              <a:t>=</a:t>
            </a:r>
            <a:r>
              <a:rPr lang="en-US" altLang="en-US" sz="1600" dirty="0" err="1"/>
              <a:t>ssh</a:t>
            </a:r>
            <a:r>
              <a:rPr lang="en-US" altLang="en-US" sz="1600" dirty="0"/>
              <a:t> </a:t>
            </a:r>
            <a:r>
              <a:rPr lang="en-US" altLang="en-US" sz="1600" dirty="0" err="1"/>
              <a:t>ansible_user</a:t>
            </a:r>
            <a:r>
              <a:rPr lang="en-US" altLang="en-US" sz="1600" dirty="0"/>
              <a:t>=</a:t>
            </a:r>
            <a:r>
              <a:rPr lang="en-US" altLang="en-US" sz="1600" dirty="0" err="1"/>
              <a:t>ftaylor</a:t>
            </a:r>
            <a:endParaRPr lang="en-US" altLang="en-US" sz="1600" dirty="0"/>
          </a:p>
          <a:p>
            <a:pPr>
              <a:defRPr/>
            </a:pPr>
            <a:r>
              <a:rPr lang="en-US" altLang="en-US" sz="1600" dirty="0"/>
              <a:t>     [</a:t>
            </a:r>
            <a:r>
              <a:rPr lang="en-US" altLang="en-US" sz="1600" dirty="0" err="1"/>
              <a:t>db</a:t>
            </a:r>
            <a:r>
              <a:rPr lang="en-US" altLang="en-US" sz="1600" dirty="0"/>
              <a:t>-servers]</a:t>
            </a:r>
          </a:p>
          <a:p>
            <a:pPr>
              <a:defRPr/>
            </a:pPr>
            <a:r>
              <a:rPr lang="en-US" altLang="en-US" sz="1600" dirty="0"/>
              <a:t>     web1.example.com</a:t>
            </a:r>
          </a:p>
          <a:p>
            <a:pPr>
              <a:defRPr/>
            </a:pPr>
            <a:r>
              <a:rPr lang="en-US" altLang="en-US" sz="1600" dirty="0"/>
              <a:t>     db1.example.com</a:t>
            </a:r>
          </a:p>
          <a:p>
            <a:pPr>
              <a:buFont typeface="Wingdings" panose="05000000000000000000" pitchFamily="2" charset="2"/>
              <a:buChar char="v"/>
              <a:defRPr/>
            </a:pPr>
            <a:endParaRPr lang="en-US" altLang="en-US" sz="1600" dirty="0"/>
          </a:p>
          <a:p>
            <a:pPr marL="285750" indent="-285750">
              <a:buFont typeface="Wingdings" panose="05000000000000000000" pitchFamily="2" charset="2"/>
              <a:buChar char="Ø"/>
              <a:defRPr/>
            </a:pPr>
            <a:r>
              <a:rPr lang="en-US" altLang="en-US" sz="1600" dirty="0"/>
              <a:t>Host entries can also define how Ansible communicates with the managed host, including transport and user account information. In the previous example, SSH on web2.example.com is configured to listen on a non-standard port, port 1234. The account Ansible should use to log into that host is </a:t>
            </a:r>
            <a:r>
              <a:rPr lang="en-US" altLang="en-US" sz="1600" dirty="0" err="1"/>
              <a:t>ftaylor</a:t>
            </a:r>
            <a:r>
              <a:rPr lang="en-US" altLang="en-US" sz="1600" dirty="0"/>
              <a:t>.</a:t>
            </a:r>
          </a:p>
          <a:p>
            <a:pPr>
              <a:buFont typeface="Wingdings" panose="05000000000000000000" pitchFamily="2" charset="2"/>
              <a:buChar char="v"/>
              <a:defRPr/>
            </a:pPr>
            <a:endParaRPr lang="en-US" altLang="en-US" sz="18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188563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marL="342900" indent="-342900">
              <a:buFont typeface="Wingdings" panose="05000000000000000000" pitchFamily="2" charset="2"/>
              <a:buChar char="v"/>
            </a:pPr>
            <a:r>
              <a:rPr lang="en-US" altLang="en-US" sz="2400" b="1" dirty="0"/>
              <a:t>DEPLOYING ANSIBLE</a:t>
            </a:r>
          </a:p>
          <a:p>
            <a:pPr>
              <a:buFont typeface="Wingdings" panose="05000000000000000000" pitchFamily="2" charset="2"/>
              <a:buChar char="v"/>
            </a:pPr>
            <a:endParaRPr lang="en-US" altLang="en-US" sz="1800" dirty="0"/>
          </a:p>
          <a:p>
            <a:pPr marL="285750" indent="-285750">
              <a:buFont typeface="Wingdings" panose="05000000000000000000" pitchFamily="2" charset="2"/>
              <a:buChar char="Ø"/>
            </a:pPr>
            <a:r>
              <a:rPr lang="en-US" altLang="en-US" sz="1800" dirty="0"/>
              <a:t>Ansible prerequisites</a:t>
            </a:r>
          </a:p>
          <a:p>
            <a:pPr marL="285750" indent="-285750">
              <a:buFont typeface="Wingdings" panose="05000000000000000000" pitchFamily="2" charset="2"/>
              <a:buChar char="Ø"/>
            </a:pPr>
            <a:endParaRPr lang="en-US" altLang="en-US" sz="1800" dirty="0"/>
          </a:p>
          <a:p>
            <a:pPr marL="285750" indent="-285750">
              <a:buFont typeface="Wingdings" panose="05000000000000000000" pitchFamily="2" charset="2"/>
              <a:buChar char="Ø"/>
            </a:pPr>
            <a:r>
              <a:rPr lang="en-US" altLang="en-US" sz="1800" dirty="0"/>
              <a:t>Control node</a:t>
            </a:r>
          </a:p>
          <a:p>
            <a:pPr marL="285750" indent="-285750">
              <a:buFont typeface="Wingdings" panose="05000000000000000000" pitchFamily="2" charset="2"/>
              <a:buChar char="Ø"/>
            </a:pPr>
            <a:endParaRPr lang="en-US" altLang="en-US" sz="1800" dirty="0"/>
          </a:p>
          <a:p>
            <a:pPr marL="285750" indent="-285750">
              <a:buFont typeface="Wingdings" panose="05000000000000000000" pitchFamily="2" charset="2"/>
              <a:buChar char="Ø"/>
            </a:pPr>
            <a:r>
              <a:rPr lang="en-US" altLang="en-US" sz="1800" dirty="0"/>
              <a:t>Unlike other configuration management utilities, such as Puppet and Chef, Ansible uses an agentless architecture. Ansible itself only needs to be installed on the host or hosts from which it will be run. Hosts which will be managed by Ansible do not need to have Ansible installed.</a:t>
            </a:r>
          </a:p>
          <a:p>
            <a:pPr marL="285750" indent="-285750">
              <a:buFont typeface="Wingdings" panose="05000000000000000000" pitchFamily="2" charset="2"/>
              <a:buChar char="Ø"/>
            </a:pPr>
            <a:endParaRPr lang="en-US" altLang="en-US" sz="1800" dirty="0"/>
          </a:p>
          <a:p>
            <a:pPr marL="285750" indent="-285750">
              <a:buFont typeface="Wingdings" panose="05000000000000000000" pitchFamily="2" charset="2"/>
              <a:buChar char="Ø"/>
            </a:pPr>
            <a:r>
              <a:rPr lang="en-US" altLang="en-US" sz="1800" dirty="0"/>
              <a:t>Ansible installation on the control node requires only that Python 2, version 2.6 or later be installed.</a:t>
            </a:r>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15914488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marL="342900" indent="-342900">
              <a:buFont typeface="Wingdings" panose="05000000000000000000" pitchFamily="2" charset="2"/>
              <a:buChar char="v"/>
              <a:defRPr/>
            </a:pPr>
            <a:r>
              <a:rPr lang="en-US" altLang="en-US" sz="2400" b="1" dirty="0"/>
              <a:t>DEPLOYING ANSIBLE</a:t>
            </a:r>
          </a:p>
          <a:p>
            <a:pPr>
              <a:buFont typeface="Wingdings" panose="05000000000000000000" pitchFamily="2" charset="2"/>
              <a:buChar char="v"/>
              <a:defRPr/>
            </a:pPr>
            <a:endParaRPr lang="en-US" altLang="en-US" sz="1800" dirty="0"/>
          </a:p>
          <a:p>
            <a:pPr marL="285750" indent="-285750">
              <a:buFont typeface="Wingdings" panose="05000000000000000000" pitchFamily="2" charset="2"/>
              <a:buChar char="Ø"/>
              <a:defRPr/>
            </a:pPr>
            <a:r>
              <a:rPr lang="en-US" altLang="en-US" sz="1800" dirty="0"/>
              <a:t>[</a:t>
            </a:r>
            <a:r>
              <a:rPr lang="en-US" altLang="en-US" sz="1800" dirty="0" err="1"/>
              <a:t>root@controlnode</a:t>
            </a:r>
            <a:r>
              <a:rPr lang="en-US" altLang="en-US" sz="1800" dirty="0"/>
              <a:t> ~]# yum list installed python</a:t>
            </a:r>
          </a:p>
          <a:p>
            <a:pPr>
              <a:defRPr/>
            </a:pPr>
            <a:r>
              <a:rPr lang="en-US" altLang="en-US" sz="1800" dirty="0"/>
              <a:t>      Loaded plugins: </a:t>
            </a:r>
            <a:r>
              <a:rPr lang="en-US" altLang="en-US" sz="1800" dirty="0" err="1"/>
              <a:t>langpacks</a:t>
            </a:r>
            <a:r>
              <a:rPr lang="en-US" altLang="en-US" sz="1800" dirty="0"/>
              <a:t>, search-disabled-repos</a:t>
            </a:r>
          </a:p>
          <a:p>
            <a:pPr>
              <a:defRPr/>
            </a:pPr>
            <a:r>
              <a:rPr lang="en-US" altLang="en-US" sz="1800" dirty="0"/>
              <a:t>      Installed Packages</a:t>
            </a:r>
          </a:p>
          <a:p>
            <a:pPr>
              <a:defRPr/>
            </a:pPr>
            <a:r>
              <a:rPr lang="en-US" altLang="en-US" sz="1800" dirty="0"/>
              <a:t>      python.x86_64 2.7.5-34.el7 installed</a:t>
            </a:r>
          </a:p>
          <a:p>
            <a:pPr marL="285750" indent="-285750">
              <a:buFont typeface="Wingdings" panose="05000000000000000000" pitchFamily="2" charset="2"/>
              <a:buChar char="Ø"/>
              <a:defRPr/>
            </a:pPr>
            <a:endParaRPr lang="en-US" altLang="en-US" sz="1800" dirty="0"/>
          </a:p>
          <a:p>
            <a:pPr marL="285750" indent="-285750">
              <a:buFont typeface="Wingdings" panose="05000000000000000000" pitchFamily="2" charset="2"/>
              <a:buChar char="Ø"/>
              <a:defRPr/>
            </a:pPr>
            <a:r>
              <a:rPr lang="en-US" altLang="en-US" sz="1800" dirty="0"/>
              <a:t>Managed hosts</a:t>
            </a:r>
          </a:p>
          <a:p>
            <a:pPr marL="285750" indent="-285750">
              <a:buFont typeface="Wingdings" panose="05000000000000000000" pitchFamily="2" charset="2"/>
              <a:buChar char="Ø"/>
              <a:defRPr/>
            </a:pPr>
            <a:endParaRPr lang="en-US" altLang="en-US" sz="1800" dirty="0"/>
          </a:p>
          <a:p>
            <a:pPr marL="285750" indent="-285750">
              <a:buFont typeface="Wingdings" panose="05000000000000000000" pitchFamily="2" charset="2"/>
              <a:buChar char="Ø"/>
              <a:defRPr/>
            </a:pPr>
            <a:r>
              <a:rPr lang="en-US" altLang="en-US" sz="1800" dirty="0"/>
              <a:t>Managed hosts do not need to have any special Ansible agent installed. They do need to have Python 2, version 2.4 or later installed. If the version of Python installed on the managed host is earlier than Python 2.5, then it must also have the python-</a:t>
            </a:r>
            <a:r>
              <a:rPr lang="en-US" altLang="en-US" sz="1800" dirty="0" err="1"/>
              <a:t>simplejson</a:t>
            </a:r>
            <a:r>
              <a:rPr lang="en-US" altLang="en-US" sz="1800" dirty="0"/>
              <a:t> package installed.</a:t>
            </a:r>
          </a:p>
          <a:p>
            <a:pPr>
              <a:buFont typeface="Wingdings" panose="05000000000000000000" pitchFamily="2" charset="2"/>
              <a:buChar char="v"/>
              <a:defRPr/>
            </a:pPr>
            <a:endParaRPr lang="en-US" altLang="en-US" sz="18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1946104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marL="342900" indent="-342900">
              <a:buFont typeface="Wingdings" panose="05000000000000000000" pitchFamily="2" charset="2"/>
              <a:buChar char="v"/>
            </a:pPr>
            <a:r>
              <a:rPr lang="en-US" altLang="en-US" sz="2400" b="1" dirty="0"/>
              <a:t>DEPLOYING ANSIBLE</a:t>
            </a:r>
          </a:p>
          <a:p>
            <a:pPr>
              <a:buFont typeface="Wingdings" panose="05000000000000000000" pitchFamily="2" charset="2"/>
              <a:buChar char="v"/>
            </a:pPr>
            <a:endParaRPr lang="en-US" altLang="en-US" sz="1800" dirty="0"/>
          </a:p>
          <a:p>
            <a:pPr marL="285750" indent="-285750">
              <a:buFont typeface="Wingdings" panose="05000000000000000000" pitchFamily="2" charset="2"/>
              <a:buChar char="Ø"/>
            </a:pPr>
            <a:r>
              <a:rPr lang="en-US" altLang="en-US" sz="1600" dirty="0"/>
              <a:t>The Ansible control node communicates with managed hosts over the network. Multiple options are available, but an SSH connection is used by default. Ansible normally connects to the managed host by using the same user name as the one running Ansible on the control node.</a:t>
            </a:r>
          </a:p>
          <a:p>
            <a:pPr marL="285750" indent="-285750">
              <a:buFont typeface="Wingdings" panose="05000000000000000000" pitchFamily="2" charset="2"/>
              <a:buChar char="Ø"/>
            </a:pPr>
            <a:endParaRPr lang="en-US" altLang="en-US" sz="1600" dirty="0"/>
          </a:p>
          <a:p>
            <a:pPr marL="285750" indent="-285750">
              <a:buFont typeface="Wingdings" panose="05000000000000000000" pitchFamily="2" charset="2"/>
              <a:buChar char="Ø"/>
            </a:pPr>
            <a:r>
              <a:rPr lang="en-US" altLang="en-US" sz="1600" dirty="0"/>
              <a:t>To ensure security, SSH sessions require authentication at the initiation of each connection.</a:t>
            </a:r>
          </a:p>
          <a:p>
            <a:pPr marL="285750" indent="-285750">
              <a:buFont typeface="Wingdings" panose="05000000000000000000" pitchFamily="2" charset="2"/>
              <a:buChar char="Ø"/>
            </a:pPr>
            <a:endParaRPr lang="en-US" altLang="en-US" sz="1600" dirty="0"/>
          </a:p>
          <a:p>
            <a:pPr marL="285750" indent="-285750">
              <a:buFont typeface="Wingdings" panose="05000000000000000000" pitchFamily="2" charset="2"/>
              <a:buChar char="Ø"/>
            </a:pPr>
            <a:r>
              <a:rPr lang="en-US" altLang="en-US" sz="1600" dirty="0"/>
              <a:t>SSH key-based authentication</a:t>
            </a:r>
          </a:p>
          <a:p>
            <a:pPr marL="285750" indent="-285750">
              <a:buFont typeface="Wingdings" panose="05000000000000000000" pitchFamily="2" charset="2"/>
              <a:buChar char="Ø"/>
            </a:pPr>
            <a:endParaRPr lang="en-US" altLang="en-US" sz="1600" dirty="0"/>
          </a:p>
          <a:p>
            <a:pPr marL="285750" indent="-285750">
              <a:buFont typeface="Wingdings" panose="05000000000000000000" pitchFamily="2" charset="2"/>
              <a:buChar char="Ø"/>
            </a:pPr>
            <a:r>
              <a:rPr lang="en-US" altLang="en-US" sz="1600" dirty="0"/>
              <a:t>Users can authenticate </a:t>
            </a:r>
            <a:r>
              <a:rPr lang="en-US" altLang="en-US" sz="1600" dirty="0" err="1"/>
              <a:t>ssh</a:t>
            </a:r>
            <a:r>
              <a:rPr lang="en-US" altLang="en-US" sz="1600" dirty="0"/>
              <a:t> logins without a password by using public key authentication. </a:t>
            </a:r>
            <a:r>
              <a:rPr lang="en-US" altLang="en-US" sz="1600" dirty="0" err="1"/>
              <a:t>Ssh</a:t>
            </a:r>
            <a:r>
              <a:rPr lang="en-US" altLang="en-US" sz="1600" dirty="0"/>
              <a:t> allows users to authenticate using a private-public key scheme. This means that two keys </a:t>
            </a:r>
            <a:r>
              <a:rPr lang="en-US" altLang="en-US" sz="1600" dirty="0" err="1"/>
              <a:t>aregenerated</a:t>
            </a:r>
            <a:r>
              <a:rPr lang="en-US" altLang="en-US" sz="1600" dirty="0"/>
              <a:t>, a private key and a public key.</a:t>
            </a:r>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42232876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marL="285750" indent="-285750">
              <a:buFont typeface="Wingdings" panose="05000000000000000000" pitchFamily="2" charset="2"/>
              <a:buChar char="v"/>
              <a:defRPr/>
            </a:pPr>
            <a:r>
              <a:rPr lang="en-US" altLang="en-US" sz="2400" b="1" dirty="0"/>
              <a:t>DEPLOYING ANSIBLE</a:t>
            </a:r>
          </a:p>
          <a:p>
            <a:pPr>
              <a:buFont typeface="Wingdings" panose="05000000000000000000" pitchFamily="2" charset="2"/>
              <a:buChar char="v"/>
              <a:defRPr/>
            </a:pPr>
            <a:endParaRPr lang="en-US" altLang="en-US" sz="1800" dirty="0"/>
          </a:p>
          <a:p>
            <a:pPr marL="285750" indent="-285750">
              <a:buFont typeface="Wingdings" panose="05000000000000000000" pitchFamily="2" charset="2"/>
              <a:buChar char="Ø"/>
              <a:defRPr/>
            </a:pPr>
            <a:r>
              <a:rPr lang="en-US" altLang="en-US" sz="1800" dirty="0"/>
              <a:t>The private key file is used as the authentication credential and, like a password, must be kept secret and secure. The public key is copied to systems the user wants to log in to and is used to verify the private key. The public key does not need to be secret.</a:t>
            </a:r>
          </a:p>
          <a:p>
            <a:pPr marL="285750" indent="-285750">
              <a:buFont typeface="Wingdings" panose="05000000000000000000" pitchFamily="2" charset="2"/>
              <a:buChar char="Ø"/>
              <a:defRPr/>
            </a:pPr>
            <a:endParaRPr lang="en-US" altLang="en-US" sz="1800" dirty="0"/>
          </a:p>
          <a:p>
            <a:pPr marL="285750" indent="-285750">
              <a:buFont typeface="Wingdings" panose="05000000000000000000" pitchFamily="2" charset="2"/>
              <a:buChar char="Ø"/>
              <a:defRPr/>
            </a:pPr>
            <a:r>
              <a:rPr lang="en-US" altLang="en-US" sz="1800" dirty="0"/>
              <a:t>Key generation is performed using the </a:t>
            </a:r>
            <a:r>
              <a:rPr lang="en-US" altLang="en-US" sz="1800" dirty="0" err="1"/>
              <a:t>ssh</a:t>
            </a:r>
            <a:r>
              <a:rPr lang="en-US" altLang="en-US" sz="1800" dirty="0"/>
              <a:t>-keygen command. </a:t>
            </a:r>
          </a:p>
          <a:p>
            <a:pPr marL="285750" indent="-285750">
              <a:buFont typeface="Wingdings" panose="05000000000000000000" pitchFamily="2" charset="2"/>
              <a:buChar char="Ø"/>
              <a:defRPr/>
            </a:pPr>
            <a:endParaRPr lang="en-US" altLang="en-US" sz="1800" dirty="0"/>
          </a:p>
          <a:p>
            <a:pPr marL="285750" indent="-285750">
              <a:buFont typeface="Wingdings" panose="05000000000000000000" pitchFamily="2" charset="2"/>
              <a:buChar char="Ø"/>
              <a:defRPr/>
            </a:pPr>
            <a:r>
              <a:rPr lang="en-US" altLang="en-US" sz="1800" dirty="0"/>
              <a:t>This generates the private key, ~/.</a:t>
            </a:r>
            <a:r>
              <a:rPr lang="en-US" altLang="en-US" sz="1800" dirty="0" err="1"/>
              <a:t>ssh</a:t>
            </a:r>
            <a:r>
              <a:rPr lang="en-US" altLang="en-US" sz="1800" dirty="0"/>
              <a:t>/</a:t>
            </a:r>
            <a:r>
              <a:rPr lang="en-US" altLang="en-US" sz="1800" dirty="0" err="1"/>
              <a:t>id_rsa</a:t>
            </a:r>
            <a:r>
              <a:rPr lang="en-US" altLang="en-US" sz="1800" dirty="0"/>
              <a:t>, and the public key,     ~/.</a:t>
            </a:r>
            <a:r>
              <a:rPr lang="en-US" altLang="en-US" sz="1800" dirty="0" err="1"/>
              <a:t>ssh</a:t>
            </a:r>
            <a:r>
              <a:rPr lang="en-US" altLang="en-US" sz="1800" dirty="0"/>
              <a:t>/id_rsa.pub.</a:t>
            </a:r>
          </a:p>
          <a:p>
            <a:pPr>
              <a:buFont typeface="Wingdings" panose="05000000000000000000" pitchFamily="2" charset="2"/>
              <a:buChar char="v"/>
              <a:defRPr/>
            </a:pPr>
            <a:endParaRPr lang="en-US" altLang="en-US" sz="18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1487803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marL="285750" indent="-285750">
              <a:buFont typeface="Wingdings" panose="05000000000000000000" pitchFamily="2" charset="2"/>
              <a:buChar char="v"/>
            </a:pPr>
            <a:r>
              <a:rPr lang="en-US" altLang="en-US" sz="2400" b="1" dirty="0"/>
              <a:t>Configuring Ansible</a:t>
            </a:r>
          </a:p>
          <a:p>
            <a:pPr>
              <a:buFont typeface="Wingdings" panose="05000000000000000000" pitchFamily="2" charset="2"/>
              <a:buChar char="v"/>
            </a:pPr>
            <a:endParaRPr lang="en-US" altLang="en-US" sz="1800" dirty="0"/>
          </a:p>
          <a:p>
            <a:pPr marL="285750" indent="-285750">
              <a:buFont typeface="Wingdings" panose="05000000000000000000" pitchFamily="2" charset="2"/>
              <a:buChar char="Ø"/>
            </a:pPr>
            <a:r>
              <a:rPr lang="en-US" altLang="en-US" sz="1800" dirty="0"/>
              <a:t>The behavior of an Ansible installation can be customized by modifying settings housed in</a:t>
            </a:r>
          </a:p>
          <a:p>
            <a:pPr marL="285750" indent="-285750">
              <a:buFont typeface="Wingdings" panose="05000000000000000000" pitchFamily="2" charset="2"/>
              <a:buChar char="Ø"/>
            </a:pPr>
            <a:r>
              <a:rPr lang="en-US" altLang="en-US" sz="1800" dirty="0"/>
              <a:t>Ansible's configuration file (/</a:t>
            </a:r>
            <a:r>
              <a:rPr lang="en-US" altLang="en-US" sz="1800" dirty="0" err="1"/>
              <a:t>etc</a:t>
            </a:r>
            <a:r>
              <a:rPr lang="en-US" altLang="en-US" sz="1800" dirty="0"/>
              <a:t>/ansible/</a:t>
            </a:r>
            <a:r>
              <a:rPr lang="en-US" altLang="en-US" sz="1800" dirty="0" err="1"/>
              <a:t>ansible.cfg</a:t>
            </a:r>
            <a:r>
              <a:rPr lang="en-US" altLang="en-US" sz="1800" dirty="0"/>
              <a:t>).</a:t>
            </a:r>
          </a:p>
          <a:p>
            <a:pPr marL="285750" indent="-285750">
              <a:buFont typeface="Wingdings" panose="05000000000000000000" pitchFamily="2" charset="2"/>
              <a:buChar char="Ø"/>
              <a:defRPr/>
            </a:pPr>
            <a:r>
              <a:rPr lang="en-US" altLang="en-US" sz="1800" dirty="0"/>
              <a:t>The behavior of an Ansible installation can be customized by modifying settings housed in</a:t>
            </a:r>
          </a:p>
          <a:p>
            <a:pPr marL="285750" indent="-285750">
              <a:buFont typeface="Wingdings" panose="05000000000000000000" pitchFamily="2" charset="2"/>
              <a:buChar char="Ø"/>
              <a:defRPr/>
            </a:pPr>
            <a:r>
              <a:rPr lang="en-US" altLang="en-US" sz="1800" dirty="0"/>
              <a:t>Ansible's configuration file (/</a:t>
            </a:r>
            <a:r>
              <a:rPr lang="en-US" altLang="en-US" sz="1800" dirty="0" err="1"/>
              <a:t>etc</a:t>
            </a:r>
            <a:r>
              <a:rPr lang="en-US" altLang="en-US" sz="1800" dirty="0"/>
              <a:t>/ansible/</a:t>
            </a:r>
            <a:r>
              <a:rPr lang="en-US" altLang="en-US" sz="1800" dirty="0" err="1"/>
              <a:t>ansible.cfg</a:t>
            </a:r>
            <a:r>
              <a:rPr lang="en-US" altLang="en-US" sz="1800" dirty="0"/>
              <a:t>).</a:t>
            </a:r>
          </a:p>
          <a:p>
            <a:pPr marL="285750" indent="-285750">
              <a:buFont typeface="Wingdings" panose="05000000000000000000" pitchFamily="2" charset="2"/>
              <a:buChar char="Ø"/>
              <a:defRPr/>
            </a:pPr>
            <a:r>
              <a:rPr lang="en-US" altLang="en-US" sz="1800" dirty="0" err="1"/>
              <a:t>privilege_escalation</a:t>
            </a:r>
            <a:r>
              <a:rPr lang="en-US" altLang="en-US" sz="1800" dirty="0"/>
              <a:t> section in the </a:t>
            </a:r>
            <a:r>
              <a:rPr lang="en-US" altLang="en-US" sz="1800" dirty="0" err="1"/>
              <a:t>ansible.cfg</a:t>
            </a:r>
            <a:r>
              <a:rPr lang="en-US" altLang="en-US" sz="1800" dirty="0"/>
              <a:t> configuration file by adding the following entry.</a:t>
            </a:r>
          </a:p>
          <a:p>
            <a:pPr>
              <a:defRPr/>
            </a:pPr>
            <a:r>
              <a:rPr lang="en-US" altLang="en-US" sz="1800" dirty="0"/>
              <a:t>      [</a:t>
            </a:r>
            <a:r>
              <a:rPr lang="en-US" altLang="en-US" sz="1800" dirty="0" err="1"/>
              <a:t>privilege_escalation</a:t>
            </a:r>
            <a:r>
              <a:rPr lang="en-US" altLang="en-US" sz="1800" dirty="0"/>
              <a:t>]</a:t>
            </a:r>
          </a:p>
          <a:p>
            <a:pPr marL="285750" indent="-285750">
              <a:buFont typeface="Wingdings" panose="05000000000000000000" pitchFamily="2" charset="2"/>
              <a:buChar char="Ø"/>
              <a:defRPr/>
            </a:pPr>
            <a:r>
              <a:rPr lang="en-US" altLang="en-US" sz="1800" dirty="0"/>
              <a:t>Enable privilege escalation by adding the become setting and configuring it as True.</a:t>
            </a:r>
          </a:p>
          <a:p>
            <a:pPr>
              <a:defRPr/>
            </a:pPr>
            <a:r>
              <a:rPr lang="en-US" altLang="en-US" sz="1800" dirty="0"/>
              <a:t>     become=True</a:t>
            </a:r>
          </a:p>
          <a:p>
            <a:pPr>
              <a:buFont typeface="Wingdings" panose="05000000000000000000" pitchFamily="2" charset="2"/>
              <a:buChar char="v"/>
            </a:pPr>
            <a:endParaRPr lang="en-US" altLang="en-US" sz="18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9585192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marL="342900" indent="-342900">
              <a:buFont typeface="Wingdings" panose="05000000000000000000" pitchFamily="2" charset="2"/>
              <a:buChar char="v"/>
            </a:pPr>
            <a:r>
              <a:rPr lang="en-US" altLang="en-US" sz="2400" b="1" dirty="0"/>
              <a:t>Configuring Ansible</a:t>
            </a:r>
          </a:p>
          <a:p>
            <a:pPr>
              <a:buFont typeface="Wingdings" panose="05000000000000000000" pitchFamily="2" charset="2"/>
              <a:buChar char="v"/>
            </a:pPr>
            <a:endParaRPr lang="en-US" altLang="en-US" sz="1600" dirty="0"/>
          </a:p>
          <a:p>
            <a:pPr marL="285750" indent="-285750">
              <a:buFont typeface="Wingdings" panose="05000000000000000000" pitchFamily="2" charset="2"/>
              <a:buChar char="Ø"/>
              <a:defRPr/>
            </a:pPr>
            <a:r>
              <a:rPr lang="en-US" altLang="en-US" sz="1600" dirty="0"/>
              <a:t>Set the privilege escalation to use </a:t>
            </a:r>
            <a:r>
              <a:rPr lang="en-US" altLang="en-US" sz="1600" dirty="0" err="1"/>
              <a:t>sudo</a:t>
            </a:r>
            <a:r>
              <a:rPr lang="en-US" altLang="en-US" sz="1600" dirty="0"/>
              <a:t> by adding the </a:t>
            </a:r>
            <a:r>
              <a:rPr lang="en-US" altLang="en-US" sz="1600" dirty="0" err="1"/>
              <a:t>become_method</a:t>
            </a:r>
            <a:r>
              <a:rPr lang="en-US" altLang="en-US" sz="1600" dirty="0"/>
              <a:t> setting and configuring it as </a:t>
            </a:r>
            <a:r>
              <a:rPr lang="en-US" altLang="en-US" sz="1600" dirty="0" err="1"/>
              <a:t>sudo</a:t>
            </a:r>
            <a:r>
              <a:rPr lang="en-US" altLang="en-US" sz="1600" dirty="0"/>
              <a:t>.</a:t>
            </a:r>
          </a:p>
          <a:p>
            <a:pPr>
              <a:defRPr/>
            </a:pPr>
            <a:r>
              <a:rPr lang="en-US" altLang="en-US" sz="1600" dirty="0"/>
              <a:t>     </a:t>
            </a:r>
            <a:r>
              <a:rPr lang="en-US" altLang="en-US" sz="1600" dirty="0" err="1"/>
              <a:t>become_method</a:t>
            </a:r>
            <a:r>
              <a:rPr lang="en-US" altLang="en-US" sz="1600" dirty="0"/>
              <a:t>=</a:t>
            </a:r>
            <a:r>
              <a:rPr lang="en-US" altLang="en-US" sz="1600" dirty="0" err="1"/>
              <a:t>sudo</a:t>
            </a:r>
            <a:endParaRPr lang="en-US" altLang="en-US" sz="1600" dirty="0"/>
          </a:p>
          <a:p>
            <a:pPr>
              <a:buFont typeface="Wingdings" panose="05000000000000000000" pitchFamily="2" charset="2"/>
              <a:buChar char="v"/>
              <a:defRPr/>
            </a:pPr>
            <a:endParaRPr lang="en-US" altLang="en-US" sz="1600" dirty="0"/>
          </a:p>
          <a:p>
            <a:pPr marL="285750" indent="-285750">
              <a:buFont typeface="Wingdings" panose="05000000000000000000" pitchFamily="2" charset="2"/>
              <a:buChar char="Ø"/>
              <a:defRPr/>
            </a:pPr>
            <a:r>
              <a:rPr lang="en-US" altLang="en-US" sz="1600" dirty="0"/>
              <a:t>Set the privilege escalation user by adding the </a:t>
            </a:r>
            <a:r>
              <a:rPr lang="en-US" altLang="en-US" sz="1600" dirty="0" err="1"/>
              <a:t>become_user</a:t>
            </a:r>
            <a:r>
              <a:rPr lang="en-US" altLang="en-US" sz="1600" dirty="0"/>
              <a:t> setting and configuring it as root.</a:t>
            </a:r>
          </a:p>
          <a:p>
            <a:pPr>
              <a:defRPr/>
            </a:pPr>
            <a:r>
              <a:rPr lang="en-US" altLang="en-US" sz="1600" dirty="0"/>
              <a:t>      </a:t>
            </a:r>
            <a:r>
              <a:rPr lang="en-US" altLang="en-US" sz="1600" dirty="0" err="1"/>
              <a:t>become_user</a:t>
            </a:r>
            <a:r>
              <a:rPr lang="en-US" altLang="en-US" sz="1600" dirty="0"/>
              <a:t>=root</a:t>
            </a:r>
          </a:p>
          <a:p>
            <a:pPr>
              <a:buFont typeface="Wingdings" panose="05000000000000000000" pitchFamily="2" charset="2"/>
              <a:buChar char="v"/>
              <a:defRPr/>
            </a:pPr>
            <a:endParaRPr lang="en-US" altLang="en-US" sz="1600" dirty="0"/>
          </a:p>
          <a:p>
            <a:pPr marL="285750" indent="-285750">
              <a:buFont typeface="Wingdings" panose="05000000000000000000" pitchFamily="2" charset="2"/>
              <a:buChar char="Ø"/>
              <a:defRPr/>
            </a:pPr>
            <a:r>
              <a:rPr lang="en-US" altLang="en-US" sz="1600" dirty="0"/>
              <a:t>Enable password prompting during privilege escalation by adding the </a:t>
            </a:r>
            <a:r>
              <a:rPr lang="en-US" altLang="en-US" sz="1600" dirty="0" err="1"/>
              <a:t>become_ask_pass</a:t>
            </a:r>
            <a:r>
              <a:rPr lang="en-US" altLang="en-US" sz="1600" dirty="0"/>
              <a:t> setting and configuring it as True.</a:t>
            </a:r>
          </a:p>
          <a:p>
            <a:pPr>
              <a:defRPr/>
            </a:pPr>
            <a:r>
              <a:rPr lang="en-US" altLang="en-US" sz="1600" dirty="0"/>
              <a:t>      </a:t>
            </a:r>
            <a:r>
              <a:rPr lang="en-US" altLang="en-US" sz="1600" dirty="0" err="1"/>
              <a:t>become_ask_pass</a:t>
            </a:r>
            <a:r>
              <a:rPr lang="en-US" altLang="en-US" sz="1600" dirty="0"/>
              <a:t>=True</a:t>
            </a:r>
          </a:p>
          <a:p>
            <a:pPr>
              <a:buFont typeface="Wingdings" panose="05000000000000000000" pitchFamily="2" charset="2"/>
              <a:buChar char="v"/>
            </a:pPr>
            <a:endParaRPr lang="en-US" altLang="en-US" sz="18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7919269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a:buFont typeface="Wingdings" panose="05000000000000000000" pitchFamily="2" charset="2"/>
              <a:buChar char="v"/>
            </a:pPr>
            <a:endParaRPr lang="en-US" altLang="en-US" sz="2400" b="1" dirty="0"/>
          </a:p>
          <a:p>
            <a:pPr>
              <a:buFont typeface="Wingdings" panose="05000000000000000000" pitchFamily="2" charset="2"/>
              <a:buChar char="v"/>
            </a:pPr>
            <a:r>
              <a:rPr lang="en-US" altLang="en-US" sz="2400" b="1" dirty="0"/>
              <a:t>IMPLEMENTING PLAYBOOKS</a:t>
            </a:r>
          </a:p>
          <a:p>
            <a:pPr>
              <a:buFont typeface="Wingdings" panose="05000000000000000000" pitchFamily="2" charset="2"/>
              <a:buChar char="v"/>
            </a:pPr>
            <a:endParaRPr lang="en-US" altLang="en-US" sz="1800" b="1" dirty="0"/>
          </a:p>
          <a:p>
            <a:pPr marL="285750" indent="-285750">
              <a:buFont typeface="Wingdings" panose="05000000000000000000" pitchFamily="2" charset="2"/>
              <a:buChar char="Ø"/>
            </a:pPr>
            <a:r>
              <a:rPr lang="en-US" altLang="en-US" sz="1800" dirty="0"/>
              <a:t>Goal:  Write Ansible plays and execute a playbook.</a:t>
            </a:r>
          </a:p>
          <a:p>
            <a:pPr marL="285750" indent="-285750">
              <a:buFont typeface="Wingdings" panose="05000000000000000000" pitchFamily="2" charset="2"/>
              <a:buChar char="Ø"/>
            </a:pPr>
            <a:endParaRPr lang="en-US" altLang="en-US" sz="1800" dirty="0"/>
          </a:p>
          <a:p>
            <a:pPr marL="285750" indent="-285750">
              <a:buFont typeface="Wingdings" panose="05000000000000000000" pitchFamily="2" charset="2"/>
              <a:buChar char="Ø"/>
            </a:pPr>
            <a:r>
              <a:rPr lang="en-US" altLang="en-US" sz="1800" dirty="0"/>
              <a:t>Objectives </a:t>
            </a:r>
          </a:p>
          <a:p>
            <a:pPr marL="285750" indent="-285750">
              <a:buFont typeface="Wingdings" panose="05000000000000000000" pitchFamily="2" charset="2"/>
              <a:buChar char="Ø"/>
            </a:pPr>
            <a:endParaRPr lang="en-US" altLang="en-US" sz="1800" dirty="0"/>
          </a:p>
          <a:p>
            <a:pPr marL="285750" indent="-285750">
              <a:buFont typeface="Wingdings" panose="05000000000000000000" pitchFamily="2" charset="2"/>
              <a:buChar char="Ø"/>
            </a:pPr>
            <a:r>
              <a:rPr lang="en-US" altLang="en-US" sz="1800" dirty="0"/>
              <a:t>Write YAML files.</a:t>
            </a:r>
          </a:p>
          <a:p>
            <a:pPr marL="285750" indent="-285750">
              <a:buFont typeface="Wingdings" panose="05000000000000000000" pitchFamily="2" charset="2"/>
              <a:buChar char="Ø"/>
            </a:pPr>
            <a:r>
              <a:rPr lang="en-US" altLang="en-US" sz="1800" dirty="0"/>
              <a:t>Implement Ansible playbooks.</a:t>
            </a:r>
          </a:p>
          <a:p>
            <a:pPr marL="285750" indent="-285750">
              <a:buFont typeface="Wingdings" panose="05000000000000000000" pitchFamily="2" charset="2"/>
              <a:buChar char="Ø"/>
            </a:pPr>
            <a:r>
              <a:rPr lang="en-US" altLang="en-US" sz="1800" dirty="0"/>
              <a:t>Write and execute a playbook.</a:t>
            </a:r>
          </a:p>
          <a:p>
            <a:pPr>
              <a:buFont typeface="Wingdings" panose="05000000000000000000" pitchFamily="2" charset="2"/>
              <a:buChar char="v"/>
            </a:pPr>
            <a:endParaRPr lang="en-US" altLang="en-US" sz="18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16722651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a:buFont typeface="Wingdings" panose="05000000000000000000" pitchFamily="2" charset="2"/>
              <a:buChar char="v"/>
            </a:pPr>
            <a:endParaRPr lang="en-US" altLang="en-US" sz="1800" b="1" dirty="0"/>
          </a:p>
          <a:p>
            <a:pPr>
              <a:buFont typeface="Wingdings" panose="05000000000000000000" pitchFamily="2" charset="2"/>
              <a:buChar char="v"/>
            </a:pPr>
            <a:r>
              <a:rPr lang="en-US" altLang="en-US" sz="2400" b="1" dirty="0"/>
              <a:t>IMPLEMENTING PLAYBOOKS</a:t>
            </a:r>
          </a:p>
          <a:p>
            <a:pPr marL="285750" indent="-285750">
              <a:buFont typeface="Wingdings" panose="05000000000000000000" pitchFamily="2" charset="2"/>
              <a:buChar char="Ø"/>
            </a:pPr>
            <a:endParaRPr lang="en-US" altLang="en-US" sz="1800" b="1" dirty="0"/>
          </a:p>
          <a:p>
            <a:pPr marL="285750" indent="-285750">
              <a:buFont typeface="Wingdings" panose="05000000000000000000" pitchFamily="2" charset="2"/>
              <a:buChar char="Ø"/>
            </a:pPr>
            <a:r>
              <a:rPr lang="en-US" altLang="en-US" sz="1800" dirty="0"/>
              <a:t>Introduction to </a:t>
            </a:r>
            <a:r>
              <a:rPr lang="en-US" altLang="en-US" sz="1800" dirty="0" err="1"/>
              <a:t>YAMLAnsible</a:t>
            </a:r>
            <a:r>
              <a:rPr lang="en-US" altLang="en-US" sz="1800" dirty="0"/>
              <a:t> playbooks are written using the YAML </a:t>
            </a:r>
            <a:r>
              <a:rPr lang="en-US" altLang="en-US" sz="1800" dirty="0" err="1"/>
              <a:t>Ain’t</a:t>
            </a:r>
            <a:r>
              <a:rPr lang="en-US" altLang="en-US" sz="1800" dirty="0"/>
              <a:t> Markup Language (YAML) language. Therefore, it is necessary to understand the basics of YAML syntax to compose an Ansible playbook.</a:t>
            </a:r>
          </a:p>
          <a:p>
            <a:pPr marL="285750" indent="-285750">
              <a:buFont typeface="Wingdings" panose="05000000000000000000" pitchFamily="2" charset="2"/>
              <a:buChar char="Ø"/>
            </a:pPr>
            <a:endParaRPr lang="en-US" altLang="en-US" sz="1800" dirty="0"/>
          </a:p>
          <a:p>
            <a:pPr marL="285750" indent="-285750">
              <a:buFont typeface="Wingdings" panose="05000000000000000000" pitchFamily="2" charset="2"/>
              <a:buChar char="Ø"/>
            </a:pPr>
            <a:r>
              <a:rPr lang="en-US" altLang="en-US" sz="1800" dirty="0"/>
              <a:t>YAML was designed primarily for the representation of data structures such as lists and associative arrays in an easy to write, human-readable format.</a:t>
            </a:r>
          </a:p>
          <a:p>
            <a:pPr marL="285750" indent="-285750">
              <a:buFont typeface="Wingdings" panose="05000000000000000000" pitchFamily="2" charset="2"/>
              <a:buChar char="Ø"/>
            </a:pPr>
            <a:endParaRPr lang="en-US" altLang="en-US" sz="1800" dirty="0"/>
          </a:p>
          <a:p>
            <a:pPr marL="285750" indent="-285750">
              <a:buFont typeface="Wingdings" panose="05000000000000000000" pitchFamily="2" charset="2"/>
              <a:buChar char="Ø"/>
            </a:pPr>
            <a:r>
              <a:rPr lang="en-US" altLang="en-US" sz="1800" dirty="0"/>
              <a:t>YAML files optionally begin with a three dash start of document marker and are optionally terminated with a three dot end of file marker.</a:t>
            </a:r>
          </a:p>
          <a:p>
            <a:pPr>
              <a:buFont typeface="Wingdings" panose="05000000000000000000" pitchFamily="2" charset="2"/>
              <a:buChar char="v"/>
            </a:pPr>
            <a:endParaRPr lang="en-US" altLang="en-US" sz="1800" dirty="0"/>
          </a:p>
          <a:p>
            <a:pPr>
              <a:buFont typeface="Wingdings" panose="05000000000000000000" pitchFamily="2" charset="2"/>
              <a:buChar char="v"/>
            </a:pPr>
            <a:endParaRPr lang="en-US" altLang="en-US" sz="1800" dirty="0"/>
          </a:p>
          <a:p>
            <a:pPr>
              <a:buFont typeface="Wingdings" panose="05000000000000000000" pitchFamily="2" charset="2"/>
              <a:buChar char="v"/>
            </a:pPr>
            <a:endParaRPr lang="en-US" altLang="en-US" sz="1800" b="1" dirty="0"/>
          </a:p>
          <a:p>
            <a:pPr>
              <a:buFont typeface="Wingdings" panose="05000000000000000000" pitchFamily="2" charset="2"/>
              <a:buChar char="v"/>
            </a:pPr>
            <a:endParaRPr lang="en-US" altLang="en-US" sz="18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3290728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502476"/>
          </a:xfrm>
        </p:spPr>
        <p:txBody>
          <a:bodyPr>
            <a:normAutofit/>
          </a:bodyPr>
          <a:lstStyle/>
          <a:p>
            <a:pPr marL="285750" indent="-285750">
              <a:buFont typeface="Wingdings" panose="05000000000000000000" pitchFamily="2" charset="2"/>
              <a:buChar char="v"/>
            </a:pPr>
            <a:r>
              <a:rPr lang="en-US" sz="2400" b="1" dirty="0"/>
              <a:t>Communication between Ansible Server with managed hosts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5" name="Picture 4">
            <a:extLst>
              <a:ext uri="{FF2B5EF4-FFF2-40B4-BE49-F238E27FC236}">
                <a16:creationId xmlns:a16="http://schemas.microsoft.com/office/drawing/2014/main" id="{66E3C61C-2355-4C4A-952E-A92F64AA3A69}"/>
              </a:ext>
            </a:extLst>
          </p:cNvPr>
          <p:cNvPicPr>
            <a:picLocks noChangeAspect="1"/>
          </p:cNvPicPr>
          <p:nvPr/>
        </p:nvPicPr>
        <p:blipFill>
          <a:blip r:embed="rId2"/>
          <a:stretch>
            <a:fillRect/>
          </a:stretch>
        </p:blipFill>
        <p:spPr>
          <a:xfrm>
            <a:off x="869852" y="2548653"/>
            <a:ext cx="10058400" cy="3898982"/>
          </a:xfrm>
          <a:prstGeom prst="rect">
            <a:avLst/>
          </a:prstGeom>
        </p:spPr>
      </p:pic>
    </p:spTree>
    <p:extLst>
      <p:ext uri="{BB962C8B-B14F-4D97-AF65-F5344CB8AC3E}">
        <p14:creationId xmlns:p14="http://schemas.microsoft.com/office/powerpoint/2010/main" val="13265195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marL="285750" indent="-285750">
              <a:buFont typeface="Wingdings" panose="05000000000000000000" pitchFamily="2" charset="2"/>
              <a:buChar char="v"/>
            </a:pPr>
            <a:r>
              <a:rPr lang="en-US" altLang="en-US" sz="2400" b="1" dirty="0"/>
              <a:t>IMPLEMENTING PLAYBOOKS</a:t>
            </a:r>
          </a:p>
          <a:p>
            <a:pPr>
              <a:buFont typeface="Wingdings" panose="05000000000000000000" pitchFamily="2" charset="2"/>
              <a:buChar char="v"/>
            </a:pPr>
            <a:endParaRPr lang="en-US" altLang="en-US" sz="1800" dirty="0"/>
          </a:p>
          <a:p>
            <a:pPr marL="285750" indent="-285750">
              <a:buFont typeface="Wingdings" panose="05000000000000000000" pitchFamily="2" charset="2"/>
              <a:buChar char="Ø"/>
            </a:pPr>
            <a:r>
              <a:rPr lang="en-US" altLang="en-US" sz="1800" dirty="0"/>
              <a:t>Using YAML in Ansible playbooks</a:t>
            </a:r>
          </a:p>
          <a:p>
            <a:pPr marL="285750" indent="-285750">
              <a:buFont typeface="Wingdings" panose="05000000000000000000" pitchFamily="2" charset="2"/>
              <a:buChar char="Ø"/>
            </a:pPr>
            <a:endParaRPr lang="en-US" altLang="en-US" sz="1800" dirty="0"/>
          </a:p>
          <a:p>
            <a:pPr marL="285750" indent="-285750">
              <a:buFont typeface="Wingdings" panose="05000000000000000000" pitchFamily="2" charset="2"/>
              <a:buChar char="Ø"/>
            </a:pPr>
            <a:r>
              <a:rPr lang="en-US" altLang="en-US" sz="1800" dirty="0"/>
              <a:t>Start and end of file markers</a:t>
            </a:r>
          </a:p>
          <a:p>
            <a:pPr marL="285750" indent="-285750">
              <a:buFont typeface="Wingdings" panose="05000000000000000000" pitchFamily="2" charset="2"/>
              <a:buChar char="Ø"/>
            </a:pPr>
            <a:endParaRPr lang="en-US" altLang="en-US" sz="1800" dirty="0"/>
          </a:p>
          <a:p>
            <a:pPr marL="285750" indent="-285750">
              <a:buFont typeface="Wingdings" panose="05000000000000000000" pitchFamily="2" charset="2"/>
              <a:buChar char="Ø"/>
            </a:pPr>
            <a:r>
              <a:rPr lang="en-US" altLang="en-US" sz="1800" dirty="0"/>
              <a:t>YAML files are initiated with a beginning of document marker made up of three dashes. Playbooks can be initiated with this line. However, it is optional and does not affect the execution of a playbook.</a:t>
            </a:r>
          </a:p>
          <a:p>
            <a:pPr marL="285750" indent="-285750">
              <a:buFont typeface="Wingdings" panose="05000000000000000000" pitchFamily="2" charset="2"/>
              <a:buChar char="Ø"/>
            </a:pPr>
            <a:r>
              <a:rPr lang="en-US" altLang="en-US" sz="1800" dirty="0"/>
              <a:t>---</a:t>
            </a:r>
          </a:p>
          <a:p>
            <a:pPr marL="285750" indent="-285750">
              <a:buFont typeface="Wingdings" panose="05000000000000000000" pitchFamily="2" charset="2"/>
              <a:buChar char="Ø"/>
            </a:pPr>
            <a:r>
              <a:rPr lang="en-US" altLang="en-US" sz="1800" dirty="0"/>
              <a:t>...output omitted...</a:t>
            </a:r>
          </a:p>
          <a:p>
            <a:pPr marL="285750" indent="-285750">
              <a:buFont typeface="Wingdings" panose="05000000000000000000" pitchFamily="2" charset="2"/>
              <a:buChar char="Ø"/>
            </a:pPr>
            <a:r>
              <a:rPr lang="en-US" altLang="en-US" sz="1800" dirty="0"/>
              <a:t>...</a:t>
            </a:r>
          </a:p>
          <a:p>
            <a:pPr>
              <a:buFont typeface="Wingdings" panose="05000000000000000000" pitchFamily="2" charset="2"/>
              <a:buChar char="v"/>
            </a:pPr>
            <a:endParaRPr lang="en-US" altLang="en-US" sz="1800" dirty="0"/>
          </a:p>
          <a:p>
            <a:endParaRPr lang="en-US" altLang="en-US" sz="1800" b="1"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40480161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a:buFont typeface="Wingdings" panose="05000000000000000000" pitchFamily="2" charset="2"/>
              <a:buChar char="v"/>
              <a:defRPr/>
            </a:pPr>
            <a:endParaRPr lang="en-US" sz="2000" b="1" dirty="0"/>
          </a:p>
          <a:p>
            <a:pPr>
              <a:buFont typeface="Wingdings" panose="05000000000000000000" pitchFamily="2" charset="2"/>
              <a:buChar char="v"/>
              <a:defRPr/>
            </a:pPr>
            <a:r>
              <a:rPr lang="en-US" sz="2000" b="1" dirty="0"/>
              <a:t>IMPLEMENTING PLAYBOOKS</a:t>
            </a:r>
          </a:p>
          <a:p>
            <a:pPr>
              <a:buFont typeface="Wingdings" panose="05000000000000000000" pitchFamily="2" charset="2"/>
              <a:buChar char="v"/>
              <a:defRPr/>
            </a:pPr>
            <a:endParaRPr lang="en-US" sz="2000" dirty="0"/>
          </a:p>
          <a:p>
            <a:pPr>
              <a:defRPr/>
            </a:pPr>
            <a:r>
              <a:rPr lang="en-US" altLang="en-US" sz="1800" dirty="0"/>
              <a:t>---</a:t>
            </a:r>
          </a:p>
          <a:p>
            <a:pPr>
              <a:defRPr/>
            </a:pPr>
            <a:r>
              <a:rPr lang="en-US" altLang="en-US" sz="1800" dirty="0"/>
              <a:t>- hosts: dev</a:t>
            </a:r>
          </a:p>
          <a:p>
            <a:pPr>
              <a:defRPr/>
            </a:pPr>
            <a:r>
              <a:rPr lang="en-US" altLang="en-US" sz="1800" dirty="0"/>
              <a:t>  become: true</a:t>
            </a:r>
          </a:p>
          <a:p>
            <a:pPr>
              <a:defRPr/>
            </a:pPr>
            <a:r>
              <a:rPr lang="en-US" altLang="en-US" sz="1800" dirty="0"/>
              <a:t>  </a:t>
            </a:r>
            <a:r>
              <a:rPr lang="en-US" altLang="en-US" sz="1800" dirty="0" err="1"/>
              <a:t>become_user</a:t>
            </a:r>
            <a:r>
              <a:rPr lang="en-US" altLang="en-US" sz="1800" dirty="0"/>
              <a:t>: root</a:t>
            </a:r>
          </a:p>
          <a:p>
            <a:pPr>
              <a:defRPr/>
            </a:pPr>
            <a:r>
              <a:rPr lang="en-US" altLang="en-US" sz="1800" dirty="0"/>
              <a:t>  tasks:</a:t>
            </a:r>
          </a:p>
          <a:p>
            <a:pPr>
              <a:defRPr/>
            </a:pPr>
            <a:r>
              <a:rPr lang="en-US" altLang="en-US" sz="1800" dirty="0"/>
              <a:t>    - name: run the script</a:t>
            </a:r>
          </a:p>
          <a:p>
            <a:pPr>
              <a:defRPr/>
            </a:pPr>
            <a:r>
              <a:rPr lang="en-US" altLang="en-US" sz="1800" dirty="0"/>
              <a:t>      script: /home/sverma/ansible/scr.sh</a:t>
            </a:r>
          </a:p>
          <a:p>
            <a:pPr>
              <a:defRPr/>
            </a:pPr>
            <a:r>
              <a:rPr lang="en-US" altLang="en-US" sz="1800" dirty="0"/>
              <a:t>      when: </a:t>
            </a:r>
            <a:r>
              <a:rPr lang="en-US" altLang="en-US" sz="1800" dirty="0" err="1"/>
              <a:t>ansible_distribution</a:t>
            </a:r>
            <a:r>
              <a:rPr lang="en-US" altLang="en-US" sz="1800" dirty="0"/>
              <a:t> == "RedHat" and </a:t>
            </a:r>
            <a:r>
              <a:rPr lang="en-US" altLang="en-US" sz="1800" dirty="0" err="1"/>
              <a:t>ansible_distribution_major_version</a:t>
            </a:r>
            <a:r>
              <a:rPr lang="en-US" altLang="en-US" sz="1800" dirty="0"/>
              <a:t> == '7'</a:t>
            </a:r>
          </a:p>
          <a:p>
            <a:pPr>
              <a:buFont typeface="Wingdings" panose="05000000000000000000" pitchFamily="2" charset="2"/>
              <a:buChar char="v"/>
              <a:defRPr/>
            </a:pPr>
            <a:endParaRPr lang="en-US" altLang="en-US" sz="20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13723379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a:buFont typeface="Wingdings" panose="05000000000000000000" pitchFamily="2" charset="2"/>
              <a:buChar char="v"/>
              <a:defRPr/>
            </a:pPr>
            <a:r>
              <a:rPr lang="en-US" altLang="en-US" sz="2000" dirty="0"/>
              <a:t>User Administration</a:t>
            </a:r>
          </a:p>
          <a:p>
            <a:pPr>
              <a:buFont typeface="Wingdings" panose="05000000000000000000" pitchFamily="2" charset="2"/>
              <a:buChar char="v"/>
              <a:defRPr/>
            </a:pPr>
            <a:endParaRPr lang="en-US" altLang="en-US" sz="2000" dirty="0"/>
          </a:p>
          <a:p>
            <a:pPr>
              <a:buFont typeface="Wingdings" panose="05000000000000000000" pitchFamily="2" charset="2"/>
              <a:buChar char="v"/>
              <a:defRPr/>
            </a:pPr>
            <a:endParaRPr lang="en-US" altLang="en-US" sz="2000" dirty="0"/>
          </a:p>
          <a:p>
            <a:pPr>
              <a:buFont typeface="Wingdings" panose="05000000000000000000" pitchFamily="2" charset="2"/>
              <a:buChar char="v"/>
              <a:defRPr/>
            </a:pPr>
            <a:endParaRPr lang="en-US" altLang="en-US" sz="2000" dirty="0"/>
          </a:p>
          <a:p>
            <a:pPr>
              <a:buFont typeface="Wingdings" panose="05000000000000000000" pitchFamily="2" charset="2"/>
              <a:buChar char="v"/>
              <a:defRPr/>
            </a:pPr>
            <a:endParaRPr lang="en-US" altLang="en-US" sz="20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2" name="Picture 1">
            <a:extLst>
              <a:ext uri="{FF2B5EF4-FFF2-40B4-BE49-F238E27FC236}">
                <a16:creationId xmlns:a16="http://schemas.microsoft.com/office/drawing/2014/main" id="{A494FEB9-67F6-494A-90A7-122186B3EEEB}"/>
              </a:ext>
            </a:extLst>
          </p:cNvPr>
          <p:cNvPicPr>
            <a:picLocks noChangeAspect="1"/>
          </p:cNvPicPr>
          <p:nvPr/>
        </p:nvPicPr>
        <p:blipFill>
          <a:blip r:embed="rId2"/>
          <a:stretch>
            <a:fillRect/>
          </a:stretch>
        </p:blipFill>
        <p:spPr>
          <a:xfrm>
            <a:off x="999918" y="2457863"/>
            <a:ext cx="8515143" cy="3863423"/>
          </a:xfrm>
          <a:prstGeom prst="rect">
            <a:avLst/>
          </a:prstGeom>
        </p:spPr>
      </p:pic>
    </p:spTree>
    <p:extLst>
      <p:ext uri="{BB962C8B-B14F-4D97-AF65-F5344CB8AC3E}">
        <p14:creationId xmlns:p14="http://schemas.microsoft.com/office/powerpoint/2010/main" val="23847531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a:buFont typeface="Wingdings" panose="05000000000000000000" pitchFamily="2" charset="2"/>
              <a:buChar char="v"/>
              <a:defRPr/>
            </a:pPr>
            <a:r>
              <a:rPr lang="en-US" altLang="en-US" sz="2000" dirty="0"/>
              <a:t>User Administration</a:t>
            </a:r>
          </a:p>
          <a:p>
            <a:pPr>
              <a:buFont typeface="Wingdings" panose="05000000000000000000" pitchFamily="2" charset="2"/>
              <a:buChar char="v"/>
              <a:defRPr/>
            </a:pPr>
            <a:endParaRPr lang="en-US" altLang="en-US" sz="2000" dirty="0"/>
          </a:p>
          <a:p>
            <a:pPr>
              <a:buFont typeface="Wingdings" panose="05000000000000000000" pitchFamily="2" charset="2"/>
              <a:buChar char="v"/>
              <a:defRPr/>
            </a:pPr>
            <a:endParaRPr lang="en-US" altLang="en-US" sz="2000" dirty="0"/>
          </a:p>
          <a:p>
            <a:pPr>
              <a:buFont typeface="Wingdings" panose="05000000000000000000" pitchFamily="2" charset="2"/>
              <a:buChar char="v"/>
              <a:defRPr/>
            </a:pPr>
            <a:endParaRPr lang="en-US" altLang="en-US" sz="2000" dirty="0"/>
          </a:p>
          <a:p>
            <a:pPr>
              <a:buFont typeface="Wingdings" panose="05000000000000000000" pitchFamily="2" charset="2"/>
              <a:buChar char="v"/>
              <a:defRPr/>
            </a:pPr>
            <a:endParaRPr lang="en-US" altLang="en-US" sz="20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5" name="Picture 4">
            <a:extLst>
              <a:ext uri="{FF2B5EF4-FFF2-40B4-BE49-F238E27FC236}">
                <a16:creationId xmlns:a16="http://schemas.microsoft.com/office/drawing/2014/main" id="{666939A9-05D8-4FED-BE3C-09DCD902087A}"/>
              </a:ext>
            </a:extLst>
          </p:cNvPr>
          <p:cNvPicPr>
            <a:picLocks noChangeAspect="1"/>
          </p:cNvPicPr>
          <p:nvPr/>
        </p:nvPicPr>
        <p:blipFill>
          <a:blip r:embed="rId2"/>
          <a:stretch>
            <a:fillRect/>
          </a:stretch>
        </p:blipFill>
        <p:spPr>
          <a:xfrm>
            <a:off x="862426" y="2598669"/>
            <a:ext cx="8983939" cy="3409950"/>
          </a:xfrm>
          <a:prstGeom prst="rect">
            <a:avLst/>
          </a:prstGeom>
        </p:spPr>
      </p:pic>
    </p:spTree>
    <p:extLst>
      <p:ext uri="{BB962C8B-B14F-4D97-AF65-F5344CB8AC3E}">
        <p14:creationId xmlns:p14="http://schemas.microsoft.com/office/powerpoint/2010/main" val="16541232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a:buFont typeface="Wingdings" panose="05000000000000000000" pitchFamily="2" charset="2"/>
              <a:buChar char="v"/>
              <a:defRPr/>
            </a:pPr>
            <a:r>
              <a:rPr lang="en-US" altLang="en-US" sz="2000" dirty="0"/>
              <a:t>User Administration</a:t>
            </a:r>
          </a:p>
          <a:p>
            <a:pPr marL="342900" indent="-342900">
              <a:buFont typeface="Wingdings" panose="05000000000000000000" pitchFamily="2" charset="2"/>
              <a:buChar char="§"/>
              <a:defRPr/>
            </a:pPr>
            <a:r>
              <a:rPr lang="en-US" altLang="en-US" sz="2000" dirty="0"/>
              <a:t>Now next to add the below sub options in User Administration tab</a:t>
            </a:r>
          </a:p>
          <a:p>
            <a:pPr>
              <a:buFont typeface="Wingdings" panose="05000000000000000000" pitchFamily="2" charset="2"/>
              <a:buChar char="v"/>
              <a:defRPr/>
            </a:pPr>
            <a:endParaRPr lang="en-US" altLang="en-US" sz="2000" dirty="0"/>
          </a:p>
          <a:p>
            <a:pPr>
              <a:buFont typeface="Wingdings" panose="05000000000000000000" pitchFamily="2" charset="2"/>
              <a:buChar char="v"/>
              <a:defRPr/>
            </a:pPr>
            <a:endParaRPr lang="en-US" altLang="en-US" sz="2000" dirty="0"/>
          </a:p>
          <a:p>
            <a:pPr>
              <a:buFont typeface="Wingdings" panose="05000000000000000000" pitchFamily="2" charset="2"/>
              <a:buChar char="v"/>
              <a:defRPr/>
            </a:pPr>
            <a:endParaRPr lang="en-US" altLang="en-US" sz="20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2" name="Picture 1">
            <a:extLst>
              <a:ext uri="{FF2B5EF4-FFF2-40B4-BE49-F238E27FC236}">
                <a16:creationId xmlns:a16="http://schemas.microsoft.com/office/drawing/2014/main" id="{63353E2E-6D89-40DF-9A42-D54ECA14C391}"/>
              </a:ext>
            </a:extLst>
          </p:cNvPr>
          <p:cNvPicPr>
            <a:picLocks noChangeAspect="1"/>
          </p:cNvPicPr>
          <p:nvPr/>
        </p:nvPicPr>
        <p:blipFill>
          <a:blip r:embed="rId2"/>
          <a:stretch>
            <a:fillRect/>
          </a:stretch>
        </p:blipFill>
        <p:spPr>
          <a:xfrm>
            <a:off x="897212" y="2998036"/>
            <a:ext cx="7994996" cy="3019425"/>
          </a:xfrm>
          <a:prstGeom prst="rect">
            <a:avLst/>
          </a:prstGeom>
        </p:spPr>
      </p:pic>
    </p:spTree>
    <p:extLst>
      <p:ext uri="{BB962C8B-B14F-4D97-AF65-F5344CB8AC3E}">
        <p14:creationId xmlns:p14="http://schemas.microsoft.com/office/powerpoint/2010/main" val="21527081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a:defRPr/>
            </a:pPr>
            <a:endParaRPr lang="en-US" altLang="en-US" sz="2000" dirty="0"/>
          </a:p>
        </p:txBody>
      </p:sp>
      <p:pic>
        <p:nvPicPr>
          <p:cNvPr id="7" name="Picture 6">
            <a:extLst>
              <a:ext uri="{FF2B5EF4-FFF2-40B4-BE49-F238E27FC236}">
                <a16:creationId xmlns:a16="http://schemas.microsoft.com/office/drawing/2014/main" id="{91EBAE5D-62F3-4062-B3AC-E75FE34CF635}"/>
              </a:ext>
            </a:extLst>
          </p:cNvPr>
          <p:cNvPicPr>
            <a:picLocks noChangeAspect="1"/>
          </p:cNvPicPr>
          <p:nvPr/>
        </p:nvPicPr>
        <p:blipFill>
          <a:blip r:embed="rId2"/>
          <a:stretch>
            <a:fillRect/>
          </a:stretch>
        </p:blipFill>
        <p:spPr>
          <a:xfrm>
            <a:off x="1444488" y="219075"/>
            <a:ext cx="9197008" cy="6419850"/>
          </a:xfrm>
          <a:prstGeom prst="rect">
            <a:avLst/>
          </a:prstGeom>
        </p:spPr>
      </p:pic>
    </p:spTree>
    <p:extLst>
      <p:ext uri="{BB962C8B-B14F-4D97-AF65-F5344CB8AC3E}">
        <p14:creationId xmlns:p14="http://schemas.microsoft.com/office/powerpoint/2010/main" val="17638009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a:buFont typeface="Wingdings" panose="05000000000000000000" pitchFamily="2" charset="2"/>
              <a:buChar char="v"/>
              <a:defRPr/>
            </a:pPr>
            <a:r>
              <a:rPr lang="en-US" altLang="en-US" sz="2000" dirty="0"/>
              <a:t>User Administration</a:t>
            </a:r>
          </a:p>
          <a:p>
            <a:pPr marL="342900" indent="-342900">
              <a:buFont typeface="Wingdings" panose="05000000000000000000" pitchFamily="2" charset="2"/>
              <a:buChar char="§"/>
              <a:defRPr/>
            </a:pPr>
            <a:r>
              <a:rPr lang="en-US" altLang="en-US" sz="2000" dirty="0"/>
              <a:t>Adding color to the scripts</a:t>
            </a:r>
          </a:p>
          <a:p>
            <a:pPr marL="342900" indent="-342900">
              <a:buFont typeface="Wingdings" panose="05000000000000000000" pitchFamily="2" charset="2"/>
              <a:buChar char="§"/>
              <a:defRPr/>
            </a:pPr>
            <a:endParaRPr lang="en-US" altLang="en-US" sz="2000" dirty="0"/>
          </a:p>
          <a:p>
            <a:pPr marL="342900" indent="-342900">
              <a:buFont typeface="Wingdings" panose="05000000000000000000" pitchFamily="2" charset="2"/>
              <a:buChar char="§"/>
              <a:defRPr/>
            </a:pPr>
            <a:endParaRPr lang="en-US" altLang="en-US" sz="2000" dirty="0"/>
          </a:p>
          <a:p>
            <a:pPr>
              <a:buFont typeface="Wingdings" panose="05000000000000000000" pitchFamily="2" charset="2"/>
              <a:buChar char="v"/>
              <a:defRPr/>
            </a:pPr>
            <a:endParaRPr lang="en-US" altLang="en-US" sz="2000" dirty="0"/>
          </a:p>
          <a:p>
            <a:pPr>
              <a:buFont typeface="Wingdings" panose="05000000000000000000" pitchFamily="2" charset="2"/>
              <a:buChar char="v"/>
              <a:defRPr/>
            </a:pPr>
            <a:endParaRPr lang="en-US" altLang="en-US" sz="2000" dirty="0"/>
          </a:p>
          <a:p>
            <a:pPr>
              <a:buFont typeface="Wingdings" panose="05000000000000000000" pitchFamily="2" charset="2"/>
              <a:buChar char="v"/>
              <a:defRPr/>
            </a:pPr>
            <a:endParaRPr lang="en-US" altLang="en-US" sz="20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5" name="Picture 4">
            <a:extLst>
              <a:ext uri="{FF2B5EF4-FFF2-40B4-BE49-F238E27FC236}">
                <a16:creationId xmlns:a16="http://schemas.microsoft.com/office/drawing/2014/main" id="{9312198A-262A-43BA-B472-E9DAA8FBBC3E}"/>
              </a:ext>
            </a:extLst>
          </p:cNvPr>
          <p:cNvPicPr>
            <a:picLocks noChangeAspect="1"/>
          </p:cNvPicPr>
          <p:nvPr/>
        </p:nvPicPr>
        <p:blipFill>
          <a:blip r:embed="rId2"/>
          <a:stretch>
            <a:fillRect/>
          </a:stretch>
        </p:blipFill>
        <p:spPr>
          <a:xfrm>
            <a:off x="912123" y="2880881"/>
            <a:ext cx="5356155" cy="3777771"/>
          </a:xfrm>
          <a:prstGeom prst="rect">
            <a:avLst/>
          </a:prstGeom>
        </p:spPr>
      </p:pic>
      <p:pic>
        <p:nvPicPr>
          <p:cNvPr id="6" name="Picture 5">
            <a:extLst>
              <a:ext uri="{FF2B5EF4-FFF2-40B4-BE49-F238E27FC236}">
                <a16:creationId xmlns:a16="http://schemas.microsoft.com/office/drawing/2014/main" id="{3148C43E-2711-4DB9-8814-EA39D482B4E3}"/>
              </a:ext>
            </a:extLst>
          </p:cNvPr>
          <p:cNvPicPr>
            <a:picLocks noChangeAspect="1"/>
          </p:cNvPicPr>
          <p:nvPr/>
        </p:nvPicPr>
        <p:blipFill>
          <a:blip r:embed="rId3"/>
          <a:stretch>
            <a:fillRect/>
          </a:stretch>
        </p:blipFill>
        <p:spPr>
          <a:xfrm>
            <a:off x="7150376" y="4155043"/>
            <a:ext cx="3981450" cy="1485900"/>
          </a:xfrm>
          <a:prstGeom prst="rect">
            <a:avLst/>
          </a:prstGeom>
        </p:spPr>
      </p:pic>
    </p:spTree>
    <p:extLst>
      <p:ext uri="{BB962C8B-B14F-4D97-AF65-F5344CB8AC3E}">
        <p14:creationId xmlns:p14="http://schemas.microsoft.com/office/powerpoint/2010/main" val="6021046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a:buFont typeface="Wingdings" panose="05000000000000000000" pitchFamily="2" charset="2"/>
              <a:buChar char="v"/>
              <a:defRPr/>
            </a:pPr>
            <a:r>
              <a:rPr lang="en-US" altLang="en-US" sz="2000" dirty="0"/>
              <a:t>User Creation via Ansible Playbook &amp; Shell Scripting</a:t>
            </a:r>
          </a:p>
          <a:p>
            <a:pPr>
              <a:buFont typeface="Wingdings" panose="05000000000000000000" pitchFamily="2" charset="2"/>
              <a:buChar char="v"/>
              <a:defRPr/>
            </a:pPr>
            <a:endParaRPr lang="en-US" altLang="en-US" sz="2000" dirty="0"/>
          </a:p>
          <a:p>
            <a:pPr>
              <a:buFont typeface="Wingdings" panose="05000000000000000000" pitchFamily="2" charset="2"/>
              <a:buChar char="v"/>
              <a:defRPr/>
            </a:pPr>
            <a:r>
              <a:rPr lang="en-US" altLang="en-US" sz="2000" dirty="0"/>
              <a:t> Below is the command which can be used to create the User Account manually on the server.</a:t>
            </a:r>
          </a:p>
          <a:p>
            <a:pPr>
              <a:defRPr/>
            </a:pPr>
            <a:endParaRPr lang="en-US" altLang="en-US" sz="2000" dirty="0"/>
          </a:p>
          <a:p>
            <a:pPr>
              <a:defRPr/>
            </a:pPr>
            <a:r>
              <a:rPr lang="en-US" altLang="en-US" sz="2000" dirty="0" err="1"/>
              <a:t>useradd</a:t>
            </a:r>
            <a:r>
              <a:rPr lang="en-US" altLang="en-US" sz="2000" dirty="0"/>
              <a:t> –u &lt;</a:t>
            </a:r>
            <a:r>
              <a:rPr lang="en-US" altLang="en-US" sz="2000" dirty="0" err="1"/>
              <a:t>uid</a:t>
            </a:r>
            <a:r>
              <a:rPr lang="en-US" altLang="en-US" sz="2000" dirty="0"/>
              <a:t>&gt; -m –d /home/accounts/</a:t>
            </a:r>
            <a:r>
              <a:rPr lang="en-US" altLang="en-US" sz="2000" dirty="0" err="1"/>
              <a:t>steve</a:t>
            </a:r>
            <a:r>
              <a:rPr lang="en-US" altLang="en-US" sz="2000" dirty="0"/>
              <a:t> –G accounts –c “Oracle DB” –s “/bin/bash” user name</a:t>
            </a:r>
          </a:p>
          <a:p>
            <a:pPr>
              <a:defRPr/>
            </a:pPr>
            <a:endParaRPr lang="en-US" altLang="en-US" sz="2000" dirty="0"/>
          </a:p>
          <a:p>
            <a:pPr>
              <a:defRPr/>
            </a:pPr>
            <a:endParaRPr lang="en-US" altLang="en-US" sz="2000" dirty="0"/>
          </a:p>
          <a:p>
            <a:pPr marL="342900" indent="-342900">
              <a:buFont typeface="Wingdings" panose="05000000000000000000" pitchFamily="2" charset="2"/>
              <a:buChar char="§"/>
              <a:defRPr/>
            </a:pPr>
            <a:endParaRPr lang="en-US" altLang="en-US" sz="2000" dirty="0"/>
          </a:p>
          <a:p>
            <a:pPr>
              <a:buFont typeface="Wingdings" panose="05000000000000000000" pitchFamily="2" charset="2"/>
              <a:buChar char="v"/>
              <a:defRPr/>
            </a:pPr>
            <a:endParaRPr lang="en-US" altLang="en-US" sz="2000" dirty="0"/>
          </a:p>
          <a:p>
            <a:pPr>
              <a:buFont typeface="Wingdings" panose="05000000000000000000" pitchFamily="2" charset="2"/>
              <a:buChar char="v"/>
              <a:defRPr/>
            </a:pPr>
            <a:endParaRPr lang="en-US" altLang="en-US" sz="2000" dirty="0"/>
          </a:p>
          <a:p>
            <a:pPr>
              <a:buFont typeface="Wingdings" panose="05000000000000000000" pitchFamily="2" charset="2"/>
              <a:buChar char="v"/>
              <a:defRPr/>
            </a:pPr>
            <a:endParaRPr lang="en-US" altLang="en-US" sz="20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35830282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2"/>
            <a:ext cx="10823160" cy="4625983"/>
          </a:xfrm>
        </p:spPr>
        <p:txBody>
          <a:bodyPr>
            <a:noAutofit/>
          </a:bodyPr>
          <a:lstStyle/>
          <a:p>
            <a:pPr>
              <a:buFont typeface="Wingdings" panose="05000000000000000000" pitchFamily="2" charset="2"/>
              <a:buChar char="v"/>
              <a:defRPr/>
            </a:pPr>
            <a:r>
              <a:rPr lang="en-US" altLang="en-US" sz="2000" dirty="0"/>
              <a:t>User Creation via Ansible Playbook &amp; Shell Scripting</a:t>
            </a:r>
          </a:p>
          <a:p>
            <a:pPr>
              <a:buFont typeface="Wingdings" panose="05000000000000000000" pitchFamily="2" charset="2"/>
              <a:buChar char="v"/>
              <a:defRPr/>
            </a:pPr>
            <a:endParaRPr lang="en-US" altLang="en-US" sz="2000" dirty="0"/>
          </a:p>
          <a:p>
            <a:pPr>
              <a:defRPr/>
            </a:pPr>
            <a:r>
              <a:rPr lang="en-US" altLang="en-US" sz="1600" dirty="0"/>
              <a:t>The /</a:t>
            </a:r>
            <a:r>
              <a:rPr lang="en-US" altLang="en-US" sz="1600" dirty="0" err="1"/>
              <a:t>etc</a:t>
            </a:r>
            <a:r>
              <a:rPr lang="en-US" altLang="en-US" sz="1600" dirty="0"/>
              <a:t>/</a:t>
            </a:r>
            <a:r>
              <a:rPr lang="en-US" altLang="en-US" sz="1600" dirty="0" err="1"/>
              <a:t>passwd</a:t>
            </a:r>
            <a:r>
              <a:rPr lang="en-US" altLang="en-US" sz="1600" dirty="0"/>
              <a:t> file contains a colon-separated list of fields about each user.</a:t>
            </a:r>
          </a:p>
          <a:p>
            <a:pPr>
              <a:defRPr/>
            </a:pPr>
            <a:r>
              <a:rPr lang="en-US" altLang="en-US" sz="1600" dirty="0"/>
              <a:t>The fields are as follows:</a:t>
            </a:r>
          </a:p>
          <a:p>
            <a:pPr>
              <a:defRPr/>
            </a:pPr>
            <a:endParaRPr lang="en-US" altLang="en-US" sz="1600" dirty="0"/>
          </a:p>
          <a:p>
            <a:pPr marL="342900" indent="-342900">
              <a:buFont typeface="Arial" panose="020B0604020202020204" pitchFamily="34" charset="0"/>
              <a:buChar char="•"/>
              <a:defRPr/>
            </a:pPr>
            <a:r>
              <a:rPr lang="en-US" altLang="en-US" sz="1600" dirty="0"/>
              <a:t>    username</a:t>
            </a:r>
          </a:p>
          <a:p>
            <a:pPr marL="342900" indent="-342900">
              <a:buFont typeface="Arial" panose="020B0604020202020204" pitchFamily="34" charset="0"/>
              <a:buChar char="•"/>
              <a:defRPr/>
            </a:pPr>
            <a:r>
              <a:rPr lang="en-US" altLang="en-US" sz="1600" dirty="0"/>
              <a:t>    encrypted password (which you obviously can't see)</a:t>
            </a:r>
          </a:p>
          <a:p>
            <a:pPr marL="342900" indent="-342900">
              <a:buFont typeface="Arial" panose="020B0604020202020204" pitchFamily="34" charset="0"/>
              <a:buChar char="•"/>
              <a:defRPr/>
            </a:pPr>
            <a:r>
              <a:rPr lang="en-US" altLang="en-US" sz="1600" dirty="0"/>
              <a:t>    </a:t>
            </a:r>
            <a:r>
              <a:rPr lang="en-US" altLang="en-US" sz="1600" dirty="0" err="1"/>
              <a:t>userid</a:t>
            </a:r>
            <a:endParaRPr lang="en-US" altLang="en-US" sz="1600" dirty="0"/>
          </a:p>
          <a:p>
            <a:pPr marL="342900" indent="-342900">
              <a:buFont typeface="Arial" panose="020B0604020202020204" pitchFamily="34" charset="0"/>
              <a:buChar char="•"/>
              <a:defRPr/>
            </a:pPr>
            <a:r>
              <a:rPr lang="en-US" altLang="en-US" sz="1600" dirty="0"/>
              <a:t>    user's group id</a:t>
            </a:r>
          </a:p>
          <a:p>
            <a:pPr marL="342900" indent="-342900">
              <a:buFont typeface="Arial" panose="020B0604020202020204" pitchFamily="34" charset="0"/>
              <a:buChar char="•"/>
              <a:defRPr/>
            </a:pPr>
            <a:r>
              <a:rPr lang="en-US" altLang="en-US" sz="1600" dirty="0"/>
              <a:t>    full name of the user</a:t>
            </a:r>
          </a:p>
          <a:p>
            <a:pPr marL="342900" indent="-342900">
              <a:buFont typeface="Arial" panose="020B0604020202020204" pitchFamily="34" charset="0"/>
              <a:buChar char="•"/>
              <a:defRPr/>
            </a:pPr>
            <a:r>
              <a:rPr lang="en-US" altLang="en-US" sz="1600" dirty="0"/>
              <a:t>    user's home directory</a:t>
            </a:r>
          </a:p>
          <a:p>
            <a:pPr marL="342900" indent="-342900">
              <a:buFont typeface="Arial" panose="020B0604020202020204" pitchFamily="34" charset="0"/>
              <a:buChar char="•"/>
              <a:defRPr/>
            </a:pPr>
            <a:r>
              <a:rPr lang="en-US" altLang="en-US" sz="1600" dirty="0"/>
              <a:t>    login shell</a:t>
            </a:r>
          </a:p>
          <a:p>
            <a:pPr>
              <a:defRPr/>
            </a:pPr>
            <a:endParaRPr lang="en-US" altLang="en-US" sz="1600" dirty="0"/>
          </a:p>
          <a:p>
            <a:pPr>
              <a:defRPr/>
            </a:pPr>
            <a:endParaRPr lang="en-US" altLang="en-US" sz="1600" dirty="0"/>
          </a:p>
          <a:p>
            <a:pPr marL="342900" indent="-342900">
              <a:buFont typeface="Wingdings" panose="05000000000000000000" pitchFamily="2" charset="2"/>
              <a:buChar char="§"/>
              <a:defRPr/>
            </a:pPr>
            <a:endParaRPr lang="en-US" altLang="en-US" sz="1600" dirty="0"/>
          </a:p>
          <a:p>
            <a:pPr>
              <a:buFont typeface="Wingdings" panose="05000000000000000000" pitchFamily="2" charset="2"/>
              <a:buChar char="v"/>
              <a:defRPr/>
            </a:pPr>
            <a:endParaRPr lang="en-US" altLang="en-US" sz="2000" dirty="0"/>
          </a:p>
          <a:p>
            <a:pPr>
              <a:buFont typeface="Wingdings" panose="05000000000000000000" pitchFamily="2" charset="2"/>
              <a:buChar char="v"/>
              <a:defRPr/>
            </a:pPr>
            <a:endParaRPr lang="en-US" altLang="en-US" sz="2000" dirty="0"/>
          </a:p>
          <a:p>
            <a:pPr>
              <a:buFont typeface="Wingdings" panose="05000000000000000000" pitchFamily="2" charset="2"/>
              <a:buChar char="v"/>
              <a:defRPr/>
            </a:pPr>
            <a:endParaRPr lang="en-US" altLang="en-US" sz="2000"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10378923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860445-3369-4E2B-BE43-2DE7641A5B67}"/>
              </a:ext>
            </a:extLst>
          </p:cNvPr>
          <p:cNvPicPr>
            <a:picLocks noChangeAspect="1"/>
          </p:cNvPicPr>
          <p:nvPr/>
        </p:nvPicPr>
        <p:blipFill>
          <a:blip r:embed="rId2"/>
          <a:stretch>
            <a:fillRect/>
          </a:stretch>
        </p:blipFill>
        <p:spPr>
          <a:xfrm>
            <a:off x="701949" y="2809461"/>
            <a:ext cx="10814693" cy="3681441"/>
          </a:xfrm>
          <a:prstGeom prst="rect">
            <a:avLst/>
          </a:prstGeom>
        </p:spPr>
      </p:pic>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701949" y="1864919"/>
            <a:ext cx="10823160" cy="4625983"/>
          </a:xfrm>
        </p:spPr>
        <p:txBody>
          <a:bodyPr>
            <a:noAutofit/>
          </a:bodyPr>
          <a:lstStyle/>
          <a:p>
            <a:pPr>
              <a:buFont typeface="Wingdings" panose="05000000000000000000" pitchFamily="2" charset="2"/>
              <a:buChar char="v"/>
              <a:defRPr/>
            </a:pPr>
            <a:r>
              <a:rPr lang="en-US" altLang="en-US" sz="2000" b="1" dirty="0"/>
              <a:t>Create a playbook for the User Creation as shown below</a:t>
            </a:r>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351770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502476"/>
          </a:xfrm>
        </p:spPr>
        <p:txBody>
          <a:bodyPr>
            <a:normAutofit fontScale="92500" lnSpcReduction="10000"/>
          </a:bodyPr>
          <a:lstStyle/>
          <a:p>
            <a:pPr marL="285750" indent="-285750">
              <a:buFont typeface="Wingdings" panose="05000000000000000000" pitchFamily="2" charset="2"/>
              <a:buChar char="v"/>
            </a:pPr>
            <a:r>
              <a:rPr lang="en-US" sz="2400" b="1" dirty="0"/>
              <a:t>Prerequisites:</a:t>
            </a:r>
          </a:p>
          <a:p>
            <a:pPr marL="285750" indent="-285750">
              <a:buFont typeface="Wingdings" panose="05000000000000000000" pitchFamily="2" charset="2"/>
              <a:buChar char="v"/>
            </a:pPr>
            <a:endParaRPr lang="en-US" dirty="0"/>
          </a:p>
          <a:p>
            <a:pPr marL="342900" indent="-342900">
              <a:buFont typeface="Wingdings" panose="05000000000000000000" pitchFamily="2" charset="2"/>
              <a:buChar char="q"/>
              <a:defRPr/>
            </a:pPr>
            <a:r>
              <a:rPr lang="en-US" sz="2400" dirty="0"/>
              <a:t>One Jump Server is required, where we can place scripts of </a:t>
            </a:r>
            <a:r>
              <a:rPr lang="en-US" sz="2400" dirty="0" err="1"/>
              <a:t>UXadmTool</a:t>
            </a:r>
            <a:r>
              <a:rPr lang="en-US" sz="2400" dirty="0"/>
              <a:t> and from where all the Unix Servers are   accessible via SSH Protocol (port 22).</a:t>
            </a:r>
          </a:p>
          <a:p>
            <a:pPr marL="342900" indent="-342900">
              <a:buFont typeface="Wingdings" panose="05000000000000000000" pitchFamily="2" charset="2"/>
              <a:buChar char="q"/>
              <a:defRPr/>
            </a:pPr>
            <a:endParaRPr lang="en-US" sz="2400" dirty="0"/>
          </a:p>
          <a:p>
            <a:pPr marL="342900" indent="-342900">
              <a:buFont typeface="Wingdings" panose="05000000000000000000" pitchFamily="2" charset="2"/>
              <a:buChar char="q"/>
              <a:defRPr/>
            </a:pPr>
            <a:r>
              <a:rPr lang="en-US" sz="2400" dirty="0"/>
              <a:t>Ansible should only be installed on control host from where we should control all the hosts.</a:t>
            </a:r>
          </a:p>
          <a:p>
            <a:pPr marL="342900" indent="-342900">
              <a:buFont typeface="Wingdings" panose="05000000000000000000" pitchFamily="2" charset="2"/>
              <a:buChar char="q"/>
              <a:defRPr/>
            </a:pPr>
            <a:endParaRPr lang="en-US" sz="2400" dirty="0"/>
          </a:p>
          <a:p>
            <a:pPr marL="342900" indent="-342900">
              <a:buFont typeface="Wingdings" panose="05000000000000000000" pitchFamily="2" charset="2"/>
              <a:buChar char="q"/>
              <a:defRPr/>
            </a:pPr>
            <a:r>
              <a:rPr lang="en-US" sz="2400" dirty="0"/>
              <a:t>There should a normal user account whose access should be working on all the servers with </a:t>
            </a:r>
            <a:r>
              <a:rPr lang="en-US" sz="2400" dirty="0" err="1"/>
              <a:t>sudo</a:t>
            </a:r>
            <a:r>
              <a:rPr lang="en-US" sz="2400" dirty="0"/>
              <a:t> to root access with password because we need a user account who will be running this tool.</a:t>
            </a:r>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9867734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701949" y="1864919"/>
            <a:ext cx="10823160" cy="4625983"/>
          </a:xfrm>
        </p:spPr>
        <p:txBody>
          <a:bodyPr>
            <a:noAutofit/>
          </a:bodyPr>
          <a:lstStyle/>
          <a:p>
            <a:pPr>
              <a:buFont typeface="Wingdings" panose="05000000000000000000" pitchFamily="2" charset="2"/>
              <a:buChar char="v"/>
              <a:defRPr/>
            </a:pPr>
            <a:r>
              <a:rPr lang="en-US" altLang="en-US" sz="2000" b="1" dirty="0"/>
              <a:t>Create a shell script for the User Creation as shown below</a:t>
            </a:r>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5" name="Picture 4">
            <a:extLst>
              <a:ext uri="{FF2B5EF4-FFF2-40B4-BE49-F238E27FC236}">
                <a16:creationId xmlns:a16="http://schemas.microsoft.com/office/drawing/2014/main" id="{3839B01E-D635-40D7-A0C0-D2E353010B93}"/>
              </a:ext>
            </a:extLst>
          </p:cNvPr>
          <p:cNvPicPr>
            <a:picLocks noChangeAspect="1"/>
          </p:cNvPicPr>
          <p:nvPr/>
        </p:nvPicPr>
        <p:blipFill>
          <a:blip r:embed="rId2"/>
          <a:stretch>
            <a:fillRect/>
          </a:stretch>
        </p:blipFill>
        <p:spPr>
          <a:xfrm>
            <a:off x="350974" y="2534876"/>
            <a:ext cx="11525109" cy="4094126"/>
          </a:xfrm>
          <a:prstGeom prst="rect">
            <a:avLst/>
          </a:prstGeom>
        </p:spPr>
      </p:pic>
    </p:spTree>
    <p:extLst>
      <p:ext uri="{BB962C8B-B14F-4D97-AF65-F5344CB8AC3E}">
        <p14:creationId xmlns:p14="http://schemas.microsoft.com/office/powerpoint/2010/main" val="38049510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701949" y="1864919"/>
            <a:ext cx="10823160" cy="4625983"/>
          </a:xfrm>
        </p:spPr>
        <p:txBody>
          <a:bodyPr>
            <a:noAutofit/>
          </a:bodyPr>
          <a:lstStyle/>
          <a:p>
            <a:pPr>
              <a:defRPr/>
            </a:pPr>
            <a:r>
              <a:rPr lang="en-US" altLang="en-US" sz="2000" b="1" dirty="0"/>
              <a:t>How to run this via Automation tool</a:t>
            </a:r>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6" name="Picture 5">
            <a:extLst>
              <a:ext uri="{FF2B5EF4-FFF2-40B4-BE49-F238E27FC236}">
                <a16:creationId xmlns:a16="http://schemas.microsoft.com/office/drawing/2014/main" id="{3685F545-7C77-409C-A34F-1B3A207CF058}"/>
              </a:ext>
            </a:extLst>
          </p:cNvPr>
          <p:cNvPicPr>
            <a:picLocks noChangeAspect="1"/>
          </p:cNvPicPr>
          <p:nvPr/>
        </p:nvPicPr>
        <p:blipFill>
          <a:blip r:embed="rId2"/>
          <a:stretch>
            <a:fillRect/>
          </a:stretch>
        </p:blipFill>
        <p:spPr>
          <a:xfrm>
            <a:off x="701949" y="2650435"/>
            <a:ext cx="10270851" cy="3840467"/>
          </a:xfrm>
          <a:prstGeom prst="rect">
            <a:avLst/>
          </a:prstGeom>
        </p:spPr>
      </p:pic>
    </p:spTree>
    <p:extLst>
      <p:ext uri="{BB962C8B-B14F-4D97-AF65-F5344CB8AC3E}">
        <p14:creationId xmlns:p14="http://schemas.microsoft.com/office/powerpoint/2010/main" val="26164966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701949" y="1864919"/>
            <a:ext cx="10823160" cy="4625983"/>
          </a:xfrm>
        </p:spPr>
        <p:txBody>
          <a:bodyPr>
            <a:noAutofit/>
          </a:bodyPr>
          <a:lstStyle/>
          <a:p>
            <a:pPr>
              <a:defRPr/>
            </a:pPr>
            <a:r>
              <a:rPr lang="en-US" altLang="en-US" sz="2000" b="1" dirty="0"/>
              <a:t>Headline and selecting target servers</a:t>
            </a:r>
          </a:p>
          <a:p>
            <a:pPr>
              <a:defRPr/>
            </a:pPr>
            <a:endParaRPr lang="en-US" altLang="en-US" sz="2000" b="1" dirty="0"/>
          </a:p>
          <a:p>
            <a:pPr>
              <a:defRPr/>
            </a:pPr>
            <a:endParaRPr lang="en-US" altLang="en-US" sz="2000" b="1"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2" name="Picture 1">
            <a:extLst>
              <a:ext uri="{FF2B5EF4-FFF2-40B4-BE49-F238E27FC236}">
                <a16:creationId xmlns:a16="http://schemas.microsoft.com/office/drawing/2014/main" id="{F9EC448D-5F88-4B5F-AA41-4B408EC1950E}"/>
              </a:ext>
            </a:extLst>
          </p:cNvPr>
          <p:cNvPicPr>
            <a:picLocks noChangeAspect="1"/>
          </p:cNvPicPr>
          <p:nvPr/>
        </p:nvPicPr>
        <p:blipFill>
          <a:blip r:embed="rId2"/>
          <a:stretch>
            <a:fillRect/>
          </a:stretch>
        </p:blipFill>
        <p:spPr>
          <a:xfrm>
            <a:off x="701949" y="2630097"/>
            <a:ext cx="9290190" cy="3095625"/>
          </a:xfrm>
          <a:prstGeom prst="rect">
            <a:avLst/>
          </a:prstGeom>
        </p:spPr>
      </p:pic>
    </p:spTree>
    <p:extLst>
      <p:ext uri="{BB962C8B-B14F-4D97-AF65-F5344CB8AC3E}">
        <p14:creationId xmlns:p14="http://schemas.microsoft.com/office/powerpoint/2010/main" val="22489591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701949" y="1864919"/>
            <a:ext cx="10823160" cy="4625983"/>
          </a:xfrm>
        </p:spPr>
        <p:txBody>
          <a:bodyPr>
            <a:noAutofit/>
          </a:bodyPr>
          <a:lstStyle/>
          <a:p>
            <a:pPr>
              <a:defRPr/>
            </a:pPr>
            <a:r>
              <a:rPr lang="en-US" altLang="en-US" sz="2000" b="1" dirty="0"/>
              <a:t>Headline and </a:t>
            </a:r>
            <a:r>
              <a:rPr lang="en-US" altLang="en-US" sz="2000" b="1" dirty="0" err="1"/>
              <a:t>slecting</a:t>
            </a:r>
            <a:r>
              <a:rPr lang="en-US" altLang="en-US" sz="2000" b="1" dirty="0"/>
              <a:t> target servers</a:t>
            </a:r>
          </a:p>
          <a:p>
            <a:pPr>
              <a:defRPr/>
            </a:pPr>
            <a:endParaRPr lang="en-US" altLang="en-US" sz="2000" b="1" dirty="0"/>
          </a:p>
          <a:p>
            <a:pPr>
              <a:defRPr/>
            </a:pPr>
            <a:endParaRPr lang="en-US" altLang="en-US" sz="2000" b="1"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5" name="Picture 4">
            <a:extLst>
              <a:ext uri="{FF2B5EF4-FFF2-40B4-BE49-F238E27FC236}">
                <a16:creationId xmlns:a16="http://schemas.microsoft.com/office/drawing/2014/main" id="{62777231-6A31-453D-9DDA-22A046E2AD86}"/>
              </a:ext>
            </a:extLst>
          </p:cNvPr>
          <p:cNvPicPr>
            <a:picLocks noChangeAspect="1"/>
          </p:cNvPicPr>
          <p:nvPr/>
        </p:nvPicPr>
        <p:blipFill>
          <a:blip r:embed="rId2"/>
          <a:stretch>
            <a:fillRect/>
          </a:stretch>
        </p:blipFill>
        <p:spPr>
          <a:xfrm>
            <a:off x="794715" y="2411896"/>
            <a:ext cx="9807023" cy="4172778"/>
          </a:xfrm>
          <a:prstGeom prst="rect">
            <a:avLst/>
          </a:prstGeom>
        </p:spPr>
      </p:pic>
    </p:spTree>
    <p:extLst>
      <p:ext uri="{BB962C8B-B14F-4D97-AF65-F5344CB8AC3E}">
        <p14:creationId xmlns:p14="http://schemas.microsoft.com/office/powerpoint/2010/main" val="8037940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701949" y="1864919"/>
            <a:ext cx="10823160" cy="4625983"/>
          </a:xfrm>
        </p:spPr>
        <p:txBody>
          <a:bodyPr>
            <a:noAutofit/>
          </a:bodyPr>
          <a:lstStyle/>
          <a:p>
            <a:pPr>
              <a:defRPr/>
            </a:pPr>
            <a:r>
              <a:rPr lang="en-US" altLang="en-US" sz="2000" b="1" dirty="0"/>
              <a:t>Headline and selecting target servers</a:t>
            </a:r>
          </a:p>
          <a:p>
            <a:pPr>
              <a:defRPr/>
            </a:pPr>
            <a:endParaRPr lang="en-US" altLang="en-US" sz="2000" b="1" dirty="0"/>
          </a:p>
          <a:p>
            <a:pPr>
              <a:defRPr/>
            </a:pPr>
            <a:endParaRPr lang="en-US" altLang="en-US" sz="2000" b="1"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2" name="Picture 1">
            <a:extLst>
              <a:ext uri="{FF2B5EF4-FFF2-40B4-BE49-F238E27FC236}">
                <a16:creationId xmlns:a16="http://schemas.microsoft.com/office/drawing/2014/main" id="{0D5841EF-E095-483E-ABFD-FC9FF57F8A4E}"/>
              </a:ext>
            </a:extLst>
          </p:cNvPr>
          <p:cNvPicPr>
            <a:picLocks noChangeAspect="1"/>
          </p:cNvPicPr>
          <p:nvPr/>
        </p:nvPicPr>
        <p:blipFill>
          <a:blip r:embed="rId2"/>
          <a:stretch>
            <a:fillRect/>
          </a:stretch>
        </p:blipFill>
        <p:spPr>
          <a:xfrm>
            <a:off x="701949" y="2765726"/>
            <a:ext cx="8283025" cy="1504950"/>
          </a:xfrm>
          <a:prstGeom prst="rect">
            <a:avLst/>
          </a:prstGeom>
        </p:spPr>
      </p:pic>
    </p:spTree>
    <p:extLst>
      <p:ext uri="{BB962C8B-B14F-4D97-AF65-F5344CB8AC3E}">
        <p14:creationId xmlns:p14="http://schemas.microsoft.com/office/powerpoint/2010/main" val="6923945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701949" y="1864919"/>
            <a:ext cx="10823160" cy="4625983"/>
          </a:xfrm>
        </p:spPr>
        <p:txBody>
          <a:bodyPr>
            <a:noAutofit/>
          </a:bodyPr>
          <a:lstStyle/>
          <a:p>
            <a:pPr>
              <a:defRPr/>
            </a:pPr>
            <a:r>
              <a:rPr lang="en-US" altLang="en-US" sz="2400" b="1" dirty="0"/>
              <a:t>Health Check Statistics Report</a:t>
            </a:r>
          </a:p>
          <a:p>
            <a:pPr>
              <a:defRPr/>
            </a:pPr>
            <a:endParaRPr lang="en-US" altLang="en-US" sz="2000" b="1" dirty="0"/>
          </a:p>
          <a:p>
            <a:pPr marL="285750" indent="-285750">
              <a:buFont typeface="Wingdings" panose="05000000000000000000" pitchFamily="2" charset="2"/>
              <a:buChar char="Ø"/>
              <a:defRPr/>
            </a:pPr>
            <a:r>
              <a:rPr lang="en-US" altLang="en-US" sz="1800" b="1" dirty="0"/>
              <a:t>Memory Utilization</a:t>
            </a:r>
          </a:p>
          <a:p>
            <a:pPr marL="285750" indent="-285750">
              <a:buFont typeface="Wingdings" panose="05000000000000000000" pitchFamily="2" charset="2"/>
              <a:buChar char="Ø"/>
              <a:defRPr/>
            </a:pPr>
            <a:r>
              <a:rPr lang="en-US" altLang="en-US" sz="1800" b="1" dirty="0"/>
              <a:t>CPU Utilization</a:t>
            </a:r>
          </a:p>
          <a:p>
            <a:pPr marL="285750" indent="-285750">
              <a:buFont typeface="Wingdings" panose="05000000000000000000" pitchFamily="2" charset="2"/>
              <a:buChar char="Ø"/>
              <a:defRPr/>
            </a:pPr>
            <a:r>
              <a:rPr lang="en-US" altLang="en-US" sz="1800" b="1" dirty="0"/>
              <a:t>Overall I/O Activities</a:t>
            </a:r>
          </a:p>
          <a:p>
            <a:pPr marL="285750" indent="-285750">
              <a:buFont typeface="Wingdings" panose="05000000000000000000" pitchFamily="2" charset="2"/>
              <a:buChar char="Ø"/>
              <a:defRPr/>
            </a:pPr>
            <a:r>
              <a:rPr lang="en-US" altLang="en-US" sz="1800" b="1" dirty="0"/>
              <a:t>Reports run queue and load average</a:t>
            </a:r>
          </a:p>
          <a:p>
            <a:pPr marL="285750" indent="-285750">
              <a:buFont typeface="Wingdings" panose="05000000000000000000" pitchFamily="2" charset="2"/>
              <a:buChar char="Ø"/>
              <a:defRPr/>
            </a:pPr>
            <a:r>
              <a:rPr lang="en-US" altLang="en-US" sz="1800" b="1" dirty="0"/>
              <a:t>Report network statistics</a:t>
            </a:r>
          </a:p>
          <a:p>
            <a:pPr marL="285750" indent="-285750">
              <a:buFont typeface="Wingdings" panose="05000000000000000000" pitchFamily="2" charset="2"/>
              <a:buChar char="Ø"/>
              <a:defRPr/>
            </a:pPr>
            <a:r>
              <a:rPr lang="en-US" altLang="en-US" sz="1800" b="1" dirty="0"/>
              <a:t>Top CPU Consuming Process</a:t>
            </a:r>
          </a:p>
          <a:p>
            <a:pPr marL="285750" indent="-285750">
              <a:buFont typeface="Wingdings" panose="05000000000000000000" pitchFamily="2" charset="2"/>
              <a:buChar char="Ø"/>
              <a:defRPr/>
            </a:pPr>
            <a:r>
              <a:rPr lang="en-US" altLang="en-US" sz="1800" b="1" dirty="0"/>
              <a:t>Top Memory Consuming Process</a:t>
            </a:r>
          </a:p>
          <a:p>
            <a:pPr marL="285750" indent="-285750">
              <a:buFont typeface="Wingdings" panose="05000000000000000000" pitchFamily="2" charset="2"/>
              <a:buChar char="Ø"/>
              <a:defRPr/>
            </a:pPr>
            <a:r>
              <a:rPr lang="en-US" altLang="en-US" sz="1800" b="1" dirty="0"/>
              <a:t>Shared Memory Statistic</a:t>
            </a:r>
          </a:p>
          <a:p>
            <a:pPr>
              <a:defRPr/>
            </a:pPr>
            <a:endParaRPr lang="en-US" altLang="en-US" sz="2000" b="1" dirty="0"/>
          </a:p>
          <a:p>
            <a:pPr>
              <a:defRPr/>
            </a:pPr>
            <a:endParaRPr lang="en-US" altLang="en-US" sz="2000" b="1"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3877420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701949" y="1864919"/>
            <a:ext cx="10823160" cy="4625983"/>
          </a:xfrm>
        </p:spPr>
        <p:txBody>
          <a:bodyPr>
            <a:noAutofit/>
          </a:bodyPr>
          <a:lstStyle/>
          <a:p>
            <a:pPr marL="342900" indent="-342900">
              <a:buFont typeface="Wingdings" panose="05000000000000000000" pitchFamily="2" charset="2"/>
              <a:buChar char="q"/>
              <a:defRPr/>
            </a:pPr>
            <a:endParaRPr lang="en-US" altLang="en-US" sz="2000" b="1" dirty="0"/>
          </a:p>
          <a:p>
            <a:pPr marL="342900" indent="-342900">
              <a:buFont typeface="Wingdings" panose="05000000000000000000" pitchFamily="2" charset="2"/>
              <a:buChar char="q"/>
              <a:defRPr/>
            </a:pPr>
            <a:r>
              <a:rPr lang="en-US" altLang="en-US" sz="2000" b="1" dirty="0"/>
              <a:t>Where to download RHEL ISO Image</a:t>
            </a:r>
          </a:p>
          <a:p>
            <a:pPr>
              <a:defRPr/>
            </a:pPr>
            <a:endParaRPr lang="en-US" altLang="en-US" sz="2000" b="1" dirty="0"/>
          </a:p>
          <a:p>
            <a:pPr marL="342900" indent="-342900">
              <a:buFont typeface="Wingdings" panose="05000000000000000000" pitchFamily="2" charset="2"/>
              <a:buChar char="Ø"/>
              <a:defRPr/>
            </a:pPr>
            <a:r>
              <a:rPr lang="en-US" altLang="en-US" sz="2000" b="1" dirty="0"/>
              <a:t>https://access.redhat.com/downloads/</a:t>
            </a:r>
          </a:p>
          <a:p>
            <a:pPr>
              <a:defRPr/>
            </a:pPr>
            <a:endParaRPr lang="en-US" altLang="en-US" sz="2000" b="1" dirty="0"/>
          </a:p>
          <a:p>
            <a:pPr marL="342900" indent="-342900">
              <a:buFont typeface="Wingdings" panose="05000000000000000000" pitchFamily="2" charset="2"/>
              <a:buChar char="q"/>
              <a:defRPr/>
            </a:pPr>
            <a:r>
              <a:rPr lang="en-US" altLang="en-US" sz="2000" b="1" dirty="0"/>
              <a:t>Where to download VMware Workstation </a:t>
            </a:r>
          </a:p>
          <a:p>
            <a:pPr>
              <a:defRPr/>
            </a:pPr>
            <a:endParaRPr lang="en-US" altLang="en-US" sz="2000" b="1" dirty="0"/>
          </a:p>
          <a:p>
            <a:pPr marL="342900" indent="-342900">
              <a:buFont typeface="Wingdings" panose="05000000000000000000" pitchFamily="2" charset="2"/>
              <a:buChar char="Ø"/>
              <a:defRPr/>
            </a:pPr>
            <a:r>
              <a:rPr lang="en-US" altLang="en-US" sz="2000" b="1" dirty="0"/>
              <a:t>https://my.vmware.com/web/vmware/downloads</a:t>
            </a:r>
          </a:p>
          <a:p>
            <a:pPr>
              <a:defRPr/>
            </a:pPr>
            <a:endParaRPr lang="en-US" altLang="en-US" sz="2000" b="1" dirty="0"/>
          </a:p>
          <a:p>
            <a:pPr>
              <a:defRPr/>
            </a:pPr>
            <a:endParaRPr lang="en-US" altLang="en-US" sz="2000" b="1"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Links to Download RHEL</a:t>
            </a:r>
            <a:r>
              <a:rPr lang="en-US" sz="48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/VMware</a:t>
            </a:r>
            <a:endPar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3090515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90BC90-ED71-4C85-BFE9-11F16E98DCAD}"/>
              </a:ext>
            </a:extLst>
          </p:cNvPr>
          <p:cNvPicPr>
            <a:picLocks noChangeAspect="1"/>
          </p:cNvPicPr>
          <p:nvPr/>
        </p:nvPicPr>
        <p:blipFill>
          <a:blip r:embed="rId2"/>
          <a:stretch>
            <a:fillRect/>
          </a:stretch>
        </p:blipFill>
        <p:spPr>
          <a:xfrm>
            <a:off x="764598" y="2362594"/>
            <a:ext cx="10496550" cy="4286250"/>
          </a:xfrm>
          <a:prstGeom prst="rect">
            <a:avLst/>
          </a:prstGeom>
        </p:spPr>
      </p:pic>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701949" y="1864919"/>
            <a:ext cx="10823160" cy="4625983"/>
          </a:xfrm>
        </p:spPr>
        <p:txBody>
          <a:bodyPr>
            <a:noAutofit/>
          </a:bodyPr>
          <a:lstStyle/>
          <a:p>
            <a:pPr>
              <a:defRPr/>
            </a:pPr>
            <a:r>
              <a:rPr lang="en-US" altLang="en-US" sz="2000" b="1" dirty="0"/>
              <a:t>Setup</a:t>
            </a:r>
          </a:p>
          <a:p>
            <a:pPr>
              <a:defRPr/>
            </a:pPr>
            <a:endParaRPr lang="en-US" altLang="en-US" sz="2000" b="1"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3920112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701949" y="1864919"/>
            <a:ext cx="10823160" cy="4625983"/>
          </a:xfrm>
        </p:spPr>
        <p:txBody>
          <a:bodyPr>
            <a:noAutofit/>
          </a:bodyPr>
          <a:lstStyle/>
          <a:p>
            <a:pPr>
              <a:defRPr/>
            </a:pPr>
            <a:r>
              <a:rPr lang="en-US" altLang="en-US" sz="2000" b="1" dirty="0"/>
              <a:t>Course Name: Complete Linux Administration</a:t>
            </a:r>
          </a:p>
          <a:p>
            <a:pPr>
              <a:defRPr/>
            </a:pPr>
            <a:endParaRPr lang="en-US" altLang="en-US" sz="2000" b="1" dirty="0"/>
          </a:p>
          <a:p>
            <a:pPr>
              <a:defRPr/>
            </a:pPr>
            <a:r>
              <a:rPr lang="en-US" altLang="en-US" sz="2000" b="1" dirty="0"/>
              <a:t>Duration: 40-44 hours</a:t>
            </a:r>
          </a:p>
          <a:p>
            <a:pPr>
              <a:defRPr/>
            </a:pPr>
            <a:endParaRPr lang="en-US" altLang="en-US" sz="2000" b="1" dirty="0"/>
          </a:p>
          <a:p>
            <a:pPr>
              <a:defRPr/>
            </a:pPr>
            <a:r>
              <a:rPr lang="en-US" altLang="en-US" sz="2000" b="1" dirty="0"/>
              <a:t>Mode of Teaching: English via Skype only (Anyone from world wide can join it)</a:t>
            </a:r>
          </a:p>
          <a:p>
            <a:pPr>
              <a:defRPr/>
            </a:pPr>
            <a:endParaRPr lang="en-US" altLang="en-US" sz="2000" b="1" dirty="0"/>
          </a:p>
          <a:p>
            <a:pPr>
              <a:defRPr/>
            </a:pPr>
            <a:r>
              <a:rPr lang="en-US" altLang="en-US" sz="2000" b="1" dirty="0"/>
              <a:t>Skype ID : shikhar690</a:t>
            </a:r>
          </a:p>
          <a:p>
            <a:pPr>
              <a:defRPr/>
            </a:pPr>
            <a:endParaRPr lang="en-US" altLang="en-US" sz="2000" b="1" dirty="0"/>
          </a:p>
          <a:p>
            <a:pPr>
              <a:defRPr/>
            </a:pPr>
            <a:r>
              <a:rPr lang="en-US" altLang="en-US" sz="2000" b="1" dirty="0"/>
              <a:t>Instructor : 12 Years of IT Industry Experience ( Also Instructor in Udemy and many courses are already live there)  </a:t>
            </a:r>
          </a:p>
          <a:p>
            <a:pPr>
              <a:defRPr/>
            </a:pPr>
            <a:r>
              <a:rPr lang="en-US" altLang="en-US" sz="2000" b="1" dirty="0"/>
              <a:t>+91-9999668250</a:t>
            </a:r>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Linux Online Training Classes</a:t>
            </a:r>
          </a:p>
        </p:txBody>
      </p:sp>
    </p:spTree>
    <p:extLst>
      <p:ext uri="{BB962C8B-B14F-4D97-AF65-F5344CB8AC3E}">
        <p14:creationId xmlns:p14="http://schemas.microsoft.com/office/powerpoint/2010/main" val="32196223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701949" y="1864919"/>
            <a:ext cx="10823160" cy="4625983"/>
          </a:xfrm>
        </p:spPr>
        <p:txBody>
          <a:bodyPr>
            <a:noAutofit/>
          </a:bodyPr>
          <a:lstStyle/>
          <a:p>
            <a:pPr>
              <a:defRPr/>
            </a:pPr>
            <a:r>
              <a:rPr lang="en-US" altLang="en-US" sz="2000" b="1" dirty="0"/>
              <a:t>Course Name: Ansible Administration</a:t>
            </a:r>
          </a:p>
          <a:p>
            <a:pPr>
              <a:defRPr/>
            </a:pPr>
            <a:endParaRPr lang="en-US" altLang="en-US" sz="2000" b="1" dirty="0"/>
          </a:p>
          <a:p>
            <a:pPr>
              <a:defRPr/>
            </a:pPr>
            <a:r>
              <a:rPr lang="en-US" altLang="en-US" sz="2000" b="1" dirty="0"/>
              <a:t>Duration: 20-24 hours</a:t>
            </a:r>
          </a:p>
          <a:p>
            <a:pPr>
              <a:defRPr/>
            </a:pPr>
            <a:endParaRPr lang="en-US" altLang="en-US" sz="2000" b="1" dirty="0"/>
          </a:p>
          <a:p>
            <a:pPr>
              <a:defRPr/>
            </a:pPr>
            <a:r>
              <a:rPr lang="en-US" altLang="en-US" sz="2000" b="1" dirty="0"/>
              <a:t>Mode of Teaching: English via Skype only (Anyone can join world wide)</a:t>
            </a:r>
          </a:p>
          <a:p>
            <a:pPr>
              <a:defRPr/>
            </a:pPr>
            <a:endParaRPr lang="en-US" altLang="en-US" sz="2000" b="1" dirty="0"/>
          </a:p>
          <a:p>
            <a:pPr>
              <a:defRPr/>
            </a:pPr>
            <a:r>
              <a:rPr lang="en-US" altLang="en-US" sz="2000" b="1" dirty="0"/>
              <a:t>Skype ID : shikhar690</a:t>
            </a:r>
          </a:p>
          <a:p>
            <a:pPr>
              <a:defRPr/>
            </a:pPr>
            <a:endParaRPr lang="en-US" altLang="en-US" sz="2000" b="1" dirty="0"/>
          </a:p>
          <a:p>
            <a:pPr>
              <a:defRPr/>
            </a:pPr>
            <a:r>
              <a:rPr lang="en-US" altLang="en-US" sz="2000" b="1" dirty="0"/>
              <a:t>Instructor : 12 Years of IT Industry Experience ( Also Instructor in Udemy and many courses are already live there) </a:t>
            </a:r>
          </a:p>
          <a:p>
            <a:pPr>
              <a:defRPr/>
            </a:pPr>
            <a:r>
              <a:rPr lang="en-US" altLang="en-US" sz="2000" b="1" dirty="0" err="1"/>
              <a:t>Whatsapp</a:t>
            </a:r>
            <a:r>
              <a:rPr lang="en-US" altLang="en-US" sz="2000" b="1" dirty="0"/>
              <a:t> Number: +91-9999668250 </a:t>
            </a:r>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Ansible Online Training Classes</a:t>
            </a:r>
          </a:p>
        </p:txBody>
      </p:sp>
    </p:spTree>
    <p:extLst>
      <p:ext uri="{BB962C8B-B14F-4D97-AF65-F5344CB8AC3E}">
        <p14:creationId xmlns:p14="http://schemas.microsoft.com/office/powerpoint/2010/main" val="149104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502476"/>
          </a:xfrm>
        </p:spPr>
        <p:txBody>
          <a:bodyPr>
            <a:normAutofit/>
          </a:bodyPr>
          <a:lstStyle/>
          <a:p>
            <a:pPr marL="285750" indent="-285750">
              <a:buFont typeface="Wingdings" panose="05000000000000000000" pitchFamily="2" charset="2"/>
              <a:buChar char="v"/>
            </a:pPr>
            <a:r>
              <a:rPr lang="en-US" sz="2400" b="1" dirty="0"/>
              <a:t>Maintaining a inventory file for list of managed hosts (Clients)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pic>
        <p:nvPicPr>
          <p:cNvPr id="5" name="Content Placeholder 5">
            <a:extLst>
              <a:ext uri="{FF2B5EF4-FFF2-40B4-BE49-F238E27FC236}">
                <a16:creationId xmlns:a16="http://schemas.microsoft.com/office/drawing/2014/main" id="{01CDF8F6-900F-47EA-90C7-5FD4B9BE459F}"/>
              </a:ext>
            </a:extLst>
          </p:cNvPr>
          <p:cNvPicPr>
            <a:picLocks noGrp="1" noChangeAspect="1"/>
          </p:cNvPicPr>
          <p:nvPr/>
        </p:nvPicPr>
        <p:blipFill>
          <a:blip r:embed="rId2"/>
          <a:stretch>
            <a:fillRect/>
          </a:stretch>
        </p:blipFill>
        <p:spPr>
          <a:xfrm>
            <a:off x="765448" y="2539566"/>
            <a:ext cx="10660687" cy="4130219"/>
          </a:xfrm>
          <a:prstGeom prst="rect">
            <a:avLst/>
          </a:prstGeom>
        </p:spPr>
      </p:pic>
    </p:spTree>
    <p:extLst>
      <p:ext uri="{BB962C8B-B14F-4D97-AF65-F5344CB8AC3E}">
        <p14:creationId xmlns:p14="http://schemas.microsoft.com/office/powerpoint/2010/main" val="65254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54000">
              <a:srgbClr val="E32D14"/>
            </a:gs>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ECA197-24BB-417D-AF24-30491FB52843}"/>
              </a:ext>
            </a:extLst>
          </p:cNvPr>
          <p:cNvSpPr>
            <a:spLocks noGrp="1"/>
          </p:cNvSpPr>
          <p:nvPr>
            <p:ph type="subTitle" idx="1"/>
          </p:nvPr>
        </p:nvSpPr>
        <p:spPr>
          <a:xfrm>
            <a:off x="684212" y="1842053"/>
            <a:ext cx="10823160" cy="4502476"/>
          </a:xfrm>
        </p:spPr>
        <p:txBody>
          <a:bodyPr>
            <a:normAutofit/>
          </a:bodyPr>
          <a:lstStyle/>
          <a:p>
            <a:pPr marL="571500" indent="-571500">
              <a:buFont typeface="Wingdings" panose="05000000000000000000" pitchFamily="2" charset="2"/>
              <a:buChar char="v"/>
            </a:pPr>
            <a:endParaRPr lang="en-US" sz="4000" dirty="0"/>
          </a:p>
          <a:p>
            <a:pPr marL="571500" indent="-571500">
              <a:buFont typeface="Wingdings" panose="05000000000000000000" pitchFamily="2" charset="2"/>
              <a:buChar char="v"/>
            </a:pPr>
            <a:r>
              <a:rPr lang="en-US" sz="4000" dirty="0"/>
              <a:t>Front look of Automation Tool </a:t>
            </a:r>
          </a:p>
        </p:txBody>
      </p:sp>
      <p:sp>
        <p:nvSpPr>
          <p:cNvPr id="4" name="Rectangle 3">
            <a:extLst>
              <a:ext uri="{FF2B5EF4-FFF2-40B4-BE49-F238E27FC236}">
                <a16:creationId xmlns:a16="http://schemas.microsoft.com/office/drawing/2014/main" id="{6B018FD9-B5A0-4CA0-AAF5-D6704C1341E2}"/>
              </a:ext>
            </a:extLst>
          </p:cNvPr>
          <p:cNvSpPr/>
          <p:nvPr/>
        </p:nvSpPr>
        <p:spPr>
          <a:xfrm>
            <a:off x="403949" y="685800"/>
            <a:ext cx="10727877" cy="830997"/>
          </a:xfrm>
          <a:prstGeom prst="rect">
            <a:avLst/>
          </a:prstGeom>
          <a:solidFill>
            <a:srgbClr val="FFFF00"/>
          </a:solid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Create your own Automation tool</a:t>
            </a:r>
          </a:p>
        </p:txBody>
      </p:sp>
    </p:spTree>
    <p:extLst>
      <p:ext uri="{BB962C8B-B14F-4D97-AF65-F5344CB8AC3E}">
        <p14:creationId xmlns:p14="http://schemas.microsoft.com/office/powerpoint/2010/main" val="285839334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0</TotalTime>
  <Words>4393</Words>
  <Application>Microsoft Office PowerPoint</Application>
  <PresentationFormat>Widescreen</PresentationFormat>
  <Paragraphs>694</Paragraphs>
  <Slides>79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Arial</vt:lpstr>
      <vt:lpstr>Calibri</vt:lpstr>
      <vt:lpstr>Century Gothic</vt:lpstr>
      <vt:lpstr>DilleniaUPC</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Shikhar Verma</dc:creator>
  <cp:lastModifiedBy>shikhar82@outlook.com</cp:lastModifiedBy>
  <cp:revision>48</cp:revision>
  <dcterms:created xsi:type="dcterms:W3CDTF">2018-03-09T09:13:55Z</dcterms:created>
  <dcterms:modified xsi:type="dcterms:W3CDTF">2018-04-11T05:56:42Z</dcterms:modified>
</cp:coreProperties>
</file>