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slideLayouts/slideLayout53.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Default Extension="rels" ContentType="application/vnd.openxmlformats-package.relationships+xml"/>
  <Default Extension="xml" ContentType="application/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slideLayouts/slideLayout67.xml" ContentType="application/vnd.openxmlformats-officedocument.presentationml.slideLayout+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slideLayouts/slideLayout74.xml" ContentType="application/vnd.openxmlformats-officedocument.presentationml.slideLayout+xml"/>
  <Override PartName="/ppt/slides/slide1.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Override PartName="/ppt/slideLayouts/slideLayout72.xml" ContentType="application/vnd.openxmlformats-officedocument.presentationml.slideLayout+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5" r:id="rId1"/>
    <p:sldMasterId id="2147483856" r:id="rId2"/>
    <p:sldMasterId id="2147483874" r:id="rId3"/>
    <p:sldMasterId id="2147483887" r:id="rId4"/>
    <p:sldMasterId id="2147483917" r:id="rId5"/>
  </p:sldMasterIdLst>
  <p:sldIdLst>
    <p:sldId id="263" r:id="rId6"/>
    <p:sldId id="268" r:id="rId7"/>
    <p:sldId id="264" r:id="rId8"/>
    <p:sldId id="266" r:id="rId9"/>
    <p:sldId id="267" r:id="rId10"/>
    <p:sldId id="261" r:id="rId11"/>
    <p:sldId id="262" r:id="rId12"/>
    <p:sldId id="259" r:id="rId13"/>
    <p:sldId id="260" r:id="rId14"/>
    <p:sldId id="256" r:id="rId15"/>
    <p:sldId id="257" r:id="rId16"/>
    <p:sldId id="25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Master" Target="../slideMasters/slideMaster5.xml"/><Relationship Id="rId5" Type="http://schemas.microsoft.com/office/2007/relationships/hdphoto" Target="../media/hdphoto1.wdp"/><Relationship Id="rId4" Type="http://schemas.openxmlformats.org/officeDocument/2006/relationships/image" Target="../media/image13.pn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Master" Target="../slideMasters/slideMaster5.xml"/><Relationship Id="rId5" Type="http://schemas.microsoft.com/office/2007/relationships/hdphoto" Target="../media/hdphoto1.wdp"/><Relationship Id="rId4" Type="http://schemas.openxmlformats.org/officeDocument/2006/relationships/image" Target="../media/image13.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Master" Target="../slideMasters/slideMaster5.xml"/><Relationship Id="rId5" Type="http://schemas.microsoft.com/office/2007/relationships/hdphoto" Target="../media/hdphoto1.wdp"/><Relationship Id="rId4" Type="http://schemas.openxmlformats.org/officeDocument/2006/relationships/image" Target="../media/image12.png"/></Relationships>
</file>

<file path=ppt/slideLayouts/_rels/slideLayout7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Master" Target="../slideMasters/slideMaster5.xml"/><Relationship Id="rId5" Type="http://schemas.microsoft.com/office/2007/relationships/hdphoto" Target="../media/hdphoto1.wdp"/><Relationship Id="rId4" Type="http://schemas.openxmlformats.org/officeDocument/2006/relationships/image" Target="../media/image12.pn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9F6F85A8-7EC4-4C3B-81AA-E32C9E89FC7D}" type="datetimeFigureOut">
              <a:rPr lang="en-US" smtClean="0"/>
              <a:pPr/>
              <a:t>2/22/2022</a:t>
            </a:fld>
            <a:endParaRPr 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05EF166B-6B3B-4CC6-AC1D-76501A997BCF}" type="slidenum">
              <a:rPr lang="en-US" smtClean="0"/>
              <a:pPr/>
              <a:t>‹#›</a:t>
            </a:fld>
            <a:endParaRPr 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 xmlns:p14="http://schemas.microsoft.com/office/powerpoint/2010/main" val="3956255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6F85A8-7EC4-4C3B-81AA-E32C9E89FC7D}"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2789030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6F85A8-7EC4-4C3B-81AA-E32C9E89FC7D}"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3027459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6F85A8-7EC4-4C3B-81AA-E32C9E89FC7D}"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F166B-6B3B-4CC6-AC1D-76501A997BCF}" type="slidenum">
              <a:rPr lang="en-US" smtClean="0"/>
              <a:pPr/>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 xmlns:p14="http://schemas.microsoft.com/office/powerpoint/2010/main" val="1889673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6F85A8-7EC4-4C3B-81AA-E32C9E89FC7D}"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15995666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F6F85A8-7EC4-4C3B-81AA-E32C9E89FC7D}" type="datetimeFigureOut">
              <a:rPr lang="en-US" smtClean="0"/>
              <a:pPr/>
              <a:t>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13125059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F6F85A8-7EC4-4C3B-81AA-E32C9E89FC7D}" type="datetimeFigureOut">
              <a:rPr lang="en-US" smtClean="0"/>
              <a:pPr/>
              <a:t>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4111989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6F85A8-7EC4-4C3B-81AA-E32C9E89FC7D}"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24648031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6F85A8-7EC4-4C3B-81AA-E32C9E89FC7D}"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37299472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6F85A8-7EC4-4C3B-81AA-E32C9E89FC7D}"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1656397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6F85A8-7EC4-4C3B-81AA-E32C9E89FC7D}"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171239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6F85A8-7EC4-4C3B-81AA-E32C9E89FC7D}"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16331671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6F85A8-7EC4-4C3B-81AA-E32C9E89FC7D}"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3833731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6F85A8-7EC4-4C3B-81AA-E32C9E89FC7D}"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19225122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6F85A8-7EC4-4C3B-81AA-E32C9E89FC7D}"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7510829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6F85A8-7EC4-4C3B-81AA-E32C9E89FC7D}" type="datetimeFigureOut">
              <a:rPr lang="en-US" smtClean="0"/>
              <a:pPr/>
              <a:t>2/22/2022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40166024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6F85A8-7EC4-4C3B-81AA-E32C9E89FC7D}" type="datetimeFigureOut">
              <a:rPr lang="en-US" smtClean="0"/>
              <a:pPr/>
              <a:t>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10530906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F6F85A8-7EC4-4C3B-81AA-E32C9E89FC7D}" type="datetimeFigureOut">
              <a:rPr lang="en-US" smtClean="0"/>
              <a:pPr/>
              <a:t>2/22/2022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6500230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6F85A8-7EC4-4C3B-81AA-E32C9E89FC7D}"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29752314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6F85A8-7EC4-4C3B-81AA-E32C9E89FC7D}"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4193278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6F85A8-7EC4-4C3B-81AA-E32C9E89FC7D}"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24051315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6F85A8-7EC4-4C3B-81AA-E32C9E89FC7D}"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2626192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6F85A8-7EC4-4C3B-81AA-E32C9E89FC7D}"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40872673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6F85A8-7EC4-4C3B-81AA-E32C9E89FC7D}"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F166B-6B3B-4CC6-AC1D-76501A997BCF}" type="slidenum">
              <a:rPr lang="en-US" smtClean="0"/>
              <a:pPr/>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 xmlns:p14="http://schemas.microsoft.com/office/powerpoint/2010/main" val="24596304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6F85A8-7EC4-4C3B-81AA-E32C9E89FC7D}"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32817211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F6F85A8-7EC4-4C3B-81AA-E32C9E89FC7D}" type="datetimeFigureOut">
              <a:rPr lang="en-US" smtClean="0"/>
              <a:pPr/>
              <a:t>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4664784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F6F85A8-7EC4-4C3B-81AA-E32C9E89FC7D}" type="datetimeFigureOut">
              <a:rPr lang="en-US" smtClean="0"/>
              <a:pPr/>
              <a:t>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15285254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6F85A8-7EC4-4C3B-81AA-E32C9E89FC7D}"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38604580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6F85A8-7EC4-4C3B-81AA-E32C9E89FC7D}"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11468666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6F85A8-7EC4-4C3B-81AA-E32C9E89FC7D}" type="datetimeFigureOut">
              <a:rPr lang="en-US" smtClean="0"/>
              <a:pPr/>
              <a:t>2/22/2022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05EF166B-6B3B-4CC6-AC1D-76501A997BCF}" type="slidenum">
              <a:rPr lang="en-US" smtClean="0"/>
              <a:pPr/>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18916993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6F85A8-7EC4-4C3B-81AA-E32C9E89FC7D}"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166B-6B3B-4CC6-AC1D-76501A997BCF}" type="slidenum">
              <a:rPr lang="en-US" smtClean="0"/>
              <a:pPr/>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194309818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6F85A8-7EC4-4C3B-81AA-E32C9E89FC7D}"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166B-6B3B-4CC6-AC1D-76501A997BCF}" type="slidenum">
              <a:rPr lang="en-US" smtClean="0"/>
              <a:pPr/>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42163281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6F85A8-7EC4-4C3B-81AA-E32C9E89FC7D}"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F166B-6B3B-4CC6-AC1D-76501A997BCF}" type="slidenum">
              <a:rPr lang="en-US" smtClean="0"/>
              <a:pPr/>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173953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6F85A8-7EC4-4C3B-81AA-E32C9E89FC7D}"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147648434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6F85A8-7EC4-4C3B-81AA-E32C9E89FC7D}" type="datetimeFigureOut">
              <a:rPr lang="en-US" smtClean="0"/>
              <a:pPr/>
              <a:t>2/22/2022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EF166B-6B3B-4CC6-AC1D-76501A997BCF}" type="slidenum">
              <a:rPr lang="en-US" smtClean="0"/>
              <a:pPr/>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18357053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6F85A8-7EC4-4C3B-81AA-E32C9E89FC7D}" type="datetimeFigureOut">
              <a:rPr lang="en-US" smtClean="0"/>
              <a:pPr/>
              <a:t>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F166B-6B3B-4CC6-AC1D-76501A997BCF}" type="slidenum">
              <a:rPr lang="en-US" smtClean="0"/>
              <a:pPr/>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19576437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6F85A8-7EC4-4C3B-81AA-E32C9E89FC7D}" type="datetimeFigureOut">
              <a:rPr lang="en-US" smtClean="0"/>
              <a:pPr/>
              <a:t>2/22/2022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281102848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6F85A8-7EC4-4C3B-81AA-E32C9E89FC7D}"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F166B-6B3B-4CC6-AC1D-76501A997BCF}" type="slidenum">
              <a:rPr lang="en-US" smtClean="0"/>
              <a:pPr/>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113709118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F6F85A8-7EC4-4C3B-81AA-E32C9E89FC7D}" type="datetimeFigureOut">
              <a:rPr lang="en-US" smtClean="0"/>
              <a:pPr/>
              <a:t>2/22/2022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05EF166B-6B3B-4CC6-AC1D-76501A997BCF}" type="slidenum">
              <a:rPr lang="en-US" smtClean="0"/>
              <a:pPr/>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21604344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6F85A8-7EC4-4C3B-81AA-E32C9E89FC7D}"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166B-6B3B-4CC6-AC1D-76501A997BCF}" type="slidenum">
              <a:rPr lang="en-US" smtClean="0"/>
              <a:pPr/>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339833787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6F85A8-7EC4-4C3B-81AA-E32C9E89FC7D}"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166B-6B3B-4CC6-AC1D-76501A997BCF}" type="slidenum">
              <a:rPr lang="en-US" smtClean="0"/>
              <a:pPr/>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420064645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6F85A8-7EC4-4C3B-81AA-E32C9E89FC7D}"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159593517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6F85A8-7EC4-4C3B-81AA-E32C9E89FC7D}"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206441780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6F85A8-7EC4-4C3B-81AA-E32C9E89FC7D}"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4153567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6F85A8-7EC4-4C3B-81AA-E32C9E89FC7D}" type="datetimeFigureOut">
              <a:rPr lang="en-US" smtClean="0"/>
              <a:pPr/>
              <a:t>2/22/2022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27140669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6F85A8-7EC4-4C3B-81AA-E32C9E89FC7D}"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28130575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6F85A8-7EC4-4C3B-81AA-E32C9E89FC7D}"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264288861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6F85A8-7EC4-4C3B-81AA-E32C9E89FC7D}" type="datetimeFigureOut">
              <a:rPr lang="en-US" smtClean="0"/>
              <a:pPr/>
              <a:t>2/22/2022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9079568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6F85A8-7EC4-4C3B-81AA-E32C9E89FC7D}" type="datetimeFigureOut">
              <a:rPr lang="en-US" smtClean="0"/>
              <a:pPr/>
              <a:t>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168034809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F6F85A8-7EC4-4C3B-81AA-E32C9E89FC7D}" type="datetimeFigureOut">
              <a:rPr lang="en-US" smtClean="0"/>
              <a:pPr/>
              <a:t>2/22/2022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328759560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6F85A8-7EC4-4C3B-81AA-E32C9E89FC7D}"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103329992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6F85A8-7EC4-4C3B-81AA-E32C9E89FC7D}"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249216182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6F85A8-7EC4-4C3B-81AA-E32C9E89FC7D}"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290845930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6F85A8-7EC4-4C3B-81AA-E32C9E89FC7D}"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134395487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6F85A8-7EC4-4C3B-81AA-E32C9E89FC7D}"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05EF166B-6B3B-4CC6-AC1D-76501A997BCF}" type="slidenum">
              <a:rPr lang="en-US" smtClean="0"/>
              <a:pPr/>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 xmlns:p14="http://schemas.microsoft.com/office/powerpoint/2010/main" val="673224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6F85A8-7EC4-4C3B-81AA-E32C9E89FC7D}" type="datetimeFigureOut">
              <a:rPr lang="en-US" smtClean="0"/>
              <a:pPr/>
              <a:t>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82633650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6F85A8-7EC4-4C3B-81AA-E32C9E89FC7D}"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418988978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F6F85A8-7EC4-4C3B-81AA-E32C9E89FC7D}" type="datetimeFigureOut">
              <a:rPr lang="en-US" smtClean="0"/>
              <a:pPr/>
              <a:t>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250084506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F6F85A8-7EC4-4C3B-81AA-E32C9E89FC7D}" type="datetimeFigureOut">
              <a:rPr lang="en-US" smtClean="0"/>
              <a:pPr/>
              <a:t>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408537686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6F85A8-7EC4-4C3B-81AA-E32C9E89FC7D}"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337671486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F6F85A8-7EC4-4C3B-81AA-E32C9E89FC7D}" type="datetimeFigureOut">
              <a:rPr lang="en-US" smtClean="0"/>
              <a:pPr/>
              <a:t>2/22/2022</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83149080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 xmlns:a14="http://schemas.microsoft.com/office/drawing/2010/main">
                    <a14:imgLayer r:embed="rId3">
                      <a14:imgEffect>
                        <a14:sharpenSoften amount="61000"/>
                      </a14:imgEffect>
                    </a14:imgLayer>
                  </a14:imgProps>
                </a:ext>
                <a:ext uri="{28A0092B-C50C-407E-A947-70E740481C1C}">
                  <a14:useLocalDpi xmlns=""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 xmlns:a14="http://schemas.microsoft.com/office/drawing/2010/main">
                    <a14:imgLayer r:embed="rId3">
                      <a14:imgEffect>
                        <a14:sharpenSoften amount="61000"/>
                      </a14:imgEffect>
                    </a14:imgLayer>
                  </a14:imgProps>
                </a:ext>
                <a:ext uri="{28A0092B-C50C-407E-A947-70E740481C1C}">
                  <a14:useLocalDpi xmlns=""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 xmlns:a14="http://schemas.microsoft.com/office/drawing/2010/main">
                    <a14:imgLayer r:embed="rId3">
                      <a14:imgEffect>
                        <a14:sharpenSoften amount="61000"/>
                      </a14:imgEffect>
                    </a14:imgLayer>
                  </a14:imgProps>
                </a:ext>
                <a:ext uri="{28A0092B-C50C-407E-A947-70E740481C1C}">
                  <a14:useLocalDpi xmlns=""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6F85A8-7EC4-4C3B-81AA-E32C9E89FC7D}"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287585552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6F85A8-7EC4-4C3B-81AA-E32C9E89FC7D}"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44174237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 xmlns:a14="http://schemas.microsoft.com/office/drawing/2010/main">
                    <a14:imgLayer r:embed="rId3">
                      <a14:imgEffect>
                        <a14:sharpenSoften amount="61000"/>
                      </a14:imgEffect>
                    </a14:imgLayer>
                  </a14:imgProps>
                </a:ext>
                <a:ext uri="{28A0092B-C50C-407E-A947-70E740481C1C}">
                  <a14:useLocalDpi xmlns=""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9F6F85A8-7EC4-4C3B-81AA-E32C9E89FC7D}" type="datetimeFigureOut">
              <a:rPr lang="en-US" smtClean="0"/>
              <a:pPr/>
              <a:t>2/22/2022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152334029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6F85A8-7EC4-4C3B-81AA-E32C9E89FC7D}"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64614730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6F85A8-7EC4-4C3B-81AA-E32C9E89FC7D}" type="datetimeFigureOut">
              <a:rPr lang="en-US" smtClean="0"/>
              <a:pPr/>
              <a:t>2/22/2022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3363394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6F85A8-7EC4-4C3B-81AA-E32C9E89FC7D}" type="datetimeFigureOut">
              <a:rPr lang="en-US" smtClean="0"/>
              <a:pPr/>
              <a:t>2/22/2022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26121081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6F85A8-7EC4-4C3B-81AA-E32C9E89FC7D}" type="datetimeFigureOut">
              <a:rPr lang="en-US" smtClean="0"/>
              <a:pPr/>
              <a:t>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18654757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6F85A8-7EC4-4C3B-81AA-E32C9E89FC7D}" type="datetimeFigureOut">
              <a:rPr lang="en-US" smtClean="0"/>
              <a:pPr/>
              <a:t>2/22/2022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365618204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 xmlns:a14="http://schemas.microsoft.com/office/drawing/2010/main">
                    <a14:imgLayer r:embed="rId3">
                      <a14:imgEffect>
                        <a14:sharpenSoften amount="61000"/>
                      </a14:imgEffect>
                    </a14:imgLayer>
                  </a14:imgProps>
                </a:ext>
                <a:ext uri="{28A0092B-C50C-407E-A947-70E740481C1C}">
                  <a14:useLocalDpi xmlns=""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F6F85A8-7EC4-4C3B-81AA-E32C9E89FC7D}"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4920330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 xmlns:a14="http://schemas.microsoft.com/office/drawing/2010/main">
                    <a14:imgLayer r:embed="rId3">
                      <a14:imgEffect>
                        <a14:sharpenSoften amount="61000"/>
                      </a14:imgEffect>
                    </a14:imgLayer>
                  </a14:imgProps>
                </a:ext>
                <a:ext uri="{28A0092B-C50C-407E-A947-70E740481C1C}">
                  <a14:useLocalDpi xmlns=""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F6F85A8-7EC4-4C3B-81AA-E32C9E89FC7D}" type="datetimeFigureOut">
              <a:rPr lang="en-US" smtClean="0"/>
              <a:pPr/>
              <a:t>2/22/2022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14962975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6F85A8-7EC4-4C3B-81AA-E32C9E89FC7D}"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272132587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6F85A8-7EC4-4C3B-81AA-E32C9E89FC7D}"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917685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6F85A8-7EC4-4C3B-81AA-E32C9E89FC7D}"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3510580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6F85A8-7EC4-4C3B-81AA-E32C9E89FC7D}"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4213283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image" Target="../media/image4.png"/><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7.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18" Type="http://schemas.openxmlformats.org/officeDocument/2006/relationships/theme" Target="../theme/theme4.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17" Type="http://schemas.openxmlformats.org/officeDocument/2006/relationships/slideLayout" Target="../slideLayouts/slideLayout64.xml"/><Relationship Id="rId2" Type="http://schemas.openxmlformats.org/officeDocument/2006/relationships/slideLayout" Target="../slideLayouts/slideLayout49.xml"/><Relationship Id="rId16" Type="http://schemas.openxmlformats.org/officeDocument/2006/relationships/slideLayout" Target="../slideLayouts/slideLayout63.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slideLayout" Target="../slideLayouts/slideLayout62.xml"/><Relationship Id="rId10" Type="http://schemas.openxmlformats.org/officeDocument/2006/relationships/slideLayout" Target="../slideLayouts/slideLayout57.xml"/><Relationship Id="rId19" Type="http://schemas.openxmlformats.org/officeDocument/2006/relationships/image" Target="../media/image8.png"/><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image" Target="../media/image12.png"/><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theme" Target="../theme/theme5.xml"/><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5" Type="http://schemas.openxmlformats.org/officeDocument/2006/relationships/image" Target="../media/image13.png"/><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9F6F85A8-7EC4-4C3B-81AA-E32C9E89FC7D}" type="datetimeFigureOut">
              <a:rPr lang="en-US" smtClean="0"/>
              <a:pPr/>
              <a:t>2/22/2022</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1031510623"/>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 id="2147483841" r:id="rId16"/>
    <p:sldLayoutId id="2147483842" r:id="rId17"/>
    <p:sldLayoutId id="2147483843"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F6F85A8-7EC4-4C3B-81AA-E32C9E89FC7D}" type="datetimeFigureOut">
              <a:rPr lang="en-US" smtClean="0"/>
              <a:pPr/>
              <a:t>2/22/2022</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1912964979"/>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 id="2147483869" r:id="rId13"/>
    <p:sldLayoutId id="2147483870" r:id="rId14"/>
    <p:sldLayoutId id="2147483871" r:id="rId15"/>
    <p:sldLayoutId id="2147483872" r:id="rId16"/>
    <p:sldLayoutId id="2147483873"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F6F85A8-7EC4-4C3B-81AA-E32C9E89FC7D}" type="datetimeFigureOut">
              <a:rPr lang="en-US" smtClean="0"/>
              <a:pPr/>
              <a:t>2/22/2022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5EF166B-6B3B-4CC6-AC1D-76501A997BCF}"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1359389"/>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F6F85A8-7EC4-4C3B-81AA-E32C9E89FC7D}" type="datetimeFigureOut">
              <a:rPr lang="en-US" smtClean="0"/>
              <a:pPr/>
              <a:t>2/22/2022</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999446343"/>
      </p:ext>
    </p:extLst>
  </p:cSld>
  <p:clrMap bg1="dk1" tx1="lt1" bg2="dk2" tx2="lt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 id="2147483904"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9F6F85A8-7EC4-4C3B-81AA-E32C9E89FC7D}" type="datetimeFigureOut">
              <a:rPr lang="en-US" smtClean="0"/>
              <a:pPr/>
              <a:t>2/22/2022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5EF166B-6B3B-4CC6-AC1D-76501A997BCF}" type="slidenum">
              <a:rPr lang="en-US" smtClean="0"/>
              <a:pPr/>
              <a:t>‹#›</a:t>
            </a:fld>
            <a:endParaRPr lang="en-US"/>
          </a:p>
        </p:txBody>
      </p:sp>
    </p:spTree>
    <p:extLst>
      <p:ext uri="{BB962C8B-B14F-4D97-AF65-F5344CB8AC3E}">
        <p14:creationId xmlns="" xmlns:p14="http://schemas.microsoft.com/office/powerpoint/2010/main" val="3751451540"/>
      </p:ext>
    </p:extLst>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ED81AB-16D9-4250-B097-DDCB04A48EBC}"/>
              </a:ext>
            </a:extLst>
          </p:cNvPr>
          <p:cNvSpPr>
            <a:spLocks noGrp="1"/>
          </p:cNvSpPr>
          <p:nvPr>
            <p:ph type="ctrTitle"/>
          </p:nvPr>
        </p:nvSpPr>
        <p:spPr>
          <a:xfrm>
            <a:off x="-805133" y="958788"/>
            <a:ext cx="11055550" cy="1455938"/>
          </a:xfrm>
        </p:spPr>
        <p:txBody>
          <a:bodyPr/>
          <a:lstStyle/>
          <a:p>
            <a:r>
              <a:rPr lang="en-US" dirty="0">
                <a:latin typeface="Algerian" pitchFamily="82" charset="0"/>
              </a:rPr>
              <a:t>Waterfall Model</a:t>
            </a:r>
            <a:r>
              <a:rPr lang="en-US" dirty="0"/>
              <a:t/>
            </a:r>
            <a:br>
              <a:rPr lang="en-US" dirty="0"/>
            </a:br>
            <a:endParaRPr lang="en-US" dirty="0"/>
          </a:p>
        </p:txBody>
      </p:sp>
      <p:sp>
        <p:nvSpPr>
          <p:cNvPr id="3" name="Subtitle 2">
            <a:extLst>
              <a:ext uri="{FF2B5EF4-FFF2-40B4-BE49-F238E27FC236}">
                <a16:creationId xmlns="" xmlns:a16="http://schemas.microsoft.com/office/drawing/2014/main" id="{9405E6C2-D432-4A1B-9166-4807603AB6CD}"/>
              </a:ext>
            </a:extLst>
          </p:cNvPr>
          <p:cNvSpPr>
            <a:spLocks noGrp="1"/>
          </p:cNvSpPr>
          <p:nvPr>
            <p:ph type="subTitle" idx="1"/>
          </p:nvPr>
        </p:nvSpPr>
        <p:spPr>
          <a:xfrm>
            <a:off x="4357125" y="3431538"/>
            <a:ext cx="9755187" cy="2980267"/>
          </a:xfrm>
        </p:spPr>
        <p:txBody>
          <a:bodyPr>
            <a:noAutofit/>
          </a:bodyPr>
          <a:lstStyle/>
          <a:p>
            <a:r>
              <a:rPr lang="en-US" sz="3200" dirty="0">
                <a:solidFill>
                  <a:schemeClr val="tx1"/>
                </a:solidFill>
              </a:rPr>
              <a:t>PRESENTED BY:</a:t>
            </a:r>
          </a:p>
          <a:p>
            <a:r>
              <a:rPr lang="en-US" sz="2000" dirty="0">
                <a:solidFill>
                  <a:schemeClr val="tx1"/>
                </a:solidFill>
              </a:rPr>
              <a:t>MADHAN.R</a:t>
            </a:r>
          </a:p>
          <a:p>
            <a:r>
              <a:rPr lang="en-US" sz="2000" dirty="0">
                <a:solidFill>
                  <a:schemeClr val="tx1"/>
                </a:solidFill>
              </a:rPr>
              <a:t>NITESH</a:t>
            </a:r>
          </a:p>
          <a:p>
            <a:r>
              <a:rPr lang="en-US" sz="2000" dirty="0">
                <a:solidFill>
                  <a:schemeClr val="tx1"/>
                </a:solidFill>
              </a:rPr>
              <a:t>PRABHJOT</a:t>
            </a:r>
          </a:p>
          <a:p>
            <a:r>
              <a:rPr lang="en-US" sz="2000" dirty="0">
                <a:solidFill>
                  <a:schemeClr val="tx1"/>
                </a:solidFill>
              </a:rPr>
              <a:t>SUSHANTA.N</a:t>
            </a:r>
          </a:p>
          <a:p>
            <a:r>
              <a:rPr lang="en-US" sz="2000" dirty="0">
                <a:solidFill>
                  <a:schemeClr val="tx1"/>
                </a:solidFill>
              </a:rPr>
              <a:t>VINOD KUMAR</a:t>
            </a:r>
          </a:p>
          <a:p>
            <a:endParaRPr lang="en-US" sz="2000" dirty="0">
              <a:solidFill>
                <a:schemeClr val="tx1"/>
              </a:solidFill>
            </a:endParaRPr>
          </a:p>
          <a:p>
            <a:endParaRPr lang="en-US" sz="2000" dirty="0">
              <a:solidFill>
                <a:schemeClr val="tx1"/>
              </a:solidFill>
            </a:endParaRPr>
          </a:p>
        </p:txBody>
      </p:sp>
    </p:spTree>
    <p:extLst>
      <p:ext uri="{BB962C8B-B14F-4D97-AF65-F5344CB8AC3E}">
        <p14:creationId xmlns="" xmlns:p14="http://schemas.microsoft.com/office/powerpoint/2010/main" val="3345251860"/>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D7D76B-3281-4618-9E25-55BD5588F682}"/>
              </a:ext>
            </a:extLst>
          </p:cNvPr>
          <p:cNvSpPr>
            <a:spLocks noGrp="1"/>
          </p:cNvSpPr>
          <p:nvPr>
            <p:ph type="ctrTitle"/>
          </p:nvPr>
        </p:nvSpPr>
        <p:spPr>
          <a:xfrm>
            <a:off x="504825" y="1543051"/>
            <a:ext cx="11331702" cy="2667000"/>
          </a:xfrm>
        </p:spPr>
        <p:txBody>
          <a:bodyPr>
            <a:normAutofit/>
          </a:bodyPr>
          <a:lstStyle/>
          <a:p>
            <a:r>
              <a:rPr lang="en-US" dirty="0"/>
              <a:t>Project Implementation of Waterfall  model</a:t>
            </a:r>
          </a:p>
        </p:txBody>
      </p:sp>
    </p:spTree>
    <p:extLst>
      <p:ext uri="{BB962C8B-B14F-4D97-AF65-F5344CB8AC3E}">
        <p14:creationId xmlns="" xmlns:p14="http://schemas.microsoft.com/office/powerpoint/2010/main" val="572763170"/>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FA043C-5F67-4F0D-BD21-58FAA3A7F1A3}"/>
              </a:ext>
            </a:extLst>
          </p:cNvPr>
          <p:cNvSpPr>
            <a:spLocks noGrp="1"/>
          </p:cNvSpPr>
          <p:nvPr>
            <p:ph type="title"/>
          </p:nvPr>
        </p:nvSpPr>
        <p:spPr/>
        <p:txBody>
          <a:bodyPr/>
          <a:lstStyle/>
          <a:p>
            <a:r>
              <a:rPr lang="en-US" dirty="0"/>
              <a:t>Waterfall model is Used </a:t>
            </a:r>
            <a:r>
              <a:rPr lang="en-US"/>
              <a:t>in -</a:t>
            </a:r>
            <a:endParaRPr lang="en-US" dirty="0"/>
          </a:p>
        </p:txBody>
      </p:sp>
      <p:sp>
        <p:nvSpPr>
          <p:cNvPr id="3" name="Content Placeholder 2">
            <a:extLst>
              <a:ext uri="{FF2B5EF4-FFF2-40B4-BE49-F238E27FC236}">
                <a16:creationId xmlns="" xmlns:a16="http://schemas.microsoft.com/office/drawing/2014/main" id="{0E7B3AC0-1CF2-4D9D-A20B-C0241FD5BF1A}"/>
              </a:ext>
            </a:extLst>
          </p:cNvPr>
          <p:cNvSpPr>
            <a:spLocks noGrp="1"/>
          </p:cNvSpPr>
          <p:nvPr>
            <p:ph idx="1"/>
          </p:nvPr>
        </p:nvSpPr>
        <p:spPr/>
        <p:txBody>
          <a:bodyPr/>
          <a:lstStyle/>
          <a:p>
            <a:r>
              <a:rPr lang="en-US" dirty="0"/>
              <a:t>developing a simple application</a:t>
            </a:r>
          </a:p>
          <a:p>
            <a:pPr marL="0" indent="0">
              <a:buNone/>
            </a:pPr>
            <a:endParaRPr lang="en-US" dirty="0"/>
          </a:p>
          <a:p>
            <a:r>
              <a:rPr lang="en-US" dirty="0"/>
              <a:t>for short term projects</a:t>
            </a:r>
          </a:p>
          <a:p>
            <a:endParaRPr lang="en-US" dirty="0"/>
          </a:p>
          <a:p>
            <a:r>
              <a:rPr lang="en-US" dirty="0"/>
              <a:t>whenever we are sure that the requirements will not change</a:t>
            </a:r>
          </a:p>
        </p:txBody>
      </p:sp>
    </p:spTree>
    <p:extLst>
      <p:ext uri="{BB962C8B-B14F-4D97-AF65-F5344CB8AC3E}">
        <p14:creationId xmlns="" xmlns:p14="http://schemas.microsoft.com/office/powerpoint/2010/main" val="87532602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2B3BB1-4299-4D25-BE09-2AD319F937A4}"/>
              </a:ext>
            </a:extLst>
          </p:cNvPr>
          <p:cNvSpPr>
            <a:spLocks noGrp="1"/>
          </p:cNvSpPr>
          <p:nvPr>
            <p:ph type="title"/>
          </p:nvPr>
        </p:nvSpPr>
        <p:spPr/>
        <p:txBody>
          <a:bodyPr/>
          <a:lstStyle/>
          <a:p>
            <a:r>
              <a:rPr lang="en-US" dirty="0"/>
              <a:t>Example -</a:t>
            </a:r>
          </a:p>
        </p:txBody>
      </p:sp>
      <p:sp>
        <p:nvSpPr>
          <p:cNvPr id="3" name="Content Placeholder 2">
            <a:extLst>
              <a:ext uri="{FF2B5EF4-FFF2-40B4-BE49-F238E27FC236}">
                <a16:creationId xmlns="" xmlns:a16="http://schemas.microsoft.com/office/drawing/2014/main" id="{E5D244C5-024D-40F7-8519-4F6F3CB5FD16}"/>
              </a:ext>
            </a:extLst>
          </p:cNvPr>
          <p:cNvSpPr>
            <a:spLocks noGrp="1"/>
          </p:cNvSpPr>
          <p:nvPr>
            <p:ph idx="1"/>
          </p:nvPr>
        </p:nvSpPr>
        <p:spPr/>
        <p:txBody>
          <a:bodyPr/>
          <a:lstStyle/>
          <a:p>
            <a:r>
              <a:rPr lang="en-US" dirty="0"/>
              <a:t>waterfall model can be used in developing a simple calculator.</a:t>
            </a:r>
          </a:p>
          <a:p>
            <a:r>
              <a:rPr lang="en-US" dirty="0"/>
              <a:t> as the functions of addition, subtraction </a:t>
            </a:r>
            <a:r>
              <a:rPr lang="en-US" dirty="0" err="1"/>
              <a:t>etc</a:t>
            </a:r>
            <a:r>
              <a:rPr lang="en-US" dirty="0"/>
              <a:t> and the numbers will not change for a long time.</a:t>
            </a:r>
          </a:p>
        </p:txBody>
      </p:sp>
    </p:spTree>
    <p:extLst>
      <p:ext uri="{BB962C8B-B14F-4D97-AF65-F5344CB8AC3E}">
        <p14:creationId xmlns="" xmlns:p14="http://schemas.microsoft.com/office/powerpoint/2010/main" val="403597364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522" y="655607"/>
            <a:ext cx="10364451" cy="1035170"/>
          </a:xfrm>
        </p:spPr>
        <p:txBody>
          <a:bodyPr/>
          <a:lstStyle/>
          <a:p>
            <a:r>
              <a:rPr lang="en-US" dirty="0" smtClean="0"/>
              <a:t>SOFTWARE DEVELOPMENT LIFE CYCLE(SDLC)</a:t>
            </a:r>
            <a:endParaRPr lang="en-US" dirty="0"/>
          </a:p>
        </p:txBody>
      </p:sp>
      <p:sp>
        <p:nvSpPr>
          <p:cNvPr id="3" name="Content Placeholder 2"/>
          <p:cNvSpPr>
            <a:spLocks noGrp="1"/>
          </p:cNvSpPr>
          <p:nvPr>
            <p:ph sz="quarter" idx="13"/>
          </p:nvPr>
        </p:nvSpPr>
        <p:spPr>
          <a:xfrm>
            <a:off x="905148" y="1582088"/>
            <a:ext cx="10343697" cy="4577172"/>
          </a:xfrm>
        </p:spPr>
        <p:txBody>
          <a:bodyPr/>
          <a:lstStyle/>
          <a:p>
            <a:r>
              <a:rPr lang="en-US" dirty="0" smtClean="0"/>
              <a:t>Software Development Life Cycle (SDLC) is a process used by the software industry to design, develop and test high quality </a:t>
            </a:r>
            <a:r>
              <a:rPr lang="en-US" dirty="0" err="1" smtClean="0"/>
              <a:t>softwares</a:t>
            </a:r>
            <a:r>
              <a:rPr lang="en-US" dirty="0" smtClean="0"/>
              <a:t>. The SDLC aims to produce a high-quality software that meets or exceeds customer expectations, reaches completion within times and cost estimates.</a:t>
            </a:r>
          </a:p>
          <a:p>
            <a:r>
              <a:rPr lang="en-US" dirty="0" smtClean="0"/>
              <a:t>It consists of a detailed plan describing how to develop, maintain, replace and alter or enhance specific software.</a:t>
            </a:r>
            <a:endParaRPr lang="en-US" dirty="0"/>
          </a:p>
        </p:txBody>
      </p:sp>
      <p:sp>
        <p:nvSpPr>
          <p:cNvPr id="4" name="Title 1"/>
          <p:cNvSpPr txBox="1">
            <a:spLocks/>
          </p:cNvSpPr>
          <p:nvPr/>
        </p:nvSpPr>
        <p:spPr>
          <a:xfrm>
            <a:off x="488205" y="4077420"/>
            <a:ext cx="10364451" cy="6843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3600" b="0" i="0" u="none" strike="noStrike" kern="1200" cap="all" spc="0" normalizeH="0" baseline="0" noProof="0" dirty="0">
              <a:ln>
                <a:noFill/>
              </a:ln>
              <a:solidFill>
                <a:schemeClr val="tx1"/>
              </a:solidFill>
              <a:effectLst/>
              <a:uLnTx/>
              <a:uFillTx/>
              <a:latin typeface="+mj-lt"/>
              <a:ea typeface="+mj-ea"/>
              <a:cs typeface="+mj-cs"/>
            </a:endParaRPr>
          </a:p>
        </p:txBody>
      </p:sp>
      <p:sp>
        <p:nvSpPr>
          <p:cNvPr id="5" name="Content Placeholder 2"/>
          <p:cNvSpPr txBox="1">
            <a:spLocks/>
          </p:cNvSpPr>
          <p:nvPr/>
        </p:nvSpPr>
        <p:spPr>
          <a:xfrm>
            <a:off x="919524" y="4762360"/>
            <a:ext cx="10363826" cy="254996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120000"/>
              </a:lnSpc>
              <a:spcBef>
                <a:spcPts val="1000"/>
              </a:spcBef>
              <a:spcAft>
                <a:spcPts val="0"/>
              </a:spcAft>
              <a:buClr>
                <a:schemeClr val="tx1"/>
              </a:buClr>
              <a:buSzTx/>
              <a:buFont typeface="Arial" panose="020B0604020202020204" pitchFamily="34" charset="0"/>
              <a:buChar char="•"/>
              <a:tabLst/>
              <a:defRPr/>
            </a:pPr>
            <a:endParaRPr kumimoji="0" lang="en-US" sz="2000" b="0" i="0" u="none" strike="noStrike" kern="1200" cap="all"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96F163-334E-4EA3-85BF-B98D02E7E65E}"/>
              </a:ext>
            </a:extLst>
          </p:cNvPr>
          <p:cNvSpPr>
            <a:spLocks noGrp="1"/>
          </p:cNvSpPr>
          <p:nvPr>
            <p:ph type="title"/>
          </p:nvPr>
        </p:nvSpPr>
        <p:spPr/>
        <p:txBody>
          <a:bodyPr/>
          <a:lstStyle/>
          <a:p>
            <a:r>
              <a:rPr lang="en-US" dirty="0"/>
              <a:t>INTRODUCTION TO WATERFALL.</a:t>
            </a:r>
          </a:p>
        </p:txBody>
      </p:sp>
      <p:sp>
        <p:nvSpPr>
          <p:cNvPr id="3" name="Content Placeholder 2">
            <a:extLst>
              <a:ext uri="{FF2B5EF4-FFF2-40B4-BE49-F238E27FC236}">
                <a16:creationId xmlns="" xmlns:a16="http://schemas.microsoft.com/office/drawing/2014/main" id="{2A50D2E5-C13B-4389-82D3-38B5A7446709}"/>
              </a:ext>
            </a:extLst>
          </p:cNvPr>
          <p:cNvSpPr>
            <a:spLocks noGrp="1"/>
          </p:cNvSpPr>
          <p:nvPr>
            <p:ph sz="quarter" idx="13"/>
          </p:nvPr>
        </p:nvSpPr>
        <p:spPr/>
        <p:txBody>
          <a:bodyPr>
            <a:normAutofit fontScale="85000" lnSpcReduction="20000"/>
          </a:bodyPr>
          <a:lstStyle/>
          <a:p>
            <a:r>
              <a:rPr lang="en-US" dirty="0" smtClean="0"/>
              <a:t>The Waterfall approach was established in </a:t>
            </a:r>
            <a:r>
              <a:rPr lang="en-US" b="1" dirty="0" smtClean="0"/>
              <a:t>1970</a:t>
            </a:r>
            <a:r>
              <a:rPr lang="en-US" dirty="0" smtClean="0"/>
              <a:t> by Winston w. Royce.</a:t>
            </a:r>
            <a:endParaRPr lang="en-US" smtClean="0"/>
          </a:p>
          <a:p>
            <a:r>
              <a:rPr lang="en-US" smtClean="0"/>
              <a:t>The </a:t>
            </a:r>
            <a:r>
              <a:rPr lang="en-US" dirty="0"/>
              <a:t>Waterfall Model was the first Process Model to be introduced. It is also referred to as a </a:t>
            </a:r>
            <a:r>
              <a:rPr lang="en-US" b="1" dirty="0"/>
              <a:t>linear-sequential life cycle model</a:t>
            </a:r>
          </a:p>
          <a:p>
            <a:endParaRPr lang="en-US" b="1" dirty="0"/>
          </a:p>
          <a:p>
            <a:r>
              <a:rPr lang="en-US" dirty="0"/>
              <a:t>In a waterfall model, each phase must be completed before the next phase can begin and there is no overlapping in the phases.</a:t>
            </a:r>
            <a:endParaRPr lang="en-US" b="1" dirty="0"/>
          </a:p>
          <a:p>
            <a:endParaRPr lang="en-US" b="1" dirty="0"/>
          </a:p>
          <a:p>
            <a:r>
              <a:rPr lang="en-US" dirty="0"/>
              <a:t>The waterfall Model illustrates the software development process in a linear sequential flow. This means that any phase in the development process begins only if the previous phase is complete. In this waterfall model, the phases do not overlap</a:t>
            </a:r>
          </a:p>
          <a:p>
            <a:endParaRPr lang="en-US" dirty="0"/>
          </a:p>
        </p:txBody>
      </p:sp>
    </p:spTree>
    <p:extLst>
      <p:ext uri="{BB962C8B-B14F-4D97-AF65-F5344CB8AC3E}">
        <p14:creationId xmlns="" xmlns:p14="http://schemas.microsoft.com/office/powerpoint/2010/main" val="129900591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dlc_waterfall_model.jpg"/>
          <p:cNvPicPr>
            <a:picLocks noChangeAspect="1"/>
          </p:cNvPicPr>
          <p:nvPr/>
        </p:nvPicPr>
        <p:blipFill>
          <a:blip r:embed="rId2"/>
          <a:stretch>
            <a:fillRect/>
          </a:stretch>
        </p:blipFill>
        <p:spPr>
          <a:xfrm>
            <a:off x="1552755" y="507603"/>
            <a:ext cx="8764438" cy="58575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sequential phases in Waterfall model are −</a:t>
            </a:r>
            <a:br>
              <a:rPr lang="en-US" dirty="0" smtClean="0"/>
            </a:br>
            <a:endParaRPr lang="en-US" dirty="0"/>
          </a:p>
        </p:txBody>
      </p:sp>
      <p:sp>
        <p:nvSpPr>
          <p:cNvPr id="3" name="Content Placeholder 2"/>
          <p:cNvSpPr>
            <a:spLocks noGrp="1"/>
          </p:cNvSpPr>
          <p:nvPr>
            <p:ph sz="quarter" idx="13"/>
          </p:nvPr>
        </p:nvSpPr>
        <p:spPr>
          <a:xfrm>
            <a:off x="810257" y="1953024"/>
            <a:ext cx="10363826" cy="3424107"/>
          </a:xfrm>
        </p:spPr>
        <p:txBody>
          <a:bodyPr>
            <a:noAutofit/>
          </a:bodyPr>
          <a:lstStyle/>
          <a:p>
            <a:r>
              <a:rPr lang="en-US" sz="1400" b="1" dirty="0" smtClean="0"/>
              <a:t>Requirement Gathering and analysis</a:t>
            </a:r>
            <a:r>
              <a:rPr lang="en-US" sz="1400" dirty="0" smtClean="0"/>
              <a:t> − All possible requirements of the system to be developed are captured in this phase and documented in a requirement specification document.</a:t>
            </a:r>
          </a:p>
          <a:p>
            <a:r>
              <a:rPr lang="en-US" sz="1400" b="1" dirty="0" smtClean="0"/>
              <a:t>System Design</a:t>
            </a:r>
            <a:r>
              <a:rPr lang="en-US" sz="1400" dirty="0" smtClean="0"/>
              <a:t> − The requirement specifications from first phase are studied in this phase and the system design is prepared. This system design helps in specifying hardware and system requirements and helps in defining the overall system architecture.</a:t>
            </a:r>
          </a:p>
          <a:p>
            <a:r>
              <a:rPr lang="en-US" sz="1400" b="1" dirty="0" smtClean="0"/>
              <a:t>Implementation</a:t>
            </a:r>
            <a:r>
              <a:rPr lang="en-US" sz="1400" dirty="0" smtClean="0"/>
              <a:t> − With inputs from the system design, the system is first developed in small programs called units, which are integrated in the next phase. Each unit is developed and tested for its functionality, which is referred to as Unit Testing.</a:t>
            </a:r>
          </a:p>
          <a:p>
            <a:r>
              <a:rPr lang="en-US" sz="1400" b="1" dirty="0" smtClean="0"/>
              <a:t>Integration and Testing</a:t>
            </a:r>
            <a:r>
              <a:rPr lang="en-US" sz="1400" dirty="0" smtClean="0"/>
              <a:t> − All the units developed in the implementation phase are integrated into a system after testing of each unit. Post integration the entire system is tested for any faults and failures.</a:t>
            </a:r>
          </a:p>
          <a:p>
            <a:r>
              <a:rPr lang="en-US" sz="1400" b="1" dirty="0" smtClean="0"/>
              <a:t>Deployment of system</a:t>
            </a:r>
            <a:r>
              <a:rPr lang="en-US" sz="1400" dirty="0" smtClean="0"/>
              <a:t> − Once the functional and non-functional testing is done; the product is deployed in the customer environment or released into the market.</a:t>
            </a:r>
          </a:p>
          <a:p>
            <a:r>
              <a:rPr lang="en-US" sz="1400" b="1" dirty="0" smtClean="0"/>
              <a:t>Maintenance</a:t>
            </a:r>
            <a:r>
              <a:rPr lang="en-US" sz="1400" dirty="0" smtClean="0"/>
              <a:t> − There are some issues which come up in the client environment. To fix those issues, patches are released. Also to enhance the product some better versions are released. Maintenance is done to deliver these changes in the customer environment.</a:t>
            </a:r>
          </a:p>
          <a:p>
            <a:endParaRPr lang="en-US" sz="1400" dirty="0" smtClean="0"/>
          </a:p>
          <a:p>
            <a:endParaRPr lang="en-US" sz="1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2AB6F5-8ABF-4B3A-9E63-94B6B195BBA5}"/>
              </a:ext>
            </a:extLst>
          </p:cNvPr>
          <p:cNvSpPr>
            <a:spLocks noGrp="1"/>
          </p:cNvSpPr>
          <p:nvPr>
            <p:ph type="ctrTitle"/>
          </p:nvPr>
        </p:nvSpPr>
        <p:spPr/>
        <p:txBody>
          <a:bodyPr/>
          <a:lstStyle/>
          <a:p>
            <a:r>
              <a:rPr lang="en-US" dirty="0"/>
              <a:t>Advantages of waterfall model</a:t>
            </a:r>
          </a:p>
        </p:txBody>
      </p:sp>
    </p:spTree>
    <p:extLst>
      <p:ext uri="{BB962C8B-B14F-4D97-AF65-F5344CB8AC3E}">
        <p14:creationId xmlns="" xmlns:p14="http://schemas.microsoft.com/office/powerpoint/2010/main" val="2493565286"/>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2DAA19-F997-42C1-8294-91A8B0F27EF9}"/>
              </a:ext>
            </a:extLst>
          </p:cNvPr>
          <p:cNvSpPr>
            <a:spLocks noGrp="1"/>
          </p:cNvSpPr>
          <p:nvPr>
            <p:ph type="title"/>
          </p:nvPr>
        </p:nvSpPr>
        <p:spPr>
          <a:xfrm>
            <a:off x="1165829" y="118719"/>
            <a:ext cx="9603275" cy="1049235"/>
          </a:xfrm>
        </p:spPr>
        <p:txBody>
          <a:bodyPr>
            <a:normAutofit/>
          </a:bodyPr>
          <a:lstStyle/>
          <a:p>
            <a:r>
              <a:rPr lang="en-US" dirty="0" smtClean="0"/>
              <a:t>Advantages:-</a:t>
            </a:r>
            <a:endParaRPr lang="en-US" dirty="0"/>
          </a:p>
        </p:txBody>
      </p:sp>
      <p:sp>
        <p:nvSpPr>
          <p:cNvPr id="3" name="Content Placeholder 2">
            <a:extLst>
              <a:ext uri="{FF2B5EF4-FFF2-40B4-BE49-F238E27FC236}">
                <a16:creationId xmlns="" xmlns:a16="http://schemas.microsoft.com/office/drawing/2014/main" id="{FEB28FF4-F312-428A-B40C-83C3CF6616AF}"/>
              </a:ext>
            </a:extLst>
          </p:cNvPr>
          <p:cNvSpPr>
            <a:spLocks noGrp="1"/>
          </p:cNvSpPr>
          <p:nvPr>
            <p:ph sz="quarter" idx="13"/>
          </p:nvPr>
        </p:nvSpPr>
        <p:spPr>
          <a:xfrm>
            <a:off x="695325" y="1368071"/>
            <a:ext cx="10394707" cy="3311189"/>
          </a:xfrm>
        </p:spPr>
        <p:txBody>
          <a:bodyPr/>
          <a:lstStyle/>
          <a:p>
            <a:r>
              <a:rPr lang="en-US" dirty="0"/>
              <a:t>1. The water fall is the simplest and classical model of all the models we have.</a:t>
            </a:r>
          </a:p>
          <a:p>
            <a:r>
              <a:rPr lang="en-US" dirty="0"/>
              <a:t> 2. In this model each and every phase must be completed before moving to the next phase.</a:t>
            </a:r>
          </a:p>
          <a:p>
            <a:r>
              <a:rPr lang="en-US" dirty="0"/>
              <a:t> 3. This model is very suitable also for the small projects where the technical issues are very clear.</a:t>
            </a:r>
          </a:p>
          <a:p>
            <a:r>
              <a:rPr lang="en-US" dirty="0"/>
              <a:t> 4. In this model there is no any case of overlapping. </a:t>
            </a:r>
            <a:endParaRPr lang="en-US" dirty="0" smtClean="0"/>
          </a:p>
          <a:p>
            <a:r>
              <a:rPr lang="en-US" dirty="0" smtClean="0"/>
              <a:t>5</a:t>
            </a:r>
            <a:r>
              <a:rPr lang="en-US" dirty="0"/>
              <a:t>. Each phase has a well defined task and a review process</a:t>
            </a:r>
          </a:p>
        </p:txBody>
      </p:sp>
    </p:spTree>
    <p:extLst>
      <p:ext uri="{BB962C8B-B14F-4D97-AF65-F5344CB8AC3E}">
        <p14:creationId xmlns="" xmlns:p14="http://schemas.microsoft.com/office/powerpoint/2010/main" val="309792546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32D5E2-4D63-4552-ACA9-A376956D13E8}"/>
              </a:ext>
            </a:extLst>
          </p:cNvPr>
          <p:cNvSpPr>
            <a:spLocks noGrp="1"/>
          </p:cNvSpPr>
          <p:nvPr>
            <p:ph type="ctrTitle"/>
          </p:nvPr>
        </p:nvSpPr>
        <p:spPr/>
        <p:txBody>
          <a:bodyPr/>
          <a:lstStyle/>
          <a:p>
            <a:r>
              <a:rPr lang="en-US" dirty="0"/>
              <a:t>Disadvantages of waterfall model</a:t>
            </a:r>
          </a:p>
        </p:txBody>
      </p:sp>
    </p:spTree>
    <p:extLst>
      <p:ext uri="{BB962C8B-B14F-4D97-AF65-F5344CB8AC3E}">
        <p14:creationId xmlns="" xmlns:p14="http://schemas.microsoft.com/office/powerpoint/2010/main" val="1868909797"/>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F71FE7A4-A806-42F1-9FE5-E862B8BBF92D}"/>
              </a:ext>
            </a:extLst>
          </p:cNvPr>
          <p:cNvPicPr>
            <a:picLocks noGrp="1" noChangeAspect="1"/>
          </p:cNvPicPr>
          <p:nvPr>
            <p:ph sz="quarter" idx="13"/>
          </p:nvPr>
        </p:nvPicPr>
        <p:blipFill>
          <a:blip r:embed="rId2">
            <a:extLst>
              <a:ext uri="{28A0092B-C50C-407E-A947-70E740481C1C}">
                <a14:useLocalDpi xmlns="" xmlns:a14="http://schemas.microsoft.com/office/drawing/2010/main" val="0"/>
              </a:ext>
            </a:extLst>
          </a:blip>
          <a:stretch>
            <a:fillRect/>
          </a:stretch>
        </p:blipFill>
        <p:spPr>
          <a:xfrm>
            <a:off x="0" y="125506"/>
            <a:ext cx="20707351" cy="6732494"/>
          </a:xfrm>
        </p:spPr>
      </p:pic>
    </p:spTree>
    <p:extLst>
      <p:ext uri="{BB962C8B-B14F-4D97-AF65-F5344CB8AC3E}">
        <p14:creationId xmlns="" xmlns:p14="http://schemas.microsoft.com/office/powerpoint/2010/main" val="3880429460"/>
      </p:ext>
    </p:extLst>
  </p:cSld>
  <p:clrMapOvr>
    <a:masterClrMapping/>
  </p:clrMapOvr>
  <p:transition spd="med">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 xmlns:thm15="http://schemas.microsoft.com/office/thememl/2012/main" name="Droplet" id="{8984A317-299A-4E50-B45D-BFC9EDE2337A}" vid="{A633B6A3-9E7F-4C10-9C98-2517A3134361}"/>
    </a:ext>
  </a:extLst>
</a:theme>
</file>

<file path=ppt/theme/theme3.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 xmlns:thm15="http://schemas.microsoft.com/office/thememl/2012/main" name="Gallery" id="{BBFCD31E-59A1-489D-B089-A3EAD7CAE12E}" vid="{F5E91637-A7B6-4E27-B710-77DA7014EE1E}"/>
    </a:ext>
  </a:extLst>
</a:theme>
</file>

<file path=ppt/theme/theme4.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 xmlns:thm15="http://schemas.microsoft.com/office/thememl/2012/main" name="Berlin" id="{7B5DBA9E-B069-418E-9360-A61BDD0615A4}" vid="{C0CBE056-4EF4-4D92-969E-947779DA7AAA}"/>
    </a:ext>
  </a:extLst>
</a:theme>
</file>

<file path=ppt/theme/theme5.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TM04033927[[fn=Main Event]]</Template>
  <TotalTime>906</TotalTime>
  <Words>265</Words>
  <Application>Microsoft Office PowerPoint</Application>
  <PresentationFormat>Custom</PresentationFormat>
  <Paragraphs>42</Paragraphs>
  <Slides>12</Slides>
  <Notes>0</Notes>
  <HiddenSlides>0</HiddenSlides>
  <MMClips>0</MMClips>
  <ScaleCrop>false</ScaleCrop>
  <HeadingPairs>
    <vt:vector size="4" baseType="variant">
      <vt:variant>
        <vt:lpstr>Theme</vt:lpstr>
      </vt:variant>
      <vt:variant>
        <vt:i4>5</vt:i4>
      </vt:variant>
      <vt:variant>
        <vt:lpstr>Slide Titles</vt:lpstr>
      </vt:variant>
      <vt:variant>
        <vt:i4>12</vt:i4>
      </vt:variant>
    </vt:vector>
  </HeadingPairs>
  <TitlesOfParts>
    <vt:vector size="17" baseType="lpstr">
      <vt:lpstr>Main Event</vt:lpstr>
      <vt:lpstr>Droplet</vt:lpstr>
      <vt:lpstr>Gallery</vt:lpstr>
      <vt:lpstr>Berlin</vt:lpstr>
      <vt:lpstr>Wood Type</vt:lpstr>
      <vt:lpstr>Waterfall Model </vt:lpstr>
      <vt:lpstr>SOFTWARE DEVELOPMENT LIFE CYCLE(SDLC)</vt:lpstr>
      <vt:lpstr>INTRODUCTION TO WATERFALL.</vt:lpstr>
      <vt:lpstr>Slide 4</vt:lpstr>
      <vt:lpstr>The sequential phases in Waterfall model are − </vt:lpstr>
      <vt:lpstr>Advantages of waterfall model</vt:lpstr>
      <vt:lpstr>Advantages:-</vt:lpstr>
      <vt:lpstr>Disadvantages of waterfall model</vt:lpstr>
      <vt:lpstr>Slide 9</vt:lpstr>
      <vt:lpstr>Project Implementation of Waterfall  model</vt:lpstr>
      <vt:lpstr>Waterfall model is Used in -</vt:lpstr>
      <vt:lpstr>Example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Implementation of Waterfall model</dc:title>
  <dc:creator>prabh sngh</dc:creator>
  <cp:lastModifiedBy>vinod</cp:lastModifiedBy>
  <cp:revision>20</cp:revision>
  <dcterms:created xsi:type="dcterms:W3CDTF">2022-02-07T09:35:54Z</dcterms:created>
  <dcterms:modified xsi:type="dcterms:W3CDTF">2022-02-22T09:37:15Z</dcterms:modified>
</cp:coreProperties>
</file>