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91" r:id="rId6"/>
    <p:sldId id="257" r:id="rId7"/>
    <p:sldId id="286" r:id="rId8"/>
    <p:sldId id="292" r:id="rId9"/>
    <p:sldId id="258" r:id="rId10"/>
    <p:sldId id="287" r:id="rId11"/>
    <p:sldId id="288" r:id="rId12"/>
    <p:sldId id="289" r:id="rId13"/>
    <p:sldId id="284" r:id="rId14"/>
    <p:sldId id="29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91" d="100"/>
          <a:sy n="91" d="100"/>
        </p:scale>
        <p:origin x="322"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12/20/2022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828600" y="2429703"/>
            <a:ext cx="7077456" cy="2187702"/>
          </a:xfrm>
        </p:spPr>
        <p:txBody>
          <a:bodyPr/>
          <a:lstStyle/>
          <a:p>
            <a:r>
              <a:rPr lang="en-US" dirty="0"/>
              <a:t>COVID-19 Dataset Analysis</a:t>
            </a:r>
          </a:p>
        </p:txBody>
      </p:sp>
      <p:pic>
        <p:nvPicPr>
          <p:cNvPr id="1028" name="Picture 4" descr="COVID-19 | NIT Silchar">
            <a:extLst>
              <a:ext uri="{FF2B5EF4-FFF2-40B4-BE49-F238E27FC236}">
                <a16:creationId xmlns:a16="http://schemas.microsoft.com/office/drawing/2014/main" id="{B8F44E5B-0322-39A6-5E1E-0CC05B202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119" y="418533"/>
            <a:ext cx="3517040" cy="178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4" name="Picture 3">
            <a:extLst>
              <a:ext uri="{FF2B5EF4-FFF2-40B4-BE49-F238E27FC236}">
                <a16:creationId xmlns:a16="http://schemas.microsoft.com/office/drawing/2014/main" id="{9D978D6F-B6FF-7B08-0A3C-25DD590B0303}"/>
              </a:ext>
            </a:extLst>
          </p:cNvPr>
          <p:cNvPicPr>
            <a:picLocks noChangeAspect="1"/>
          </p:cNvPicPr>
          <p:nvPr/>
        </p:nvPicPr>
        <p:blipFill>
          <a:blip r:embed="rId2"/>
          <a:stretch>
            <a:fillRect/>
          </a:stretch>
        </p:blipFill>
        <p:spPr>
          <a:xfrm>
            <a:off x="251670" y="1340939"/>
            <a:ext cx="11000530" cy="4866914"/>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348918" y="160987"/>
            <a:ext cx="1644242" cy="535531"/>
          </a:xfrm>
        </p:spPr>
        <p:txBody>
          <a:bodyPr/>
          <a:lstStyle/>
          <a:p>
            <a:pPr algn="ctr"/>
            <a:r>
              <a:rPr lang="en-US" dirty="0"/>
              <a:t>CHART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5" name="Picture 4">
            <a:extLst>
              <a:ext uri="{FF2B5EF4-FFF2-40B4-BE49-F238E27FC236}">
                <a16:creationId xmlns:a16="http://schemas.microsoft.com/office/drawing/2014/main" id="{A299CD58-4CFC-7289-6568-DC6B645BC7F6}"/>
              </a:ext>
            </a:extLst>
          </p:cNvPr>
          <p:cNvPicPr>
            <a:picLocks noChangeAspect="1"/>
          </p:cNvPicPr>
          <p:nvPr/>
        </p:nvPicPr>
        <p:blipFill>
          <a:blip r:embed="rId2"/>
          <a:stretch>
            <a:fillRect/>
          </a:stretch>
        </p:blipFill>
        <p:spPr>
          <a:xfrm>
            <a:off x="142613" y="1208016"/>
            <a:ext cx="7927596" cy="5184396"/>
          </a:xfrm>
          <a:prstGeom prst="rect">
            <a:avLst/>
          </a:prstGeom>
        </p:spPr>
      </p:pic>
      <p:pic>
        <p:nvPicPr>
          <p:cNvPr id="9" name="Picture 8">
            <a:extLst>
              <a:ext uri="{FF2B5EF4-FFF2-40B4-BE49-F238E27FC236}">
                <a16:creationId xmlns:a16="http://schemas.microsoft.com/office/drawing/2014/main" id="{BC685C34-B48E-4D00-6CC6-190860402430}"/>
              </a:ext>
            </a:extLst>
          </p:cNvPr>
          <p:cNvPicPr>
            <a:picLocks noChangeAspect="1"/>
          </p:cNvPicPr>
          <p:nvPr/>
        </p:nvPicPr>
        <p:blipFill>
          <a:blip r:embed="rId3"/>
          <a:stretch>
            <a:fillRect/>
          </a:stretch>
        </p:blipFill>
        <p:spPr>
          <a:xfrm>
            <a:off x="8892330" y="1006679"/>
            <a:ext cx="2291917" cy="3254934"/>
          </a:xfrm>
          <a:prstGeom prst="rect">
            <a:avLst/>
          </a:prstGeom>
        </p:spPr>
      </p:pic>
      <p:sp>
        <p:nvSpPr>
          <p:cNvPr id="11" name="Text Placeholder 9">
            <a:extLst>
              <a:ext uri="{FF2B5EF4-FFF2-40B4-BE49-F238E27FC236}">
                <a16:creationId xmlns:a16="http://schemas.microsoft.com/office/drawing/2014/main" id="{4C475C07-5C61-C679-369F-F3DC015F2820}"/>
              </a:ext>
            </a:extLst>
          </p:cNvPr>
          <p:cNvSpPr txBox="1">
            <a:spLocks/>
          </p:cNvSpPr>
          <p:nvPr/>
        </p:nvSpPr>
        <p:spPr>
          <a:xfrm>
            <a:off x="8892331" y="4261613"/>
            <a:ext cx="2291917" cy="30871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Throughout the world</a:t>
            </a:r>
          </a:p>
        </p:txBody>
      </p:sp>
    </p:spTree>
    <p:extLst>
      <p:ext uri="{BB962C8B-B14F-4D97-AF65-F5344CB8AC3E}">
        <p14:creationId xmlns:p14="http://schemas.microsoft.com/office/powerpoint/2010/main" val="3713221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927558" y="2849153"/>
            <a:ext cx="7077456" cy="724557"/>
          </a:xfrm>
        </p:spPr>
        <p:txBody>
          <a:bodyPr/>
          <a:lstStyle/>
          <a:p>
            <a:r>
              <a:rPr lang="en-US" sz="4000" dirty="0"/>
              <a:t>His details</a:t>
            </a:r>
          </a:p>
        </p:txBody>
      </p:sp>
    </p:spTree>
    <p:extLst>
      <p:ext uri="{BB962C8B-B14F-4D97-AF65-F5344CB8AC3E}">
        <p14:creationId xmlns:p14="http://schemas.microsoft.com/office/powerpoint/2010/main" val="320651979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872234" y="525780"/>
            <a:ext cx="7781544" cy="859055"/>
          </a:xfrm>
        </p:spPr>
        <p:txBody>
          <a:bodyPr/>
          <a:lstStyle/>
          <a:p>
            <a:r>
              <a:rPr lang="en-US" dirty="0"/>
              <a:t>DESCRIPTION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60400" y="2240280"/>
            <a:ext cx="6803136" cy="3623310"/>
          </a:xfrm>
        </p:spPr>
        <p:txBody>
          <a:bodyPr>
            <a:noAutofit/>
          </a:bodyPr>
          <a:lstStyle/>
          <a:p>
            <a:r>
              <a:rPr lang="en-US" sz="2000" dirty="0"/>
              <a:t>The dataset is about COVID-19 Cases and Deaths. The main objective of this project is to analyze the data completely and to answer some of the questions, so that some companies or executive persons can take some important decisions based on the insights.</a:t>
            </a:r>
          </a:p>
          <a:p>
            <a:r>
              <a:rPr lang="en-US" sz="2000" dirty="0"/>
              <a:t>The main focus of the project is on Manipulation and Visualization of Geographical distribution of COVID-19 cases throughout the world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80844" y="1163489"/>
            <a:ext cx="4085438" cy="617557"/>
          </a:xfrm>
        </p:spPr>
        <p:txBody>
          <a:bodyPr>
            <a:noAutofit/>
          </a:bodyPr>
          <a:lstStyle/>
          <a:p>
            <a:pPr algn="ctr"/>
            <a:r>
              <a:rPr lang="en-US" sz="4000" dirty="0"/>
              <a:t>Data Cleaning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ext Placeholder 4">
            <a:extLst>
              <a:ext uri="{FF2B5EF4-FFF2-40B4-BE49-F238E27FC236}">
                <a16:creationId xmlns:a16="http://schemas.microsoft.com/office/drawing/2014/main" id="{E843C1B4-FE0D-0217-3C51-255978FA98DE}"/>
              </a:ext>
            </a:extLst>
          </p:cNvPr>
          <p:cNvSpPr txBox="1">
            <a:spLocks/>
          </p:cNvSpPr>
          <p:nvPr/>
        </p:nvSpPr>
        <p:spPr>
          <a:xfrm>
            <a:off x="318781" y="2599277"/>
            <a:ext cx="7952764" cy="286195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sz="1800" b="1" dirty="0"/>
              <a:t>Removed some columns which are not relevant.</a:t>
            </a:r>
          </a:p>
          <a:p>
            <a:pPr marL="285750" indent="-285750">
              <a:buFont typeface="Wingdings" panose="05000000000000000000" pitchFamily="2" charset="2"/>
              <a:buChar char="§"/>
            </a:pPr>
            <a:r>
              <a:rPr lang="en-US" sz="1800" b="1" dirty="0"/>
              <a:t>Removed null values.</a:t>
            </a:r>
          </a:p>
          <a:p>
            <a:pPr marL="285750" indent="-285750">
              <a:buFont typeface="Wingdings" panose="05000000000000000000" pitchFamily="2" charset="2"/>
              <a:buChar char="§"/>
            </a:pPr>
            <a:r>
              <a:rPr lang="en-US" sz="1800" b="1" dirty="0"/>
              <a:t>Removed negative number of cases and deaths.</a:t>
            </a:r>
          </a:p>
          <a:p>
            <a:pPr marL="285750" indent="-285750">
              <a:buFont typeface="Wingdings" panose="05000000000000000000" pitchFamily="2" charset="2"/>
              <a:buChar char="§"/>
            </a:pPr>
            <a:r>
              <a:rPr lang="en-US" sz="1800" b="1" dirty="0"/>
              <a:t>Some columns renamed.</a:t>
            </a:r>
          </a:p>
          <a:p>
            <a:pPr marL="285750" indent="-285750">
              <a:buFont typeface="Wingdings" panose="05000000000000000000" pitchFamily="2" charset="2"/>
              <a:buChar char="§"/>
            </a:pPr>
            <a:r>
              <a:rPr lang="en-US" sz="1800" b="1" dirty="0"/>
              <a:t>After new dataset downloaded.</a:t>
            </a:r>
          </a:p>
          <a:p>
            <a:pPr marL="285750" indent="-285750">
              <a:buFont typeface="Wingdings" panose="05000000000000000000" pitchFamily="2" charset="2"/>
              <a:buChar char="§"/>
            </a:pPr>
            <a:endParaRPr lang="en-US" sz="1800" b="1" dirty="0"/>
          </a:p>
          <a:p>
            <a:endParaRPr lang="en-US" sz="1800" b="1" dirty="0"/>
          </a:p>
          <a:p>
            <a:pPr marL="285750" indent="-285750">
              <a:buFont typeface="Wingdings" panose="05000000000000000000" pitchFamily="2" charset="2"/>
              <a:buChar char="§"/>
            </a:pPr>
            <a:r>
              <a:rPr lang="en-US" sz="1800" b="1" dirty="0"/>
              <a:t>Power BI is used to visualize the data.</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688025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9725" y="1340968"/>
            <a:ext cx="4656876" cy="617557"/>
          </a:xfrm>
        </p:spPr>
        <p:txBody>
          <a:bodyPr>
            <a:noAutofit/>
          </a:bodyPr>
          <a:lstStyle/>
          <a:p>
            <a:pPr algn="ctr"/>
            <a:r>
              <a:rPr lang="en-US" sz="4000" dirty="0"/>
              <a:t>Tools used</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765579" y="2767371"/>
            <a:ext cx="5202875" cy="2205990"/>
          </a:xfrm>
        </p:spPr>
        <p:txBody>
          <a:bodyPr>
            <a:normAutofit/>
          </a:bodyPr>
          <a:lstStyle/>
          <a:p>
            <a:pPr marL="342900" indent="-342900">
              <a:buAutoNum type="arabicPeriod"/>
            </a:pPr>
            <a:r>
              <a:rPr lang="en-US" sz="2000" b="1" dirty="0"/>
              <a:t>Feature Selection</a:t>
            </a:r>
          </a:p>
          <a:p>
            <a:pPr marL="342900" indent="-342900">
              <a:buAutoNum type="arabicPeriod"/>
            </a:pPr>
            <a:r>
              <a:rPr lang="en-US" sz="2000" b="1" dirty="0"/>
              <a:t>Python</a:t>
            </a:r>
          </a:p>
          <a:p>
            <a:pPr marL="342900" indent="-342900">
              <a:buAutoNum type="arabicPeriod"/>
            </a:pPr>
            <a:r>
              <a:rPr lang="en-US" sz="2000" b="1" dirty="0"/>
              <a:t>Excel</a:t>
            </a:r>
          </a:p>
          <a:p>
            <a:pPr marL="342900" indent="-342900">
              <a:buAutoNum type="arabicPeriod"/>
            </a:pPr>
            <a:r>
              <a:rPr lang="en-US" sz="2000" b="1" dirty="0"/>
              <a:t>Power Query</a:t>
            </a:r>
          </a:p>
          <a:p>
            <a:pPr marL="342900" indent="-342900">
              <a:buAutoNum type="arabicPeriod"/>
            </a:pPr>
            <a:r>
              <a:rPr lang="en-US" sz="2000" b="1" dirty="0"/>
              <a:t>Power BI</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074765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08941" y="454601"/>
            <a:ext cx="6585474" cy="867930"/>
          </a:xfrm>
        </p:spPr>
        <p:txBody>
          <a:bodyPr/>
          <a:lstStyle/>
          <a:p>
            <a:r>
              <a:rPr lang="en-US" sz="2800" dirty="0"/>
              <a:t>Do the curve of cases and deaths have an upward trend globally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51554" y="2275513"/>
            <a:ext cx="4916065" cy="3095537"/>
          </a:xfrm>
        </p:spPr>
        <p:txBody>
          <a:bodyPr/>
          <a:lstStyle/>
          <a:p>
            <a:r>
              <a:rPr lang="en-US" dirty="0"/>
              <a:t>Yes, you can see both the graphs, the curves are in upward trend.</a:t>
            </a:r>
          </a:p>
          <a:p>
            <a:r>
              <a:rPr lang="en-US" dirty="0"/>
              <a:t> As you can see in USA, for 5.5M cases, the death rate is almost 3-4%. On an average 736.16 deaths are happening.</a:t>
            </a:r>
          </a:p>
          <a:p>
            <a:r>
              <a:rPr lang="en-US" dirty="0"/>
              <a:t>Sometimes both death and cases are increasing and sometimes both are decreasing.</a:t>
            </a:r>
          </a:p>
          <a:p>
            <a:r>
              <a:rPr lang="en-US" dirty="0"/>
              <a:t>But slowly both the cases and the death rate are decreasing over a period of time.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Text Placeholder 9">
            <a:extLst>
              <a:ext uri="{FF2B5EF4-FFF2-40B4-BE49-F238E27FC236}">
                <a16:creationId xmlns:a16="http://schemas.microsoft.com/office/drawing/2014/main" id="{0BC90CDD-78DD-3DD6-C0D4-2F14289D49E3}"/>
              </a:ext>
            </a:extLst>
          </p:cNvPr>
          <p:cNvSpPr txBox="1">
            <a:spLocks/>
          </p:cNvSpPr>
          <p:nvPr/>
        </p:nvSpPr>
        <p:spPr>
          <a:xfrm>
            <a:off x="2870317" y="0"/>
            <a:ext cx="1718461" cy="30871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QUESTION - 01</a:t>
            </a:r>
          </a:p>
        </p:txBody>
      </p:sp>
      <p:pic>
        <p:nvPicPr>
          <p:cNvPr id="11" name="Picture 10">
            <a:extLst>
              <a:ext uri="{FF2B5EF4-FFF2-40B4-BE49-F238E27FC236}">
                <a16:creationId xmlns:a16="http://schemas.microsoft.com/office/drawing/2014/main" id="{3FF6C18A-7316-2A59-98DF-F8395BF2A25A}"/>
              </a:ext>
            </a:extLst>
          </p:cNvPr>
          <p:cNvPicPr>
            <a:picLocks noChangeAspect="1"/>
          </p:cNvPicPr>
          <p:nvPr/>
        </p:nvPicPr>
        <p:blipFill>
          <a:blip r:embed="rId2"/>
          <a:stretch>
            <a:fillRect/>
          </a:stretch>
        </p:blipFill>
        <p:spPr>
          <a:xfrm>
            <a:off x="6827241" y="83169"/>
            <a:ext cx="5255818" cy="2391584"/>
          </a:xfrm>
          <a:prstGeom prst="rect">
            <a:avLst/>
          </a:prstGeom>
        </p:spPr>
      </p:pic>
      <p:pic>
        <p:nvPicPr>
          <p:cNvPr id="13" name="Picture 12">
            <a:extLst>
              <a:ext uri="{FF2B5EF4-FFF2-40B4-BE49-F238E27FC236}">
                <a16:creationId xmlns:a16="http://schemas.microsoft.com/office/drawing/2014/main" id="{E5621720-F475-CF6C-575E-AAB5DFA1461C}"/>
              </a:ext>
            </a:extLst>
          </p:cNvPr>
          <p:cNvPicPr>
            <a:picLocks noChangeAspect="1"/>
          </p:cNvPicPr>
          <p:nvPr/>
        </p:nvPicPr>
        <p:blipFill>
          <a:blip r:embed="rId3"/>
          <a:stretch>
            <a:fillRect/>
          </a:stretch>
        </p:blipFill>
        <p:spPr>
          <a:xfrm>
            <a:off x="5753089" y="2644885"/>
            <a:ext cx="6329970" cy="4129946"/>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08941" y="454601"/>
            <a:ext cx="6718300" cy="867930"/>
          </a:xfrm>
        </p:spPr>
        <p:txBody>
          <a:bodyPr/>
          <a:lstStyle/>
          <a:p>
            <a:r>
              <a:rPr lang="en-US" sz="2800" dirty="0"/>
              <a:t>Does any continent have a distinct ascending curve of cases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8941" y="2464765"/>
            <a:ext cx="6568695" cy="2426497"/>
          </a:xfrm>
        </p:spPr>
        <p:txBody>
          <a:bodyPr/>
          <a:lstStyle/>
          <a:p>
            <a:r>
              <a:rPr lang="en-US" dirty="0"/>
              <a:t>You can see the above graph. America has the highest cases compared to other continents.</a:t>
            </a:r>
          </a:p>
          <a:p>
            <a:r>
              <a:rPr lang="en-US" dirty="0"/>
              <a:t>In America, between April to June, both COVID cases and deaths are high.</a:t>
            </a:r>
          </a:p>
          <a:p>
            <a:r>
              <a:rPr lang="en-US" dirty="0"/>
              <a:t>After from June, only COVID cases are increasing and death rate is actually fluctuating, but it tends to decreasing.</a:t>
            </a:r>
          </a:p>
          <a:p>
            <a:r>
              <a:rPr lang="en-US" dirty="0"/>
              <a:t>Gradually over a period of it came to normal.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9">
            <a:extLst>
              <a:ext uri="{FF2B5EF4-FFF2-40B4-BE49-F238E27FC236}">
                <a16:creationId xmlns:a16="http://schemas.microsoft.com/office/drawing/2014/main" id="{0BC90CDD-78DD-3DD6-C0D4-2F14289D49E3}"/>
              </a:ext>
            </a:extLst>
          </p:cNvPr>
          <p:cNvSpPr txBox="1">
            <a:spLocks/>
          </p:cNvSpPr>
          <p:nvPr/>
        </p:nvSpPr>
        <p:spPr>
          <a:xfrm>
            <a:off x="2870317" y="0"/>
            <a:ext cx="1718461" cy="30871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QUESTION - 02</a:t>
            </a:r>
          </a:p>
        </p:txBody>
      </p:sp>
      <p:pic>
        <p:nvPicPr>
          <p:cNvPr id="6" name="Picture 5">
            <a:extLst>
              <a:ext uri="{FF2B5EF4-FFF2-40B4-BE49-F238E27FC236}">
                <a16:creationId xmlns:a16="http://schemas.microsoft.com/office/drawing/2014/main" id="{C278EA50-C324-115F-D464-5642926C8A51}"/>
              </a:ext>
            </a:extLst>
          </p:cNvPr>
          <p:cNvPicPr>
            <a:picLocks noChangeAspect="1"/>
          </p:cNvPicPr>
          <p:nvPr/>
        </p:nvPicPr>
        <p:blipFill>
          <a:blip r:embed="rId2"/>
          <a:stretch>
            <a:fillRect/>
          </a:stretch>
        </p:blipFill>
        <p:spPr>
          <a:xfrm>
            <a:off x="6937694" y="127111"/>
            <a:ext cx="4314505" cy="2270061"/>
          </a:xfrm>
          <a:prstGeom prst="rect">
            <a:avLst/>
          </a:prstGeom>
        </p:spPr>
      </p:pic>
      <p:pic>
        <p:nvPicPr>
          <p:cNvPr id="11" name="Picture 10">
            <a:extLst>
              <a:ext uri="{FF2B5EF4-FFF2-40B4-BE49-F238E27FC236}">
                <a16:creationId xmlns:a16="http://schemas.microsoft.com/office/drawing/2014/main" id="{080F6779-C52C-6524-74C4-2228095EE56F}"/>
              </a:ext>
            </a:extLst>
          </p:cNvPr>
          <p:cNvPicPr>
            <a:picLocks noChangeAspect="1"/>
          </p:cNvPicPr>
          <p:nvPr/>
        </p:nvPicPr>
        <p:blipFill>
          <a:blip r:embed="rId3"/>
          <a:stretch>
            <a:fillRect/>
          </a:stretch>
        </p:blipFill>
        <p:spPr>
          <a:xfrm>
            <a:off x="6677637" y="2793534"/>
            <a:ext cx="5318620" cy="4064466"/>
          </a:xfrm>
          <a:prstGeom prst="rect">
            <a:avLst/>
          </a:prstGeom>
        </p:spPr>
      </p:pic>
    </p:spTree>
    <p:extLst>
      <p:ext uri="{BB962C8B-B14F-4D97-AF65-F5344CB8AC3E}">
        <p14:creationId xmlns:p14="http://schemas.microsoft.com/office/powerpoint/2010/main" val="2464385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08941" y="454601"/>
            <a:ext cx="5922743" cy="1255728"/>
          </a:xfrm>
        </p:spPr>
        <p:txBody>
          <a:bodyPr/>
          <a:lstStyle/>
          <a:p>
            <a:r>
              <a:rPr lang="en-US" sz="2800" dirty="0"/>
              <a:t>What date was the highest daily number of new cases ? In which country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8941" y="2783066"/>
            <a:ext cx="6098912" cy="1939936"/>
          </a:xfrm>
        </p:spPr>
        <p:txBody>
          <a:bodyPr/>
          <a:lstStyle/>
          <a:p>
            <a:r>
              <a:rPr lang="en-US" dirty="0"/>
              <a:t>25 JULY 2022. On this day USA has recorded highest number of COVID cases that is almost 78.5k cases in a single day.</a:t>
            </a:r>
          </a:p>
          <a:p>
            <a:r>
              <a:rPr lang="en-US" dirty="0"/>
              <a:t>The graph is started increasing from 15 JUNE 2022 and has recorded highest number of cases throughout the world.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3" name="Text Placeholder 9">
            <a:extLst>
              <a:ext uri="{FF2B5EF4-FFF2-40B4-BE49-F238E27FC236}">
                <a16:creationId xmlns:a16="http://schemas.microsoft.com/office/drawing/2014/main" id="{0BC90CDD-78DD-3DD6-C0D4-2F14289D49E3}"/>
              </a:ext>
            </a:extLst>
          </p:cNvPr>
          <p:cNvSpPr txBox="1">
            <a:spLocks/>
          </p:cNvSpPr>
          <p:nvPr/>
        </p:nvSpPr>
        <p:spPr>
          <a:xfrm>
            <a:off x="2870317" y="0"/>
            <a:ext cx="1718461" cy="30871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QUESTION - 03</a:t>
            </a:r>
          </a:p>
        </p:txBody>
      </p:sp>
      <p:pic>
        <p:nvPicPr>
          <p:cNvPr id="5" name="Picture 4">
            <a:extLst>
              <a:ext uri="{FF2B5EF4-FFF2-40B4-BE49-F238E27FC236}">
                <a16:creationId xmlns:a16="http://schemas.microsoft.com/office/drawing/2014/main" id="{E368F78B-E5D8-A8F4-76EA-9C60B2A75B31}"/>
              </a:ext>
            </a:extLst>
          </p:cNvPr>
          <p:cNvPicPr>
            <a:picLocks noChangeAspect="1"/>
          </p:cNvPicPr>
          <p:nvPr/>
        </p:nvPicPr>
        <p:blipFill>
          <a:blip r:embed="rId2"/>
          <a:stretch>
            <a:fillRect/>
          </a:stretch>
        </p:blipFill>
        <p:spPr>
          <a:xfrm>
            <a:off x="6316910" y="278893"/>
            <a:ext cx="5658851" cy="5551456"/>
          </a:xfrm>
          <a:prstGeom prst="rect">
            <a:avLst/>
          </a:prstGeom>
        </p:spPr>
      </p:pic>
    </p:spTree>
    <p:extLst>
      <p:ext uri="{BB962C8B-B14F-4D97-AF65-F5344CB8AC3E}">
        <p14:creationId xmlns:p14="http://schemas.microsoft.com/office/powerpoint/2010/main" val="1412106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08941" y="454601"/>
            <a:ext cx="5922743" cy="1255728"/>
          </a:xfrm>
        </p:spPr>
        <p:txBody>
          <a:bodyPr/>
          <a:lstStyle/>
          <a:p>
            <a:r>
              <a:rPr lang="en-US" sz="2800" dirty="0"/>
              <a:t>Does the epidemiological situation in France differ in comparison to Cuba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8941" y="2915173"/>
            <a:ext cx="6602251" cy="2040604"/>
          </a:xfrm>
        </p:spPr>
        <p:txBody>
          <a:bodyPr/>
          <a:lstStyle/>
          <a:p>
            <a:r>
              <a:rPr lang="en-US" dirty="0"/>
              <a:t>You can observe the number of COVID cases and the deaths of both France and Cuba countries in this donut chart.</a:t>
            </a:r>
          </a:p>
          <a:p>
            <a:r>
              <a:rPr lang="en-US" dirty="0"/>
              <a:t>98.5% of both COVID cases and death rate of France is higher compare to the Cuba country, that is very huge count.</a:t>
            </a:r>
          </a:p>
          <a:p>
            <a:r>
              <a:rPr lang="en-US" dirty="0"/>
              <a:t>And may be more population is also a reason for that huge difference.</a:t>
            </a:r>
            <a:endParaRPr lang="en-US" sz="1100" dirty="0"/>
          </a:p>
          <a:p>
            <a:endParaRPr lang="en-US" sz="11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ext Placeholder 9">
            <a:extLst>
              <a:ext uri="{FF2B5EF4-FFF2-40B4-BE49-F238E27FC236}">
                <a16:creationId xmlns:a16="http://schemas.microsoft.com/office/drawing/2014/main" id="{0BC90CDD-78DD-3DD6-C0D4-2F14289D49E3}"/>
              </a:ext>
            </a:extLst>
          </p:cNvPr>
          <p:cNvSpPr txBox="1">
            <a:spLocks/>
          </p:cNvSpPr>
          <p:nvPr/>
        </p:nvSpPr>
        <p:spPr>
          <a:xfrm>
            <a:off x="2870317" y="0"/>
            <a:ext cx="1718461" cy="30871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QUESTION - 04</a:t>
            </a:r>
          </a:p>
        </p:txBody>
      </p:sp>
      <p:pic>
        <p:nvPicPr>
          <p:cNvPr id="6" name="Picture 5">
            <a:extLst>
              <a:ext uri="{FF2B5EF4-FFF2-40B4-BE49-F238E27FC236}">
                <a16:creationId xmlns:a16="http://schemas.microsoft.com/office/drawing/2014/main" id="{74496BA0-9574-D1AA-0DE5-8986CFA6B8C9}"/>
              </a:ext>
            </a:extLst>
          </p:cNvPr>
          <p:cNvPicPr>
            <a:picLocks noChangeAspect="1"/>
          </p:cNvPicPr>
          <p:nvPr/>
        </p:nvPicPr>
        <p:blipFill>
          <a:blip r:embed="rId2"/>
          <a:stretch>
            <a:fillRect/>
          </a:stretch>
        </p:blipFill>
        <p:spPr>
          <a:xfrm>
            <a:off x="6837029" y="1400962"/>
            <a:ext cx="5246030" cy="4286773"/>
          </a:xfrm>
          <a:prstGeom prst="rect">
            <a:avLst/>
          </a:prstGeom>
        </p:spPr>
      </p:pic>
    </p:spTree>
    <p:extLst>
      <p:ext uri="{BB962C8B-B14F-4D97-AF65-F5344CB8AC3E}">
        <p14:creationId xmlns:p14="http://schemas.microsoft.com/office/powerpoint/2010/main" val="1014344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158</TotalTime>
  <Words>445</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Trade Gothic LT Pro</vt:lpstr>
      <vt:lpstr>Trebuchet MS</vt:lpstr>
      <vt:lpstr>Wingdings</vt:lpstr>
      <vt:lpstr>Office Theme</vt:lpstr>
      <vt:lpstr>COVID-19 Dataset Analysis</vt:lpstr>
      <vt:lpstr>His details</vt:lpstr>
      <vt:lpstr>DESCRIPTION</vt:lpstr>
      <vt:lpstr>Data Cleaning</vt:lpstr>
      <vt:lpstr>Tools used</vt:lpstr>
      <vt:lpstr>Do the curve of cases and deaths have an upward trend globally ?</vt:lpstr>
      <vt:lpstr>Does any continent have a distinct ascending curve of cases ?</vt:lpstr>
      <vt:lpstr>What date was the highest daily number of new cases ? In which country ?</vt:lpstr>
      <vt:lpstr>Does the epidemiological situation in France differ in comparison to Cuba ?</vt:lpstr>
      <vt:lpstr>Chart</vt:lpstr>
      <vt:lpstr>CHART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Dataset Analysis</dc:title>
  <dc:creator>Vinod Kumar</dc:creator>
  <cp:lastModifiedBy>Vinod Kumar</cp:lastModifiedBy>
  <cp:revision>1</cp:revision>
  <dcterms:created xsi:type="dcterms:W3CDTF">2022-12-20T08:31:06Z</dcterms:created>
  <dcterms:modified xsi:type="dcterms:W3CDTF">2022-12-20T11:09:06Z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