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E1B8-0200-4E94-AC0E-219031CFF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1A177C-8475-4DE2-93D3-5ABC7F312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77361B-5FBD-4746-9F0A-1D8C2C52FACE}"/>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5" name="Footer Placeholder 4">
            <a:extLst>
              <a:ext uri="{FF2B5EF4-FFF2-40B4-BE49-F238E27FC236}">
                <a16:creationId xmlns:a16="http://schemas.microsoft.com/office/drawing/2014/main" id="{1BD1CFF5-6FAF-4819-BF67-A9490C61F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4D392-08DE-48CB-82E8-B91434282E94}"/>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337550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1B49-6242-4655-8743-A423FB66CD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E38E36-C1EE-46CB-A89C-48F33C2322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4A9028-F616-47F6-92CE-7C8B70D4BD36}"/>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5" name="Footer Placeholder 4">
            <a:extLst>
              <a:ext uri="{FF2B5EF4-FFF2-40B4-BE49-F238E27FC236}">
                <a16:creationId xmlns:a16="http://schemas.microsoft.com/office/drawing/2014/main" id="{BECF2210-54CB-49E1-A3F1-AAD95517D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4B581-8CEB-4E01-89BD-261DD5FC3054}"/>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261321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CDE8B-FB20-43E0-873E-73910E0336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3B2516-5C7E-4AAC-8A73-474F30305B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3DDBDD-1068-4EFD-B68F-00D2B6906B4C}"/>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5" name="Footer Placeholder 4">
            <a:extLst>
              <a:ext uri="{FF2B5EF4-FFF2-40B4-BE49-F238E27FC236}">
                <a16:creationId xmlns:a16="http://schemas.microsoft.com/office/drawing/2014/main" id="{45665EDD-00A2-477C-8F15-4BD979ED4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4D347-1761-4903-9341-369F126D841D}"/>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29708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2679-3C11-44E2-9038-B2B95A633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5384BD-9C5E-4249-8C31-EAC6F55E11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47E25-DC98-483A-950C-1B30756870FD}"/>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5" name="Footer Placeholder 4">
            <a:extLst>
              <a:ext uri="{FF2B5EF4-FFF2-40B4-BE49-F238E27FC236}">
                <a16:creationId xmlns:a16="http://schemas.microsoft.com/office/drawing/2014/main" id="{6571E5E8-F8EE-4509-8C70-C6708033C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6344C-72BB-400E-BB39-084C1E489015}"/>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298946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AEA1-A54E-4D6B-A32C-66299EBBB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FC74D1-BC91-4840-BDA2-27A63AE56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CE4F6-39AC-419B-9F34-573CF3B0BF8A}"/>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5" name="Footer Placeholder 4">
            <a:extLst>
              <a:ext uri="{FF2B5EF4-FFF2-40B4-BE49-F238E27FC236}">
                <a16:creationId xmlns:a16="http://schemas.microsoft.com/office/drawing/2014/main" id="{79D299FD-17A8-4E16-9763-F40A3EB59C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72A8F1-76A1-47E0-AD3D-3A088B7915C2}"/>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266786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6064-CB79-4C87-9C87-0CCD90A26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EB6DC-F22E-4CBD-B0FA-5ADE552C1D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0306DA-EDF0-4CD5-A94C-F68D81C68D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A5D850-1216-402E-8FFB-C11D1BBE6115}"/>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6" name="Footer Placeholder 5">
            <a:extLst>
              <a:ext uri="{FF2B5EF4-FFF2-40B4-BE49-F238E27FC236}">
                <a16:creationId xmlns:a16="http://schemas.microsoft.com/office/drawing/2014/main" id="{6E21CF28-2807-4747-B254-A71B1179D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EE58B7-F2CB-4F7D-8B11-447C62CC21CD}"/>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109003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4526-A5F3-468D-A666-229499B1F0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E158A1-8F6D-44E5-8829-B2D546801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27255-A958-404B-A0A5-1E932AA048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D463FE-6D20-49FB-94A4-52CA37CC8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2CFB13-6E30-476C-9D92-7FA4642C5F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95CA7E-1544-4873-987A-80D88111785B}"/>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8" name="Footer Placeholder 7">
            <a:extLst>
              <a:ext uri="{FF2B5EF4-FFF2-40B4-BE49-F238E27FC236}">
                <a16:creationId xmlns:a16="http://schemas.microsoft.com/office/drawing/2014/main" id="{C40F9879-20A9-40AA-8F02-A5C55C601F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66B1B2-43AA-4E79-8E8B-85563D84C65F}"/>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184944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20AB-19A8-4967-86F6-0AB0048EC4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B407-38AD-4CFA-B41C-CEDDE42BC5D7}"/>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4" name="Footer Placeholder 3">
            <a:extLst>
              <a:ext uri="{FF2B5EF4-FFF2-40B4-BE49-F238E27FC236}">
                <a16:creationId xmlns:a16="http://schemas.microsoft.com/office/drawing/2014/main" id="{C97B0226-9472-4D29-9C0D-926DC7BDF0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7167A5-C594-4D76-AEB4-00188518E9DF}"/>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10244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6F120-037D-498D-AC21-B8A4E5BD32AD}"/>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3" name="Footer Placeholder 2">
            <a:extLst>
              <a:ext uri="{FF2B5EF4-FFF2-40B4-BE49-F238E27FC236}">
                <a16:creationId xmlns:a16="http://schemas.microsoft.com/office/drawing/2014/main" id="{35DCEDD0-4B06-484C-91A2-BD2DD0E167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3034C4-22A7-4E7D-8C39-81AD1A4E18E5}"/>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7894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9B80-3723-460B-A0A3-3ECDD8411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0B98B6-E850-4E93-B90D-4E7F2F852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3B1CB9-2762-4CB1-8BDE-AB9184030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F9882C-818E-48B8-85D9-21D56223B10C}"/>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6" name="Footer Placeholder 5">
            <a:extLst>
              <a:ext uri="{FF2B5EF4-FFF2-40B4-BE49-F238E27FC236}">
                <a16:creationId xmlns:a16="http://schemas.microsoft.com/office/drawing/2014/main" id="{1CE5C064-DECF-4525-8CB8-F29B4200A8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9E6493-E187-4121-A9AF-B07B4BA9DDE4}"/>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77048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5F90-85C7-471F-BC76-57B7CF11D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962C56-29CC-4F7A-9FA9-7ED77D6F7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896F9B-C376-49B7-B9B1-0A643FAD8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F93FFD-7EB9-4951-A9AA-0D157D089B25}"/>
              </a:ext>
            </a:extLst>
          </p:cNvPr>
          <p:cNvSpPr>
            <a:spLocks noGrp="1"/>
          </p:cNvSpPr>
          <p:nvPr>
            <p:ph type="dt" sz="half" idx="10"/>
          </p:nvPr>
        </p:nvSpPr>
        <p:spPr/>
        <p:txBody>
          <a:bodyPr/>
          <a:lstStyle/>
          <a:p>
            <a:fld id="{5AECA68B-1BCD-4638-8376-702BB48DF80D}" type="datetimeFigureOut">
              <a:rPr lang="en-IN" smtClean="0"/>
              <a:t>22-11-2018</a:t>
            </a:fld>
            <a:endParaRPr lang="en-IN"/>
          </a:p>
        </p:txBody>
      </p:sp>
      <p:sp>
        <p:nvSpPr>
          <p:cNvPr id="6" name="Footer Placeholder 5">
            <a:extLst>
              <a:ext uri="{FF2B5EF4-FFF2-40B4-BE49-F238E27FC236}">
                <a16:creationId xmlns:a16="http://schemas.microsoft.com/office/drawing/2014/main" id="{F112F1F5-D325-4A11-A6FC-5A0E8D9811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19045-9525-423B-AC19-C73338C30C12}"/>
              </a:ext>
            </a:extLst>
          </p:cNvPr>
          <p:cNvSpPr>
            <a:spLocks noGrp="1"/>
          </p:cNvSpPr>
          <p:nvPr>
            <p:ph type="sldNum" sz="quarter" idx="12"/>
          </p:nvPr>
        </p:nvSpPr>
        <p:spPr/>
        <p:txBody>
          <a:bodyPr/>
          <a:lstStyle/>
          <a:p>
            <a:fld id="{80349754-762C-44B3-9A30-79BBE50D640D}" type="slidenum">
              <a:rPr lang="en-IN" smtClean="0"/>
              <a:t>‹#›</a:t>
            </a:fld>
            <a:endParaRPr lang="en-IN"/>
          </a:p>
        </p:txBody>
      </p:sp>
    </p:spTree>
    <p:extLst>
      <p:ext uri="{BB962C8B-B14F-4D97-AF65-F5344CB8AC3E}">
        <p14:creationId xmlns:p14="http://schemas.microsoft.com/office/powerpoint/2010/main" val="258024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0EE6F-8595-45AE-819B-C9344075A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46A6E9-E151-4389-AB8F-83EDAD3AC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BA5D3-4A09-44FE-9210-BD2CFE287A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CA68B-1BCD-4638-8376-702BB48DF80D}" type="datetimeFigureOut">
              <a:rPr lang="en-IN" smtClean="0"/>
              <a:t>22-11-2018</a:t>
            </a:fld>
            <a:endParaRPr lang="en-IN"/>
          </a:p>
        </p:txBody>
      </p:sp>
      <p:sp>
        <p:nvSpPr>
          <p:cNvPr id="5" name="Footer Placeholder 4">
            <a:extLst>
              <a:ext uri="{FF2B5EF4-FFF2-40B4-BE49-F238E27FC236}">
                <a16:creationId xmlns:a16="http://schemas.microsoft.com/office/drawing/2014/main" id="{23906687-DF6E-48B7-B3DD-4597E9381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6C8C5C-CF81-4282-AC55-C3F9945CF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49754-762C-44B3-9A30-79BBE50D640D}" type="slidenum">
              <a:rPr lang="en-IN" smtClean="0"/>
              <a:t>‹#›</a:t>
            </a:fld>
            <a:endParaRPr lang="en-IN"/>
          </a:p>
        </p:txBody>
      </p:sp>
    </p:spTree>
    <p:extLst>
      <p:ext uri="{BB962C8B-B14F-4D97-AF65-F5344CB8AC3E}">
        <p14:creationId xmlns:p14="http://schemas.microsoft.com/office/powerpoint/2010/main" val="2852634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8030-372B-40CE-9E4F-8BD6CAD18853}"/>
              </a:ext>
            </a:extLst>
          </p:cNvPr>
          <p:cNvSpPr>
            <a:spLocks noGrp="1"/>
          </p:cNvSpPr>
          <p:nvPr>
            <p:ph type="ctrTitle"/>
          </p:nvPr>
        </p:nvSpPr>
        <p:spPr/>
        <p:txBody>
          <a:bodyPr/>
          <a:lstStyle/>
          <a:p>
            <a:r>
              <a:rPr lang="en-IN" b="1" dirty="0">
                <a:latin typeface="+mn-lt"/>
                <a:cs typeface="Times New Roman" panose="02020603050405020304" pitchFamily="18" charset="0"/>
              </a:rPr>
              <a:t>Nimbus Framework</a:t>
            </a:r>
          </a:p>
        </p:txBody>
      </p:sp>
      <p:sp>
        <p:nvSpPr>
          <p:cNvPr id="3" name="Subtitle 2">
            <a:extLst>
              <a:ext uri="{FF2B5EF4-FFF2-40B4-BE49-F238E27FC236}">
                <a16:creationId xmlns:a16="http://schemas.microsoft.com/office/drawing/2014/main" id="{8D06BBD5-233A-4497-906B-0887BF0DD0E0}"/>
              </a:ext>
            </a:extLst>
          </p:cNvPr>
          <p:cNvSpPr>
            <a:spLocks noGrp="1"/>
          </p:cNvSpPr>
          <p:nvPr>
            <p:ph type="subTitle" idx="1"/>
          </p:nvPr>
        </p:nvSpPr>
        <p:spPr/>
        <p:txBody>
          <a:bodyPr>
            <a:normAutofit/>
          </a:bodyPr>
          <a:lstStyle/>
          <a:p>
            <a:r>
              <a:rPr lang="en-IN" sz="3600" b="1" dirty="0"/>
              <a:t>Technical Document</a:t>
            </a:r>
          </a:p>
        </p:txBody>
      </p:sp>
    </p:spTree>
    <p:extLst>
      <p:ext uri="{BB962C8B-B14F-4D97-AF65-F5344CB8AC3E}">
        <p14:creationId xmlns:p14="http://schemas.microsoft.com/office/powerpoint/2010/main" val="158086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84541-C9D9-48D9-BE16-B3D4C53BEF74}"/>
              </a:ext>
            </a:extLst>
          </p:cNvPr>
          <p:cNvSpPr>
            <a:spLocks noGrp="1"/>
          </p:cNvSpPr>
          <p:nvPr>
            <p:ph idx="1"/>
          </p:nvPr>
        </p:nvSpPr>
        <p:spPr>
          <a:xfrm>
            <a:off x="838200" y="516835"/>
            <a:ext cx="10515600" cy="5660128"/>
          </a:xfrm>
        </p:spPr>
        <p:txBody>
          <a:bodyPr>
            <a:normAutofit/>
          </a:bodyPr>
          <a:lstStyle/>
          <a:p>
            <a:pPr marL="0" indent="0">
              <a:buNone/>
            </a:pPr>
            <a:r>
              <a:rPr lang="en-IN" sz="2400" dirty="0"/>
              <a:t>Ans to Question 1. Architecture of the Nimbus framework, with a specific focus on any two of the technologies used.</a:t>
            </a:r>
          </a:p>
          <a:p>
            <a:pPr marL="0" indent="0">
              <a:buNone/>
            </a:pPr>
            <a:endParaRPr lang="en-IN" sz="1800" dirty="0"/>
          </a:p>
          <a:p>
            <a:pPr marL="0" indent="0">
              <a:buNone/>
            </a:pPr>
            <a:r>
              <a:rPr lang="en-IN" sz="2000" dirty="0"/>
              <a:t>Backend Technologies are listed below</a:t>
            </a:r>
          </a:p>
          <a:p>
            <a:pPr lvl="1"/>
            <a:r>
              <a:rPr lang="en-IN" sz="2000" dirty="0"/>
              <a:t> Spring Security</a:t>
            </a:r>
          </a:p>
          <a:p>
            <a:pPr lvl="1"/>
            <a:r>
              <a:rPr lang="en-IN" sz="2000" dirty="0"/>
              <a:t>Spring Boot</a:t>
            </a:r>
          </a:p>
          <a:p>
            <a:pPr lvl="1"/>
            <a:r>
              <a:rPr lang="en-IN" sz="2000" dirty="0"/>
              <a:t>Lombok</a:t>
            </a:r>
          </a:p>
          <a:p>
            <a:pPr lvl="1"/>
            <a:r>
              <a:rPr lang="en-IN" sz="2000" dirty="0"/>
              <a:t>Spring Data MongoDB</a:t>
            </a:r>
          </a:p>
          <a:p>
            <a:pPr lvl="1"/>
            <a:r>
              <a:rPr lang="en-IN" sz="2000" dirty="0"/>
              <a:t>Spring Data Redis</a:t>
            </a:r>
          </a:p>
          <a:p>
            <a:pPr lvl="1"/>
            <a:r>
              <a:rPr lang="en-IN" sz="2000" dirty="0"/>
              <a:t>Spring Data REST</a:t>
            </a:r>
          </a:p>
          <a:p>
            <a:pPr lvl="1"/>
            <a:r>
              <a:rPr lang="en-IN" sz="2000" dirty="0"/>
              <a:t>SL4J/Logback</a:t>
            </a:r>
          </a:p>
          <a:p>
            <a:pPr marL="0" indent="0">
              <a:buNone/>
            </a:pPr>
            <a:r>
              <a:rPr lang="en-IN" sz="2000" dirty="0"/>
              <a:t>Frontend Technologies are listed below</a:t>
            </a:r>
          </a:p>
          <a:p>
            <a:pPr lvl="1"/>
            <a:r>
              <a:rPr lang="en-IN" sz="2000" dirty="0"/>
              <a:t>Angular 4</a:t>
            </a:r>
          </a:p>
          <a:p>
            <a:pPr lvl="1"/>
            <a:r>
              <a:rPr lang="en-IN" sz="2000" dirty="0"/>
              <a:t>Bootstrap</a:t>
            </a:r>
          </a:p>
        </p:txBody>
      </p:sp>
    </p:spTree>
    <p:extLst>
      <p:ext uri="{BB962C8B-B14F-4D97-AF65-F5344CB8AC3E}">
        <p14:creationId xmlns:p14="http://schemas.microsoft.com/office/powerpoint/2010/main" val="274944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177B1-4886-46E8-8F37-AA5D8C613D87}"/>
              </a:ext>
            </a:extLst>
          </p:cNvPr>
          <p:cNvSpPr>
            <a:spLocks noGrp="1"/>
          </p:cNvSpPr>
          <p:nvPr>
            <p:ph idx="1"/>
          </p:nvPr>
        </p:nvSpPr>
        <p:spPr>
          <a:xfrm>
            <a:off x="838200" y="702365"/>
            <a:ext cx="10515600" cy="5474598"/>
          </a:xfrm>
        </p:spPr>
        <p:txBody>
          <a:bodyPr>
            <a:normAutofit/>
          </a:bodyPr>
          <a:lstStyle/>
          <a:p>
            <a:pPr marL="0" indent="0">
              <a:buNone/>
            </a:pPr>
            <a:r>
              <a:rPr lang="en-IN" sz="2400" dirty="0"/>
              <a:t>Elaborating above mentioned Backend technologies</a:t>
            </a:r>
          </a:p>
          <a:p>
            <a:pPr marL="0" indent="0">
              <a:buNone/>
            </a:pPr>
            <a:r>
              <a:rPr lang="en-IN" sz="2000" dirty="0"/>
              <a:t>Spring Security : </a:t>
            </a:r>
            <a:endParaRPr lang="en-IN" sz="1800" dirty="0"/>
          </a:p>
          <a:p>
            <a:pPr lvl="1"/>
            <a:r>
              <a:rPr lang="en-IN" sz="1800" dirty="0"/>
              <a:t>Spring Security is used for Authentication and Authorization of Users, who wants to access the application. </a:t>
            </a:r>
          </a:p>
          <a:p>
            <a:pPr marL="0" indent="0">
              <a:buNone/>
            </a:pPr>
            <a:r>
              <a:rPr lang="en-IN" sz="2000" dirty="0"/>
              <a:t>Spring Boot :</a:t>
            </a:r>
          </a:p>
          <a:p>
            <a:pPr lvl="1"/>
            <a:r>
              <a:rPr lang="en-IN" sz="1800" dirty="0"/>
              <a:t>Spring Boot is a Spring framework module provides RAD (Rapid Application Development) feature to the Spring framework. It is highly dependent on the starter templates feature which is very powerful and works flawlessly.</a:t>
            </a:r>
          </a:p>
          <a:p>
            <a:pPr marL="0" indent="0">
              <a:buNone/>
            </a:pPr>
            <a:r>
              <a:rPr lang="en-IN" sz="2000" dirty="0"/>
              <a:t>Lombok :</a:t>
            </a:r>
          </a:p>
          <a:p>
            <a:pPr lvl="1"/>
            <a:r>
              <a:rPr lang="en-IN" sz="1800" dirty="0"/>
              <a:t>Lombok is used to reduce boilerplate code for model/data objects, e.g., it can generate getters and setters for those object automatically by using Lombok annotations. The easiest way is to use the @Data annotation.</a:t>
            </a:r>
          </a:p>
          <a:p>
            <a:pPr marL="0" indent="0">
              <a:buNone/>
            </a:pPr>
            <a:r>
              <a:rPr lang="en-IN" sz="2000" dirty="0"/>
              <a:t>Spring Data MongoDB :</a:t>
            </a:r>
          </a:p>
          <a:p>
            <a:pPr lvl="1"/>
            <a:r>
              <a:rPr lang="en-IN" sz="1800" dirty="0"/>
              <a:t>The Spring Data MongoDB project provides integration with the MongoDB document database. Key functional areas of Spring Data MongoDB are a POJO centric model for interacting with a MongoDB DBCollection and easily writing a Repository style data access layer.</a:t>
            </a:r>
          </a:p>
        </p:txBody>
      </p:sp>
    </p:spTree>
    <p:extLst>
      <p:ext uri="{BB962C8B-B14F-4D97-AF65-F5344CB8AC3E}">
        <p14:creationId xmlns:p14="http://schemas.microsoft.com/office/powerpoint/2010/main" val="2313090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D9737-C07D-409D-96A5-A92D29C9FFE7}"/>
              </a:ext>
            </a:extLst>
          </p:cNvPr>
          <p:cNvSpPr>
            <a:spLocks noGrp="1"/>
          </p:cNvSpPr>
          <p:nvPr>
            <p:ph idx="1"/>
          </p:nvPr>
        </p:nvSpPr>
        <p:spPr>
          <a:xfrm>
            <a:off x="838200" y="715617"/>
            <a:ext cx="10515600" cy="5461346"/>
          </a:xfrm>
        </p:spPr>
        <p:txBody>
          <a:bodyPr/>
          <a:lstStyle/>
          <a:p>
            <a:pPr marL="0" indent="0">
              <a:buNone/>
            </a:pPr>
            <a:r>
              <a:rPr lang="en-IN" sz="2000" dirty="0"/>
              <a:t>Spring Data Redis :</a:t>
            </a:r>
          </a:p>
          <a:p>
            <a:pPr lvl="1"/>
            <a:r>
              <a:rPr lang="en-IN" sz="1800" dirty="0"/>
              <a:t>Spring Data Redis, part of the larger Spring Data family, provides easy configuration and access to Redis from Spring applications.</a:t>
            </a:r>
          </a:p>
          <a:p>
            <a:pPr marL="0" indent="0">
              <a:buNone/>
            </a:pPr>
            <a:r>
              <a:rPr lang="en-IN" sz="2000" dirty="0"/>
              <a:t>Spring Data REST :</a:t>
            </a:r>
          </a:p>
          <a:p>
            <a:pPr lvl="1"/>
            <a:r>
              <a:rPr lang="en-IN" sz="1800" dirty="0"/>
              <a:t>Spring Data REST is part of the umbrella Spring Data project and makes it easy to build hypermedia-driven REST web services on top of Spring Data repositories.</a:t>
            </a:r>
          </a:p>
          <a:p>
            <a:pPr marL="0" indent="0">
              <a:buNone/>
            </a:pPr>
            <a:r>
              <a:rPr lang="en-IN" sz="2000" dirty="0"/>
              <a:t>SL4J/Logback :</a:t>
            </a:r>
          </a:p>
          <a:p>
            <a:pPr lvl="1"/>
            <a:r>
              <a:rPr lang="en-IN" sz="1800" dirty="0"/>
              <a:t>SLF4J is a set of common logging interfaces that has been widely adopted by the Java community and is used by most third party libraries. If by chance it is not used you can always find a bridge implementation to help. Two main implementations are Logback and Log4j. Use whatever you are more comfortable with, we will primarily be using Logback.</a:t>
            </a:r>
          </a:p>
        </p:txBody>
      </p:sp>
    </p:spTree>
    <p:extLst>
      <p:ext uri="{BB962C8B-B14F-4D97-AF65-F5344CB8AC3E}">
        <p14:creationId xmlns:p14="http://schemas.microsoft.com/office/powerpoint/2010/main" val="297779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641AC-D9D2-4D3C-9078-9015B0BA184D}"/>
              </a:ext>
            </a:extLst>
          </p:cNvPr>
          <p:cNvSpPr>
            <a:spLocks noGrp="1"/>
          </p:cNvSpPr>
          <p:nvPr>
            <p:ph idx="1"/>
          </p:nvPr>
        </p:nvSpPr>
        <p:spPr>
          <a:xfrm>
            <a:off x="838200" y="662609"/>
            <a:ext cx="10515600" cy="5514354"/>
          </a:xfrm>
        </p:spPr>
        <p:txBody>
          <a:bodyPr/>
          <a:lstStyle/>
          <a:p>
            <a:pPr marL="0" indent="0">
              <a:buNone/>
            </a:pPr>
            <a:r>
              <a:rPr lang="en-IN" dirty="0"/>
              <a:t>Elaborating above mentioned Frontend technologies</a:t>
            </a:r>
          </a:p>
          <a:p>
            <a:pPr marL="0" indent="0">
              <a:buNone/>
            </a:pPr>
            <a:endParaRPr lang="en-IN" dirty="0"/>
          </a:p>
          <a:p>
            <a:pPr marL="0" indent="0">
              <a:buNone/>
            </a:pPr>
            <a:r>
              <a:rPr lang="en-IN" sz="2000" dirty="0"/>
              <a:t>Angular 4 :</a:t>
            </a:r>
          </a:p>
          <a:p>
            <a:pPr lvl="1"/>
            <a:r>
              <a:rPr lang="en-IN" sz="1800" dirty="0"/>
              <a:t>Angular 4 is a JavaScript framework for building web applications and apps in JavaScript, html, and TypeScript, which is a superset of JavaScript. Angular provides built-in features for animation, http service, and materials which in turn has features such as auto-complete, navigation, toolbar, menus, etc. The code is written in TypeScript, which compiles to JavaScript and displays the same in the browser.</a:t>
            </a:r>
          </a:p>
          <a:p>
            <a:pPr marL="0" indent="0">
              <a:buNone/>
            </a:pPr>
            <a:r>
              <a:rPr lang="en-IN" sz="2000" dirty="0"/>
              <a:t>Bootstrap :</a:t>
            </a:r>
          </a:p>
          <a:p>
            <a:pPr lvl="1"/>
            <a:r>
              <a:rPr lang="en-IN" sz="1800" dirty="0"/>
              <a:t>Bootstrap is a free and open-source front-end framework for designing websites and web applications. It contains HTML- and CSS-based design templates for typography, forms, buttons, navigation and other interface components, as well as optional JavaScript extensions.</a:t>
            </a:r>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378101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BBE1A-DC87-45C4-9983-DE2D9D9FFC75}"/>
              </a:ext>
            </a:extLst>
          </p:cNvPr>
          <p:cNvSpPr>
            <a:spLocks noGrp="1"/>
          </p:cNvSpPr>
          <p:nvPr>
            <p:ph idx="1"/>
          </p:nvPr>
        </p:nvSpPr>
        <p:spPr>
          <a:xfrm>
            <a:off x="838200" y="622852"/>
            <a:ext cx="10515600" cy="5554111"/>
          </a:xfrm>
        </p:spPr>
        <p:txBody>
          <a:bodyPr/>
          <a:lstStyle/>
          <a:p>
            <a:pPr marL="0" indent="0">
              <a:buNone/>
            </a:pPr>
            <a:r>
              <a:rPr lang="en-IN" sz="2400" dirty="0"/>
              <a:t>Ans to Question 4. Query DSL with examples of how it is used in Nimbus.</a:t>
            </a:r>
          </a:p>
          <a:p>
            <a:pPr marL="0" indent="0">
              <a:buNone/>
            </a:pPr>
            <a:endParaRPr lang="en-IN" sz="1800" dirty="0"/>
          </a:p>
          <a:p>
            <a:pPr marL="0" indent="0">
              <a:buNone/>
            </a:pPr>
            <a:r>
              <a:rPr lang="en-IN" sz="1800" dirty="0"/>
              <a:t>Nimbus uses query dsl syntax to construct filtering queries. The framework uses groovy parser to parse the criteria and replace with the required domain name from the library.</a:t>
            </a:r>
          </a:p>
          <a:p>
            <a:pPr marL="0" indent="0">
              <a:buNone/>
            </a:pPr>
            <a:r>
              <a:rPr lang="en-IN" sz="2000" dirty="0"/>
              <a:t>Usage Examples</a:t>
            </a:r>
          </a:p>
          <a:p>
            <a:r>
              <a:rPr lang="en-IN" sz="1800" dirty="0"/>
              <a:t>Lets take the example domain named Test with an alias "testdsl".</a:t>
            </a:r>
          </a:p>
          <a:p>
            <a:pPr marL="0" indent="0">
              <a:buNone/>
            </a:pPr>
            <a:endParaRPr lang="en-IN" sz="1800" dirty="0"/>
          </a:p>
        </p:txBody>
      </p:sp>
    </p:spTree>
    <p:extLst>
      <p:ext uri="{BB962C8B-B14F-4D97-AF65-F5344CB8AC3E}">
        <p14:creationId xmlns:p14="http://schemas.microsoft.com/office/powerpoint/2010/main" val="87280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BBE1A-DC87-45C4-9983-DE2D9D9FFC75}"/>
              </a:ext>
            </a:extLst>
          </p:cNvPr>
          <p:cNvSpPr>
            <a:spLocks noGrp="1"/>
          </p:cNvSpPr>
          <p:nvPr>
            <p:ph idx="1"/>
          </p:nvPr>
        </p:nvSpPr>
        <p:spPr>
          <a:xfrm>
            <a:off x="838200" y="622852"/>
            <a:ext cx="10515600" cy="5554111"/>
          </a:xfrm>
        </p:spPr>
        <p:txBody>
          <a:bodyPr>
            <a:normAutofit lnSpcReduction="10000"/>
          </a:bodyPr>
          <a:lstStyle/>
          <a:p>
            <a:pPr marL="0" indent="0">
              <a:buNone/>
            </a:pPr>
            <a:r>
              <a:rPr lang="en-IN" sz="1800" dirty="0"/>
              <a:t>Test.java</a:t>
            </a:r>
          </a:p>
          <a:p>
            <a:pPr marL="0" indent="0">
              <a:buNone/>
            </a:pPr>
            <a:r>
              <a:rPr lang="en-IN" sz="1800" dirty="0"/>
              <a:t>-----------------------------------------</a:t>
            </a:r>
          </a:p>
          <a:p>
            <a:pPr marL="0" indent="0">
              <a:buNone/>
            </a:pPr>
            <a:r>
              <a:rPr lang="en-IN" sz="1800" dirty="0"/>
              <a:t>@Getter @Setter</a:t>
            </a:r>
          </a:p>
          <a:p>
            <a:pPr marL="0" indent="0">
              <a:buNone/>
            </a:pPr>
            <a:r>
              <a:rPr lang="en-IN" sz="1800" dirty="0"/>
              <a:t>@Domain("testdsl")</a:t>
            </a:r>
          </a:p>
          <a:p>
            <a:pPr marL="0" indent="0">
              <a:buNone/>
            </a:pPr>
            <a:r>
              <a:rPr lang="en-IN" sz="1800" dirty="0"/>
              <a:t>@Repo(Database.rep_mongodb)</a:t>
            </a:r>
          </a:p>
          <a:p>
            <a:pPr marL="0" indent="0">
              <a:buNone/>
            </a:pPr>
            <a:r>
              <a:rPr lang="en-IN" sz="1800" dirty="0"/>
              <a:t>@Execution.Input.Default</a:t>
            </a:r>
          </a:p>
          <a:p>
            <a:pPr marL="0" indent="0">
              <a:buNone/>
            </a:pPr>
            <a:r>
              <a:rPr lang="en-IN" sz="1800" dirty="0"/>
              <a:t>@Execution.Output.Default</a:t>
            </a:r>
          </a:p>
          <a:p>
            <a:pPr marL="0" indent="0">
              <a:buNone/>
            </a:pPr>
            <a:r>
              <a:rPr lang="en-IN" sz="1800" dirty="0"/>
              <a:t>@ToString</a:t>
            </a:r>
          </a:p>
          <a:p>
            <a:pPr marL="0" indent="0">
              <a:buNone/>
            </a:pPr>
            <a:r>
              <a:rPr lang="en-IN" sz="1800" dirty="0"/>
              <a:t>public class Test extends IdString{</a:t>
            </a:r>
          </a:p>
          <a:p>
            <a:pPr marL="0" indent="0">
              <a:buNone/>
            </a:pPr>
            <a:r>
              <a:rPr lang="en-IN" sz="1800" dirty="0"/>
              <a:t>    @Ignore</a:t>
            </a:r>
          </a:p>
          <a:p>
            <a:pPr marL="0" indent="0">
              <a:buNone/>
            </a:pPr>
            <a:r>
              <a:rPr lang="en-IN" sz="1800" dirty="0"/>
              <a:t>    private static final long serialVersionUID = 1L;</a:t>
            </a:r>
          </a:p>
          <a:p>
            <a:pPr marL="0" indent="0">
              <a:buNone/>
            </a:pPr>
            <a:r>
              <a:rPr lang="en-IN" sz="1800" dirty="0"/>
              <a:t> </a:t>
            </a:r>
          </a:p>
          <a:p>
            <a:pPr marL="0" indent="0">
              <a:buNone/>
            </a:pPr>
            <a:r>
              <a:rPr lang="en-IN" sz="1800" dirty="0"/>
              <a:t>    private String name;</a:t>
            </a:r>
          </a:p>
          <a:p>
            <a:pPr marL="0" indent="0">
              <a:buNone/>
            </a:pPr>
            <a:r>
              <a:rPr lang="en-IN" sz="1800" dirty="0"/>
              <a:t>    private Integer age;</a:t>
            </a:r>
          </a:p>
          <a:p>
            <a:pPr marL="0" indent="0">
              <a:buNone/>
            </a:pPr>
            <a:r>
              <a:rPr lang="en-IN" sz="1800" dirty="0"/>
              <a:t>    private LocalDate startDate;</a:t>
            </a:r>
          </a:p>
          <a:p>
            <a:pPr marL="0" indent="0">
              <a:buNone/>
            </a:pPr>
            <a:r>
              <a:rPr lang="en-IN" sz="1800" dirty="0"/>
              <a:t>}</a:t>
            </a:r>
          </a:p>
        </p:txBody>
      </p:sp>
    </p:spTree>
    <p:extLst>
      <p:ext uri="{BB962C8B-B14F-4D97-AF65-F5344CB8AC3E}">
        <p14:creationId xmlns:p14="http://schemas.microsoft.com/office/powerpoint/2010/main" val="50146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BBE1A-DC87-45C4-9983-DE2D9D9FFC75}"/>
              </a:ext>
            </a:extLst>
          </p:cNvPr>
          <p:cNvSpPr>
            <a:spLocks noGrp="1"/>
          </p:cNvSpPr>
          <p:nvPr>
            <p:ph idx="1"/>
          </p:nvPr>
        </p:nvSpPr>
        <p:spPr>
          <a:xfrm>
            <a:off x="838200" y="622852"/>
            <a:ext cx="10515600" cy="5554111"/>
          </a:xfrm>
        </p:spPr>
        <p:txBody>
          <a:bodyPr>
            <a:normAutofit/>
          </a:bodyPr>
          <a:lstStyle/>
          <a:p>
            <a:pPr marL="0" indent="0">
              <a:buNone/>
            </a:pPr>
            <a:r>
              <a:rPr lang="en-IN" sz="2000" dirty="0"/>
              <a:t>Criteria</a:t>
            </a:r>
          </a:p>
          <a:p>
            <a:pPr marL="0" indent="0">
              <a:buNone/>
            </a:pPr>
            <a:r>
              <a:rPr lang="en-IN" sz="2000" dirty="0"/>
              <a:t>--------------</a:t>
            </a:r>
          </a:p>
          <a:p>
            <a:pPr marL="0" indent="0">
              <a:buNone/>
            </a:pPr>
            <a:r>
              <a:rPr lang="en-IN" sz="1800" dirty="0"/>
              <a:t>If the requirement is to search for all records that have age between 18 and 21, the criteria will be as below</a:t>
            </a:r>
          </a:p>
          <a:p>
            <a:pPr marL="0" indent="0">
              <a:buNone/>
            </a:pPr>
            <a:endParaRPr lang="en-IN" sz="1800" dirty="0"/>
          </a:p>
          <a:p>
            <a:pPr marL="0" indent="0">
              <a:buNone/>
            </a:pPr>
            <a:r>
              <a:rPr lang="en-IN" sz="1800" dirty="0"/>
              <a:t>&amp;criteria=testdsl.age.between(1,11)</a:t>
            </a:r>
          </a:p>
          <a:p>
            <a:pPr marL="0" indent="0">
              <a:buNone/>
            </a:pPr>
            <a:r>
              <a:rPr lang="en-IN" sz="1800" dirty="0"/>
              <a:t>The &amp;criteria above denotes a query parameter that will be part of a service task in the BPMN as shown in the below example.</a:t>
            </a:r>
          </a:p>
          <a:p>
            <a:pPr marL="0" indent="0">
              <a:buNone/>
            </a:pPr>
            <a:endParaRPr lang="en-IN" sz="1800" dirty="0"/>
          </a:p>
          <a:p>
            <a:pPr marL="0" indent="0">
              <a:buNone/>
            </a:pPr>
            <a:r>
              <a:rPr lang="en-IN" sz="1800" dirty="0"/>
              <a:t>If the requirement is to search for records those have names beginning with 'a' and age between 18 and 21, the criteria is as below</a:t>
            </a:r>
          </a:p>
          <a:p>
            <a:pPr marL="0" indent="0">
              <a:buNone/>
            </a:pPr>
            <a:endParaRPr lang="en-IN" sz="1800" dirty="0"/>
          </a:p>
          <a:p>
            <a:pPr marL="0" indent="0">
              <a:buNone/>
            </a:pPr>
            <a:r>
              <a:rPr lang="en-IN" sz="1800" dirty="0"/>
              <a:t>&amp;criteria=testdsl.age.between(18,21).and(testdsl.name.startsWith('a'))</a:t>
            </a:r>
          </a:p>
          <a:p>
            <a:pPr marL="0" indent="0">
              <a:buNone/>
            </a:pPr>
            <a:r>
              <a:rPr lang="en-IN" sz="1800" dirty="0"/>
              <a:t>If the requirement is to search for records those have names beginning with 'a' or age between 18 and 21, the criteria is as below</a:t>
            </a:r>
          </a:p>
        </p:txBody>
      </p:sp>
    </p:spTree>
    <p:extLst>
      <p:ext uri="{BB962C8B-B14F-4D97-AF65-F5344CB8AC3E}">
        <p14:creationId xmlns:p14="http://schemas.microsoft.com/office/powerpoint/2010/main" val="300800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BBE1A-DC87-45C4-9983-DE2D9D9FFC75}"/>
              </a:ext>
            </a:extLst>
          </p:cNvPr>
          <p:cNvSpPr>
            <a:spLocks noGrp="1"/>
          </p:cNvSpPr>
          <p:nvPr>
            <p:ph idx="1"/>
          </p:nvPr>
        </p:nvSpPr>
        <p:spPr>
          <a:xfrm>
            <a:off x="838200" y="622852"/>
            <a:ext cx="10515600" cy="5554111"/>
          </a:xfrm>
        </p:spPr>
        <p:txBody>
          <a:bodyPr>
            <a:normAutofit/>
          </a:bodyPr>
          <a:lstStyle/>
          <a:p>
            <a:pPr marL="0" indent="0">
              <a:buNone/>
            </a:pPr>
            <a:r>
              <a:rPr lang="en-IN" sz="1800" dirty="0"/>
              <a:t>&amp;criteria=testdsl.age.between(18,21).or(testdsl.name.startsWith('a'))</a:t>
            </a:r>
          </a:p>
          <a:p>
            <a:pPr marL="0" indent="0">
              <a:buNone/>
            </a:pPr>
            <a:r>
              <a:rPr lang="en-IN" sz="1800" dirty="0"/>
              <a:t>If the requirement is to search for records that have a start date as today’s date, the criteria is as below</a:t>
            </a:r>
          </a:p>
          <a:p>
            <a:pPr marL="0" indent="0">
              <a:buNone/>
            </a:pPr>
            <a:endParaRPr lang="en-IN" sz="1800" dirty="0"/>
          </a:p>
          <a:p>
            <a:pPr marL="0" indent="0">
              <a:buNone/>
            </a:pPr>
            <a:r>
              <a:rPr lang="en-IN" sz="1800" dirty="0"/>
              <a:t>&amp;criteria=testdsl.startDate.eq(todaydate)</a:t>
            </a:r>
          </a:p>
          <a:p>
            <a:pPr marL="0" indent="0">
              <a:buNone/>
            </a:pPr>
            <a:r>
              <a:rPr lang="en-IN" sz="1800" dirty="0"/>
              <a:t>Please note that 'todaydate' is a keyword that is used by framework’s groovy parser to parse it to actual date.</a:t>
            </a:r>
          </a:p>
          <a:p>
            <a:pPr marL="0" indent="0">
              <a:buNone/>
            </a:pPr>
            <a:endParaRPr lang="en-IN" sz="1800" dirty="0"/>
          </a:p>
          <a:p>
            <a:pPr marL="0" indent="0">
              <a:buNone/>
            </a:pPr>
            <a:r>
              <a:rPr lang="en-IN" sz="2000" dirty="0"/>
              <a:t>Projection</a:t>
            </a:r>
          </a:p>
          <a:p>
            <a:pPr marL="0" indent="0">
              <a:buNone/>
            </a:pPr>
            <a:r>
              <a:rPr lang="en-IN" sz="2000" dirty="0"/>
              <a:t>-------------------</a:t>
            </a:r>
          </a:p>
          <a:p>
            <a:pPr marL="0" indent="0">
              <a:buNone/>
            </a:pPr>
            <a:r>
              <a:rPr lang="en-IN" sz="1800" dirty="0"/>
              <a:t>The framework provides for support for certain projections. If the requirement is to fetch the count of all records</a:t>
            </a:r>
          </a:p>
          <a:p>
            <a:pPr marL="0" indent="0">
              <a:buNone/>
            </a:pPr>
            <a:endParaRPr lang="en-IN" sz="1800" dirty="0"/>
          </a:p>
          <a:p>
            <a:pPr marL="0" indent="0">
              <a:buNone/>
            </a:pPr>
            <a:r>
              <a:rPr lang="en-IN" sz="1800" dirty="0"/>
              <a:t>If the requirement is to get the count of records that have a start date as today’s date, the criteria is as below</a:t>
            </a:r>
          </a:p>
          <a:p>
            <a:pPr marL="0" indent="0">
              <a:buNone/>
            </a:pPr>
            <a:endParaRPr lang="en-IN" sz="1800" dirty="0"/>
          </a:p>
          <a:p>
            <a:pPr marL="0" indent="0">
              <a:buNone/>
            </a:pPr>
            <a:r>
              <a:rPr lang="en-IN" sz="1800" dirty="0"/>
              <a:t>&amp;criteria=testdsl.startDate.eq(todaydate)&amp;projection=count</a:t>
            </a:r>
          </a:p>
        </p:txBody>
      </p:sp>
    </p:spTree>
    <p:extLst>
      <p:ext uri="{BB962C8B-B14F-4D97-AF65-F5344CB8AC3E}">
        <p14:creationId xmlns:p14="http://schemas.microsoft.com/office/powerpoint/2010/main" val="575776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766</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Nimbus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Nimbus Frameword</dc:title>
  <dc:creator>Vinod Kumar</dc:creator>
  <cp:lastModifiedBy>Vinod Kumar</cp:lastModifiedBy>
  <cp:revision>44</cp:revision>
  <dcterms:created xsi:type="dcterms:W3CDTF">2018-11-21T18:46:28Z</dcterms:created>
  <dcterms:modified xsi:type="dcterms:W3CDTF">2018-11-22T17:59:13Z</dcterms:modified>
</cp:coreProperties>
</file>