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6082F-0B10-49B2-892A-362D22988D0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A59C4-CEB6-4513-A430-986674A5F023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1 Data acquisition and preprocessing</a:t>
          </a:r>
          <a:endParaRPr lang="en-US" dirty="0"/>
        </a:p>
      </dgm:t>
    </dgm:pt>
    <dgm:pt modelId="{5C8371A1-31F2-4875-948E-9A87449CDDD3}" type="parTrans" cxnId="{CB35DD17-CAF6-4DF5-97A9-6D680DF92D2F}">
      <dgm:prSet/>
      <dgm:spPr/>
      <dgm:t>
        <a:bodyPr/>
        <a:lstStyle/>
        <a:p>
          <a:endParaRPr lang="en-US"/>
        </a:p>
      </dgm:t>
    </dgm:pt>
    <dgm:pt modelId="{7E1857EE-6C23-416F-AC35-99A31897EE4D}" type="sibTrans" cxnId="{CB35DD17-CAF6-4DF5-97A9-6D680DF92D2F}">
      <dgm:prSet/>
      <dgm:spPr/>
      <dgm:t>
        <a:bodyPr/>
        <a:lstStyle/>
        <a:p>
          <a:endParaRPr lang="en-US"/>
        </a:p>
      </dgm:t>
    </dgm:pt>
    <dgm:pt modelId="{CB5473DC-1C84-4502-9236-2FEEB247CA3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Retrieve tweets that are related to the target product</a:t>
          </a:r>
        </a:p>
      </dgm:t>
    </dgm:pt>
    <dgm:pt modelId="{7E375346-0191-4527-9A94-3C4F349E58B6}" type="parTrans" cxnId="{0EBEEA8D-F9E0-4891-B9DA-EE318B17997D}">
      <dgm:prSet/>
      <dgm:spPr/>
      <dgm:t>
        <a:bodyPr/>
        <a:lstStyle/>
        <a:p>
          <a:endParaRPr lang="en-US"/>
        </a:p>
      </dgm:t>
    </dgm:pt>
    <dgm:pt modelId="{ABC275F7-8F4E-4123-803F-63ED7634490A}" type="sibTrans" cxnId="{0EBEEA8D-F9E0-4891-B9DA-EE318B17997D}">
      <dgm:prSet/>
      <dgm:spPr/>
      <dgm:t>
        <a:bodyPr/>
        <a:lstStyle/>
        <a:p>
          <a:endParaRPr lang="en-US"/>
        </a:p>
      </dgm:t>
    </dgm:pt>
    <dgm:pt modelId="{DEBF5FBD-DDE8-48B9-A4EB-193447D3E66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Train various text analytics models on the tweets and profile of users.</a:t>
          </a:r>
        </a:p>
      </dgm:t>
    </dgm:pt>
    <dgm:pt modelId="{A53CDA73-C6F1-45E3-9F88-98783796FF1D}" type="parTrans" cxnId="{C4362A5A-86C6-4350-93BD-5C61BB1A8968}">
      <dgm:prSet/>
      <dgm:spPr/>
      <dgm:t>
        <a:bodyPr/>
        <a:lstStyle/>
        <a:p>
          <a:endParaRPr lang="en-US"/>
        </a:p>
      </dgm:t>
    </dgm:pt>
    <dgm:pt modelId="{BC79652B-C600-4242-A0A3-A0EF5E67744A}" type="sibTrans" cxnId="{C4362A5A-86C6-4350-93BD-5C61BB1A8968}">
      <dgm:prSet/>
      <dgm:spPr/>
      <dgm:t>
        <a:bodyPr/>
        <a:lstStyle/>
        <a:p>
          <a:endParaRPr lang="en-US"/>
        </a:p>
      </dgm:t>
    </dgm:pt>
    <dgm:pt modelId="{862F6A97-62F1-4C40-8F6B-90E77AF934C0}">
      <dgm:prSet/>
      <dgm:spPr/>
      <dgm:t>
        <a:bodyPr/>
        <a:lstStyle/>
        <a:p>
          <a:r>
            <a:rPr lang="en-US" dirty="0"/>
            <a:t>Clean, pre-process and transform the tweets</a:t>
          </a:r>
        </a:p>
      </dgm:t>
    </dgm:pt>
    <dgm:pt modelId="{CBC974D2-2CF6-4953-A4B1-67673D0616E5}" type="parTrans" cxnId="{653A279C-4FD6-4554-9BA5-1C0CCE418441}">
      <dgm:prSet/>
      <dgm:spPr/>
      <dgm:t>
        <a:bodyPr/>
        <a:lstStyle/>
        <a:p>
          <a:endParaRPr lang="en-US"/>
        </a:p>
      </dgm:t>
    </dgm:pt>
    <dgm:pt modelId="{CDC41293-94BD-402C-8DE6-385F90557CCD}" type="sibTrans" cxnId="{653A279C-4FD6-4554-9BA5-1C0CCE418441}">
      <dgm:prSet/>
      <dgm:spPr/>
      <dgm:t>
        <a:bodyPr/>
        <a:lstStyle/>
        <a:p>
          <a:endParaRPr lang="en-US"/>
        </a:p>
      </dgm:t>
    </dgm:pt>
    <dgm:pt modelId="{E2A1C22D-6CA0-4909-AA2E-5E30F1E2BAFC}">
      <dgm:prSet/>
      <dgm:spPr/>
      <dgm:t>
        <a:bodyPr/>
        <a:lstStyle/>
        <a:p>
          <a:r>
            <a:rPr lang="en-US" dirty="0"/>
            <a:t>Choose the best model having highest performance measure.</a:t>
          </a:r>
        </a:p>
      </dgm:t>
    </dgm:pt>
    <dgm:pt modelId="{0E51E7B3-385A-4239-A188-1187B4505CA4}" type="parTrans" cxnId="{A9F9A3AF-54B5-41BA-A40B-CF28F6C53538}">
      <dgm:prSet/>
      <dgm:spPr/>
      <dgm:t>
        <a:bodyPr/>
        <a:lstStyle/>
        <a:p>
          <a:endParaRPr lang="en-US"/>
        </a:p>
      </dgm:t>
    </dgm:pt>
    <dgm:pt modelId="{439EF86C-FBA0-4EF8-BB91-F881EE78A2FE}" type="sibTrans" cxnId="{A9F9A3AF-54B5-41BA-A40B-CF28F6C53538}">
      <dgm:prSet/>
      <dgm:spPr/>
      <dgm:t>
        <a:bodyPr/>
        <a:lstStyle/>
        <a:p>
          <a:endParaRPr lang="en-US"/>
        </a:p>
      </dgm:t>
    </dgm:pt>
    <dgm:pt modelId="{CEAD5BD3-D86D-4840-87B8-649DF7A5C46F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3  User Data Retrieval System</a:t>
          </a:r>
          <a:endParaRPr lang="en-US" dirty="0"/>
        </a:p>
      </dgm:t>
    </dgm:pt>
    <dgm:pt modelId="{28C1ABA3-73FE-408E-B79A-458B1F605D9C}" type="parTrans" cxnId="{46F7D955-551A-4F70-86A1-7350B0DDA430}">
      <dgm:prSet/>
      <dgm:spPr/>
      <dgm:t>
        <a:bodyPr/>
        <a:lstStyle/>
        <a:p>
          <a:endParaRPr lang="en-US"/>
        </a:p>
      </dgm:t>
    </dgm:pt>
    <dgm:pt modelId="{86B4DC97-B9EE-4E50-997C-716B57ADE3DC}" type="sibTrans" cxnId="{46F7D955-551A-4F70-86A1-7350B0DDA430}">
      <dgm:prSet/>
      <dgm:spPr/>
      <dgm:t>
        <a:bodyPr/>
        <a:lstStyle/>
        <a:p>
          <a:endParaRPr lang="en-US"/>
        </a:p>
      </dgm:t>
    </dgm:pt>
    <dgm:pt modelId="{8F3B174C-9407-4DFF-8A85-B779072DCF6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Predict which user have shown the intention to buy the desired product.</a:t>
          </a:r>
        </a:p>
      </dgm:t>
    </dgm:pt>
    <dgm:pt modelId="{AD592210-2A85-47E5-B328-78246AB0D483}" type="parTrans" cxnId="{89551E11-EEFC-49E2-B122-E74F3E36B573}">
      <dgm:prSet/>
      <dgm:spPr/>
      <dgm:t>
        <a:bodyPr/>
        <a:lstStyle/>
        <a:p>
          <a:endParaRPr lang="en-US"/>
        </a:p>
      </dgm:t>
    </dgm:pt>
    <dgm:pt modelId="{15105AE3-9E75-4EC4-B721-6B05B6B1EF79}" type="sibTrans" cxnId="{89551E11-EEFC-49E2-B122-E74F3E36B573}">
      <dgm:prSet/>
      <dgm:spPr/>
      <dgm:t>
        <a:bodyPr/>
        <a:lstStyle/>
        <a:p>
          <a:endParaRPr lang="en-US"/>
        </a:p>
      </dgm:t>
    </dgm:pt>
    <dgm:pt modelId="{CF4EC257-E749-4D2B-9C40-B22A2D66B3C8}">
      <dgm:prSet/>
      <dgm:spPr/>
      <dgm:t>
        <a:bodyPr/>
        <a:lstStyle/>
        <a:p>
          <a:r>
            <a:rPr lang="en-US" dirty="0"/>
            <a:t>Rank the customers according to their level/intensity of their purchase intention.</a:t>
          </a:r>
        </a:p>
      </dgm:t>
    </dgm:pt>
    <dgm:pt modelId="{D611180A-9319-4B6C-A269-D1C8EF5927C8}" type="parTrans" cxnId="{14D9063D-8573-42EC-9482-64358D86B901}">
      <dgm:prSet/>
      <dgm:spPr/>
      <dgm:t>
        <a:bodyPr/>
        <a:lstStyle/>
        <a:p>
          <a:endParaRPr lang="en-US"/>
        </a:p>
      </dgm:t>
    </dgm:pt>
    <dgm:pt modelId="{22ED9991-B23B-471D-8EA6-EC7DB29C20EA}" type="sibTrans" cxnId="{14D9063D-8573-42EC-9482-64358D86B901}">
      <dgm:prSet/>
      <dgm:spPr/>
      <dgm:t>
        <a:bodyPr/>
        <a:lstStyle/>
        <a:p>
          <a:endParaRPr lang="en-US"/>
        </a:p>
      </dgm:t>
    </dgm:pt>
    <dgm:pt modelId="{C4494481-B4C5-41C3-BF45-C19D0FF57B53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4 Application</a:t>
          </a:r>
          <a:endParaRPr lang="en-US" dirty="0"/>
        </a:p>
      </dgm:t>
    </dgm:pt>
    <dgm:pt modelId="{E7932DB8-428C-41E6-B312-31C99DC1A1FA}" type="parTrans" cxnId="{16863D96-4592-4647-B90B-1E179F6453A5}">
      <dgm:prSet/>
      <dgm:spPr/>
      <dgm:t>
        <a:bodyPr/>
        <a:lstStyle/>
        <a:p>
          <a:endParaRPr lang="en-US"/>
        </a:p>
      </dgm:t>
    </dgm:pt>
    <dgm:pt modelId="{C061AF5C-4134-434A-88C4-6239895F261A}" type="sibTrans" cxnId="{16863D96-4592-4647-B90B-1E179F6453A5}">
      <dgm:prSet/>
      <dgm:spPr/>
      <dgm:t>
        <a:bodyPr/>
        <a:lstStyle/>
        <a:p>
          <a:endParaRPr lang="en-US"/>
        </a:p>
      </dgm:t>
    </dgm:pt>
    <dgm:pt modelId="{F8CDFC27-3B24-444C-9276-A959A0F7EB9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Companies and businesses can directly target those customers which have shown high intention to buy the product</a:t>
          </a:r>
        </a:p>
      </dgm:t>
    </dgm:pt>
    <dgm:pt modelId="{2402AAF9-950A-433A-8478-6B476BDFA8D6}" type="parTrans" cxnId="{8F91F86C-5457-4C64-82D7-145B5FC6D163}">
      <dgm:prSet/>
      <dgm:spPr/>
      <dgm:t>
        <a:bodyPr/>
        <a:lstStyle/>
        <a:p>
          <a:endParaRPr lang="en-US"/>
        </a:p>
      </dgm:t>
    </dgm:pt>
    <dgm:pt modelId="{05148D45-015C-4FE6-B63F-7D9BC9252DD6}" type="sibTrans" cxnId="{8F91F86C-5457-4C64-82D7-145B5FC6D163}">
      <dgm:prSet/>
      <dgm:spPr/>
      <dgm:t>
        <a:bodyPr/>
        <a:lstStyle/>
        <a:p>
          <a:endParaRPr lang="en-US"/>
        </a:p>
      </dgm:t>
    </dgm:pt>
    <dgm:pt modelId="{6763D12B-5847-420E-A3C6-CB600248494A}">
      <dgm:prSet phldrT="[Text]"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2 The Model</a:t>
          </a:r>
          <a:endParaRPr lang="en-US" dirty="0"/>
        </a:p>
      </dgm:t>
    </dgm:pt>
    <dgm:pt modelId="{75512700-C5EE-4A6A-B270-10EF8134D07A}" type="sibTrans" cxnId="{395023C4-8D08-4666-AB42-EF52E9CEF874}">
      <dgm:prSet/>
      <dgm:spPr/>
      <dgm:t>
        <a:bodyPr/>
        <a:lstStyle/>
        <a:p>
          <a:endParaRPr lang="en-US"/>
        </a:p>
      </dgm:t>
    </dgm:pt>
    <dgm:pt modelId="{23A1792B-52D3-441A-AF3A-212FB2437D67}" type="parTrans" cxnId="{395023C4-8D08-4666-AB42-EF52E9CEF874}">
      <dgm:prSet/>
      <dgm:spPr/>
      <dgm:t>
        <a:bodyPr/>
        <a:lstStyle/>
        <a:p>
          <a:endParaRPr lang="en-US"/>
        </a:p>
      </dgm:t>
    </dgm:pt>
    <dgm:pt modelId="{90123D22-7138-45CB-AF5D-52E9C84640D0}" type="pres">
      <dgm:prSet presAssocID="{93E6082F-0B10-49B2-892A-362D22988D00}" presName="linearFlow" presStyleCnt="0">
        <dgm:presLayoutVars>
          <dgm:dir/>
          <dgm:animLvl val="lvl"/>
          <dgm:resizeHandles val="exact"/>
        </dgm:presLayoutVars>
      </dgm:prSet>
      <dgm:spPr/>
    </dgm:pt>
    <dgm:pt modelId="{CEB7C868-07A5-4433-9CCD-7A5EFA8695F2}" type="pres">
      <dgm:prSet presAssocID="{199A59C4-CEB6-4513-A430-986674A5F023}" presName="composite" presStyleCnt="0"/>
      <dgm:spPr/>
    </dgm:pt>
    <dgm:pt modelId="{AC911F6B-FA9C-4632-A1C7-1E052216E007}" type="pres">
      <dgm:prSet presAssocID="{199A59C4-CEB6-4513-A430-986674A5F02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88B577-FC3A-4D5E-9936-77357199F1B5}" type="pres">
      <dgm:prSet presAssocID="{199A59C4-CEB6-4513-A430-986674A5F023}" presName="parSh" presStyleLbl="node1" presStyleIdx="0" presStyleCnt="4" custLinFactY="128275" custLinFactNeighborX="19539" custLinFactNeighborY="200000"/>
      <dgm:spPr/>
    </dgm:pt>
    <dgm:pt modelId="{E9FDEBB9-CF37-4C4B-830A-C104D968D23C}" type="pres">
      <dgm:prSet presAssocID="{199A59C4-CEB6-4513-A430-986674A5F023}" presName="desTx" presStyleLbl="fgAcc1" presStyleIdx="0" presStyleCnt="4">
        <dgm:presLayoutVars>
          <dgm:bulletEnabled val="1"/>
        </dgm:presLayoutVars>
      </dgm:prSet>
      <dgm:spPr/>
    </dgm:pt>
    <dgm:pt modelId="{8CCB2BEF-273F-46E9-99FB-BC3373BB8CE2}" type="pres">
      <dgm:prSet presAssocID="{7E1857EE-6C23-416F-AC35-99A31897EE4D}" presName="sibTrans" presStyleLbl="sibTrans2D1" presStyleIdx="0" presStyleCnt="3"/>
      <dgm:spPr/>
    </dgm:pt>
    <dgm:pt modelId="{0CD66B0D-C90E-430F-B3A6-9EE2EF36C0C0}" type="pres">
      <dgm:prSet presAssocID="{7E1857EE-6C23-416F-AC35-99A31897EE4D}" presName="connTx" presStyleLbl="sibTrans2D1" presStyleIdx="0" presStyleCnt="3"/>
      <dgm:spPr/>
    </dgm:pt>
    <dgm:pt modelId="{DF05D712-D2FB-47C6-91BD-3FD73490EEC2}" type="pres">
      <dgm:prSet presAssocID="{6763D12B-5847-420E-A3C6-CB600248494A}" presName="composite" presStyleCnt="0"/>
      <dgm:spPr/>
    </dgm:pt>
    <dgm:pt modelId="{3AE2CA5C-3F9A-4219-A471-DD7ED5250BCB}" type="pres">
      <dgm:prSet presAssocID="{6763D12B-5847-420E-A3C6-CB600248494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74EA072-1E00-49BF-9B8E-472B1BE25A5C}" type="pres">
      <dgm:prSet presAssocID="{6763D12B-5847-420E-A3C6-CB600248494A}" presName="parSh" presStyleLbl="node1" presStyleIdx="1" presStyleCnt="4" custLinFactY="130371" custLinFactNeighborX="20263" custLinFactNeighborY="200000"/>
      <dgm:spPr/>
    </dgm:pt>
    <dgm:pt modelId="{B6466AE1-AE88-4E6F-A719-BF122E13CE84}" type="pres">
      <dgm:prSet presAssocID="{6763D12B-5847-420E-A3C6-CB600248494A}" presName="desTx" presStyleLbl="fgAcc1" presStyleIdx="1" presStyleCnt="4">
        <dgm:presLayoutVars>
          <dgm:bulletEnabled val="1"/>
        </dgm:presLayoutVars>
      </dgm:prSet>
      <dgm:spPr/>
    </dgm:pt>
    <dgm:pt modelId="{E72556E0-E2F7-43B1-B139-945683AA3658}" type="pres">
      <dgm:prSet presAssocID="{75512700-C5EE-4A6A-B270-10EF8134D07A}" presName="sibTrans" presStyleLbl="sibTrans2D1" presStyleIdx="1" presStyleCnt="3"/>
      <dgm:spPr/>
    </dgm:pt>
    <dgm:pt modelId="{822C0415-89E9-4B27-B0BC-D27C155F4AF2}" type="pres">
      <dgm:prSet presAssocID="{75512700-C5EE-4A6A-B270-10EF8134D07A}" presName="connTx" presStyleLbl="sibTrans2D1" presStyleIdx="1" presStyleCnt="3"/>
      <dgm:spPr/>
    </dgm:pt>
    <dgm:pt modelId="{B1430DC2-72A4-4386-B4D6-F36F4CE0B73F}" type="pres">
      <dgm:prSet presAssocID="{CEAD5BD3-D86D-4840-87B8-649DF7A5C46F}" presName="composite" presStyleCnt="0"/>
      <dgm:spPr/>
    </dgm:pt>
    <dgm:pt modelId="{A7A2F2EE-83DF-49F8-AB39-EE03B4BFAEB8}" type="pres">
      <dgm:prSet presAssocID="{CEAD5BD3-D86D-4840-87B8-649DF7A5C46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A91CAA-FF7E-4CA9-BA6A-2CA3CB6C305A}" type="pres">
      <dgm:prSet presAssocID="{CEAD5BD3-D86D-4840-87B8-649DF7A5C46F}" presName="parSh" presStyleLbl="node1" presStyleIdx="2" presStyleCnt="4" custLinFactY="130217" custLinFactNeighborX="21888" custLinFactNeighborY="200000"/>
      <dgm:spPr/>
    </dgm:pt>
    <dgm:pt modelId="{2C7E50F5-CC9F-4241-9AEB-D96A274BCB8F}" type="pres">
      <dgm:prSet presAssocID="{CEAD5BD3-D86D-4840-87B8-649DF7A5C46F}" presName="desTx" presStyleLbl="fgAcc1" presStyleIdx="2" presStyleCnt="4">
        <dgm:presLayoutVars>
          <dgm:bulletEnabled val="1"/>
        </dgm:presLayoutVars>
      </dgm:prSet>
      <dgm:spPr/>
    </dgm:pt>
    <dgm:pt modelId="{8FB0C2E8-DB3C-4686-860D-0130FF9467D8}" type="pres">
      <dgm:prSet presAssocID="{86B4DC97-B9EE-4E50-997C-716B57ADE3DC}" presName="sibTrans" presStyleLbl="sibTrans2D1" presStyleIdx="2" presStyleCnt="3"/>
      <dgm:spPr/>
    </dgm:pt>
    <dgm:pt modelId="{852801D3-5CA3-46D6-9483-23C038F23D87}" type="pres">
      <dgm:prSet presAssocID="{86B4DC97-B9EE-4E50-997C-716B57ADE3DC}" presName="connTx" presStyleLbl="sibTrans2D1" presStyleIdx="2" presStyleCnt="3"/>
      <dgm:spPr/>
    </dgm:pt>
    <dgm:pt modelId="{04F1CA29-7F88-431F-AF3D-8760D969254B}" type="pres">
      <dgm:prSet presAssocID="{C4494481-B4C5-41C3-BF45-C19D0FF57B53}" presName="composite" presStyleCnt="0"/>
      <dgm:spPr/>
    </dgm:pt>
    <dgm:pt modelId="{60FF4121-6117-496D-A4BC-82B24F7F5058}" type="pres">
      <dgm:prSet presAssocID="{C4494481-B4C5-41C3-BF45-C19D0FF57B5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A2BB9-EEE2-46E4-BB83-6047BB6C2C5A}" type="pres">
      <dgm:prSet presAssocID="{C4494481-B4C5-41C3-BF45-C19D0FF57B53}" presName="parSh" presStyleLbl="node1" presStyleIdx="3" presStyleCnt="4" custLinFactY="130713" custLinFactNeighborX="20562" custLinFactNeighborY="200000"/>
      <dgm:spPr/>
    </dgm:pt>
    <dgm:pt modelId="{95E7D7E6-94C3-4460-9095-A61E61C043AF}" type="pres">
      <dgm:prSet presAssocID="{C4494481-B4C5-41C3-BF45-C19D0FF57B5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6E34FB09-CEB5-45D3-8F10-5C8CA8F6412A}" type="presOf" srcId="{C4494481-B4C5-41C3-BF45-C19D0FF57B53}" destId="{F0AA2BB9-EEE2-46E4-BB83-6047BB6C2C5A}" srcOrd="1" destOrd="0" presId="urn:microsoft.com/office/officeart/2005/8/layout/process3"/>
    <dgm:cxn modelId="{89551E11-EEFC-49E2-B122-E74F3E36B573}" srcId="{CEAD5BD3-D86D-4840-87B8-649DF7A5C46F}" destId="{8F3B174C-9407-4DFF-8A85-B779072DCF68}" srcOrd="0" destOrd="0" parTransId="{AD592210-2A85-47E5-B328-78246AB0D483}" sibTransId="{15105AE3-9E75-4EC4-B721-6B05B6B1EF79}"/>
    <dgm:cxn modelId="{73F6CE17-59BB-4EDB-B0DC-5A2CA16CDDF2}" type="presOf" srcId="{C4494481-B4C5-41C3-BF45-C19D0FF57B53}" destId="{60FF4121-6117-496D-A4BC-82B24F7F5058}" srcOrd="0" destOrd="0" presId="urn:microsoft.com/office/officeart/2005/8/layout/process3"/>
    <dgm:cxn modelId="{CB35DD17-CAF6-4DF5-97A9-6D680DF92D2F}" srcId="{93E6082F-0B10-49B2-892A-362D22988D00}" destId="{199A59C4-CEB6-4513-A430-986674A5F023}" srcOrd="0" destOrd="0" parTransId="{5C8371A1-31F2-4875-948E-9A87449CDDD3}" sibTransId="{7E1857EE-6C23-416F-AC35-99A31897EE4D}"/>
    <dgm:cxn modelId="{3536EB24-CCE7-4F20-9B1E-4DCF305959B3}" type="presOf" srcId="{75512700-C5EE-4A6A-B270-10EF8134D07A}" destId="{E72556E0-E2F7-43B1-B139-945683AA3658}" srcOrd="0" destOrd="0" presId="urn:microsoft.com/office/officeart/2005/8/layout/process3"/>
    <dgm:cxn modelId="{F1972C2F-4610-405C-9EC9-62C57F92439A}" type="presOf" srcId="{7E1857EE-6C23-416F-AC35-99A31897EE4D}" destId="{0CD66B0D-C90E-430F-B3A6-9EE2EF36C0C0}" srcOrd="1" destOrd="0" presId="urn:microsoft.com/office/officeart/2005/8/layout/process3"/>
    <dgm:cxn modelId="{7E3D0934-10ED-4AD2-BD80-03BC1971391A}" type="presOf" srcId="{CB5473DC-1C84-4502-9236-2FEEB247CA3E}" destId="{E9FDEBB9-CF37-4C4B-830A-C104D968D23C}" srcOrd="0" destOrd="0" presId="urn:microsoft.com/office/officeart/2005/8/layout/process3"/>
    <dgm:cxn modelId="{14D9063D-8573-42EC-9482-64358D86B901}" srcId="{CEAD5BD3-D86D-4840-87B8-649DF7A5C46F}" destId="{CF4EC257-E749-4D2B-9C40-B22A2D66B3C8}" srcOrd="1" destOrd="0" parTransId="{D611180A-9319-4B6C-A269-D1C8EF5927C8}" sibTransId="{22ED9991-B23B-471D-8EA6-EC7DB29C20EA}"/>
    <dgm:cxn modelId="{44C9C83E-09A6-4854-BB73-7AD606EC66E6}" type="presOf" srcId="{86B4DC97-B9EE-4E50-997C-716B57ADE3DC}" destId="{852801D3-5CA3-46D6-9483-23C038F23D87}" srcOrd="1" destOrd="0" presId="urn:microsoft.com/office/officeart/2005/8/layout/process3"/>
    <dgm:cxn modelId="{1998A740-D385-4A1D-BAA9-C570BAF2D206}" type="presOf" srcId="{CEAD5BD3-D86D-4840-87B8-649DF7A5C46F}" destId="{11A91CAA-FF7E-4CA9-BA6A-2CA3CB6C305A}" srcOrd="1" destOrd="0" presId="urn:microsoft.com/office/officeart/2005/8/layout/process3"/>
    <dgm:cxn modelId="{EF5B665B-013E-4BA4-AD28-A925A2C6185E}" type="presOf" srcId="{8F3B174C-9407-4DFF-8A85-B779072DCF68}" destId="{2C7E50F5-CC9F-4241-9AEB-D96A274BCB8F}" srcOrd="0" destOrd="0" presId="urn:microsoft.com/office/officeart/2005/8/layout/process3"/>
    <dgm:cxn modelId="{F67F1663-B21B-4EFC-8DB6-11FF0BF9F5FA}" type="presOf" srcId="{6763D12B-5847-420E-A3C6-CB600248494A}" destId="{974EA072-1E00-49BF-9B8E-472B1BE25A5C}" srcOrd="1" destOrd="0" presId="urn:microsoft.com/office/officeart/2005/8/layout/process3"/>
    <dgm:cxn modelId="{9F13CB6C-FCCC-4173-939C-04FB6A231189}" type="presOf" srcId="{6763D12B-5847-420E-A3C6-CB600248494A}" destId="{3AE2CA5C-3F9A-4219-A471-DD7ED5250BCB}" srcOrd="0" destOrd="0" presId="urn:microsoft.com/office/officeart/2005/8/layout/process3"/>
    <dgm:cxn modelId="{8F91F86C-5457-4C64-82D7-145B5FC6D163}" srcId="{C4494481-B4C5-41C3-BF45-C19D0FF57B53}" destId="{F8CDFC27-3B24-444C-9276-A959A0F7EB9A}" srcOrd="0" destOrd="0" parTransId="{2402AAF9-950A-433A-8478-6B476BDFA8D6}" sibTransId="{05148D45-015C-4FE6-B63F-7D9BC9252DD6}"/>
    <dgm:cxn modelId="{EE75554D-38E2-4AE7-AFB7-2843A99587FE}" type="presOf" srcId="{E2A1C22D-6CA0-4909-AA2E-5E30F1E2BAFC}" destId="{B6466AE1-AE88-4E6F-A719-BF122E13CE84}" srcOrd="0" destOrd="1" presId="urn:microsoft.com/office/officeart/2005/8/layout/process3"/>
    <dgm:cxn modelId="{46F7D955-551A-4F70-86A1-7350B0DDA430}" srcId="{93E6082F-0B10-49B2-892A-362D22988D00}" destId="{CEAD5BD3-D86D-4840-87B8-649DF7A5C46F}" srcOrd="2" destOrd="0" parTransId="{28C1ABA3-73FE-408E-B79A-458B1F605D9C}" sibTransId="{86B4DC97-B9EE-4E50-997C-716B57ADE3DC}"/>
    <dgm:cxn modelId="{59C6AC77-92CF-49AD-B79D-FB9FF4DC0CD6}" type="presOf" srcId="{862F6A97-62F1-4C40-8F6B-90E77AF934C0}" destId="{E9FDEBB9-CF37-4C4B-830A-C104D968D23C}" srcOrd="0" destOrd="1" presId="urn:microsoft.com/office/officeart/2005/8/layout/process3"/>
    <dgm:cxn modelId="{254CC357-9EC5-41C0-B40D-6AF51CA4371D}" type="presOf" srcId="{75512700-C5EE-4A6A-B270-10EF8134D07A}" destId="{822C0415-89E9-4B27-B0BC-D27C155F4AF2}" srcOrd="1" destOrd="0" presId="urn:microsoft.com/office/officeart/2005/8/layout/process3"/>
    <dgm:cxn modelId="{E6D40959-C206-4973-9140-E77E8DBDFDAB}" type="presOf" srcId="{199A59C4-CEB6-4513-A430-986674A5F023}" destId="{8988B577-FC3A-4D5E-9936-77357199F1B5}" srcOrd="1" destOrd="0" presId="urn:microsoft.com/office/officeart/2005/8/layout/process3"/>
    <dgm:cxn modelId="{C4362A5A-86C6-4350-93BD-5C61BB1A8968}" srcId="{6763D12B-5847-420E-A3C6-CB600248494A}" destId="{DEBF5FBD-DDE8-48B9-A4EB-193447D3E663}" srcOrd="0" destOrd="0" parTransId="{A53CDA73-C6F1-45E3-9F88-98783796FF1D}" sibTransId="{BC79652B-C600-4242-A0A3-A0EF5E67744A}"/>
    <dgm:cxn modelId="{8C13318C-7ED3-445D-9273-F655ECF3AD69}" type="presOf" srcId="{CEAD5BD3-D86D-4840-87B8-649DF7A5C46F}" destId="{A7A2F2EE-83DF-49F8-AB39-EE03B4BFAEB8}" srcOrd="0" destOrd="0" presId="urn:microsoft.com/office/officeart/2005/8/layout/process3"/>
    <dgm:cxn modelId="{0EBEEA8D-F9E0-4891-B9DA-EE318B17997D}" srcId="{199A59C4-CEB6-4513-A430-986674A5F023}" destId="{CB5473DC-1C84-4502-9236-2FEEB247CA3E}" srcOrd="0" destOrd="0" parTransId="{7E375346-0191-4527-9A94-3C4F349E58B6}" sibTransId="{ABC275F7-8F4E-4123-803F-63ED7634490A}"/>
    <dgm:cxn modelId="{16863D96-4592-4647-B90B-1E179F6453A5}" srcId="{93E6082F-0B10-49B2-892A-362D22988D00}" destId="{C4494481-B4C5-41C3-BF45-C19D0FF57B53}" srcOrd="3" destOrd="0" parTransId="{E7932DB8-428C-41E6-B312-31C99DC1A1FA}" sibTransId="{C061AF5C-4134-434A-88C4-6239895F261A}"/>
    <dgm:cxn modelId="{653A279C-4FD6-4554-9BA5-1C0CCE418441}" srcId="{199A59C4-CEB6-4513-A430-986674A5F023}" destId="{862F6A97-62F1-4C40-8F6B-90E77AF934C0}" srcOrd="1" destOrd="0" parTransId="{CBC974D2-2CF6-4953-A4B1-67673D0616E5}" sibTransId="{CDC41293-94BD-402C-8DE6-385F90557CCD}"/>
    <dgm:cxn modelId="{A9F9A3AF-54B5-41BA-A40B-CF28F6C53538}" srcId="{6763D12B-5847-420E-A3C6-CB600248494A}" destId="{E2A1C22D-6CA0-4909-AA2E-5E30F1E2BAFC}" srcOrd="1" destOrd="0" parTransId="{0E51E7B3-385A-4239-A188-1187B4505CA4}" sibTransId="{439EF86C-FBA0-4EF8-BB91-F881EE78A2FE}"/>
    <dgm:cxn modelId="{0D8A96BD-1544-43DB-8FC7-FC930F1B4BEC}" type="presOf" srcId="{F8CDFC27-3B24-444C-9276-A959A0F7EB9A}" destId="{95E7D7E6-94C3-4460-9095-A61E61C043AF}" srcOrd="0" destOrd="0" presId="urn:microsoft.com/office/officeart/2005/8/layout/process3"/>
    <dgm:cxn modelId="{959904BE-5E3D-4D25-88B3-66144AF0CCBE}" type="presOf" srcId="{DEBF5FBD-DDE8-48B9-A4EB-193447D3E663}" destId="{B6466AE1-AE88-4E6F-A719-BF122E13CE84}" srcOrd="0" destOrd="0" presId="urn:microsoft.com/office/officeart/2005/8/layout/process3"/>
    <dgm:cxn modelId="{395023C4-8D08-4666-AB42-EF52E9CEF874}" srcId="{93E6082F-0B10-49B2-892A-362D22988D00}" destId="{6763D12B-5847-420E-A3C6-CB600248494A}" srcOrd="1" destOrd="0" parTransId="{23A1792B-52D3-441A-AF3A-212FB2437D67}" sibTransId="{75512700-C5EE-4A6A-B270-10EF8134D07A}"/>
    <dgm:cxn modelId="{9CDA54C8-213C-4A11-88B2-6D41D6464FFE}" type="presOf" srcId="{CF4EC257-E749-4D2B-9C40-B22A2D66B3C8}" destId="{2C7E50F5-CC9F-4241-9AEB-D96A274BCB8F}" srcOrd="0" destOrd="1" presId="urn:microsoft.com/office/officeart/2005/8/layout/process3"/>
    <dgm:cxn modelId="{45F8FFE0-504F-43E1-8DD7-FE783889667C}" type="presOf" srcId="{93E6082F-0B10-49B2-892A-362D22988D00}" destId="{90123D22-7138-45CB-AF5D-52E9C84640D0}" srcOrd="0" destOrd="0" presId="urn:microsoft.com/office/officeart/2005/8/layout/process3"/>
    <dgm:cxn modelId="{FD5868F0-EFC1-48A5-B80E-72A0FB4A9B47}" type="presOf" srcId="{86B4DC97-B9EE-4E50-997C-716B57ADE3DC}" destId="{8FB0C2E8-DB3C-4686-860D-0130FF9467D8}" srcOrd="0" destOrd="0" presId="urn:microsoft.com/office/officeart/2005/8/layout/process3"/>
    <dgm:cxn modelId="{B386D4F8-4C57-4E30-85F4-5AB3314CB2B0}" type="presOf" srcId="{199A59C4-CEB6-4513-A430-986674A5F023}" destId="{AC911F6B-FA9C-4632-A1C7-1E052216E007}" srcOrd="0" destOrd="0" presId="urn:microsoft.com/office/officeart/2005/8/layout/process3"/>
    <dgm:cxn modelId="{91F1E5FD-EB80-4AF4-875B-175E24294B47}" type="presOf" srcId="{7E1857EE-6C23-416F-AC35-99A31897EE4D}" destId="{8CCB2BEF-273F-46E9-99FB-BC3373BB8CE2}" srcOrd="0" destOrd="0" presId="urn:microsoft.com/office/officeart/2005/8/layout/process3"/>
    <dgm:cxn modelId="{2EFBA8F2-3374-4DF8-895A-37012D3D5912}" type="presParOf" srcId="{90123D22-7138-45CB-AF5D-52E9C84640D0}" destId="{CEB7C868-07A5-4433-9CCD-7A5EFA8695F2}" srcOrd="0" destOrd="0" presId="urn:microsoft.com/office/officeart/2005/8/layout/process3"/>
    <dgm:cxn modelId="{F332F2AD-50F1-439D-B51D-321478421110}" type="presParOf" srcId="{CEB7C868-07A5-4433-9CCD-7A5EFA8695F2}" destId="{AC911F6B-FA9C-4632-A1C7-1E052216E007}" srcOrd="0" destOrd="0" presId="urn:microsoft.com/office/officeart/2005/8/layout/process3"/>
    <dgm:cxn modelId="{1913EA11-B707-4F21-A6FF-58663ED6D274}" type="presParOf" srcId="{CEB7C868-07A5-4433-9CCD-7A5EFA8695F2}" destId="{8988B577-FC3A-4D5E-9936-77357199F1B5}" srcOrd="1" destOrd="0" presId="urn:microsoft.com/office/officeart/2005/8/layout/process3"/>
    <dgm:cxn modelId="{3F068EEB-2CE7-417A-8FD1-9C06D16732FC}" type="presParOf" srcId="{CEB7C868-07A5-4433-9CCD-7A5EFA8695F2}" destId="{E9FDEBB9-CF37-4C4B-830A-C104D968D23C}" srcOrd="2" destOrd="0" presId="urn:microsoft.com/office/officeart/2005/8/layout/process3"/>
    <dgm:cxn modelId="{FACFB1CE-FD5E-4FDF-A5CC-886140893A17}" type="presParOf" srcId="{90123D22-7138-45CB-AF5D-52E9C84640D0}" destId="{8CCB2BEF-273F-46E9-99FB-BC3373BB8CE2}" srcOrd="1" destOrd="0" presId="urn:microsoft.com/office/officeart/2005/8/layout/process3"/>
    <dgm:cxn modelId="{8CF97D57-B049-4264-9FC7-10C621902649}" type="presParOf" srcId="{8CCB2BEF-273F-46E9-99FB-BC3373BB8CE2}" destId="{0CD66B0D-C90E-430F-B3A6-9EE2EF36C0C0}" srcOrd="0" destOrd="0" presId="urn:microsoft.com/office/officeart/2005/8/layout/process3"/>
    <dgm:cxn modelId="{987ADCE8-7DCF-4C82-8100-F86AB72872BD}" type="presParOf" srcId="{90123D22-7138-45CB-AF5D-52E9C84640D0}" destId="{DF05D712-D2FB-47C6-91BD-3FD73490EEC2}" srcOrd="2" destOrd="0" presId="urn:microsoft.com/office/officeart/2005/8/layout/process3"/>
    <dgm:cxn modelId="{5BDA64AB-C776-4838-83D5-344065520908}" type="presParOf" srcId="{DF05D712-D2FB-47C6-91BD-3FD73490EEC2}" destId="{3AE2CA5C-3F9A-4219-A471-DD7ED5250BCB}" srcOrd="0" destOrd="0" presId="urn:microsoft.com/office/officeart/2005/8/layout/process3"/>
    <dgm:cxn modelId="{EE585B1D-687B-4048-927D-C360624DF111}" type="presParOf" srcId="{DF05D712-D2FB-47C6-91BD-3FD73490EEC2}" destId="{974EA072-1E00-49BF-9B8E-472B1BE25A5C}" srcOrd="1" destOrd="0" presId="urn:microsoft.com/office/officeart/2005/8/layout/process3"/>
    <dgm:cxn modelId="{3F8E605B-BEAD-4DEE-8243-CDDF0715F384}" type="presParOf" srcId="{DF05D712-D2FB-47C6-91BD-3FD73490EEC2}" destId="{B6466AE1-AE88-4E6F-A719-BF122E13CE84}" srcOrd="2" destOrd="0" presId="urn:microsoft.com/office/officeart/2005/8/layout/process3"/>
    <dgm:cxn modelId="{200F0E51-D51B-4454-8D41-E0EE08E63B51}" type="presParOf" srcId="{90123D22-7138-45CB-AF5D-52E9C84640D0}" destId="{E72556E0-E2F7-43B1-B139-945683AA3658}" srcOrd="3" destOrd="0" presId="urn:microsoft.com/office/officeart/2005/8/layout/process3"/>
    <dgm:cxn modelId="{567D94F5-B251-4715-B407-0EBFBDCF9A32}" type="presParOf" srcId="{E72556E0-E2F7-43B1-B139-945683AA3658}" destId="{822C0415-89E9-4B27-B0BC-D27C155F4AF2}" srcOrd="0" destOrd="0" presId="urn:microsoft.com/office/officeart/2005/8/layout/process3"/>
    <dgm:cxn modelId="{D2559C5F-09C1-4892-8963-182549D5EE02}" type="presParOf" srcId="{90123D22-7138-45CB-AF5D-52E9C84640D0}" destId="{B1430DC2-72A4-4386-B4D6-F36F4CE0B73F}" srcOrd="4" destOrd="0" presId="urn:microsoft.com/office/officeart/2005/8/layout/process3"/>
    <dgm:cxn modelId="{2F5A5614-FC42-4E04-BEBC-F64FB15EDDE2}" type="presParOf" srcId="{B1430DC2-72A4-4386-B4D6-F36F4CE0B73F}" destId="{A7A2F2EE-83DF-49F8-AB39-EE03B4BFAEB8}" srcOrd="0" destOrd="0" presId="urn:microsoft.com/office/officeart/2005/8/layout/process3"/>
    <dgm:cxn modelId="{223CB5ED-9E5A-4FAB-BBC0-0F0AEF5B3D0A}" type="presParOf" srcId="{B1430DC2-72A4-4386-B4D6-F36F4CE0B73F}" destId="{11A91CAA-FF7E-4CA9-BA6A-2CA3CB6C305A}" srcOrd="1" destOrd="0" presId="urn:microsoft.com/office/officeart/2005/8/layout/process3"/>
    <dgm:cxn modelId="{7235C77C-5BC1-4AF0-94E5-048932F26BB1}" type="presParOf" srcId="{B1430DC2-72A4-4386-B4D6-F36F4CE0B73F}" destId="{2C7E50F5-CC9F-4241-9AEB-D96A274BCB8F}" srcOrd="2" destOrd="0" presId="urn:microsoft.com/office/officeart/2005/8/layout/process3"/>
    <dgm:cxn modelId="{824414ED-D5CE-466A-8082-35EA27DCA514}" type="presParOf" srcId="{90123D22-7138-45CB-AF5D-52E9C84640D0}" destId="{8FB0C2E8-DB3C-4686-860D-0130FF9467D8}" srcOrd="5" destOrd="0" presId="urn:microsoft.com/office/officeart/2005/8/layout/process3"/>
    <dgm:cxn modelId="{2E628B88-F4E3-4610-9D2A-149C1431D821}" type="presParOf" srcId="{8FB0C2E8-DB3C-4686-860D-0130FF9467D8}" destId="{852801D3-5CA3-46D6-9483-23C038F23D87}" srcOrd="0" destOrd="0" presId="urn:microsoft.com/office/officeart/2005/8/layout/process3"/>
    <dgm:cxn modelId="{92634511-6CBE-46AA-964C-FBCB91AB73E1}" type="presParOf" srcId="{90123D22-7138-45CB-AF5D-52E9C84640D0}" destId="{04F1CA29-7F88-431F-AF3D-8760D969254B}" srcOrd="6" destOrd="0" presId="urn:microsoft.com/office/officeart/2005/8/layout/process3"/>
    <dgm:cxn modelId="{F8897711-8E9F-4EBE-BE7D-B5B16F589E30}" type="presParOf" srcId="{04F1CA29-7F88-431F-AF3D-8760D969254B}" destId="{60FF4121-6117-496D-A4BC-82B24F7F5058}" srcOrd="0" destOrd="0" presId="urn:microsoft.com/office/officeart/2005/8/layout/process3"/>
    <dgm:cxn modelId="{1D62370C-243E-4D09-8812-7BB8343F9F3C}" type="presParOf" srcId="{04F1CA29-7F88-431F-AF3D-8760D969254B}" destId="{F0AA2BB9-EEE2-46E4-BB83-6047BB6C2C5A}" srcOrd="1" destOrd="0" presId="urn:microsoft.com/office/officeart/2005/8/layout/process3"/>
    <dgm:cxn modelId="{F8D47181-B9FC-4FFF-BF0D-B7849FD2FE9A}" type="presParOf" srcId="{04F1CA29-7F88-431F-AF3D-8760D969254B}" destId="{95E7D7E6-94C3-4460-9095-A61E61C043AF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8B577-FC3A-4D5E-9936-77357199F1B5}">
      <dsp:nvSpPr>
        <dsp:cNvPr id="0" name=""/>
        <dsp:cNvSpPr/>
      </dsp:nvSpPr>
      <dsp:spPr>
        <a:xfrm>
          <a:off x="352631" y="4663763"/>
          <a:ext cx="1797434" cy="104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1 Data acquisition and preprocessing</a:t>
          </a:r>
          <a:endParaRPr lang="en-US" sz="1300" kern="1200" dirty="0"/>
        </a:p>
      </dsp:txBody>
      <dsp:txXfrm>
        <a:off x="352631" y="4663763"/>
        <a:ext cx="1797434" cy="697437"/>
      </dsp:txXfrm>
    </dsp:sp>
    <dsp:sp modelId="{E9FDEBB9-CF37-4C4B-830A-C104D968D23C}">
      <dsp:nvSpPr>
        <dsp:cNvPr id="0" name=""/>
        <dsp:cNvSpPr/>
      </dsp:nvSpPr>
      <dsp:spPr>
        <a:xfrm>
          <a:off x="369579" y="1926930"/>
          <a:ext cx="1797434" cy="2573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Retrieve tweets that are related to the target product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Clean, pre-process and transform the tweets</a:t>
          </a:r>
        </a:p>
      </dsp:txBody>
      <dsp:txXfrm>
        <a:off x="422224" y="1979575"/>
        <a:ext cx="1692144" cy="2468527"/>
      </dsp:txXfrm>
    </dsp:sp>
    <dsp:sp modelId="{8CCB2BEF-273F-46E9-99FB-BC3373BB8CE2}">
      <dsp:nvSpPr>
        <dsp:cNvPr id="0" name=""/>
        <dsp:cNvSpPr/>
      </dsp:nvSpPr>
      <dsp:spPr>
        <a:xfrm rot="24084">
          <a:off x="2425795" y="4799003"/>
          <a:ext cx="584578" cy="447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25797" y="4888035"/>
        <a:ext cx="450325" cy="268505"/>
      </dsp:txXfrm>
    </dsp:sp>
    <dsp:sp modelId="{974EA072-1E00-49BF-9B8E-472B1BE25A5C}">
      <dsp:nvSpPr>
        <dsp:cNvPr id="0" name=""/>
        <dsp:cNvSpPr/>
      </dsp:nvSpPr>
      <dsp:spPr>
        <a:xfrm>
          <a:off x="3253016" y="4684083"/>
          <a:ext cx="1797434" cy="104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2 The Model</a:t>
          </a:r>
          <a:endParaRPr lang="en-US" sz="1300" kern="1200" dirty="0"/>
        </a:p>
      </dsp:txBody>
      <dsp:txXfrm>
        <a:off x="3253016" y="4684083"/>
        <a:ext cx="1797434" cy="697437"/>
      </dsp:txXfrm>
    </dsp:sp>
    <dsp:sp modelId="{B6466AE1-AE88-4E6F-A719-BF122E13CE84}">
      <dsp:nvSpPr>
        <dsp:cNvPr id="0" name=""/>
        <dsp:cNvSpPr/>
      </dsp:nvSpPr>
      <dsp:spPr>
        <a:xfrm>
          <a:off x="3256951" y="1926930"/>
          <a:ext cx="1797434" cy="2573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Train various text analytics models on the tweets and profile of users.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Choose the best model having highest performance measure.</a:t>
          </a:r>
        </a:p>
      </dsp:txBody>
      <dsp:txXfrm>
        <a:off x="3309596" y="1979575"/>
        <a:ext cx="1692144" cy="2468527"/>
      </dsp:txXfrm>
    </dsp:sp>
    <dsp:sp modelId="{E72556E0-E2F7-43B1-B139-945683AA3658}">
      <dsp:nvSpPr>
        <dsp:cNvPr id="0" name=""/>
        <dsp:cNvSpPr/>
      </dsp:nvSpPr>
      <dsp:spPr>
        <a:xfrm rot="21599996">
          <a:off x="5330237" y="4809045"/>
          <a:ext cx="593147" cy="447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30237" y="4898547"/>
        <a:ext cx="458894" cy="268505"/>
      </dsp:txXfrm>
    </dsp:sp>
    <dsp:sp modelId="{11A91CAA-FF7E-4CA9-BA6A-2CA3CB6C305A}">
      <dsp:nvSpPr>
        <dsp:cNvPr id="0" name=""/>
        <dsp:cNvSpPr/>
      </dsp:nvSpPr>
      <dsp:spPr>
        <a:xfrm>
          <a:off x="6169596" y="4684079"/>
          <a:ext cx="1797434" cy="104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3  User Data Retrieval System</a:t>
          </a:r>
          <a:endParaRPr lang="en-US" sz="1300" kern="1200" dirty="0"/>
        </a:p>
      </dsp:txBody>
      <dsp:txXfrm>
        <a:off x="6169596" y="4684079"/>
        <a:ext cx="1797434" cy="697437"/>
      </dsp:txXfrm>
    </dsp:sp>
    <dsp:sp modelId="{2C7E50F5-CC9F-4241-9AEB-D96A274BCB8F}">
      <dsp:nvSpPr>
        <dsp:cNvPr id="0" name=""/>
        <dsp:cNvSpPr/>
      </dsp:nvSpPr>
      <dsp:spPr>
        <a:xfrm>
          <a:off x="6144323" y="1926930"/>
          <a:ext cx="1797434" cy="2573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Predict which user have shown the intention to buy the desired product.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Rank the customers according to their level/intensity of their purchase intention.</a:t>
          </a:r>
        </a:p>
      </dsp:txBody>
      <dsp:txXfrm>
        <a:off x="6196968" y="1979575"/>
        <a:ext cx="1692144" cy="2468527"/>
      </dsp:txXfrm>
    </dsp:sp>
    <dsp:sp modelId="{8FB0C2E8-DB3C-4686-860D-0130FF9467D8}">
      <dsp:nvSpPr>
        <dsp:cNvPr id="0" name=""/>
        <dsp:cNvSpPr/>
      </dsp:nvSpPr>
      <dsp:spPr>
        <a:xfrm rot="5">
          <a:off x="8233554" y="4809045"/>
          <a:ext cx="565030" cy="447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233554" y="4898547"/>
        <a:ext cx="430777" cy="268505"/>
      </dsp:txXfrm>
    </dsp:sp>
    <dsp:sp modelId="{F0AA2BB9-EEE2-46E4-BB83-6047BB6C2C5A}">
      <dsp:nvSpPr>
        <dsp:cNvPr id="0" name=""/>
        <dsp:cNvSpPr/>
      </dsp:nvSpPr>
      <dsp:spPr>
        <a:xfrm>
          <a:off x="9033125" y="4684083"/>
          <a:ext cx="1797434" cy="1046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Step 4 Application</a:t>
          </a:r>
          <a:endParaRPr lang="en-US" sz="1300" kern="1200" dirty="0"/>
        </a:p>
      </dsp:txBody>
      <dsp:txXfrm>
        <a:off x="9033125" y="4684083"/>
        <a:ext cx="1797434" cy="697437"/>
      </dsp:txXfrm>
    </dsp:sp>
    <dsp:sp modelId="{95E7D7E6-94C3-4460-9095-A61E61C043AF}">
      <dsp:nvSpPr>
        <dsp:cNvPr id="0" name=""/>
        <dsp:cNvSpPr/>
      </dsp:nvSpPr>
      <dsp:spPr>
        <a:xfrm>
          <a:off x="9031695" y="1926930"/>
          <a:ext cx="1797434" cy="25738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Companies and businesses can directly target those customers which have shown high intention to buy the product</a:t>
          </a:r>
        </a:p>
      </dsp:txBody>
      <dsp:txXfrm>
        <a:off x="9084340" y="1979575"/>
        <a:ext cx="1692144" cy="2468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9EC28-960A-4B7C-BF46-21A3AAC191C8}" type="datetimeFigureOut">
              <a:rPr lang="en-US" smtClean="0"/>
              <a:pPr/>
              <a:t>23-May-23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02B54-89C2-4017-B293-586CDBAA0C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AD83-9434-499C-8D4F-41F04587B2B0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34F-6C31-423C-A76C-F3851C21D826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4F21-1C03-43F4-9770-CFBD9F8C1885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26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AC1A-7A0E-4626-A03F-A6DA08CDBDF6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6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F1A6-BFB5-425C-8E9A-4539E0A6235A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48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DF75-D832-412F-9B28-0E16DC13D8CD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0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4DDC-87F1-4E90-A905-7D227D6AF008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8822-E787-4487-ADE1-696E0CE1F1EB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BF03-3D95-46AF-AD78-04573A3C5DEF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885E-4C63-4454-B7B9-91A4818B9F8A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437A-8A96-42CB-A4D7-22DB9830B6CB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DB3E-2B25-46DC-BA15-1BF17F45A613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30B8-3F0B-4B73-828B-2BF32953DE6A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A84F-EA93-4150-8B68-5B87609A1D60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2F50-6C2A-4FA1-9A60-24501153A288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B07C-517E-47F6-AE9D-23CD7E5B151B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9EDB-AFF7-479D-AAAB-43223F4F4DDF}" type="datetime1">
              <a:rPr lang="en-US" smtClean="0"/>
              <a:pPr/>
              <a:t>23-May-23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EDA2C3-F79B-447F-9527-DC32D1B683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C743923-BA6E-CF55-C768-89B28359CC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70842" y="2481060"/>
            <a:ext cx="9167673" cy="128560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53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  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K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ie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y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’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GE</a:t>
            </a:r>
            <a:r>
              <a:rPr sz="2400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E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r>
              <a:rPr sz="24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EE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br>
              <a:rPr lang="en-US" sz="1600" b="1" spc="-35" dirty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US" sz="16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1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AR</a:t>
            </a:r>
            <a:r>
              <a:rPr lang="en-US" sz="16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lang="en-US" sz="1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1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6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16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lang="en-US" sz="1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lang="en-US" sz="1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1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16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16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SC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IE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NC</a:t>
            </a:r>
            <a:r>
              <a:rPr lang="en-US" sz="16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16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lang="en-US" sz="1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E</a:t>
            </a:r>
            <a:r>
              <a:rPr lang="en-US" sz="1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6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lang="en-US" sz="1600" b="1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sz="1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EE</a:t>
            </a:r>
            <a:r>
              <a:rPr lang="en-US" sz="1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lang="en-US" sz="16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lang="en-US" sz="16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16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sz="1600" dirty="0">
              <a:latin typeface="Times New Roman"/>
              <a:cs typeface="Times New Roman"/>
            </a:endParaRPr>
          </a:p>
          <a:p>
            <a:pPr marL="116205" marR="447040" algn="ctr">
              <a:lnSpc>
                <a:spcPts val="1270"/>
              </a:lnSpc>
              <a:spcBef>
                <a:spcPts val="655"/>
              </a:spcBef>
            </a:pPr>
            <a:r>
              <a:rPr sz="1100" b="1" spc="-5" dirty="0">
                <a:latin typeface="Times New Roman"/>
                <a:cs typeface="Times New Roman"/>
              </a:rPr>
              <a:t>(Affiliated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to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VTU</a:t>
            </a:r>
            <a:r>
              <a:rPr sz="1100" b="1" spc="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-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Belagavi,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Affiliated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to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AICTE</a:t>
            </a:r>
            <a:r>
              <a:rPr sz="1100" b="1" dirty="0">
                <a:latin typeface="Times New Roman"/>
                <a:cs typeface="Times New Roman"/>
              </a:rPr>
              <a:t> –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New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Delhi,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Accredited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by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NAAC) </a:t>
            </a:r>
            <a:r>
              <a:rPr sz="1100" b="1" spc="-260" dirty="0">
                <a:latin typeface="Times New Roman"/>
                <a:cs typeface="Times New Roman"/>
              </a:rPr>
              <a:t> </a:t>
            </a:r>
            <a:br>
              <a:rPr lang="en-US" sz="1100" b="1" spc="-260" dirty="0">
                <a:latin typeface="Times New Roman"/>
                <a:cs typeface="Times New Roman"/>
              </a:rPr>
            </a:br>
            <a:r>
              <a:rPr sz="1100" b="1" spc="-10" dirty="0">
                <a:latin typeface="Times New Roman"/>
                <a:cs typeface="Times New Roman"/>
              </a:rPr>
              <a:t>Y-Camp,</a:t>
            </a:r>
            <a:r>
              <a:rPr sz="1100" b="1" spc="2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Raichur-584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135, </a:t>
            </a:r>
            <a:r>
              <a:rPr sz="1100" b="1" spc="-5" dirty="0">
                <a:latin typeface="Times New Roman"/>
                <a:cs typeface="Times New Roman"/>
              </a:rPr>
              <a:t>Karnatak</a:t>
            </a:r>
            <a:r>
              <a:rPr lang="en-US" sz="1100" b="1" spc="-5" dirty="0">
                <a:latin typeface="Times New Roman"/>
                <a:cs typeface="Times New Roman"/>
              </a:rPr>
              <a:t>a</a:t>
            </a:r>
            <a:br>
              <a:rPr lang="en-US" sz="1100" b="1" spc="-5" dirty="0">
                <a:latin typeface="Times New Roman"/>
                <a:cs typeface="Times New Roman"/>
              </a:rPr>
            </a:b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C2B6F-5D5D-BB7E-7104-F9AD69AA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1816" y="6205337"/>
            <a:ext cx="7549086" cy="44714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lang="en-US"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Interest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Social</a:t>
            </a:r>
            <a:r>
              <a:rPr lang="en-US"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Media</a:t>
            </a:r>
            <a:r>
              <a:rPr lang="en-US"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lang="en-US"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Retrieval</a:t>
            </a:r>
            <a:r>
              <a:rPr lang="en-US"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endParaRPr lang="en-US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C789E223-22CC-C0B4-5305-83343A951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1778" y="4087874"/>
            <a:ext cx="1283335" cy="1071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CFE4F-659E-DBFD-CB6A-6EE87331E194}"/>
              </a:ext>
            </a:extLst>
          </p:cNvPr>
          <p:cNvSpPr txBox="1"/>
          <p:nvPr/>
        </p:nvSpPr>
        <p:spPr>
          <a:xfrm>
            <a:off x="2157272" y="310833"/>
            <a:ext cx="8478175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lang="en-US"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  VISVESVARAYA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TECHNOLOGICAL</a:t>
            </a:r>
            <a:r>
              <a:rPr lang="en-US"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UNIVERSITY</a:t>
            </a:r>
            <a:endParaRPr lang="en-US" sz="2400" dirty="0">
              <a:latin typeface="Times New Roman"/>
              <a:cs typeface="Times New Roman"/>
            </a:endParaRPr>
          </a:p>
          <a:p>
            <a:pPr marR="67945" algn="ctr">
              <a:lnSpc>
                <a:spcPct val="100000"/>
              </a:lnSpc>
              <a:spcBef>
                <a:spcPts val="805"/>
              </a:spcBef>
            </a:pPr>
            <a:r>
              <a:rPr lang="en-US" sz="1800" spc="-10" dirty="0">
                <a:latin typeface="Times New Roman"/>
                <a:cs typeface="Times New Roman"/>
              </a:rPr>
              <a:t>"Jnana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 err="1">
                <a:latin typeface="Times New Roman"/>
                <a:cs typeface="Times New Roman"/>
              </a:rPr>
              <a:t>Sangama</a:t>
            </a:r>
            <a:r>
              <a:rPr lang="en-US" sz="1800" spc="-10" dirty="0">
                <a:latin typeface="Times New Roman"/>
                <a:cs typeface="Times New Roman"/>
              </a:rPr>
              <a:t>",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Belagavi: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590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014, </a:t>
            </a:r>
            <a:r>
              <a:rPr lang="en-US" sz="1800" dirty="0">
                <a:latin typeface="Times New Roman"/>
                <a:cs typeface="Times New Roman"/>
              </a:rPr>
              <a:t>Karnataka</a:t>
            </a:r>
            <a:r>
              <a:rPr lang="en-US" sz="1800" baseline="-9259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54FAE85D-AFBE-AC83-A757-48D775D31D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0866" y="1152089"/>
            <a:ext cx="1066800" cy="12585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AE08BF-3429-852B-CFA4-E04484DDEC4C}"/>
              </a:ext>
            </a:extLst>
          </p:cNvPr>
          <p:cNvSpPr txBox="1"/>
          <p:nvPr/>
        </p:nvSpPr>
        <p:spPr>
          <a:xfrm>
            <a:off x="5132772" y="576154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10" dirty="0">
                <a:latin typeface="Times New Roman"/>
                <a:cs typeface="Times New Roman"/>
              </a:rPr>
              <a:t>    </a:t>
            </a:r>
            <a:r>
              <a:rPr lang="en-US" spc="-5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</a:t>
            </a:r>
            <a:r>
              <a:rPr lang="en-US" spc="-5" dirty="0">
                <a:latin typeface="Times New Roman"/>
                <a:cs typeface="Times New Roman"/>
              </a:rPr>
              <a:t>roject on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38CCFFD-1C2A-E04F-A945-1F0DC6EC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50FB8-6EBB-BEB5-A79E-F4AA0B966916}"/>
              </a:ext>
            </a:extLst>
          </p:cNvPr>
          <p:cNvSpPr txBox="1"/>
          <p:nvPr/>
        </p:nvSpPr>
        <p:spPr>
          <a:xfrm>
            <a:off x="2913709" y="35768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-10" dirty="0">
                <a:latin typeface="Times New Roman"/>
                <a:cs typeface="Times New Roman"/>
              </a:rPr>
              <a:t>    </a:t>
            </a:r>
            <a:r>
              <a:rPr lang="en-US" sz="1400" b="1" spc="-10" dirty="0">
                <a:latin typeface="Times New Roman"/>
                <a:cs typeface="Times New Roman"/>
              </a:rPr>
              <a:t>2022 - 23</a:t>
            </a:r>
            <a:r>
              <a:rPr lang="en-US" sz="1400" b="1" spc="-25" dirty="0">
                <a:latin typeface="Times New Roman"/>
                <a:cs typeface="Times New Roman"/>
              </a:rPr>
              <a:t> 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83D2D-DD51-4496-C197-70A35A19A119}"/>
              </a:ext>
            </a:extLst>
          </p:cNvPr>
          <p:cNvSpPr txBox="1"/>
          <p:nvPr/>
        </p:nvSpPr>
        <p:spPr>
          <a:xfrm>
            <a:off x="3016185" y="5262651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- I  PRESENTATION</a:t>
            </a:r>
          </a:p>
        </p:txBody>
      </p:sp>
    </p:spTree>
    <p:extLst>
      <p:ext uri="{BB962C8B-B14F-4D97-AF65-F5344CB8AC3E}">
        <p14:creationId xmlns:p14="http://schemas.microsoft.com/office/powerpoint/2010/main" val="4831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BFEE3-F3F1-B3CF-0408-4DB578F8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69A8-4679-E8D7-9199-350B81A38A7A}"/>
              </a:ext>
            </a:extLst>
          </p:cNvPr>
          <p:cNvSpPr txBox="1">
            <a:spLocks/>
          </p:cNvSpPr>
          <p:nvPr/>
        </p:nvSpPr>
        <p:spPr>
          <a:xfrm>
            <a:off x="2135079" y="1360504"/>
            <a:ext cx="8229600" cy="31404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We will be using the following text analytical models: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Support Vector Machine (SVM)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Naive Bayes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Logistic Regression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Decision Tree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Neural Network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621E9D-B368-4CF8-5CA1-23DB40598E72}"/>
              </a:ext>
            </a:extLst>
          </p:cNvPr>
          <p:cNvSpPr txBox="1">
            <a:spLocks/>
          </p:cNvSpPr>
          <p:nvPr/>
        </p:nvSpPr>
        <p:spPr>
          <a:xfrm>
            <a:off x="2135079" y="723450"/>
            <a:ext cx="8158577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00675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C1860-493B-E711-FA8C-4C58426D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EB0AC-C172-C0BA-4C93-5E10FD39A977}"/>
              </a:ext>
            </a:extLst>
          </p:cNvPr>
          <p:cNvSpPr txBox="1"/>
          <p:nvPr/>
        </p:nvSpPr>
        <p:spPr>
          <a:xfrm>
            <a:off x="2805344" y="787782"/>
            <a:ext cx="73152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Software</a:t>
            </a:r>
            <a:r>
              <a:rPr lang="en-US" sz="2000" b="1" spc="-2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Requirements: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16827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Python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3.6</a:t>
            </a:r>
          </a:p>
          <a:p>
            <a:pPr marL="167640" indent="-15557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6827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Python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Django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Framework</a:t>
            </a:r>
            <a:endParaRPr lang="en-US" sz="1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68275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Mongo </a:t>
            </a:r>
            <a:r>
              <a:rPr lang="en-US" sz="1800" spc="-5" dirty="0">
                <a:latin typeface="Times New Roman"/>
                <a:cs typeface="Times New Roman"/>
              </a:rPr>
              <a:t>DB</a:t>
            </a:r>
            <a:endParaRPr lang="en-US" sz="1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6827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scikit-learn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library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Python</a:t>
            </a:r>
            <a:endParaRPr lang="en-US" sz="1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168275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Internet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browser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eg</a:t>
            </a:r>
            <a:r>
              <a:rPr lang="en-US" sz="1800" dirty="0">
                <a:latin typeface="Times New Roman"/>
                <a:cs typeface="Times New Roman"/>
              </a:rPr>
              <a:t>: </a:t>
            </a:r>
            <a:r>
              <a:rPr lang="en-US" sz="1800" spc="-10" dirty="0">
                <a:latin typeface="Times New Roman"/>
                <a:cs typeface="Times New Roman"/>
              </a:rPr>
              <a:t>Google</a:t>
            </a:r>
            <a:r>
              <a:rPr lang="en-US" sz="1800" spc="-5" dirty="0">
                <a:latin typeface="Times New Roman"/>
                <a:cs typeface="Times New Roman"/>
              </a:rPr>
              <a:t> Chrome</a:t>
            </a:r>
            <a:endParaRPr lang="en-US" sz="1800" dirty="0">
              <a:latin typeface="Times New Roman"/>
              <a:cs typeface="Times New Roman"/>
            </a:endParaRPr>
          </a:p>
          <a:p>
            <a:pPr marL="167640" indent="-15557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68275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Python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code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editor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5" name="Picture 2" descr="Image result for django web framework">
            <a:extLst>
              <a:ext uri="{FF2B5EF4-FFF2-40B4-BE49-F238E27FC236}">
                <a16:creationId xmlns:a16="http://schemas.microsoft.com/office/drawing/2014/main" id="{DDF533E0-9C0E-428C-E982-470344597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93" y="4184688"/>
            <a:ext cx="1833130" cy="10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python 3">
            <a:extLst>
              <a:ext uri="{FF2B5EF4-FFF2-40B4-BE49-F238E27FC236}">
                <a16:creationId xmlns:a16="http://schemas.microsoft.com/office/drawing/2014/main" id="{EECC0692-EF61-079F-0D40-741F2E97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44" y="4301469"/>
            <a:ext cx="2362200" cy="79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9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8A3ED7-0E4D-983B-DBCF-B5ACCBE7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75A25-12DB-6916-E51E-0625275000BF}"/>
              </a:ext>
            </a:extLst>
          </p:cNvPr>
          <p:cNvSpPr txBox="1"/>
          <p:nvPr/>
        </p:nvSpPr>
        <p:spPr>
          <a:xfrm>
            <a:off x="1656080" y="660401"/>
            <a:ext cx="9682480" cy="353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References: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469900" marR="5080" indent="-229235" algn="just">
              <a:spcBef>
                <a:spcPts val="600"/>
              </a:spcBef>
              <a:spcAft>
                <a:spcPts val="600"/>
              </a:spcAft>
              <a:buAutoNum type="arabicPeriod"/>
              <a:tabLst>
                <a:tab pos="470534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Data </a:t>
            </a:r>
            <a:r>
              <a:rPr lang="en-US" sz="1800" spc="-10" dirty="0">
                <a:latin typeface="Times New Roman"/>
                <a:cs typeface="Times New Roman"/>
              </a:rPr>
              <a:t>Retrieval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-5" dirty="0">
                <a:latin typeface="Times New Roman"/>
                <a:cs typeface="Times New Roman"/>
              </a:rPr>
              <a:t>Online </a:t>
            </a:r>
            <a:r>
              <a:rPr lang="en-US" sz="1800" dirty="0">
                <a:latin typeface="Times New Roman"/>
                <a:cs typeface="Times New Roman"/>
              </a:rPr>
              <a:t>Social </a:t>
            </a:r>
            <a:r>
              <a:rPr lang="en-US" sz="1800" spc="5" dirty="0">
                <a:latin typeface="Times New Roman"/>
                <a:cs typeface="Times New Roman"/>
              </a:rPr>
              <a:t>Network </a:t>
            </a:r>
            <a:r>
              <a:rPr lang="en-US" sz="1800" spc="-10" dirty="0">
                <a:latin typeface="Times New Roman"/>
                <a:cs typeface="Times New Roman"/>
              </a:rPr>
              <a:t>Profiles for Social </a:t>
            </a:r>
            <a:r>
              <a:rPr lang="en-US" sz="1800" spc="-5" dirty="0">
                <a:latin typeface="Times New Roman"/>
                <a:cs typeface="Times New Roman"/>
              </a:rPr>
              <a:t>Engineering Applications,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Sophia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Alim,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Ruquya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Abdul-Rahman,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Daniel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Neagu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Mick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Ridley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i="1" spc="-5" dirty="0">
                <a:latin typeface="Times New Roman"/>
                <a:cs typeface="Times New Roman"/>
              </a:rPr>
              <a:t>Department</a:t>
            </a:r>
            <a:r>
              <a:rPr lang="en-US" sz="1800" i="1" dirty="0">
                <a:latin typeface="Times New Roman"/>
                <a:cs typeface="Times New Roman"/>
              </a:rPr>
              <a:t> of </a:t>
            </a:r>
            <a:r>
              <a:rPr lang="en-US" sz="1800" i="1" spc="5" dirty="0">
                <a:latin typeface="Times New Roman"/>
                <a:cs typeface="Times New Roman"/>
              </a:rPr>
              <a:t> </a:t>
            </a:r>
            <a:r>
              <a:rPr lang="en-US" sz="1800" i="1" spc="-5" dirty="0">
                <a:latin typeface="Times New Roman"/>
                <a:cs typeface="Times New Roman"/>
              </a:rPr>
              <a:t>Computing, University </a:t>
            </a:r>
            <a:r>
              <a:rPr lang="en-US" sz="1800" i="1" dirty="0">
                <a:latin typeface="Times New Roman"/>
                <a:cs typeface="Times New Roman"/>
              </a:rPr>
              <a:t>of Bradford, BD7 1DP </a:t>
            </a:r>
            <a:r>
              <a:rPr lang="en-US" sz="1800" i="1" spc="-5" dirty="0">
                <a:latin typeface="Times New Roman"/>
                <a:cs typeface="Times New Roman"/>
              </a:rPr>
              <a:t>{</a:t>
            </a:r>
            <a:r>
              <a:rPr lang="en-US" sz="1800" i="1" spc="-5" dirty="0" err="1">
                <a:latin typeface="Times New Roman"/>
                <a:cs typeface="Times New Roman"/>
              </a:rPr>
              <a:t>S.Alim</a:t>
            </a:r>
            <a:r>
              <a:rPr lang="en-US" sz="1800" i="1" spc="-5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R.S.H </a:t>
            </a:r>
            <a:r>
              <a:rPr lang="en-US" sz="1800" i="1" spc="-5" dirty="0">
                <a:latin typeface="Times New Roman"/>
                <a:cs typeface="Times New Roman"/>
              </a:rPr>
              <a:t>Abdul-Rahman, </a:t>
            </a:r>
            <a:r>
              <a:rPr lang="en-US" sz="1800" i="1" spc="-5" dirty="0" err="1">
                <a:latin typeface="Times New Roman"/>
                <a:cs typeface="Times New Roman"/>
              </a:rPr>
              <a:t>D.Neagu</a:t>
            </a:r>
            <a:r>
              <a:rPr lang="en-US" sz="1800" i="1" spc="-5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 </a:t>
            </a:r>
            <a:r>
              <a:rPr lang="en-US" sz="1800" i="1" spc="-5" dirty="0" err="1">
                <a:latin typeface="Times New Roman"/>
                <a:cs typeface="Times New Roman"/>
              </a:rPr>
              <a:t>M.J.Ridley</a:t>
            </a:r>
            <a:r>
              <a:rPr lang="en-US" sz="1800" i="1" spc="-5" dirty="0">
                <a:latin typeface="Times New Roman"/>
                <a:cs typeface="Times New Roman"/>
              </a:rPr>
              <a:t>}@bradford.ac.uk.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marR="5080" indent="-229235" algn="just">
              <a:spcBef>
                <a:spcPts val="600"/>
              </a:spcBef>
              <a:spcAft>
                <a:spcPts val="600"/>
              </a:spcAft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Social networks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information retrieval, how </a:t>
            </a:r>
            <a:r>
              <a:rPr lang="en-US" sz="1800" spc="-10" dirty="0">
                <a:latin typeface="Times New Roman"/>
                <a:cs typeface="Times New Roman"/>
              </a:rPr>
              <a:t>are </a:t>
            </a:r>
            <a:r>
              <a:rPr lang="en-US" sz="1800" dirty="0">
                <a:latin typeface="Times New Roman"/>
                <a:cs typeface="Times New Roman"/>
              </a:rPr>
              <a:t>they </a:t>
            </a:r>
            <a:r>
              <a:rPr lang="en-US" sz="1800" spc="-5" dirty="0">
                <a:latin typeface="Times New Roman"/>
                <a:cs typeface="Times New Roman"/>
              </a:rPr>
              <a:t>converging? A survey, </a:t>
            </a:r>
            <a:r>
              <a:rPr lang="en-US" sz="1800" dirty="0">
                <a:latin typeface="Times New Roman"/>
                <a:cs typeface="Times New Roman"/>
              </a:rPr>
              <a:t>a taxonomy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an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analysis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20" dirty="0">
                <a:latin typeface="Times New Roman"/>
                <a:cs typeface="Times New Roman"/>
              </a:rPr>
              <a:t>of</a:t>
            </a:r>
            <a:r>
              <a:rPr lang="en-US" sz="1800" spc="3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social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information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retrieval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approaches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platforms,</a:t>
            </a:r>
            <a:r>
              <a:rPr lang="en-US" sz="1800" spc="7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Information Systems 56(2016)1–18.</a:t>
            </a: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5" name="Picture 2" descr="Image result for research paper icon">
            <a:extLst>
              <a:ext uri="{FF2B5EF4-FFF2-40B4-BE49-F238E27FC236}">
                <a16:creationId xmlns:a16="http://schemas.microsoft.com/office/drawing/2014/main" id="{DD8788BB-5362-5DC6-4F97-76B34E5E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84" y="660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8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217A8-AD1F-71E3-2A9F-24D97F5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2CA5E0-09BF-6EBA-9EF8-662D82B23387}"/>
              </a:ext>
            </a:extLst>
          </p:cNvPr>
          <p:cNvSpPr txBox="1">
            <a:spLocks/>
          </p:cNvSpPr>
          <p:nvPr/>
        </p:nvSpPr>
        <p:spPr>
          <a:xfrm>
            <a:off x="2265680" y="1798320"/>
            <a:ext cx="8188960" cy="29819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               </a:t>
            </a:r>
          </a:p>
          <a:p>
            <a:r>
              <a:rPr lang="en-US" b="1" dirty="0"/>
              <a:t>                      </a:t>
            </a:r>
          </a:p>
          <a:p>
            <a:r>
              <a:rPr lang="en-US" b="1" dirty="0"/>
              <a:t>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14607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4B14D-6022-9AE4-FAF3-83D5BC33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9AE20-92F1-9D7F-2C4F-38E6A4C72E1E}"/>
              </a:ext>
            </a:extLst>
          </p:cNvPr>
          <p:cNvSpPr txBox="1">
            <a:spLocks/>
          </p:cNvSpPr>
          <p:nvPr/>
        </p:nvSpPr>
        <p:spPr>
          <a:xfrm>
            <a:off x="2265680" y="1798320"/>
            <a:ext cx="8188960" cy="29819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               </a:t>
            </a:r>
          </a:p>
          <a:p>
            <a:r>
              <a:rPr lang="en-US" b="1" dirty="0"/>
              <a:t>                      </a:t>
            </a:r>
          </a:p>
          <a:p>
            <a:r>
              <a:rPr lang="en-US" b="1" dirty="0"/>
              <a:t>                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12498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36200-4795-D153-DD64-9EEA900DD483}"/>
              </a:ext>
            </a:extLst>
          </p:cNvPr>
          <p:cNvSpPr txBox="1"/>
          <p:nvPr/>
        </p:nvSpPr>
        <p:spPr>
          <a:xfrm>
            <a:off x="3128639" y="2750249"/>
            <a:ext cx="6094520" cy="813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935"/>
              </a:spcBef>
            </a:pPr>
            <a:r>
              <a:rPr lang="en-US" sz="1800" b="1" u="sng" spc="-10" dirty="0">
                <a:latin typeface="Times New Roman"/>
                <a:cs typeface="Times New Roman"/>
              </a:rPr>
              <a:t>Under</a:t>
            </a:r>
            <a:r>
              <a:rPr lang="en-US" sz="1800" b="1" u="sng" spc="-15" dirty="0">
                <a:latin typeface="Times New Roman"/>
                <a:cs typeface="Times New Roman"/>
              </a:rPr>
              <a:t> the</a:t>
            </a:r>
            <a:r>
              <a:rPr lang="en-US" sz="1800" b="1" u="sng" dirty="0">
                <a:latin typeface="Times New Roman"/>
                <a:cs typeface="Times New Roman"/>
              </a:rPr>
              <a:t> </a:t>
            </a:r>
            <a:r>
              <a:rPr lang="en-US" sz="1800" b="1" u="sng" spc="-5" dirty="0">
                <a:latin typeface="Times New Roman"/>
                <a:cs typeface="Times New Roman"/>
              </a:rPr>
              <a:t>guidance of </a:t>
            </a:r>
            <a:endParaRPr lang="en-US" sz="1800" b="1" u="sng" dirty="0">
              <a:latin typeface="Times New Roman"/>
              <a:cs typeface="Times New Roman"/>
            </a:endParaRPr>
          </a:p>
          <a:p>
            <a:pPr marL="34290" algn="ctr">
              <a:lnSpc>
                <a:spcPct val="100000"/>
              </a:lnSpc>
              <a:spcBef>
                <a:spcPts val="1280"/>
              </a:spcBef>
            </a:pPr>
            <a:r>
              <a:rPr lang="en-US" spc="-10" dirty="0">
                <a:latin typeface="Times New Roman"/>
                <a:cs typeface="Times New Roman"/>
              </a:rPr>
              <a:t>Prof.</a:t>
            </a:r>
            <a:r>
              <a:rPr lang="en-US" spc="-5" dirty="0">
                <a:latin typeface="Times New Roman"/>
                <a:cs typeface="Times New Roman"/>
              </a:rPr>
              <a:t> SURESH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PATEL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253B2-798D-88D5-CA61-0AB3A87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8E1CA-CE5C-E492-809A-16438B5EBDF6}"/>
              </a:ext>
            </a:extLst>
          </p:cNvPr>
          <p:cNvSpPr txBox="1"/>
          <p:nvPr/>
        </p:nvSpPr>
        <p:spPr>
          <a:xfrm>
            <a:off x="2237172" y="4581118"/>
            <a:ext cx="9765437" cy="168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0900" marR="927735" indent="-3175" algn="just">
              <a:lnSpc>
                <a:spcPct val="97900"/>
              </a:lnSpc>
              <a:spcBef>
                <a:spcPts val="1085"/>
              </a:spcBef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ANUDEEP  K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(3SL19CS006)  </a:t>
            </a:r>
            <a:endParaRPr lang="en-US" b="1" spc="-2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0" marR="927735" indent="-3175" algn="just">
              <a:lnSpc>
                <a:spcPct val="97900"/>
              </a:lnSpc>
              <a:spcBef>
                <a:spcPts val="1085"/>
              </a:spcBef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BASANA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GOWDA (3SL19CS011)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900" marR="927735" indent="-3175" algn="just">
              <a:lnSpc>
                <a:spcPct val="97900"/>
              </a:lnSpc>
              <a:spcBef>
                <a:spcPts val="1085"/>
              </a:spcBef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RAGHAVENDRA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(3SL19CS035)</a:t>
            </a:r>
          </a:p>
          <a:p>
            <a:pPr marL="850900" marR="927735" indent="-3175" algn="just">
              <a:lnSpc>
                <a:spcPct val="97900"/>
              </a:lnSpc>
              <a:spcBef>
                <a:spcPts val="1085"/>
              </a:spcBef>
            </a:pPr>
            <a:endParaRPr lang="en-US" sz="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 algn="just">
              <a:lnSpc>
                <a:spcPts val="1635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VINOD KUMAR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(3SL19CS055)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AE76A-506C-6EBD-2AB3-403774389014}"/>
              </a:ext>
            </a:extLst>
          </p:cNvPr>
          <p:cNvSpPr txBox="1"/>
          <p:nvPr/>
        </p:nvSpPr>
        <p:spPr>
          <a:xfrm>
            <a:off x="3199660" y="39801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6897-3746-9275-F03F-232B75155064}"/>
              </a:ext>
            </a:extLst>
          </p:cNvPr>
          <p:cNvSpPr txBox="1"/>
          <p:nvPr/>
        </p:nvSpPr>
        <p:spPr>
          <a:xfrm>
            <a:off x="4324115" y="539925"/>
            <a:ext cx="71424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latin typeface="Times New Roman"/>
                <a:cs typeface="Times New Roman"/>
              </a:rPr>
              <a:t>             </a:t>
            </a:r>
            <a:r>
              <a:rPr lang="en-US" sz="1800" b="1" u="sng" spc="-5" dirty="0">
                <a:latin typeface="Times New Roman"/>
                <a:cs typeface="Times New Roman"/>
              </a:rPr>
              <a:t>Project  Coordinator  </a:t>
            </a:r>
            <a:endParaRPr lang="en-US" sz="800" b="1" u="sng" spc="-5" dirty="0">
              <a:latin typeface="Times New Roman"/>
              <a:cs typeface="Times New Roman"/>
            </a:endParaRPr>
          </a:p>
          <a:p>
            <a:endParaRPr lang="en-US" sz="1000" b="1" u="sng" spc="-5" dirty="0">
              <a:latin typeface="Times New Roman"/>
              <a:cs typeface="Times New Roman"/>
            </a:endParaRPr>
          </a:p>
          <a:p>
            <a:r>
              <a:rPr lang="en-US" sz="1800" b="1" spc="-5" dirty="0">
                <a:latin typeface="Times New Roman"/>
                <a:cs typeface="Times New Roman"/>
              </a:rPr>
              <a:t>                </a:t>
            </a:r>
            <a:r>
              <a:rPr lang="en-US" sz="1800" spc="-5" dirty="0">
                <a:latin typeface="Times New Roman"/>
                <a:cs typeface="Times New Roman"/>
              </a:rPr>
              <a:t>Prof. SUJATHA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J</a:t>
            </a:r>
          </a:p>
          <a:p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305CA-4239-1120-ED3B-A54BE689CCC1}"/>
              </a:ext>
            </a:extLst>
          </p:cNvPr>
          <p:cNvSpPr txBox="1"/>
          <p:nvPr/>
        </p:nvSpPr>
        <p:spPr>
          <a:xfrm>
            <a:off x="3128639" y="171777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-- 02</a:t>
            </a:r>
          </a:p>
        </p:txBody>
      </p:sp>
    </p:spTree>
    <p:extLst>
      <p:ext uri="{BB962C8B-B14F-4D97-AF65-F5344CB8AC3E}">
        <p14:creationId xmlns:p14="http://schemas.microsoft.com/office/powerpoint/2010/main" val="282462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6093E-B6D4-AF14-A58D-1FB618F7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ADBD4-2706-7185-EAA1-4BEBDD49E150}"/>
              </a:ext>
            </a:extLst>
          </p:cNvPr>
          <p:cNvSpPr txBox="1"/>
          <p:nvPr/>
        </p:nvSpPr>
        <p:spPr>
          <a:xfrm>
            <a:off x="3962400" y="603116"/>
            <a:ext cx="4795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presentation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1947F-956D-985F-8B73-A4E0740964F7}"/>
              </a:ext>
            </a:extLst>
          </p:cNvPr>
          <p:cNvSpPr txBox="1"/>
          <p:nvPr/>
        </p:nvSpPr>
        <p:spPr>
          <a:xfrm>
            <a:off x="2772398" y="1672948"/>
            <a:ext cx="685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Rationale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Objectives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10" dirty="0">
                <a:latin typeface="Times New Roman"/>
                <a:cs typeface="Times New Roman"/>
              </a:rPr>
              <a:t>Literature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Review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Evaluation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Modeling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Software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spc="-5" dirty="0">
                <a:latin typeface="Times New Roman"/>
                <a:cs typeface="Times New Roman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D933A-1F56-1781-E80D-1FC9495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A75AC-E065-0451-5DC9-1AFBFE2BF128}"/>
              </a:ext>
            </a:extLst>
          </p:cNvPr>
          <p:cNvSpPr txBox="1"/>
          <p:nvPr/>
        </p:nvSpPr>
        <p:spPr>
          <a:xfrm>
            <a:off x="1671468" y="730152"/>
            <a:ext cx="9882188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Introduction:</a:t>
            </a:r>
            <a:endParaRPr lang="en-US" sz="2000" dirty="0">
              <a:latin typeface="Times New Roman"/>
              <a:cs typeface="Times New Roman"/>
            </a:endParaRPr>
          </a:p>
          <a:p>
            <a:pPr marL="300990" marR="139065" indent="-285750" algn="just">
              <a:lnSpc>
                <a:spcPct val="144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Times New Roman"/>
                <a:cs typeface="Times New Roman"/>
              </a:rPr>
              <a:t>Project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web </a:t>
            </a:r>
            <a:r>
              <a:rPr lang="en-US" sz="1800" dirty="0">
                <a:latin typeface="Times New Roman"/>
                <a:cs typeface="Times New Roman"/>
              </a:rPr>
              <a:t>application </a:t>
            </a:r>
            <a:r>
              <a:rPr lang="en-US" sz="1800" spc="-5" dirty="0">
                <a:latin typeface="Times New Roman"/>
                <a:cs typeface="Times New Roman"/>
              </a:rPr>
              <a:t>that predicts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likelihood/certainty that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10" dirty="0">
                <a:latin typeface="Times New Roman"/>
                <a:cs typeface="Times New Roman"/>
              </a:rPr>
              <a:t>customer </a:t>
            </a:r>
            <a:r>
              <a:rPr lang="en-US" sz="1800" spc="-5" dirty="0">
                <a:latin typeface="Times New Roman"/>
                <a:cs typeface="Times New Roman"/>
              </a:rPr>
              <a:t> will buy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product that </a:t>
            </a:r>
            <a:r>
              <a:rPr lang="en-US" sz="1800" spc="-15" dirty="0">
                <a:latin typeface="Times New Roman"/>
                <a:cs typeface="Times New Roman"/>
              </a:rPr>
              <a:t>he is </a:t>
            </a:r>
            <a:r>
              <a:rPr lang="en-US" sz="1800" spc="-5" dirty="0">
                <a:latin typeface="Times New Roman"/>
                <a:cs typeface="Times New Roman"/>
              </a:rPr>
              <a:t>interested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based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spc="-10" dirty="0">
                <a:latin typeface="Times New Roman"/>
                <a:cs typeface="Times New Roman"/>
              </a:rPr>
              <a:t>his </a:t>
            </a:r>
            <a:r>
              <a:rPr lang="en-US" sz="1800" spc="-5" dirty="0">
                <a:latin typeface="Times New Roman"/>
                <a:cs typeface="Times New Roman"/>
              </a:rPr>
              <a:t>social </a:t>
            </a:r>
            <a:r>
              <a:rPr lang="en-US" sz="1800" spc="-10" dirty="0">
                <a:latin typeface="Times New Roman"/>
                <a:cs typeface="Times New Roman"/>
              </a:rPr>
              <a:t>media </a:t>
            </a:r>
            <a:r>
              <a:rPr lang="en-US" sz="1800" spc="5" dirty="0">
                <a:latin typeface="Times New Roman"/>
                <a:cs typeface="Times New Roman"/>
              </a:rPr>
              <a:t>posts </a:t>
            </a:r>
            <a:r>
              <a:rPr lang="en-US" sz="1800" spc="-5" dirty="0">
                <a:latin typeface="Times New Roman"/>
                <a:cs typeface="Times New Roman"/>
              </a:rPr>
              <a:t>such as Twitter </a:t>
            </a:r>
            <a:r>
              <a:rPr lang="en-US" sz="1800" dirty="0">
                <a:latin typeface="Times New Roman"/>
                <a:cs typeface="Times New Roman"/>
              </a:rPr>
              <a:t> tweets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user </a:t>
            </a:r>
            <a:r>
              <a:rPr lang="en-US" sz="1800" spc="-10" dirty="0">
                <a:latin typeface="Times New Roman"/>
                <a:cs typeface="Times New Roman"/>
              </a:rPr>
              <a:t>profile </a:t>
            </a:r>
            <a:r>
              <a:rPr lang="en-US" sz="1800" dirty="0">
                <a:latin typeface="Times New Roman"/>
                <a:cs typeface="Times New Roman"/>
              </a:rPr>
              <a:t>data. </a:t>
            </a:r>
          </a:p>
          <a:p>
            <a:pPr marL="300990" marR="139065" indent="-285750" algn="just">
              <a:lnSpc>
                <a:spcPct val="144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Times New Roman"/>
                <a:cs typeface="Times New Roman"/>
              </a:rPr>
              <a:t>Helps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company/business </a:t>
            </a:r>
            <a:r>
              <a:rPr lang="en-US" sz="1800" dirty="0">
                <a:latin typeface="Times New Roman"/>
                <a:cs typeface="Times New Roman"/>
              </a:rPr>
              <a:t>target a </a:t>
            </a:r>
            <a:r>
              <a:rPr lang="en-US" sz="1800" spc="-5" dirty="0">
                <a:latin typeface="Times New Roman"/>
                <a:cs typeface="Times New Roman"/>
              </a:rPr>
              <a:t>particular customer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more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efficiently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boost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their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sales.</a:t>
            </a:r>
            <a:endParaRPr lang="en-US" dirty="0">
              <a:latin typeface="Times New Roman"/>
              <a:cs typeface="Times New Roman"/>
            </a:endParaRPr>
          </a:p>
          <a:p>
            <a:pPr marL="300990" marR="139065" indent="-285750" algn="just">
              <a:lnSpc>
                <a:spcPct val="144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/>
                <a:cs typeface="Times New Roman"/>
              </a:rPr>
              <a:t>At first, search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Twitter </a:t>
            </a:r>
            <a:r>
              <a:rPr lang="en-US" sz="1800" dirty="0">
                <a:latin typeface="Times New Roman"/>
                <a:cs typeface="Times New Roman"/>
              </a:rPr>
              <a:t>tweets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potential </a:t>
            </a:r>
            <a:r>
              <a:rPr lang="en-US" sz="1800" dirty="0">
                <a:latin typeface="Times New Roman"/>
                <a:cs typeface="Times New Roman"/>
              </a:rPr>
              <a:t>customers </a:t>
            </a:r>
            <a:r>
              <a:rPr lang="en-US" sz="1800" spc="-10" dirty="0">
                <a:latin typeface="Times New Roman"/>
                <a:cs typeface="Times New Roman"/>
              </a:rPr>
              <a:t>wanting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5" dirty="0">
                <a:latin typeface="Times New Roman"/>
                <a:cs typeface="Times New Roman"/>
              </a:rPr>
              <a:t>buy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product.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based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those tweets </a:t>
            </a:r>
            <a:r>
              <a:rPr lang="en-US" sz="1800" spc="-5" dirty="0">
                <a:latin typeface="Times New Roman"/>
                <a:cs typeface="Times New Roman"/>
              </a:rPr>
              <a:t>we estimate/predict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likelihood that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customer </a:t>
            </a:r>
            <a:r>
              <a:rPr lang="en-US" sz="1800" spc="-5" dirty="0">
                <a:latin typeface="Times New Roman"/>
                <a:cs typeface="Times New Roman"/>
              </a:rPr>
              <a:t>will buy </a:t>
            </a:r>
            <a:r>
              <a:rPr lang="en-US" sz="1800" spc="5" dirty="0">
                <a:latin typeface="Times New Roman"/>
                <a:cs typeface="Times New Roman"/>
              </a:rPr>
              <a:t>the 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product. </a:t>
            </a:r>
          </a:p>
          <a:p>
            <a:pPr marL="300990" marR="139065" indent="-285750" algn="just">
              <a:lnSpc>
                <a:spcPct val="144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Then a </a:t>
            </a:r>
            <a:r>
              <a:rPr lang="en-US" sz="1800" spc="-5" dirty="0">
                <a:latin typeface="Times New Roman"/>
                <a:cs typeface="Times New Roman"/>
              </a:rPr>
              <a:t>model is designed </a:t>
            </a:r>
            <a:r>
              <a:rPr lang="en-US" sz="1800" dirty="0">
                <a:latin typeface="Times New Roman"/>
                <a:cs typeface="Times New Roman"/>
              </a:rPr>
              <a:t>by </a:t>
            </a:r>
            <a:r>
              <a:rPr lang="en-US" sz="1800" spc="-5" dirty="0">
                <a:latin typeface="Times New Roman"/>
                <a:cs typeface="Times New Roman"/>
              </a:rPr>
              <a:t>gathering </a:t>
            </a:r>
            <a:r>
              <a:rPr lang="en-US" sz="1800" spc="5" dirty="0">
                <a:latin typeface="Times New Roman"/>
                <a:cs typeface="Times New Roman"/>
              </a:rPr>
              <a:t>tweets </a:t>
            </a:r>
            <a:r>
              <a:rPr lang="en-US" sz="1800" dirty="0">
                <a:latin typeface="Times New Roman"/>
                <a:cs typeface="Times New Roman"/>
              </a:rPr>
              <a:t>from </a:t>
            </a:r>
            <a:r>
              <a:rPr lang="en-US" sz="1800" spc="-5" dirty="0">
                <a:latin typeface="Times New Roman"/>
                <a:cs typeface="Times New Roman"/>
              </a:rPr>
              <a:t>users who have </a:t>
            </a:r>
            <a:r>
              <a:rPr lang="en-US" sz="1800" dirty="0">
                <a:latin typeface="Times New Roman"/>
                <a:cs typeface="Times New Roman"/>
              </a:rPr>
              <a:t>already </a:t>
            </a:r>
            <a:r>
              <a:rPr lang="en-US" sz="1800" spc="-5" dirty="0">
                <a:latin typeface="Times New Roman"/>
                <a:cs typeface="Times New Roman"/>
              </a:rPr>
              <a:t>expressed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intention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buy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product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using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their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tweet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history</a:t>
            </a:r>
            <a:r>
              <a:rPr lang="en-US" sz="1800" spc="-10" dirty="0">
                <a:latin typeface="Times New Roman"/>
                <a:cs typeface="Times New Roman"/>
              </a:rPr>
              <a:t> and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if </a:t>
            </a:r>
            <a:r>
              <a:rPr lang="en-US" sz="1800" spc="-5" dirty="0">
                <a:latin typeface="Times New Roman"/>
                <a:cs typeface="Times New Roman"/>
              </a:rPr>
              <a:t>possible,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their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web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search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history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well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114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then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training</a:t>
            </a:r>
            <a:r>
              <a:rPr lang="en-US" sz="1800" spc="114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text</a:t>
            </a:r>
            <a:r>
              <a:rPr lang="en-US" sz="1800" spc="1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analytical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model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based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those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tweets.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Using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model,</a:t>
            </a:r>
          </a:p>
          <a:p>
            <a:pPr marL="300990" marR="139065" indent="-285750" algn="just">
              <a:lnSpc>
                <a:spcPct val="144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/>
                <a:cs typeface="Times New Roman"/>
              </a:rPr>
              <a:t>This model </a:t>
            </a:r>
            <a:r>
              <a:rPr lang="en-US" sz="1800" dirty="0">
                <a:latin typeface="Times New Roman"/>
                <a:cs typeface="Times New Roman"/>
              </a:rPr>
              <a:t>predicts the </a:t>
            </a:r>
            <a:r>
              <a:rPr lang="en-US" sz="1800" spc="-5" dirty="0">
                <a:latin typeface="Times New Roman"/>
                <a:cs typeface="Times New Roman"/>
              </a:rPr>
              <a:t>consumer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intention </a:t>
            </a:r>
            <a:r>
              <a:rPr lang="en-US" sz="1800" spc="-10" dirty="0">
                <a:latin typeface="Times New Roman"/>
                <a:cs typeface="Times New Roman"/>
              </a:rPr>
              <a:t>for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latest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upcoming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mobile </a:t>
            </a:r>
            <a:r>
              <a:rPr lang="en-US" sz="1800" spc="-5" dirty="0">
                <a:latin typeface="Times New Roman"/>
                <a:cs typeface="Times New Roman"/>
              </a:rPr>
              <a:t>phones. We</a:t>
            </a:r>
            <a:r>
              <a:rPr lang="en-US" sz="1800" spc="2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will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testing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it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on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latest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iPhone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X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variants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check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with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its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accuracies and some other data also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5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7E2CA-7AAE-B950-71A5-C25B396F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753A8-D2BD-B08B-36D0-C7187FDF8685}"/>
              </a:ext>
            </a:extLst>
          </p:cNvPr>
          <p:cNvSpPr txBox="1"/>
          <p:nvPr/>
        </p:nvSpPr>
        <p:spPr>
          <a:xfrm>
            <a:off x="1483558" y="664635"/>
            <a:ext cx="9763760" cy="4379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" marR="135890" indent="445134" algn="just">
              <a:lnSpc>
                <a:spcPct val="143800"/>
              </a:lnSpc>
              <a:spcBef>
                <a:spcPts val="12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Rationale</a:t>
            </a:r>
            <a:r>
              <a:rPr lang="en-US" sz="1800" b="1" spc="-5" dirty="0">
                <a:latin typeface="Times New Roman"/>
                <a:cs typeface="Times New Roman"/>
              </a:rPr>
              <a:t>:</a:t>
            </a:r>
            <a:endParaRPr lang="en-US" sz="800" b="1" spc="-5" dirty="0">
              <a:latin typeface="Times New Roman"/>
              <a:cs typeface="Times New Roman"/>
            </a:endParaRPr>
          </a:p>
          <a:p>
            <a:pPr marL="15240" marR="135890" indent="445134" algn="just">
              <a:lnSpc>
                <a:spcPct val="143800"/>
              </a:lnSpc>
              <a:spcBef>
                <a:spcPts val="120"/>
              </a:spcBef>
            </a:pPr>
            <a:endParaRPr lang="en-US" sz="800" b="1" dirty="0">
              <a:latin typeface="Times New Roman"/>
              <a:cs typeface="Times New Roman"/>
            </a:endParaRPr>
          </a:p>
          <a:p>
            <a:pPr marL="300990" marR="135890" indent="-285750" algn="just">
              <a:lnSpc>
                <a:spcPct val="143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/>
                <a:cs typeface="Times New Roman"/>
              </a:rPr>
              <a:t>Currently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many</a:t>
            </a:r>
            <a:r>
              <a:rPr lang="en-US" sz="1800" spc="-5" dirty="0">
                <a:latin typeface="Times New Roman"/>
                <a:cs typeface="Times New Roman"/>
              </a:rPr>
              <a:t> recommendation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systems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available</a:t>
            </a:r>
            <a:r>
              <a:rPr lang="en-US" sz="1800" dirty="0">
                <a:latin typeface="Times New Roman"/>
                <a:cs typeface="Times New Roman"/>
              </a:rPr>
              <a:t> which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recommend </a:t>
            </a:r>
            <a:r>
              <a:rPr lang="en-US" sz="1800" spc="-10" dirty="0">
                <a:latin typeface="Times New Roman"/>
                <a:cs typeface="Times New Roman"/>
              </a:rPr>
              <a:t>different </a:t>
            </a:r>
            <a:r>
              <a:rPr lang="en-US" sz="1800" spc="-5" dirty="0">
                <a:latin typeface="Times New Roman"/>
                <a:cs typeface="Times New Roman"/>
              </a:rPr>
              <a:t>products </a:t>
            </a:r>
            <a:r>
              <a:rPr lang="en-US" sz="1800" dirty="0">
                <a:latin typeface="Times New Roman"/>
                <a:cs typeface="Times New Roman"/>
              </a:rPr>
              <a:t>to the </a:t>
            </a:r>
            <a:r>
              <a:rPr lang="en-US" sz="1800" spc="-5" dirty="0">
                <a:latin typeface="Times New Roman"/>
                <a:cs typeface="Times New Roman"/>
              </a:rPr>
              <a:t>user, </a:t>
            </a:r>
            <a:r>
              <a:rPr lang="en-US" sz="1800" spc="-15" dirty="0">
                <a:latin typeface="Times New Roman"/>
                <a:cs typeface="Times New Roman"/>
              </a:rPr>
              <a:t>most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which </a:t>
            </a:r>
            <a:r>
              <a:rPr lang="en-US" sz="1800" dirty="0">
                <a:latin typeface="Times New Roman"/>
                <a:cs typeface="Times New Roman"/>
              </a:rPr>
              <a:t>are </a:t>
            </a:r>
            <a:r>
              <a:rPr lang="en-US" sz="1800" spc="-5" dirty="0">
                <a:latin typeface="Times New Roman"/>
                <a:cs typeface="Times New Roman"/>
              </a:rPr>
              <a:t>not efficient. </a:t>
            </a:r>
          </a:p>
          <a:p>
            <a:pPr marL="300990" marR="135890" indent="-285750" algn="just">
              <a:lnSpc>
                <a:spcPct val="143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There </a:t>
            </a:r>
            <a:r>
              <a:rPr lang="en-US" sz="1800" spc="-10" dirty="0">
                <a:latin typeface="Times New Roman"/>
                <a:cs typeface="Times New Roman"/>
              </a:rPr>
              <a:t>have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been several research studies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 analyzing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insights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online </a:t>
            </a:r>
            <a:r>
              <a:rPr lang="en-US" sz="1800" dirty="0">
                <a:latin typeface="Times New Roman"/>
                <a:cs typeface="Times New Roman"/>
              </a:rPr>
              <a:t>consumers </a:t>
            </a:r>
            <a:r>
              <a:rPr lang="en-US" sz="1800" spc="-5" dirty="0">
                <a:latin typeface="Times New Roman"/>
                <a:cs typeface="Times New Roman"/>
              </a:rPr>
              <a:t>buying behavior. </a:t>
            </a:r>
          </a:p>
          <a:p>
            <a:pPr marL="300990" marR="135890" indent="-285750" algn="just">
              <a:lnSpc>
                <a:spcPct val="143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/>
                <a:cs typeface="Times New Roman"/>
              </a:rPr>
              <a:t>Only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20" dirty="0">
                <a:latin typeface="Times New Roman"/>
                <a:cs typeface="Times New Roman"/>
              </a:rPr>
              <a:t>few </a:t>
            </a:r>
            <a:r>
              <a:rPr lang="en-US" sz="1800" spc="-10" dirty="0">
                <a:latin typeface="Times New Roman"/>
                <a:cs typeface="Times New Roman"/>
              </a:rPr>
              <a:t>have </a:t>
            </a:r>
            <a:r>
              <a:rPr lang="en-US" sz="1800" spc="-5" dirty="0">
                <a:latin typeface="Times New Roman"/>
                <a:cs typeface="Times New Roman"/>
              </a:rPr>
              <a:t> addressed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customers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buying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intention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-5" dirty="0">
                <a:latin typeface="Times New Roman"/>
                <a:cs typeface="Times New Roman"/>
              </a:rPr>
              <a:t> products.</a:t>
            </a:r>
          </a:p>
          <a:p>
            <a:pPr marL="300990" marR="135890" indent="-285750" algn="just">
              <a:lnSpc>
                <a:spcPct val="143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 With an intend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develop </a:t>
            </a:r>
            <a:r>
              <a:rPr lang="en-US" sz="1800" spc="-5" dirty="0">
                <a:latin typeface="Times New Roman"/>
                <a:cs typeface="Times New Roman"/>
              </a:rPr>
              <a:t>an application that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will help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10" dirty="0">
                <a:latin typeface="Times New Roman"/>
                <a:cs typeface="Times New Roman"/>
              </a:rPr>
              <a:t>businesses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identify </a:t>
            </a:r>
            <a:r>
              <a:rPr lang="en-US" sz="1800" dirty="0">
                <a:latin typeface="Times New Roman"/>
                <a:cs typeface="Times New Roman"/>
              </a:rPr>
              <a:t>potential customers </a:t>
            </a:r>
            <a:r>
              <a:rPr lang="en-US" sz="1800" spc="-10" dirty="0">
                <a:latin typeface="Times New Roman"/>
                <a:cs typeface="Times New Roman"/>
              </a:rPr>
              <a:t>for their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products </a:t>
            </a:r>
            <a:r>
              <a:rPr lang="en-US" sz="1800" dirty="0">
                <a:latin typeface="Times New Roman"/>
                <a:cs typeface="Times New Roman"/>
              </a:rPr>
              <a:t>by </a:t>
            </a:r>
            <a:r>
              <a:rPr lang="en-US" sz="1800" spc="-10" dirty="0">
                <a:latin typeface="Times New Roman"/>
                <a:cs typeface="Times New Roman"/>
              </a:rPr>
              <a:t>estimating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their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purchase</a:t>
            </a:r>
            <a:r>
              <a:rPr lang="en-US" sz="1800" spc="-5" dirty="0">
                <a:latin typeface="Times New Roman"/>
                <a:cs typeface="Times New Roman"/>
              </a:rPr>
              <a:t> intention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measurable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terms</a:t>
            </a:r>
            <a:r>
              <a:rPr lang="en-US" sz="1800" dirty="0">
                <a:latin typeface="Times New Roman"/>
                <a:cs typeface="Times New Roman"/>
              </a:rPr>
              <a:t> from </a:t>
            </a:r>
            <a:r>
              <a:rPr lang="en-US" sz="1800" spc="-10" dirty="0">
                <a:latin typeface="Times New Roman"/>
                <a:cs typeface="Times New Roman"/>
              </a:rPr>
              <a:t>their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tweets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user</a:t>
            </a:r>
            <a:r>
              <a:rPr lang="en-US" sz="1800" spc="29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profile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data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twitter. </a:t>
            </a:r>
          </a:p>
          <a:p>
            <a:pPr marL="300990" marR="135890" indent="-285750" algn="just">
              <a:lnSpc>
                <a:spcPct val="1438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Times New Roman"/>
                <a:cs typeface="Times New Roman"/>
              </a:rPr>
              <a:t>Purchase </a:t>
            </a:r>
            <a:r>
              <a:rPr lang="en-US" sz="1800" dirty="0">
                <a:latin typeface="Times New Roman"/>
                <a:cs typeface="Times New Roman"/>
              </a:rPr>
              <a:t>Intention detection task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10" dirty="0">
                <a:latin typeface="Times New Roman"/>
                <a:cs typeface="Times New Roman"/>
              </a:rPr>
              <a:t>close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dirty="0">
                <a:latin typeface="Times New Roman"/>
                <a:cs typeface="Times New Roman"/>
              </a:rPr>
              <a:t>the task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identifying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wishes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dirty="0">
                <a:latin typeface="Times New Roman"/>
                <a:cs typeface="Times New Roman"/>
              </a:rPr>
              <a:t>product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reviews.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16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041CF-9965-5504-468D-DC0176F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9F90B-8F6D-BF9A-7CFB-76181E629D1A}"/>
              </a:ext>
            </a:extLst>
          </p:cNvPr>
          <p:cNvSpPr txBox="1"/>
          <p:nvPr/>
        </p:nvSpPr>
        <p:spPr>
          <a:xfrm>
            <a:off x="1981200" y="995680"/>
            <a:ext cx="7162800" cy="2668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Objectives: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800" dirty="0">
              <a:latin typeface="Times New Roman"/>
              <a:cs typeface="Times New Roman"/>
            </a:endParaRPr>
          </a:p>
          <a:p>
            <a:pPr marL="463550" indent="-226060">
              <a:lnSpc>
                <a:spcPct val="100000"/>
              </a:lnSpc>
              <a:spcBef>
                <a:spcPts val="844"/>
              </a:spcBef>
              <a:buFont typeface="Symbol"/>
              <a:buChar char=""/>
              <a:tabLst>
                <a:tab pos="463550" algn="l"/>
                <a:tab pos="464184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create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Web </a:t>
            </a:r>
            <a:r>
              <a:rPr lang="en-US" sz="1800" dirty="0">
                <a:latin typeface="Times New Roman"/>
                <a:cs typeface="Times New Roman"/>
              </a:rPr>
              <a:t>application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need</a:t>
            </a:r>
            <a:r>
              <a:rPr lang="en-US" sz="1800" spc="10" dirty="0">
                <a:latin typeface="Times New Roman"/>
                <a:cs typeface="Times New Roman"/>
              </a:rPr>
              <a:t> to </a:t>
            </a:r>
            <a:r>
              <a:rPr lang="en-US" sz="1800" spc="-5" dirty="0">
                <a:latin typeface="Times New Roman"/>
                <a:cs typeface="Times New Roman"/>
              </a:rPr>
              <a:t>create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various</a:t>
            </a:r>
            <a:r>
              <a:rPr lang="en-US" sz="1800" dirty="0">
                <a:latin typeface="Times New Roman"/>
                <a:cs typeface="Times New Roman"/>
              </a:rPr>
              <a:t> dashboards.</a:t>
            </a:r>
          </a:p>
          <a:p>
            <a:pPr marL="463550" indent="-22606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3550" algn="l"/>
                <a:tab pos="464184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update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test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data </a:t>
            </a:r>
            <a:r>
              <a:rPr lang="en-US" sz="1800" spc="-5" dirty="0">
                <a:latin typeface="Times New Roman"/>
                <a:cs typeface="Times New Roman"/>
              </a:rPr>
              <a:t>we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need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have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annoted</a:t>
            </a:r>
            <a:r>
              <a:rPr lang="en-US" sz="1800" spc="10" dirty="0">
                <a:latin typeface="Times New Roman"/>
                <a:cs typeface="Times New Roman"/>
              </a:rPr>
              <a:t> d</a:t>
            </a:r>
            <a:r>
              <a:rPr lang="en-US" sz="1800" spc="-5" dirty="0">
                <a:latin typeface="Times New Roman"/>
                <a:cs typeface="Times New Roman"/>
              </a:rPr>
              <a:t>ata.</a:t>
            </a:r>
            <a:endParaRPr lang="en-US" sz="1800" dirty="0">
              <a:latin typeface="Times New Roman"/>
              <a:cs typeface="Times New Roman"/>
            </a:endParaRPr>
          </a:p>
          <a:p>
            <a:pPr marL="463550" indent="-226060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3550" algn="l"/>
                <a:tab pos="464184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annoted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data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collection of 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twitter tweets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 </a:t>
            </a:r>
            <a:r>
              <a:rPr lang="en-US" sz="1800" spc="-10" dirty="0">
                <a:latin typeface="Times New Roman"/>
                <a:cs typeface="Times New Roman"/>
              </a:rPr>
              <a:t>the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form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of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csv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file.</a:t>
            </a:r>
          </a:p>
          <a:p>
            <a:pPr marL="463550" marR="5080" indent="-226060">
              <a:lnSpc>
                <a:spcPct val="141600"/>
              </a:lnSpc>
              <a:spcBef>
                <a:spcPts val="120"/>
              </a:spcBef>
              <a:buFont typeface="Symbol"/>
              <a:buChar char=""/>
              <a:tabLst>
                <a:tab pos="463550" algn="l"/>
                <a:tab pos="464184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based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training </a:t>
            </a:r>
            <a:r>
              <a:rPr lang="en-US" sz="1800" spc="5" dirty="0">
                <a:latin typeface="Times New Roman"/>
                <a:cs typeface="Times New Roman"/>
              </a:rPr>
              <a:t>data,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model </a:t>
            </a:r>
            <a:r>
              <a:rPr lang="en-US" sz="1800" dirty="0">
                <a:latin typeface="Times New Roman"/>
                <a:cs typeface="Times New Roman"/>
              </a:rPr>
              <a:t>will </a:t>
            </a:r>
            <a:r>
              <a:rPr lang="en-US" sz="1800" spc="-5" dirty="0">
                <a:latin typeface="Times New Roman"/>
                <a:cs typeface="Times New Roman"/>
              </a:rPr>
              <a:t>estimate </a:t>
            </a:r>
            <a:r>
              <a:rPr lang="en-US" sz="1800" dirty="0">
                <a:latin typeface="Times New Roman"/>
                <a:cs typeface="Times New Roman"/>
              </a:rPr>
              <a:t>a </a:t>
            </a:r>
            <a:r>
              <a:rPr lang="en-US" sz="1800" spc="-5" dirty="0">
                <a:latin typeface="Times New Roman"/>
                <a:cs typeface="Times New Roman"/>
              </a:rPr>
              <a:t>prediction or likelihood </a:t>
            </a:r>
            <a:r>
              <a:rPr lang="en-US" sz="1800" spc="10" dirty="0">
                <a:latin typeface="Times New Roman"/>
                <a:cs typeface="Times New Roman"/>
              </a:rPr>
              <a:t>of </a:t>
            </a:r>
            <a:r>
              <a:rPr lang="en-US" sz="1800" spc="-5" dirty="0">
                <a:latin typeface="Times New Roman"/>
                <a:cs typeface="Times New Roman"/>
              </a:rPr>
              <a:t>whether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2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customer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will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buy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it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not.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16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0194E-1F75-4C54-353C-13CAA405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9E18D-59BD-0931-AA5A-FDDD377054DA}"/>
              </a:ext>
            </a:extLst>
          </p:cNvPr>
          <p:cNvSpPr txBox="1"/>
          <p:nvPr/>
        </p:nvSpPr>
        <p:spPr>
          <a:xfrm>
            <a:off x="1698003" y="787782"/>
            <a:ext cx="9743440" cy="5506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latin typeface="Times New Roman"/>
                <a:cs typeface="Times New Roman"/>
              </a:rPr>
              <a:t>Literature</a:t>
            </a:r>
            <a:r>
              <a:rPr lang="en-US" sz="2000" b="1" spc="-45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Review: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1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43700"/>
              </a:lnSpc>
              <a:buFont typeface="Times New Roman"/>
              <a:buAutoNum type="arabicPlain"/>
              <a:tabLst>
                <a:tab pos="262890" algn="l"/>
              </a:tabLst>
            </a:pPr>
            <a:r>
              <a:rPr lang="en-US" b="1" spc="-10" dirty="0">
                <a:latin typeface="Times New Roman"/>
                <a:cs typeface="Times New Roman"/>
              </a:rPr>
              <a:t>. </a:t>
            </a:r>
            <a:r>
              <a:rPr lang="en-US" sz="1800" b="1" spc="-10" dirty="0">
                <a:latin typeface="Times New Roman"/>
                <a:cs typeface="Times New Roman"/>
              </a:rPr>
              <a:t>Our </a:t>
            </a:r>
            <a:r>
              <a:rPr lang="en-US" sz="1800" b="1" spc="-5" dirty="0">
                <a:latin typeface="Times New Roman"/>
                <a:cs typeface="Times New Roman"/>
              </a:rPr>
              <a:t>inference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out</a:t>
            </a:r>
            <a:r>
              <a:rPr lang="en-US" sz="1800" b="1" dirty="0">
                <a:latin typeface="Times New Roman"/>
                <a:cs typeface="Times New Roman"/>
              </a:rPr>
              <a:t> of </a:t>
            </a:r>
            <a:r>
              <a:rPr lang="en-US" sz="1800" b="1" spc="-5" dirty="0">
                <a:latin typeface="Times New Roman"/>
                <a:cs typeface="Times New Roman"/>
              </a:rPr>
              <a:t>first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paper:</a:t>
            </a:r>
            <a:r>
              <a:rPr lang="en-US" sz="1800" b="1" spc="-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Explains about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Social </a:t>
            </a:r>
            <a:r>
              <a:rPr lang="en-US" sz="1800" spc="-5" dirty="0">
                <a:latin typeface="Times New Roman"/>
                <a:cs typeface="Times New Roman"/>
              </a:rPr>
              <a:t>platforms like Twitter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Facebook </a:t>
            </a:r>
            <a:r>
              <a:rPr lang="en-US" sz="1800" spc="-15" dirty="0">
                <a:latin typeface="Times New Roman"/>
                <a:cs typeface="Times New Roman"/>
              </a:rPr>
              <a:t>allow </a:t>
            </a:r>
            <a:r>
              <a:rPr lang="en-US" sz="1800" spc="-5" dirty="0">
                <a:latin typeface="Times New Roman"/>
                <a:cs typeface="Times New Roman"/>
              </a:rPr>
              <a:t>users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share and </a:t>
            </a:r>
            <a:r>
              <a:rPr lang="en-US" sz="1800" dirty="0">
                <a:latin typeface="Times New Roman"/>
                <a:cs typeface="Times New Roman"/>
              </a:rPr>
              <a:t>publish </a:t>
            </a:r>
            <a:r>
              <a:rPr lang="en-US" sz="1800" spc="-5" dirty="0">
                <a:latin typeface="Times New Roman"/>
                <a:cs typeface="Times New Roman"/>
              </a:rPr>
              <a:t>information </a:t>
            </a:r>
            <a:r>
              <a:rPr lang="en-US" sz="1800" spc="5" dirty="0">
                <a:latin typeface="Times New Roman"/>
                <a:cs typeface="Times New Roman"/>
              </a:rPr>
              <a:t>with </a:t>
            </a:r>
            <a:r>
              <a:rPr lang="en-US" sz="1800" spc="-10" dirty="0">
                <a:latin typeface="Times New Roman"/>
                <a:cs typeface="Times New Roman"/>
              </a:rPr>
              <a:t>their </a:t>
            </a:r>
            <a:r>
              <a:rPr lang="en-US" sz="1800" spc="-5" dirty="0">
                <a:latin typeface="Times New Roman"/>
                <a:cs typeface="Times New Roman"/>
              </a:rPr>
              <a:t>users.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addition </a:t>
            </a:r>
            <a:r>
              <a:rPr lang="en-US" sz="180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this, </a:t>
            </a:r>
            <a:r>
              <a:rPr lang="en-US" sz="1800" spc="-5" dirty="0">
                <a:latin typeface="Times New Roman"/>
                <a:cs typeface="Times New Roman"/>
              </a:rPr>
              <a:t> users </a:t>
            </a:r>
            <a:r>
              <a:rPr lang="en-US" sz="1800" spc="-10" dirty="0">
                <a:latin typeface="Times New Roman"/>
                <a:cs typeface="Times New Roman"/>
              </a:rPr>
              <a:t>use </a:t>
            </a:r>
            <a:r>
              <a:rPr lang="en-US" sz="1800" dirty="0">
                <a:latin typeface="Times New Roman"/>
                <a:cs typeface="Times New Roman"/>
              </a:rPr>
              <a:t>them </a:t>
            </a:r>
            <a:r>
              <a:rPr lang="en-US" sz="1800" spc="10" dirty="0">
                <a:latin typeface="Times New Roman"/>
                <a:cs typeface="Times New Roman"/>
              </a:rPr>
              <a:t>to </a:t>
            </a:r>
            <a:r>
              <a:rPr lang="en-US" sz="1800" spc="-10" dirty="0">
                <a:latin typeface="Times New Roman"/>
                <a:cs typeface="Times New Roman"/>
              </a:rPr>
              <a:t>answer </a:t>
            </a:r>
            <a:r>
              <a:rPr lang="en-US" sz="1800" dirty="0">
                <a:latin typeface="Times New Roman"/>
                <a:cs typeface="Times New Roman"/>
              </a:rPr>
              <a:t>very </a:t>
            </a:r>
            <a:r>
              <a:rPr lang="en-US" sz="1800" spc="-5" dirty="0">
                <a:latin typeface="Times New Roman"/>
                <a:cs typeface="Times New Roman"/>
              </a:rPr>
              <a:t>precise </a:t>
            </a:r>
            <a:r>
              <a:rPr lang="en-US" sz="1800" spc="-10" dirty="0">
                <a:latin typeface="Times New Roman"/>
                <a:cs typeface="Times New Roman"/>
              </a:rPr>
              <a:t>and </a:t>
            </a:r>
            <a:r>
              <a:rPr lang="en-US" sz="1800" spc="-5" dirty="0">
                <a:latin typeface="Times New Roman"/>
                <a:cs typeface="Times New Roman"/>
              </a:rPr>
              <a:t>highly contextualized queries,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-10" dirty="0">
                <a:latin typeface="Times New Roman"/>
                <a:cs typeface="Times New Roman"/>
              </a:rPr>
              <a:t>queries for </a:t>
            </a:r>
            <a:r>
              <a:rPr lang="en-US" sz="1800" spc="-5" dirty="0">
                <a:latin typeface="Times New Roman"/>
                <a:cs typeface="Times New Roman"/>
              </a:rPr>
              <a:t>which </a:t>
            </a:r>
            <a:r>
              <a:rPr lang="en-US" sz="1800" dirty="0">
                <a:latin typeface="Times New Roman"/>
                <a:cs typeface="Times New Roman"/>
              </a:rPr>
              <a:t> the </a:t>
            </a:r>
            <a:r>
              <a:rPr lang="en-US" sz="1800" spc="-10" dirty="0">
                <a:latin typeface="Times New Roman"/>
                <a:cs typeface="Times New Roman"/>
              </a:rPr>
              <a:t>relevant content </a:t>
            </a:r>
            <a:r>
              <a:rPr lang="en-US" sz="1800" spc="-15" dirty="0">
                <a:latin typeface="Times New Roman"/>
                <a:cs typeface="Times New Roman"/>
              </a:rPr>
              <a:t>has </a:t>
            </a:r>
            <a:r>
              <a:rPr lang="en-US" sz="1800" spc="-5" dirty="0">
                <a:latin typeface="Times New Roman"/>
                <a:cs typeface="Times New Roman"/>
              </a:rPr>
              <a:t>not </a:t>
            </a:r>
            <a:r>
              <a:rPr lang="en-US" sz="1800" spc="-10" dirty="0">
                <a:latin typeface="Times New Roman"/>
                <a:cs typeface="Times New Roman"/>
              </a:rPr>
              <a:t>been </a:t>
            </a:r>
            <a:r>
              <a:rPr lang="en-US" sz="1800" dirty="0">
                <a:latin typeface="Times New Roman"/>
                <a:cs typeface="Times New Roman"/>
              </a:rPr>
              <a:t>authored </a:t>
            </a:r>
            <a:r>
              <a:rPr lang="en-US" sz="1800" spc="-5" dirty="0">
                <a:latin typeface="Times New Roman"/>
                <a:cs typeface="Times New Roman"/>
              </a:rPr>
              <a:t>yet, </a:t>
            </a:r>
            <a:r>
              <a:rPr lang="en-US" sz="1800" spc="-10" dirty="0">
                <a:latin typeface="Times New Roman"/>
                <a:cs typeface="Times New Roman"/>
              </a:rPr>
              <a:t>e.g., </a:t>
            </a:r>
            <a:r>
              <a:rPr lang="en-US" sz="1800" spc="-15" dirty="0">
                <a:latin typeface="Times New Roman"/>
                <a:cs typeface="Times New Roman"/>
              </a:rPr>
              <a:t>asking </a:t>
            </a:r>
            <a:r>
              <a:rPr lang="en-US" sz="1800" dirty="0">
                <a:latin typeface="Times New Roman"/>
                <a:cs typeface="Times New Roman"/>
              </a:rPr>
              <a:t>about a </a:t>
            </a:r>
            <a:r>
              <a:rPr lang="en-US" sz="1800" spc="-5" dirty="0">
                <a:latin typeface="Times New Roman"/>
                <a:cs typeface="Times New Roman"/>
              </a:rPr>
              <a:t>conference </a:t>
            </a:r>
            <a:r>
              <a:rPr lang="en-US" sz="1800" spc="-10" dirty="0">
                <a:latin typeface="Times New Roman"/>
                <a:cs typeface="Times New Roman"/>
              </a:rPr>
              <a:t>event using </a:t>
            </a:r>
            <a:r>
              <a:rPr lang="en-US" sz="1800" spc="-5" dirty="0">
                <a:latin typeface="Times New Roman"/>
                <a:cs typeface="Times New Roman"/>
              </a:rPr>
              <a:t>its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hashtag </a:t>
            </a:r>
            <a:r>
              <a:rPr lang="en-US" sz="1800" spc="10" dirty="0">
                <a:latin typeface="Times New Roman"/>
                <a:cs typeface="Times New Roman"/>
              </a:rPr>
              <a:t>on </a:t>
            </a:r>
            <a:r>
              <a:rPr lang="en-US" sz="1800" dirty="0">
                <a:latin typeface="Times New Roman"/>
                <a:cs typeface="Times New Roman"/>
              </a:rPr>
              <a:t>Twitter. </a:t>
            </a:r>
            <a:r>
              <a:rPr lang="en-US" sz="1800" spc="-10" dirty="0">
                <a:latin typeface="Times New Roman"/>
                <a:cs typeface="Times New Roman"/>
              </a:rPr>
              <a:t>Even </a:t>
            </a:r>
            <a:r>
              <a:rPr lang="en-US" sz="1800" spc="-15" dirty="0">
                <a:latin typeface="Times New Roman"/>
                <a:cs typeface="Times New Roman"/>
              </a:rPr>
              <a:t>if </a:t>
            </a:r>
            <a:r>
              <a:rPr lang="en-US" sz="180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profile </a:t>
            </a:r>
            <a:r>
              <a:rPr lang="en-US" sz="1800" spc="-15" dirty="0">
                <a:latin typeface="Times New Roman"/>
                <a:cs typeface="Times New Roman"/>
              </a:rPr>
              <a:t>is </a:t>
            </a:r>
            <a:r>
              <a:rPr lang="en-US" sz="1800" spc="-5" dirty="0">
                <a:latin typeface="Times New Roman"/>
                <a:cs typeface="Times New Roman"/>
              </a:rPr>
              <a:t>private, we can </a:t>
            </a:r>
            <a:r>
              <a:rPr lang="en-US" sz="1800" dirty="0">
                <a:latin typeface="Times New Roman"/>
                <a:cs typeface="Times New Roman"/>
              </a:rPr>
              <a:t>still </a:t>
            </a:r>
            <a:r>
              <a:rPr lang="en-US" sz="1800" spc="-5" dirty="0">
                <a:latin typeface="Times New Roman"/>
                <a:cs typeface="Times New Roman"/>
              </a:rPr>
              <a:t>derive </a:t>
            </a:r>
            <a:r>
              <a:rPr lang="en-US" sz="1800" dirty="0">
                <a:latin typeface="Times New Roman"/>
                <a:cs typeface="Times New Roman"/>
              </a:rPr>
              <a:t>some </a:t>
            </a:r>
            <a:r>
              <a:rPr lang="en-US" sz="1800" spc="-5" dirty="0">
                <a:latin typeface="Times New Roman"/>
                <a:cs typeface="Times New Roman"/>
              </a:rPr>
              <a:t>attributes. Also,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when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tried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external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user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extract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profiles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from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different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online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social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network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e.g.</a:t>
            </a:r>
            <a:r>
              <a:rPr lang="en-US" sz="1800" spc="-5" dirty="0" err="1">
                <a:latin typeface="Times New Roman"/>
                <a:cs typeface="Times New Roman"/>
              </a:rPr>
              <a:t>Twitter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Facebook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either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no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data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minimal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data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was </a:t>
            </a:r>
            <a:r>
              <a:rPr lang="en-US" sz="1800" spc="-15" dirty="0">
                <a:latin typeface="Times New Roman"/>
                <a:cs typeface="Times New Roman"/>
              </a:rPr>
              <a:t>made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available</a:t>
            </a:r>
            <a:endParaRPr lang="en-US" sz="1800" dirty="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44200"/>
              </a:lnSpc>
              <a:spcBef>
                <a:spcPts val="705"/>
              </a:spcBef>
              <a:buFont typeface="Times New Roman"/>
              <a:buAutoNum type="arabicPlain" startAt="2"/>
              <a:tabLst>
                <a:tab pos="238760" algn="l"/>
              </a:tabLst>
            </a:pPr>
            <a:r>
              <a:rPr lang="en-US" sz="1800" b="1" dirty="0">
                <a:latin typeface="Times New Roman"/>
                <a:cs typeface="Times New Roman"/>
              </a:rPr>
              <a:t>. Our </a:t>
            </a:r>
            <a:r>
              <a:rPr lang="en-US" sz="1800" b="1" spc="-5" dirty="0">
                <a:latin typeface="Times New Roman"/>
                <a:cs typeface="Times New Roman"/>
              </a:rPr>
              <a:t>inference </a:t>
            </a:r>
            <a:r>
              <a:rPr lang="en-US" sz="1800" b="1" dirty="0">
                <a:latin typeface="Times New Roman"/>
                <a:cs typeface="Times New Roman"/>
              </a:rPr>
              <a:t>out of </a:t>
            </a:r>
            <a:r>
              <a:rPr lang="en-US" sz="1800" b="1" spc="-5" dirty="0">
                <a:latin typeface="Times New Roman"/>
                <a:cs typeface="Times New Roman"/>
              </a:rPr>
              <a:t>second </a:t>
            </a:r>
            <a:r>
              <a:rPr lang="en-US" sz="1800" b="1" spc="-10" dirty="0">
                <a:latin typeface="Times New Roman"/>
                <a:cs typeface="Times New Roman"/>
              </a:rPr>
              <a:t>paper: </a:t>
            </a:r>
            <a:r>
              <a:rPr lang="en-US" sz="1800" spc="-10" dirty="0">
                <a:latin typeface="Times New Roman"/>
                <a:cs typeface="Times New Roman"/>
              </a:rPr>
              <a:t>The </a:t>
            </a:r>
            <a:r>
              <a:rPr lang="en-US" sz="1800" spc="-5" dirty="0">
                <a:latin typeface="Times New Roman"/>
                <a:cs typeface="Times New Roman"/>
              </a:rPr>
              <a:t>common </a:t>
            </a:r>
            <a:r>
              <a:rPr lang="en-US" sz="1800" spc="-10" dirty="0">
                <a:latin typeface="Times New Roman"/>
                <a:cs typeface="Times New Roman"/>
              </a:rPr>
              <a:t>machine learning </a:t>
            </a:r>
            <a:r>
              <a:rPr lang="en-US" sz="1800" spc="-5" dirty="0">
                <a:latin typeface="Times New Roman"/>
                <a:cs typeface="Times New Roman"/>
              </a:rPr>
              <a:t>algorithms that </a:t>
            </a:r>
            <a:r>
              <a:rPr lang="en-US" sz="1800" dirty="0">
                <a:latin typeface="Times New Roman"/>
                <a:cs typeface="Times New Roman"/>
              </a:rPr>
              <a:t>are </a:t>
            </a:r>
            <a:r>
              <a:rPr lang="en-US" spc="5" dirty="0">
                <a:latin typeface="Times New Roman"/>
                <a:cs typeface="Times New Roman"/>
              </a:rPr>
              <a:t>using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for</a:t>
            </a:r>
            <a:r>
              <a:rPr lang="en-US" sz="1800" spc="-5" dirty="0">
                <a:latin typeface="Times New Roman"/>
                <a:cs typeface="Times New Roman"/>
              </a:rPr>
              <a:t> text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analysis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 </a:t>
            </a:r>
            <a:r>
              <a:rPr lang="en-US" sz="1800" spc="-5" dirty="0">
                <a:latin typeface="Times New Roman"/>
                <a:cs typeface="Times New Roman"/>
              </a:rPr>
              <a:t>Linear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Regression,</a:t>
            </a:r>
            <a:r>
              <a:rPr lang="en-US" sz="1800" dirty="0">
                <a:latin typeface="Times New Roman"/>
                <a:cs typeface="Times New Roman"/>
              </a:rPr>
              <a:t> Random </a:t>
            </a:r>
            <a:r>
              <a:rPr lang="en-US" sz="1800" spc="-5" dirty="0">
                <a:latin typeface="Times New Roman"/>
                <a:cs typeface="Times New Roman"/>
              </a:rPr>
              <a:t>Forest,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Naive</a:t>
            </a:r>
            <a:r>
              <a:rPr lang="en-US" sz="1800" spc="2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Bayes and</a:t>
            </a:r>
            <a:r>
              <a:rPr lang="en-US" sz="1800" spc="2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Support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Vector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Machine.</a:t>
            </a:r>
            <a:r>
              <a:rPr lang="en-US" sz="1800" spc="-5" dirty="0">
                <a:latin typeface="Times New Roman"/>
                <a:cs typeface="Times New Roman"/>
              </a:rPr>
              <a:t> Applying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Named</a:t>
            </a:r>
            <a:r>
              <a:rPr lang="en-US" sz="1800" dirty="0">
                <a:latin typeface="Times New Roman"/>
                <a:cs typeface="Times New Roman"/>
              </a:rPr>
              <a:t> Entity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Recognition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(NER)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Natural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Language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Processing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(NLP)</a:t>
            </a:r>
            <a:r>
              <a:rPr lang="en-US" sz="1800" dirty="0">
                <a:latin typeface="Times New Roman"/>
                <a:cs typeface="Times New Roman"/>
              </a:rPr>
              <a:t> to</a:t>
            </a:r>
            <a:r>
              <a:rPr lang="en-US" sz="1800" spc="5" dirty="0">
                <a:latin typeface="Times New Roman"/>
                <a:cs typeface="Times New Roman"/>
              </a:rPr>
              <a:t> tweets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30" dirty="0">
                <a:latin typeface="Times New Roman"/>
                <a:cs typeface="Times New Roman"/>
              </a:rPr>
              <a:t>is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very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difficult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because</a:t>
            </a:r>
            <a:r>
              <a:rPr lang="en-US" sz="1800" spc="-5" dirty="0">
                <a:latin typeface="Times New Roman"/>
                <a:cs typeface="Times New Roman"/>
              </a:rPr>
              <a:t> people</a:t>
            </a:r>
            <a:r>
              <a:rPr lang="en-US" sz="1800" dirty="0">
                <a:latin typeface="Times New Roman"/>
                <a:cs typeface="Times New Roman"/>
              </a:rPr>
              <a:t> often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use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abbreviations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spc="10" dirty="0">
                <a:latin typeface="Times New Roman"/>
                <a:cs typeface="Times New Roman"/>
              </a:rPr>
              <a:t>or 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deliberately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misspelled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words </a:t>
            </a:r>
            <a:r>
              <a:rPr lang="en-US" sz="1800" spc="-10" dirty="0">
                <a:latin typeface="Times New Roman"/>
                <a:cs typeface="Times New Roman"/>
              </a:rPr>
              <a:t>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grammatical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errors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in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tweets.</a:t>
            </a:r>
          </a:p>
        </p:txBody>
      </p:sp>
    </p:spTree>
    <p:extLst>
      <p:ext uri="{BB962C8B-B14F-4D97-AF65-F5344CB8AC3E}">
        <p14:creationId xmlns:p14="http://schemas.microsoft.com/office/powerpoint/2010/main" val="3852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0DB1F-646C-CA61-8331-2040D9A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DED08-DDDF-4C53-AD01-0CD4DF16661D}"/>
              </a:ext>
            </a:extLst>
          </p:cNvPr>
          <p:cNvSpPr txBox="1"/>
          <p:nvPr/>
        </p:nvSpPr>
        <p:spPr>
          <a:xfrm>
            <a:off x="1686560" y="293236"/>
            <a:ext cx="9184640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Methodology:</a:t>
            </a:r>
            <a:r>
              <a:rPr lang="en-US" sz="2000" b="1" spc="5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5" dirty="0">
                <a:latin typeface="Times New Roman"/>
                <a:cs typeface="Times New Roman"/>
              </a:rPr>
              <a:t>                     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800" dirty="0">
                <a:latin typeface="Times New Roman"/>
                <a:cs typeface="Times New Roman"/>
              </a:rPr>
              <a:t>Steps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involved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 User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Interest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Based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Social</a:t>
            </a:r>
            <a:r>
              <a:rPr lang="en-US" sz="1800" spc="-5" dirty="0">
                <a:latin typeface="Times New Roman"/>
                <a:cs typeface="Times New Roman"/>
              </a:rPr>
              <a:t> Media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Retrieval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System</a:t>
            </a: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4BCA0686-5476-4E83-9EB8-7C62EE78C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51559"/>
              </p:ext>
            </p:extLst>
          </p:nvPr>
        </p:nvGraphicFramePr>
        <p:xfrm>
          <a:off x="829628" y="787782"/>
          <a:ext cx="10830560" cy="573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4" name="Graphic 63">
            <a:extLst>
              <a:ext uri="{FF2B5EF4-FFF2-40B4-BE49-F238E27FC236}">
                <a16:creationId xmlns:a16="http://schemas.microsoft.com/office/drawing/2014/main" id="{0849B74F-492A-30EB-2198-535A1D9DCE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6560" y="1612537"/>
            <a:ext cx="788846" cy="983937"/>
          </a:xfrm>
          <a:prstGeom prst="rect">
            <a:avLst/>
          </a:prstGeom>
        </p:spPr>
      </p:pic>
      <p:pic>
        <p:nvPicPr>
          <p:cNvPr id="65" name="Picture 64" descr="A close up of a logo&#10;&#10;Description automatically generated">
            <a:extLst>
              <a:ext uri="{FF2B5EF4-FFF2-40B4-BE49-F238E27FC236}">
                <a16:creationId xmlns:a16="http://schemas.microsoft.com/office/drawing/2014/main" id="{E1E73966-6F6D-6031-A682-ACE35D5AFD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20" y="1612537"/>
            <a:ext cx="983937" cy="983937"/>
          </a:xfrm>
          <a:prstGeom prst="rect">
            <a:avLst/>
          </a:prstGeom>
        </p:spPr>
      </p:pic>
      <p:pic>
        <p:nvPicPr>
          <p:cNvPr id="66" name="Picture 65" descr="A picture containing object&#10;&#10;Description automatically generated">
            <a:extLst>
              <a:ext uri="{FF2B5EF4-FFF2-40B4-BE49-F238E27FC236}">
                <a16:creationId xmlns:a16="http://schemas.microsoft.com/office/drawing/2014/main" id="{7D0FC2E0-D9F1-A78E-B3EF-5901A729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37" y="1612536"/>
            <a:ext cx="983937" cy="983937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2851D56-E5A9-9245-7E2F-6B40D2F23E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97891" y="1612536"/>
            <a:ext cx="983937" cy="9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E1F6E8-EFF3-C6DD-742C-5A50D32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A2C3-F79B-447F-9527-DC32D1B683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77635-343B-AC6D-6F26-EF8D95EB93F9}"/>
              </a:ext>
            </a:extLst>
          </p:cNvPr>
          <p:cNvSpPr txBox="1"/>
          <p:nvPr/>
        </p:nvSpPr>
        <p:spPr>
          <a:xfrm>
            <a:off x="2534920" y="970344"/>
            <a:ext cx="712216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Evaluation: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evaluate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models,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will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be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using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following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techniques: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Confusion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Matrix</a:t>
            </a: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Accuracy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Precision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Recall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70534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F-Measure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70534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True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Negative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6603231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214</TotalTime>
  <Words>991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Wisp</vt:lpstr>
      <vt:lpstr>    H.K.E Society’s S.L.N. COLLEGE OF ENGINEERING                    DEPARTMENT OF COMPUTER SCIENCE &amp; ENGINEERING (Affiliated to VTU - Belagavi, Affiliated to AICTE – New Delhi, Accredited by NAAC)   Y-Camp, Raichur-584 135, Karnataka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H.K.E Society’s S.L.N. COLLEGE OF ENGINEERING                    DEPARTMENT OF COMPUTER SCIENCE &amp; ENGINEERING (Affiliated to VTU - Belagavi, Affiliated to AICTE – New Delhi, Accredited by NAAC)  Y-Camp, Raichur-584 135, Karnataka  2022-2023</dc:title>
  <dc:creator>VINOD KUMAR</dc:creator>
  <cp:lastModifiedBy>VINOD KUMAR</cp:lastModifiedBy>
  <cp:revision>47</cp:revision>
  <dcterms:created xsi:type="dcterms:W3CDTF">2022-12-04T07:23:43Z</dcterms:created>
  <dcterms:modified xsi:type="dcterms:W3CDTF">2023-05-23T09:31:32Z</dcterms:modified>
</cp:coreProperties>
</file>