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3" r:id="rId1"/>
  </p:sldMasterIdLst>
  <p:notesMasterIdLst>
    <p:notesMasterId r:id="rId21"/>
  </p:notesMasterIdLst>
  <p:sldIdLst>
    <p:sldId id="256" r:id="rId2"/>
    <p:sldId id="257" r:id="rId3"/>
    <p:sldId id="258" r:id="rId4"/>
    <p:sldId id="259" r:id="rId5"/>
    <p:sldId id="261" r:id="rId6"/>
    <p:sldId id="275" r:id="rId7"/>
    <p:sldId id="278" r:id="rId8"/>
    <p:sldId id="279" r:id="rId9"/>
    <p:sldId id="280" r:id="rId10"/>
    <p:sldId id="274" r:id="rId11"/>
    <p:sldId id="263" r:id="rId12"/>
    <p:sldId id="264" r:id="rId13"/>
    <p:sldId id="269" r:id="rId14"/>
    <p:sldId id="270" r:id="rId15"/>
    <p:sldId id="273" r:id="rId16"/>
    <p:sldId id="265" r:id="rId17"/>
    <p:sldId id="271"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60"/>
  </p:normalViewPr>
  <p:slideViewPr>
    <p:cSldViewPr snapToGrid="0">
      <p:cViewPr varScale="1">
        <p:scale>
          <a:sx n="86" d="100"/>
          <a:sy n="86" d="100"/>
        </p:scale>
        <p:origin x="76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E6082F-0B10-49B2-892A-362D22988D00}"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199A59C4-CEB6-4513-A430-986674A5F023}">
      <dgm:prSet phldrT="[Text]"/>
      <dgm:spPr/>
      <dgm:t>
        <a:bodyPr/>
        <a:lstStyle/>
        <a:p>
          <a:r>
            <a:rPr lang="en-US" b="1" dirty="0">
              <a:effectLst>
                <a:outerShdw blurRad="38100" dist="38100" dir="2700000" algn="tl">
                  <a:srgbClr val="000000">
                    <a:alpha val="43137"/>
                  </a:srgbClr>
                </a:outerShdw>
              </a:effectLst>
            </a:rPr>
            <a:t>Step 1 Data acquisition and preprocessing</a:t>
          </a:r>
          <a:endParaRPr lang="en-US" dirty="0"/>
        </a:p>
      </dgm:t>
    </dgm:pt>
    <dgm:pt modelId="{5C8371A1-31F2-4875-948E-9A87449CDDD3}" type="parTrans" cxnId="{CB35DD17-CAF6-4DF5-97A9-6D680DF92D2F}">
      <dgm:prSet/>
      <dgm:spPr/>
      <dgm:t>
        <a:bodyPr/>
        <a:lstStyle/>
        <a:p>
          <a:endParaRPr lang="en-US"/>
        </a:p>
      </dgm:t>
    </dgm:pt>
    <dgm:pt modelId="{7E1857EE-6C23-416F-AC35-99A31897EE4D}" type="sibTrans" cxnId="{CB35DD17-CAF6-4DF5-97A9-6D680DF92D2F}">
      <dgm:prSet/>
      <dgm:spPr/>
      <dgm:t>
        <a:bodyPr/>
        <a:lstStyle/>
        <a:p>
          <a:endParaRPr lang="en-US"/>
        </a:p>
      </dgm:t>
    </dgm:pt>
    <dgm:pt modelId="{CB5473DC-1C84-4502-9236-2FEEB247CA3E}">
      <dgm:prSet phldrT="[Text]"/>
      <dgm:spPr/>
      <dgm:t>
        <a:bodyPr/>
        <a:lstStyle/>
        <a:p>
          <a:pPr>
            <a:buFont typeface="Arial" panose="020B0604020202020204" pitchFamily="34" charset="0"/>
            <a:buChar char="•"/>
          </a:pPr>
          <a:r>
            <a:rPr lang="en-US" dirty="0"/>
            <a:t>Retrieve tweets that are related to the target product</a:t>
          </a:r>
        </a:p>
      </dgm:t>
    </dgm:pt>
    <dgm:pt modelId="{7E375346-0191-4527-9A94-3C4F349E58B6}" type="parTrans" cxnId="{0EBEEA8D-F9E0-4891-B9DA-EE318B17997D}">
      <dgm:prSet/>
      <dgm:spPr/>
      <dgm:t>
        <a:bodyPr/>
        <a:lstStyle/>
        <a:p>
          <a:endParaRPr lang="en-US"/>
        </a:p>
      </dgm:t>
    </dgm:pt>
    <dgm:pt modelId="{ABC275F7-8F4E-4123-803F-63ED7634490A}" type="sibTrans" cxnId="{0EBEEA8D-F9E0-4891-B9DA-EE318B17997D}">
      <dgm:prSet/>
      <dgm:spPr/>
      <dgm:t>
        <a:bodyPr/>
        <a:lstStyle/>
        <a:p>
          <a:endParaRPr lang="en-US"/>
        </a:p>
      </dgm:t>
    </dgm:pt>
    <dgm:pt modelId="{DEBF5FBD-DDE8-48B9-A4EB-193447D3E663}">
      <dgm:prSet phldrT="[Text]"/>
      <dgm:spPr/>
      <dgm:t>
        <a:bodyPr/>
        <a:lstStyle/>
        <a:p>
          <a:pPr>
            <a:buFont typeface="Arial" panose="020B0604020202020204" pitchFamily="34" charset="0"/>
            <a:buChar char="•"/>
          </a:pPr>
          <a:r>
            <a:rPr lang="en-US" dirty="0"/>
            <a:t>Train various text analytics models on the tweets and profile of users.</a:t>
          </a:r>
        </a:p>
      </dgm:t>
    </dgm:pt>
    <dgm:pt modelId="{A53CDA73-C6F1-45E3-9F88-98783796FF1D}" type="parTrans" cxnId="{C4362A5A-86C6-4350-93BD-5C61BB1A8968}">
      <dgm:prSet/>
      <dgm:spPr/>
      <dgm:t>
        <a:bodyPr/>
        <a:lstStyle/>
        <a:p>
          <a:endParaRPr lang="en-US"/>
        </a:p>
      </dgm:t>
    </dgm:pt>
    <dgm:pt modelId="{BC79652B-C600-4242-A0A3-A0EF5E67744A}" type="sibTrans" cxnId="{C4362A5A-86C6-4350-93BD-5C61BB1A8968}">
      <dgm:prSet/>
      <dgm:spPr/>
      <dgm:t>
        <a:bodyPr/>
        <a:lstStyle/>
        <a:p>
          <a:endParaRPr lang="en-US"/>
        </a:p>
      </dgm:t>
    </dgm:pt>
    <dgm:pt modelId="{862F6A97-62F1-4C40-8F6B-90E77AF934C0}">
      <dgm:prSet/>
      <dgm:spPr/>
      <dgm:t>
        <a:bodyPr/>
        <a:lstStyle/>
        <a:p>
          <a:r>
            <a:rPr lang="en-US" dirty="0"/>
            <a:t>Clean, pre-process and transform the tweets</a:t>
          </a:r>
        </a:p>
      </dgm:t>
    </dgm:pt>
    <dgm:pt modelId="{CBC974D2-2CF6-4953-A4B1-67673D0616E5}" type="parTrans" cxnId="{653A279C-4FD6-4554-9BA5-1C0CCE418441}">
      <dgm:prSet/>
      <dgm:spPr/>
      <dgm:t>
        <a:bodyPr/>
        <a:lstStyle/>
        <a:p>
          <a:endParaRPr lang="en-US"/>
        </a:p>
      </dgm:t>
    </dgm:pt>
    <dgm:pt modelId="{CDC41293-94BD-402C-8DE6-385F90557CCD}" type="sibTrans" cxnId="{653A279C-4FD6-4554-9BA5-1C0CCE418441}">
      <dgm:prSet/>
      <dgm:spPr/>
      <dgm:t>
        <a:bodyPr/>
        <a:lstStyle/>
        <a:p>
          <a:endParaRPr lang="en-US"/>
        </a:p>
      </dgm:t>
    </dgm:pt>
    <dgm:pt modelId="{E2A1C22D-6CA0-4909-AA2E-5E30F1E2BAFC}">
      <dgm:prSet/>
      <dgm:spPr/>
      <dgm:t>
        <a:bodyPr/>
        <a:lstStyle/>
        <a:p>
          <a:r>
            <a:rPr lang="en-US" dirty="0"/>
            <a:t>Choose the best model having highest performance measure.</a:t>
          </a:r>
        </a:p>
      </dgm:t>
    </dgm:pt>
    <dgm:pt modelId="{0E51E7B3-385A-4239-A188-1187B4505CA4}" type="parTrans" cxnId="{A9F9A3AF-54B5-41BA-A40B-CF28F6C53538}">
      <dgm:prSet/>
      <dgm:spPr/>
      <dgm:t>
        <a:bodyPr/>
        <a:lstStyle/>
        <a:p>
          <a:endParaRPr lang="en-US"/>
        </a:p>
      </dgm:t>
    </dgm:pt>
    <dgm:pt modelId="{439EF86C-FBA0-4EF8-BB91-F881EE78A2FE}" type="sibTrans" cxnId="{A9F9A3AF-54B5-41BA-A40B-CF28F6C53538}">
      <dgm:prSet/>
      <dgm:spPr/>
      <dgm:t>
        <a:bodyPr/>
        <a:lstStyle/>
        <a:p>
          <a:endParaRPr lang="en-US"/>
        </a:p>
      </dgm:t>
    </dgm:pt>
    <dgm:pt modelId="{CEAD5BD3-D86D-4840-87B8-649DF7A5C46F}">
      <dgm:prSet phldrT="[Text]"/>
      <dgm:spPr/>
      <dgm:t>
        <a:bodyPr/>
        <a:lstStyle/>
        <a:p>
          <a:r>
            <a:rPr lang="en-US" b="1" dirty="0">
              <a:effectLst>
                <a:outerShdw blurRad="38100" dist="38100" dir="2700000" algn="tl">
                  <a:srgbClr val="000000">
                    <a:alpha val="43137"/>
                  </a:srgbClr>
                </a:outerShdw>
              </a:effectLst>
            </a:rPr>
            <a:t>Step 3  User Data Retrieval System</a:t>
          </a:r>
          <a:endParaRPr lang="en-US" dirty="0"/>
        </a:p>
      </dgm:t>
    </dgm:pt>
    <dgm:pt modelId="{28C1ABA3-73FE-408E-B79A-458B1F605D9C}" type="parTrans" cxnId="{46F7D955-551A-4F70-86A1-7350B0DDA430}">
      <dgm:prSet/>
      <dgm:spPr/>
      <dgm:t>
        <a:bodyPr/>
        <a:lstStyle/>
        <a:p>
          <a:endParaRPr lang="en-US"/>
        </a:p>
      </dgm:t>
    </dgm:pt>
    <dgm:pt modelId="{86B4DC97-B9EE-4E50-997C-716B57ADE3DC}" type="sibTrans" cxnId="{46F7D955-551A-4F70-86A1-7350B0DDA430}">
      <dgm:prSet/>
      <dgm:spPr/>
      <dgm:t>
        <a:bodyPr/>
        <a:lstStyle/>
        <a:p>
          <a:endParaRPr lang="en-US"/>
        </a:p>
      </dgm:t>
    </dgm:pt>
    <dgm:pt modelId="{8F3B174C-9407-4DFF-8A85-B779072DCF68}">
      <dgm:prSet phldrT="[Text]"/>
      <dgm:spPr/>
      <dgm:t>
        <a:bodyPr/>
        <a:lstStyle/>
        <a:p>
          <a:pPr>
            <a:buFont typeface="Arial" panose="020B0604020202020204" pitchFamily="34" charset="0"/>
            <a:buChar char="•"/>
          </a:pPr>
          <a:r>
            <a:rPr lang="en-US" dirty="0"/>
            <a:t>Predict which user have shown the intention to buy the desired product.</a:t>
          </a:r>
        </a:p>
      </dgm:t>
    </dgm:pt>
    <dgm:pt modelId="{AD592210-2A85-47E5-B328-78246AB0D483}" type="parTrans" cxnId="{89551E11-EEFC-49E2-B122-E74F3E36B573}">
      <dgm:prSet/>
      <dgm:spPr/>
      <dgm:t>
        <a:bodyPr/>
        <a:lstStyle/>
        <a:p>
          <a:endParaRPr lang="en-US"/>
        </a:p>
      </dgm:t>
    </dgm:pt>
    <dgm:pt modelId="{15105AE3-9E75-4EC4-B721-6B05B6B1EF79}" type="sibTrans" cxnId="{89551E11-EEFC-49E2-B122-E74F3E36B573}">
      <dgm:prSet/>
      <dgm:spPr/>
      <dgm:t>
        <a:bodyPr/>
        <a:lstStyle/>
        <a:p>
          <a:endParaRPr lang="en-US"/>
        </a:p>
      </dgm:t>
    </dgm:pt>
    <dgm:pt modelId="{CF4EC257-E749-4D2B-9C40-B22A2D66B3C8}">
      <dgm:prSet/>
      <dgm:spPr/>
      <dgm:t>
        <a:bodyPr/>
        <a:lstStyle/>
        <a:p>
          <a:r>
            <a:rPr lang="en-US" dirty="0"/>
            <a:t>Rank the customers according to their level/intensity of their purchase intention.</a:t>
          </a:r>
        </a:p>
      </dgm:t>
    </dgm:pt>
    <dgm:pt modelId="{D611180A-9319-4B6C-A269-D1C8EF5927C8}" type="parTrans" cxnId="{14D9063D-8573-42EC-9482-64358D86B901}">
      <dgm:prSet/>
      <dgm:spPr/>
      <dgm:t>
        <a:bodyPr/>
        <a:lstStyle/>
        <a:p>
          <a:endParaRPr lang="en-US"/>
        </a:p>
      </dgm:t>
    </dgm:pt>
    <dgm:pt modelId="{22ED9991-B23B-471D-8EA6-EC7DB29C20EA}" type="sibTrans" cxnId="{14D9063D-8573-42EC-9482-64358D86B901}">
      <dgm:prSet/>
      <dgm:spPr/>
      <dgm:t>
        <a:bodyPr/>
        <a:lstStyle/>
        <a:p>
          <a:endParaRPr lang="en-US"/>
        </a:p>
      </dgm:t>
    </dgm:pt>
    <dgm:pt modelId="{C4494481-B4C5-41C3-BF45-C19D0FF57B53}">
      <dgm:prSet phldrT="[Text]"/>
      <dgm:spPr/>
      <dgm:t>
        <a:bodyPr/>
        <a:lstStyle/>
        <a:p>
          <a:r>
            <a:rPr lang="en-US" b="1" dirty="0">
              <a:effectLst>
                <a:outerShdw blurRad="38100" dist="38100" dir="2700000" algn="tl">
                  <a:srgbClr val="000000">
                    <a:alpha val="43137"/>
                  </a:srgbClr>
                </a:outerShdw>
              </a:effectLst>
            </a:rPr>
            <a:t>Step 4 Application</a:t>
          </a:r>
          <a:endParaRPr lang="en-US" dirty="0"/>
        </a:p>
      </dgm:t>
    </dgm:pt>
    <dgm:pt modelId="{E7932DB8-428C-41E6-B312-31C99DC1A1FA}" type="parTrans" cxnId="{16863D96-4592-4647-B90B-1E179F6453A5}">
      <dgm:prSet/>
      <dgm:spPr/>
      <dgm:t>
        <a:bodyPr/>
        <a:lstStyle/>
        <a:p>
          <a:endParaRPr lang="en-US"/>
        </a:p>
      </dgm:t>
    </dgm:pt>
    <dgm:pt modelId="{C061AF5C-4134-434A-88C4-6239895F261A}" type="sibTrans" cxnId="{16863D96-4592-4647-B90B-1E179F6453A5}">
      <dgm:prSet/>
      <dgm:spPr/>
      <dgm:t>
        <a:bodyPr/>
        <a:lstStyle/>
        <a:p>
          <a:endParaRPr lang="en-US"/>
        </a:p>
      </dgm:t>
    </dgm:pt>
    <dgm:pt modelId="{F8CDFC27-3B24-444C-9276-A959A0F7EB9A}">
      <dgm:prSet phldrT="[Text]"/>
      <dgm:spPr/>
      <dgm:t>
        <a:bodyPr/>
        <a:lstStyle/>
        <a:p>
          <a:pPr>
            <a:buFont typeface="Arial" panose="020B0604020202020204" pitchFamily="34" charset="0"/>
            <a:buChar char="•"/>
          </a:pPr>
          <a:r>
            <a:rPr lang="en-US" dirty="0"/>
            <a:t>Companies and businessmen can directly target those customers which have shown high intention to buy the product.</a:t>
          </a:r>
        </a:p>
      </dgm:t>
    </dgm:pt>
    <dgm:pt modelId="{2402AAF9-950A-433A-8478-6B476BDFA8D6}" type="parTrans" cxnId="{8F91F86C-5457-4C64-82D7-145B5FC6D163}">
      <dgm:prSet/>
      <dgm:spPr/>
      <dgm:t>
        <a:bodyPr/>
        <a:lstStyle/>
        <a:p>
          <a:endParaRPr lang="en-US"/>
        </a:p>
      </dgm:t>
    </dgm:pt>
    <dgm:pt modelId="{05148D45-015C-4FE6-B63F-7D9BC9252DD6}" type="sibTrans" cxnId="{8F91F86C-5457-4C64-82D7-145B5FC6D163}">
      <dgm:prSet/>
      <dgm:spPr/>
      <dgm:t>
        <a:bodyPr/>
        <a:lstStyle/>
        <a:p>
          <a:endParaRPr lang="en-US"/>
        </a:p>
      </dgm:t>
    </dgm:pt>
    <dgm:pt modelId="{6763D12B-5847-420E-A3C6-CB600248494A}">
      <dgm:prSet phldrT="[Text]"/>
      <dgm:spPr/>
      <dgm:t>
        <a:bodyPr/>
        <a:lstStyle/>
        <a:p>
          <a:r>
            <a:rPr lang="en-US" b="1" dirty="0">
              <a:effectLst>
                <a:outerShdw blurRad="38100" dist="38100" dir="2700000" algn="tl">
                  <a:srgbClr val="000000">
                    <a:alpha val="43137"/>
                  </a:srgbClr>
                </a:outerShdw>
              </a:effectLst>
            </a:rPr>
            <a:t>Step 2 The Model</a:t>
          </a:r>
          <a:endParaRPr lang="en-US" dirty="0"/>
        </a:p>
      </dgm:t>
    </dgm:pt>
    <dgm:pt modelId="{75512700-C5EE-4A6A-B270-10EF8134D07A}" type="sibTrans" cxnId="{395023C4-8D08-4666-AB42-EF52E9CEF874}">
      <dgm:prSet/>
      <dgm:spPr/>
      <dgm:t>
        <a:bodyPr/>
        <a:lstStyle/>
        <a:p>
          <a:endParaRPr lang="en-US"/>
        </a:p>
      </dgm:t>
    </dgm:pt>
    <dgm:pt modelId="{23A1792B-52D3-441A-AF3A-212FB2437D67}" type="parTrans" cxnId="{395023C4-8D08-4666-AB42-EF52E9CEF874}">
      <dgm:prSet/>
      <dgm:spPr/>
      <dgm:t>
        <a:bodyPr/>
        <a:lstStyle/>
        <a:p>
          <a:endParaRPr lang="en-US"/>
        </a:p>
      </dgm:t>
    </dgm:pt>
    <dgm:pt modelId="{90123D22-7138-45CB-AF5D-52E9C84640D0}" type="pres">
      <dgm:prSet presAssocID="{93E6082F-0B10-49B2-892A-362D22988D00}" presName="linearFlow" presStyleCnt="0">
        <dgm:presLayoutVars>
          <dgm:dir/>
          <dgm:animLvl val="lvl"/>
          <dgm:resizeHandles val="exact"/>
        </dgm:presLayoutVars>
      </dgm:prSet>
      <dgm:spPr/>
    </dgm:pt>
    <dgm:pt modelId="{CEB7C868-07A5-4433-9CCD-7A5EFA8695F2}" type="pres">
      <dgm:prSet presAssocID="{199A59C4-CEB6-4513-A430-986674A5F023}" presName="composite" presStyleCnt="0"/>
      <dgm:spPr/>
    </dgm:pt>
    <dgm:pt modelId="{AC911F6B-FA9C-4632-A1C7-1E052216E007}" type="pres">
      <dgm:prSet presAssocID="{199A59C4-CEB6-4513-A430-986674A5F023}" presName="parTx" presStyleLbl="node1" presStyleIdx="0" presStyleCnt="4">
        <dgm:presLayoutVars>
          <dgm:chMax val="0"/>
          <dgm:chPref val="0"/>
          <dgm:bulletEnabled val="1"/>
        </dgm:presLayoutVars>
      </dgm:prSet>
      <dgm:spPr/>
    </dgm:pt>
    <dgm:pt modelId="{8988B577-FC3A-4D5E-9936-77357199F1B5}" type="pres">
      <dgm:prSet presAssocID="{199A59C4-CEB6-4513-A430-986674A5F023}" presName="parSh" presStyleLbl="node1" presStyleIdx="0" presStyleCnt="4" custLinFactY="128275" custLinFactNeighborX="19539" custLinFactNeighborY="200000"/>
      <dgm:spPr/>
    </dgm:pt>
    <dgm:pt modelId="{E9FDEBB9-CF37-4C4B-830A-C104D968D23C}" type="pres">
      <dgm:prSet presAssocID="{199A59C4-CEB6-4513-A430-986674A5F023}" presName="desTx" presStyleLbl="fgAcc1" presStyleIdx="0" presStyleCnt="4">
        <dgm:presLayoutVars>
          <dgm:bulletEnabled val="1"/>
        </dgm:presLayoutVars>
      </dgm:prSet>
      <dgm:spPr/>
    </dgm:pt>
    <dgm:pt modelId="{8CCB2BEF-273F-46E9-99FB-BC3373BB8CE2}" type="pres">
      <dgm:prSet presAssocID="{7E1857EE-6C23-416F-AC35-99A31897EE4D}" presName="sibTrans" presStyleLbl="sibTrans2D1" presStyleIdx="0" presStyleCnt="3"/>
      <dgm:spPr/>
    </dgm:pt>
    <dgm:pt modelId="{0CD66B0D-C90E-430F-B3A6-9EE2EF36C0C0}" type="pres">
      <dgm:prSet presAssocID="{7E1857EE-6C23-416F-AC35-99A31897EE4D}" presName="connTx" presStyleLbl="sibTrans2D1" presStyleIdx="0" presStyleCnt="3"/>
      <dgm:spPr/>
    </dgm:pt>
    <dgm:pt modelId="{DF05D712-D2FB-47C6-91BD-3FD73490EEC2}" type="pres">
      <dgm:prSet presAssocID="{6763D12B-5847-420E-A3C6-CB600248494A}" presName="composite" presStyleCnt="0"/>
      <dgm:spPr/>
    </dgm:pt>
    <dgm:pt modelId="{3AE2CA5C-3F9A-4219-A471-DD7ED5250BCB}" type="pres">
      <dgm:prSet presAssocID="{6763D12B-5847-420E-A3C6-CB600248494A}" presName="parTx" presStyleLbl="node1" presStyleIdx="0" presStyleCnt="4">
        <dgm:presLayoutVars>
          <dgm:chMax val="0"/>
          <dgm:chPref val="0"/>
          <dgm:bulletEnabled val="1"/>
        </dgm:presLayoutVars>
      </dgm:prSet>
      <dgm:spPr/>
    </dgm:pt>
    <dgm:pt modelId="{974EA072-1E00-49BF-9B8E-472B1BE25A5C}" type="pres">
      <dgm:prSet presAssocID="{6763D12B-5847-420E-A3C6-CB600248494A}" presName="parSh" presStyleLbl="node1" presStyleIdx="1" presStyleCnt="4" custLinFactY="130371" custLinFactNeighborX="20263" custLinFactNeighborY="200000"/>
      <dgm:spPr/>
    </dgm:pt>
    <dgm:pt modelId="{B6466AE1-AE88-4E6F-A719-BF122E13CE84}" type="pres">
      <dgm:prSet presAssocID="{6763D12B-5847-420E-A3C6-CB600248494A}" presName="desTx" presStyleLbl="fgAcc1" presStyleIdx="1" presStyleCnt="4">
        <dgm:presLayoutVars>
          <dgm:bulletEnabled val="1"/>
        </dgm:presLayoutVars>
      </dgm:prSet>
      <dgm:spPr/>
    </dgm:pt>
    <dgm:pt modelId="{E72556E0-E2F7-43B1-B139-945683AA3658}" type="pres">
      <dgm:prSet presAssocID="{75512700-C5EE-4A6A-B270-10EF8134D07A}" presName="sibTrans" presStyleLbl="sibTrans2D1" presStyleIdx="1" presStyleCnt="3"/>
      <dgm:spPr/>
    </dgm:pt>
    <dgm:pt modelId="{822C0415-89E9-4B27-B0BC-D27C155F4AF2}" type="pres">
      <dgm:prSet presAssocID="{75512700-C5EE-4A6A-B270-10EF8134D07A}" presName="connTx" presStyleLbl="sibTrans2D1" presStyleIdx="1" presStyleCnt="3"/>
      <dgm:spPr/>
    </dgm:pt>
    <dgm:pt modelId="{B1430DC2-72A4-4386-B4D6-F36F4CE0B73F}" type="pres">
      <dgm:prSet presAssocID="{CEAD5BD3-D86D-4840-87B8-649DF7A5C46F}" presName="composite" presStyleCnt="0"/>
      <dgm:spPr/>
    </dgm:pt>
    <dgm:pt modelId="{A7A2F2EE-83DF-49F8-AB39-EE03B4BFAEB8}" type="pres">
      <dgm:prSet presAssocID="{CEAD5BD3-D86D-4840-87B8-649DF7A5C46F}" presName="parTx" presStyleLbl="node1" presStyleIdx="1" presStyleCnt="4">
        <dgm:presLayoutVars>
          <dgm:chMax val="0"/>
          <dgm:chPref val="0"/>
          <dgm:bulletEnabled val="1"/>
        </dgm:presLayoutVars>
      </dgm:prSet>
      <dgm:spPr/>
    </dgm:pt>
    <dgm:pt modelId="{11A91CAA-FF7E-4CA9-BA6A-2CA3CB6C305A}" type="pres">
      <dgm:prSet presAssocID="{CEAD5BD3-D86D-4840-87B8-649DF7A5C46F}" presName="parSh" presStyleLbl="node1" presStyleIdx="2" presStyleCnt="4" custLinFactY="130217" custLinFactNeighborX="21888" custLinFactNeighborY="200000"/>
      <dgm:spPr/>
    </dgm:pt>
    <dgm:pt modelId="{2C7E50F5-CC9F-4241-9AEB-D96A274BCB8F}" type="pres">
      <dgm:prSet presAssocID="{CEAD5BD3-D86D-4840-87B8-649DF7A5C46F}" presName="desTx" presStyleLbl="fgAcc1" presStyleIdx="2" presStyleCnt="4">
        <dgm:presLayoutVars>
          <dgm:bulletEnabled val="1"/>
        </dgm:presLayoutVars>
      </dgm:prSet>
      <dgm:spPr/>
    </dgm:pt>
    <dgm:pt modelId="{8FB0C2E8-DB3C-4686-860D-0130FF9467D8}" type="pres">
      <dgm:prSet presAssocID="{86B4DC97-B9EE-4E50-997C-716B57ADE3DC}" presName="sibTrans" presStyleLbl="sibTrans2D1" presStyleIdx="2" presStyleCnt="3"/>
      <dgm:spPr/>
    </dgm:pt>
    <dgm:pt modelId="{852801D3-5CA3-46D6-9483-23C038F23D87}" type="pres">
      <dgm:prSet presAssocID="{86B4DC97-B9EE-4E50-997C-716B57ADE3DC}" presName="connTx" presStyleLbl="sibTrans2D1" presStyleIdx="2" presStyleCnt="3"/>
      <dgm:spPr/>
    </dgm:pt>
    <dgm:pt modelId="{04F1CA29-7F88-431F-AF3D-8760D969254B}" type="pres">
      <dgm:prSet presAssocID="{C4494481-B4C5-41C3-BF45-C19D0FF57B53}" presName="composite" presStyleCnt="0"/>
      <dgm:spPr/>
    </dgm:pt>
    <dgm:pt modelId="{60FF4121-6117-496D-A4BC-82B24F7F5058}" type="pres">
      <dgm:prSet presAssocID="{C4494481-B4C5-41C3-BF45-C19D0FF57B53}" presName="parTx" presStyleLbl="node1" presStyleIdx="2" presStyleCnt="4">
        <dgm:presLayoutVars>
          <dgm:chMax val="0"/>
          <dgm:chPref val="0"/>
          <dgm:bulletEnabled val="1"/>
        </dgm:presLayoutVars>
      </dgm:prSet>
      <dgm:spPr/>
    </dgm:pt>
    <dgm:pt modelId="{F0AA2BB9-EEE2-46E4-BB83-6047BB6C2C5A}" type="pres">
      <dgm:prSet presAssocID="{C4494481-B4C5-41C3-BF45-C19D0FF57B53}" presName="parSh" presStyleLbl="node1" presStyleIdx="3" presStyleCnt="4" custLinFactY="130713" custLinFactNeighborX="20562" custLinFactNeighborY="200000"/>
      <dgm:spPr/>
    </dgm:pt>
    <dgm:pt modelId="{95E7D7E6-94C3-4460-9095-A61E61C043AF}" type="pres">
      <dgm:prSet presAssocID="{C4494481-B4C5-41C3-BF45-C19D0FF57B53}" presName="desTx" presStyleLbl="fgAcc1" presStyleIdx="3" presStyleCnt="4">
        <dgm:presLayoutVars>
          <dgm:bulletEnabled val="1"/>
        </dgm:presLayoutVars>
      </dgm:prSet>
      <dgm:spPr/>
    </dgm:pt>
  </dgm:ptLst>
  <dgm:cxnLst>
    <dgm:cxn modelId="{6E34FB09-CEB5-45D3-8F10-5C8CA8F6412A}" type="presOf" srcId="{C4494481-B4C5-41C3-BF45-C19D0FF57B53}" destId="{F0AA2BB9-EEE2-46E4-BB83-6047BB6C2C5A}" srcOrd="1" destOrd="0" presId="urn:microsoft.com/office/officeart/2005/8/layout/process3"/>
    <dgm:cxn modelId="{89551E11-EEFC-49E2-B122-E74F3E36B573}" srcId="{CEAD5BD3-D86D-4840-87B8-649DF7A5C46F}" destId="{8F3B174C-9407-4DFF-8A85-B779072DCF68}" srcOrd="0" destOrd="0" parTransId="{AD592210-2A85-47E5-B328-78246AB0D483}" sibTransId="{15105AE3-9E75-4EC4-B721-6B05B6B1EF79}"/>
    <dgm:cxn modelId="{73F6CE17-59BB-4EDB-B0DC-5A2CA16CDDF2}" type="presOf" srcId="{C4494481-B4C5-41C3-BF45-C19D0FF57B53}" destId="{60FF4121-6117-496D-A4BC-82B24F7F5058}" srcOrd="0" destOrd="0" presId="urn:microsoft.com/office/officeart/2005/8/layout/process3"/>
    <dgm:cxn modelId="{CB35DD17-CAF6-4DF5-97A9-6D680DF92D2F}" srcId="{93E6082F-0B10-49B2-892A-362D22988D00}" destId="{199A59C4-CEB6-4513-A430-986674A5F023}" srcOrd="0" destOrd="0" parTransId="{5C8371A1-31F2-4875-948E-9A87449CDDD3}" sibTransId="{7E1857EE-6C23-416F-AC35-99A31897EE4D}"/>
    <dgm:cxn modelId="{3536EB24-CCE7-4F20-9B1E-4DCF305959B3}" type="presOf" srcId="{75512700-C5EE-4A6A-B270-10EF8134D07A}" destId="{E72556E0-E2F7-43B1-B139-945683AA3658}" srcOrd="0" destOrd="0" presId="urn:microsoft.com/office/officeart/2005/8/layout/process3"/>
    <dgm:cxn modelId="{F1972C2F-4610-405C-9EC9-62C57F92439A}" type="presOf" srcId="{7E1857EE-6C23-416F-AC35-99A31897EE4D}" destId="{0CD66B0D-C90E-430F-B3A6-9EE2EF36C0C0}" srcOrd="1" destOrd="0" presId="urn:microsoft.com/office/officeart/2005/8/layout/process3"/>
    <dgm:cxn modelId="{7E3D0934-10ED-4AD2-BD80-03BC1971391A}" type="presOf" srcId="{CB5473DC-1C84-4502-9236-2FEEB247CA3E}" destId="{E9FDEBB9-CF37-4C4B-830A-C104D968D23C}" srcOrd="0" destOrd="0" presId="urn:microsoft.com/office/officeart/2005/8/layout/process3"/>
    <dgm:cxn modelId="{14D9063D-8573-42EC-9482-64358D86B901}" srcId="{CEAD5BD3-D86D-4840-87B8-649DF7A5C46F}" destId="{CF4EC257-E749-4D2B-9C40-B22A2D66B3C8}" srcOrd="1" destOrd="0" parTransId="{D611180A-9319-4B6C-A269-D1C8EF5927C8}" sibTransId="{22ED9991-B23B-471D-8EA6-EC7DB29C20EA}"/>
    <dgm:cxn modelId="{44C9C83E-09A6-4854-BB73-7AD606EC66E6}" type="presOf" srcId="{86B4DC97-B9EE-4E50-997C-716B57ADE3DC}" destId="{852801D3-5CA3-46D6-9483-23C038F23D87}" srcOrd="1" destOrd="0" presId="urn:microsoft.com/office/officeart/2005/8/layout/process3"/>
    <dgm:cxn modelId="{1998A740-D385-4A1D-BAA9-C570BAF2D206}" type="presOf" srcId="{CEAD5BD3-D86D-4840-87B8-649DF7A5C46F}" destId="{11A91CAA-FF7E-4CA9-BA6A-2CA3CB6C305A}" srcOrd="1" destOrd="0" presId="urn:microsoft.com/office/officeart/2005/8/layout/process3"/>
    <dgm:cxn modelId="{EF5B665B-013E-4BA4-AD28-A925A2C6185E}" type="presOf" srcId="{8F3B174C-9407-4DFF-8A85-B779072DCF68}" destId="{2C7E50F5-CC9F-4241-9AEB-D96A274BCB8F}" srcOrd="0" destOrd="0" presId="urn:microsoft.com/office/officeart/2005/8/layout/process3"/>
    <dgm:cxn modelId="{F67F1663-B21B-4EFC-8DB6-11FF0BF9F5FA}" type="presOf" srcId="{6763D12B-5847-420E-A3C6-CB600248494A}" destId="{974EA072-1E00-49BF-9B8E-472B1BE25A5C}" srcOrd="1" destOrd="0" presId="urn:microsoft.com/office/officeart/2005/8/layout/process3"/>
    <dgm:cxn modelId="{9F13CB6C-FCCC-4173-939C-04FB6A231189}" type="presOf" srcId="{6763D12B-5847-420E-A3C6-CB600248494A}" destId="{3AE2CA5C-3F9A-4219-A471-DD7ED5250BCB}" srcOrd="0" destOrd="0" presId="urn:microsoft.com/office/officeart/2005/8/layout/process3"/>
    <dgm:cxn modelId="{8F91F86C-5457-4C64-82D7-145B5FC6D163}" srcId="{C4494481-B4C5-41C3-BF45-C19D0FF57B53}" destId="{F8CDFC27-3B24-444C-9276-A959A0F7EB9A}" srcOrd="0" destOrd="0" parTransId="{2402AAF9-950A-433A-8478-6B476BDFA8D6}" sibTransId="{05148D45-015C-4FE6-B63F-7D9BC9252DD6}"/>
    <dgm:cxn modelId="{EE75554D-38E2-4AE7-AFB7-2843A99587FE}" type="presOf" srcId="{E2A1C22D-6CA0-4909-AA2E-5E30F1E2BAFC}" destId="{B6466AE1-AE88-4E6F-A719-BF122E13CE84}" srcOrd="0" destOrd="1" presId="urn:microsoft.com/office/officeart/2005/8/layout/process3"/>
    <dgm:cxn modelId="{46F7D955-551A-4F70-86A1-7350B0DDA430}" srcId="{93E6082F-0B10-49B2-892A-362D22988D00}" destId="{CEAD5BD3-D86D-4840-87B8-649DF7A5C46F}" srcOrd="2" destOrd="0" parTransId="{28C1ABA3-73FE-408E-B79A-458B1F605D9C}" sibTransId="{86B4DC97-B9EE-4E50-997C-716B57ADE3DC}"/>
    <dgm:cxn modelId="{59C6AC77-92CF-49AD-B79D-FB9FF4DC0CD6}" type="presOf" srcId="{862F6A97-62F1-4C40-8F6B-90E77AF934C0}" destId="{E9FDEBB9-CF37-4C4B-830A-C104D968D23C}" srcOrd="0" destOrd="1" presId="urn:microsoft.com/office/officeart/2005/8/layout/process3"/>
    <dgm:cxn modelId="{254CC357-9EC5-41C0-B40D-6AF51CA4371D}" type="presOf" srcId="{75512700-C5EE-4A6A-B270-10EF8134D07A}" destId="{822C0415-89E9-4B27-B0BC-D27C155F4AF2}" srcOrd="1" destOrd="0" presId="urn:microsoft.com/office/officeart/2005/8/layout/process3"/>
    <dgm:cxn modelId="{E6D40959-C206-4973-9140-E77E8DBDFDAB}" type="presOf" srcId="{199A59C4-CEB6-4513-A430-986674A5F023}" destId="{8988B577-FC3A-4D5E-9936-77357199F1B5}" srcOrd="1" destOrd="0" presId="urn:microsoft.com/office/officeart/2005/8/layout/process3"/>
    <dgm:cxn modelId="{C4362A5A-86C6-4350-93BD-5C61BB1A8968}" srcId="{6763D12B-5847-420E-A3C6-CB600248494A}" destId="{DEBF5FBD-DDE8-48B9-A4EB-193447D3E663}" srcOrd="0" destOrd="0" parTransId="{A53CDA73-C6F1-45E3-9F88-98783796FF1D}" sibTransId="{BC79652B-C600-4242-A0A3-A0EF5E67744A}"/>
    <dgm:cxn modelId="{8C13318C-7ED3-445D-9273-F655ECF3AD69}" type="presOf" srcId="{CEAD5BD3-D86D-4840-87B8-649DF7A5C46F}" destId="{A7A2F2EE-83DF-49F8-AB39-EE03B4BFAEB8}" srcOrd="0" destOrd="0" presId="urn:microsoft.com/office/officeart/2005/8/layout/process3"/>
    <dgm:cxn modelId="{0EBEEA8D-F9E0-4891-B9DA-EE318B17997D}" srcId="{199A59C4-CEB6-4513-A430-986674A5F023}" destId="{CB5473DC-1C84-4502-9236-2FEEB247CA3E}" srcOrd="0" destOrd="0" parTransId="{7E375346-0191-4527-9A94-3C4F349E58B6}" sibTransId="{ABC275F7-8F4E-4123-803F-63ED7634490A}"/>
    <dgm:cxn modelId="{16863D96-4592-4647-B90B-1E179F6453A5}" srcId="{93E6082F-0B10-49B2-892A-362D22988D00}" destId="{C4494481-B4C5-41C3-BF45-C19D0FF57B53}" srcOrd="3" destOrd="0" parTransId="{E7932DB8-428C-41E6-B312-31C99DC1A1FA}" sibTransId="{C061AF5C-4134-434A-88C4-6239895F261A}"/>
    <dgm:cxn modelId="{653A279C-4FD6-4554-9BA5-1C0CCE418441}" srcId="{199A59C4-CEB6-4513-A430-986674A5F023}" destId="{862F6A97-62F1-4C40-8F6B-90E77AF934C0}" srcOrd="1" destOrd="0" parTransId="{CBC974D2-2CF6-4953-A4B1-67673D0616E5}" sibTransId="{CDC41293-94BD-402C-8DE6-385F90557CCD}"/>
    <dgm:cxn modelId="{A9F9A3AF-54B5-41BA-A40B-CF28F6C53538}" srcId="{6763D12B-5847-420E-A3C6-CB600248494A}" destId="{E2A1C22D-6CA0-4909-AA2E-5E30F1E2BAFC}" srcOrd="1" destOrd="0" parTransId="{0E51E7B3-385A-4239-A188-1187B4505CA4}" sibTransId="{439EF86C-FBA0-4EF8-BB91-F881EE78A2FE}"/>
    <dgm:cxn modelId="{0D8A96BD-1544-43DB-8FC7-FC930F1B4BEC}" type="presOf" srcId="{F8CDFC27-3B24-444C-9276-A959A0F7EB9A}" destId="{95E7D7E6-94C3-4460-9095-A61E61C043AF}" srcOrd="0" destOrd="0" presId="urn:microsoft.com/office/officeart/2005/8/layout/process3"/>
    <dgm:cxn modelId="{959904BE-5E3D-4D25-88B3-66144AF0CCBE}" type="presOf" srcId="{DEBF5FBD-DDE8-48B9-A4EB-193447D3E663}" destId="{B6466AE1-AE88-4E6F-A719-BF122E13CE84}" srcOrd="0" destOrd="0" presId="urn:microsoft.com/office/officeart/2005/8/layout/process3"/>
    <dgm:cxn modelId="{395023C4-8D08-4666-AB42-EF52E9CEF874}" srcId="{93E6082F-0B10-49B2-892A-362D22988D00}" destId="{6763D12B-5847-420E-A3C6-CB600248494A}" srcOrd="1" destOrd="0" parTransId="{23A1792B-52D3-441A-AF3A-212FB2437D67}" sibTransId="{75512700-C5EE-4A6A-B270-10EF8134D07A}"/>
    <dgm:cxn modelId="{9CDA54C8-213C-4A11-88B2-6D41D6464FFE}" type="presOf" srcId="{CF4EC257-E749-4D2B-9C40-B22A2D66B3C8}" destId="{2C7E50F5-CC9F-4241-9AEB-D96A274BCB8F}" srcOrd="0" destOrd="1" presId="urn:microsoft.com/office/officeart/2005/8/layout/process3"/>
    <dgm:cxn modelId="{45F8FFE0-504F-43E1-8DD7-FE783889667C}" type="presOf" srcId="{93E6082F-0B10-49B2-892A-362D22988D00}" destId="{90123D22-7138-45CB-AF5D-52E9C84640D0}" srcOrd="0" destOrd="0" presId="urn:microsoft.com/office/officeart/2005/8/layout/process3"/>
    <dgm:cxn modelId="{FD5868F0-EFC1-48A5-B80E-72A0FB4A9B47}" type="presOf" srcId="{86B4DC97-B9EE-4E50-997C-716B57ADE3DC}" destId="{8FB0C2E8-DB3C-4686-860D-0130FF9467D8}" srcOrd="0" destOrd="0" presId="urn:microsoft.com/office/officeart/2005/8/layout/process3"/>
    <dgm:cxn modelId="{B386D4F8-4C57-4E30-85F4-5AB3314CB2B0}" type="presOf" srcId="{199A59C4-CEB6-4513-A430-986674A5F023}" destId="{AC911F6B-FA9C-4632-A1C7-1E052216E007}" srcOrd="0" destOrd="0" presId="urn:microsoft.com/office/officeart/2005/8/layout/process3"/>
    <dgm:cxn modelId="{91F1E5FD-EB80-4AF4-875B-175E24294B47}" type="presOf" srcId="{7E1857EE-6C23-416F-AC35-99A31897EE4D}" destId="{8CCB2BEF-273F-46E9-99FB-BC3373BB8CE2}" srcOrd="0" destOrd="0" presId="urn:microsoft.com/office/officeart/2005/8/layout/process3"/>
    <dgm:cxn modelId="{2EFBA8F2-3374-4DF8-895A-37012D3D5912}" type="presParOf" srcId="{90123D22-7138-45CB-AF5D-52E9C84640D0}" destId="{CEB7C868-07A5-4433-9CCD-7A5EFA8695F2}" srcOrd="0" destOrd="0" presId="urn:microsoft.com/office/officeart/2005/8/layout/process3"/>
    <dgm:cxn modelId="{F332F2AD-50F1-439D-B51D-321478421110}" type="presParOf" srcId="{CEB7C868-07A5-4433-9CCD-7A5EFA8695F2}" destId="{AC911F6B-FA9C-4632-A1C7-1E052216E007}" srcOrd="0" destOrd="0" presId="urn:microsoft.com/office/officeart/2005/8/layout/process3"/>
    <dgm:cxn modelId="{1913EA11-B707-4F21-A6FF-58663ED6D274}" type="presParOf" srcId="{CEB7C868-07A5-4433-9CCD-7A5EFA8695F2}" destId="{8988B577-FC3A-4D5E-9936-77357199F1B5}" srcOrd="1" destOrd="0" presId="urn:microsoft.com/office/officeart/2005/8/layout/process3"/>
    <dgm:cxn modelId="{3F068EEB-2CE7-417A-8FD1-9C06D16732FC}" type="presParOf" srcId="{CEB7C868-07A5-4433-9CCD-7A5EFA8695F2}" destId="{E9FDEBB9-CF37-4C4B-830A-C104D968D23C}" srcOrd="2" destOrd="0" presId="urn:microsoft.com/office/officeart/2005/8/layout/process3"/>
    <dgm:cxn modelId="{FACFB1CE-FD5E-4FDF-A5CC-886140893A17}" type="presParOf" srcId="{90123D22-7138-45CB-AF5D-52E9C84640D0}" destId="{8CCB2BEF-273F-46E9-99FB-BC3373BB8CE2}" srcOrd="1" destOrd="0" presId="urn:microsoft.com/office/officeart/2005/8/layout/process3"/>
    <dgm:cxn modelId="{8CF97D57-B049-4264-9FC7-10C621902649}" type="presParOf" srcId="{8CCB2BEF-273F-46E9-99FB-BC3373BB8CE2}" destId="{0CD66B0D-C90E-430F-B3A6-9EE2EF36C0C0}" srcOrd="0" destOrd="0" presId="urn:microsoft.com/office/officeart/2005/8/layout/process3"/>
    <dgm:cxn modelId="{987ADCE8-7DCF-4C82-8100-F86AB72872BD}" type="presParOf" srcId="{90123D22-7138-45CB-AF5D-52E9C84640D0}" destId="{DF05D712-D2FB-47C6-91BD-3FD73490EEC2}" srcOrd="2" destOrd="0" presId="urn:microsoft.com/office/officeart/2005/8/layout/process3"/>
    <dgm:cxn modelId="{5BDA64AB-C776-4838-83D5-344065520908}" type="presParOf" srcId="{DF05D712-D2FB-47C6-91BD-3FD73490EEC2}" destId="{3AE2CA5C-3F9A-4219-A471-DD7ED5250BCB}" srcOrd="0" destOrd="0" presId="urn:microsoft.com/office/officeart/2005/8/layout/process3"/>
    <dgm:cxn modelId="{EE585B1D-687B-4048-927D-C360624DF111}" type="presParOf" srcId="{DF05D712-D2FB-47C6-91BD-3FD73490EEC2}" destId="{974EA072-1E00-49BF-9B8E-472B1BE25A5C}" srcOrd="1" destOrd="0" presId="urn:microsoft.com/office/officeart/2005/8/layout/process3"/>
    <dgm:cxn modelId="{3F8E605B-BEAD-4DEE-8243-CDDF0715F384}" type="presParOf" srcId="{DF05D712-D2FB-47C6-91BD-3FD73490EEC2}" destId="{B6466AE1-AE88-4E6F-A719-BF122E13CE84}" srcOrd="2" destOrd="0" presId="urn:microsoft.com/office/officeart/2005/8/layout/process3"/>
    <dgm:cxn modelId="{200F0E51-D51B-4454-8D41-E0EE08E63B51}" type="presParOf" srcId="{90123D22-7138-45CB-AF5D-52E9C84640D0}" destId="{E72556E0-E2F7-43B1-B139-945683AA3658}" srcOrd="3" destOrd="0" presId="urn:microsoft.com/office/officeart/2005/8/layout/process3"/>
    <dgm:cxn modelId="{567D94F5-B251-4715-B407-0EBFBDCF9A32}" type="presParOf" srcId="{E72556E0-E2F7-43B1-B139-945683AA3658}" destId="{822C0415-89E9-4B27-B0BC-D27C155F4AF2}" srcOrd="0" destOrd="0" presId="urn:microsoft.com/office/officeart/2005/8/layout/process3"/>
    <dgm:cxn modelId="{D2559C5F-09C1-4892-8963-182549D5EE02}" type="presParOf" srcId="{90123D22-7138-45CB-AF5D-52E9C84640D0}" destId="{B1430DC2-72A4-4386-B4D6-F36F4CE0B73F}" srcOrd="4" destOrd="0" presId="urn:microsoft.com/office/officeart/2005/8/layout/process3"/>
    <dgm:cxn modelId="{2F5A5614-FC42-4E04-BEBC-F64FB15EDDE2}" type="presParOf" srcId="{B1430DC2-72A4-4386-B4D6-F36F4CE0B73F}" destId="{A7A2F2EE-83DF-49F8-AB39-EE03B4BFAEB8}" srcOrd="0" destOrd="0" presId="urn:microsoft.com/office/officeart/2005/8/layout/process3"/>
    <dgm:cxn modelId="{223CB5ED-9E5A-4FAB-BBC0-0F0AEF5B3D0A}" type="presParOf" srcId="{B1430DC2-72A4-4386-B4D6-F36F4CE0B73F}" destId="{11A91CAA-FF7E-4CA9-BA6A-2CA3CB6C305A}" srcOrd="1" destOrd="0" presId="urn:microsoft.com/office/officeart/2005/8/layout/process3"/>
    <dgm:cxn modelId="{7235C77C-5BC1-4AF0-94E5-048932F26BB1}" type="presParOf" srcId="{B1430DC2-72A4-4386-B4D6-F36F4CE0B73F}" destId="{2C7E50F5-CC9F-4241-9AEB-D96A274BCB8F}" srcOrd="2" destOrd="0" presId="urn:microsoft.com/office/officeart/2005/8/layout/process3"/>
    <dgm:cxn modelId="{824414ED-D5CE-466A-8082-35EA27DCA514}" type="presParOf" srcId="{90123D22-7138-45CB-AF5D-52E9C84640D0}" destId="{8FB0C2E8-DB3C-4686-860D-0130FF9467D8}" srcOrd="5" destOrd="0" presId="urn:microsoft.com/office/officeart/2005/8/layout/process3"/>
    <dgm:cxn modelId="{2E628B88-F4E3-4610-9D2A-149C1431D821}" type="presParOf" srcId="{8FB0C2E8-DB3C-4686-860D-0130FF9467D8}" destId="{852801D3-5CA3-46D6-9483-23C038F23D87}" srcOrd="0" destOrd="0" presId="urn:microsoft.com/office/officeart/2005/8/layout/process3"/>
    <dgm:cxn modelId="{92634511-6CBE-46AA-964C-FBCB91AB73E1}" type="presParOf" srcId="{90123D22-7138-45CB-AF5D-52E9C84640D0}" destId="{04F1CA29-7F88-431F-AF3D-8760D969254B}" srcOrd="6" destOrd="0" presId="urn:microsoft.com/office/officeart/2005/8/layout/process3"/>
    <dgm:cxn modelId="{F8897711-8E9F-4EBE-BE7D-B5B16F589E30}" type="presParOf" srcId="{04F1CA29-7F88-431F-AF3D-8760D969254B}" destId="{60FF4121-6117-496D-A4BC-82B24F7F5058}" srcOrd="0" destOrd="0" presId="urn:microsoft.com/office/officeart/2005/8/layout/process3"/>
    <dgm:cxn modelId="{1D62370C-243E-4D09-8812-7BB8343F9F3C}" type="presParOf" srcId="{04F1CA29-7F88-431F-AF3D-8760D969254B}" destId="{F0AA2BB9-EEE2-46E4-BB83-6047BB6C2C5A}" srcOrd="1" destOrd="0" presId="urn:microsoft.com/office/officeart/2005/8/layout/process3"/>
    <dgm:cxn modelId="{F8D47181-B9FC-4FFF-BF0D-B7849FD2FE9A}" type="presParOf" srcId="{04F1CA29-7F88-431F-AF3D-8760D969254B}" destId="{95E7D7E6-94C3-4460-9095-A61E61C043AF}"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8B577-FC3A-4D5E-9936-77357199F1B5}">
      <dsp:nvSpPr>
        <dsp:cNvPr id="0" name=""/>
        <dsp:cNvSpPr/>
      </dsp:nvSpPr>
      <dsp:spPr>
        <a:xfrm>
          <a:off x="352631" y="4663763"/>
          <a:ext cx="1797434" cy="10461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b="1" kern="1200" dirty="0">
              <a:effectLst>
                <a:outerShdw blurRad="38100" dist="38100" dir="2700000" algn="tl">
                  <a:srgbClr val="000000">
                    <a:alpha val="43137"/>
                  </a:srgbClr>
                </a:outerShdw>
              </a:effectLst>
            </a:rPr>
            <a:t>Step 1 Data acquisition and preprocessing</a:t>
          </a:r>
          <a:endParaRPr lang="en-US" sz="1300" kern="1200" dirty="0"/>
        </a:p>
      </dsp:txBody>
      <dsp:txXfrm>
        <a:off x="352631" y="4663763"/>
        <a:ext cx="1797434" cy="697437"/>
      </dsp:txXfrm>
    </dsp:sp>
    <dsp:sp modelId="{E9FDEBB9-CF37-4C4B-830A-C104D968D23C}">
      <dsp:nvSpPr>
        <dsp:cNvPr id="0" name=""/>
        <dsp:cNvSpPr/>
      </dsp:nvSpPr>
      <dsp:spPr>
        <a:xfrm>
          <a:off x="369579" y="1926930"/>
          <a:ext cx="1797434" cy="25738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Retrieve tweets that are related to the target product</a:t>
          </a:r>
        </a:p>
        <a:p>
          <a:pPr marL="114300" lvl="1" indent="-114300" algn="l" defTabSz="577850">
            <a:lnSpc>
              <a:spcPct val="90000"/>
            </a:lnSpc>
            <a:spcBef>
              <a:spcPct val="0"/>
            </a:spcBef>
            <a:spcAft>
              <a:spcPct val="15000"/>
            </a:spcAft>
            <a:buChar char="•"/>
          </a:pPr>
          <a:r>
            <a:rPr lang="en-US" sz="1300" kern="1200" dirty="0"/>
            <a:t>Clean, pre-process and transform the tweets</a:t>
          </a:r>
        </a:p>
      </dsp:txBody>
      <dsp:txXfrm>
        <a:off x="422224" y="1979575"/>
        <a:ext cx="1692144" cy="2468527"/>
      </dsp:txXfrm>
    </dsp:sp>
    <dsp:sp modelId="{8CCB2BEF-273F-46E9-99FB-BC3373BB8CE2}">
      <dsp:nvSpPr>
        <dsp:cNvPr id="0" name=""/>
        <dsp:cNvSpPr/>
      </dsp:nvSpPr>
      <dsp:spPr>
        <a:xfrm rot="24084">
          <a:off x="2425795" y="4799003"/>
          <a:ext cx="584578" cy="4475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425797" y="4888035"/>
        <a:ext cx="450325" cy="268505"/>
      </dsp:txXfrm>
    </dsp:sp>
    <dsp:sp modelId="{974EA072-1E00-49BF-9B8E-472B1BE25A5C}">
      <dsp:nvSpPr>
        <dsp:cNvPr id="0" name=""/>
        <dsp:cNvSpPr/>
      </dsp:nvSpPr>
      <dsp:spPr>
        <a:xfrm>
          <a:off x="3253016" y="4684083"/>
          <a:ext cx="1797434" cy="10461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b="1" kern="1200" dirty="0">
              <a:effectLst>
                <a:outerShdw blurRad="38100" dist="38100" dir="2700000" algn="tl">
                  <a:srgbClr val="000000">
                    <a:alpha val="43137"/>
                  </a:srgbClr>
                </a:outerShdw>
              </a:effectLst>
            </a:rPr>
            <a:t>Step 2 The Model</a:t>
          </a:r>
          <a:endParaRPr lang="en-US" sz="1300" kern="1200" dirty="0"/>
        </a:p>
      </dsp:txBody>
      <dsp:txXfrm>
        <a:off x="3253016" y="4684083"/>
        <a:ext cx="1797434" cy="697437"/>
      </dsp:txXfrm>
    </dsp:sp>
    <dsp:sp modelId="{B6466AE1-AE88-4E6F-A719-BF122E13CE84}">
      <dsp:nvSpPr>
        <dsp:cNvPr id="0" name=""/>
        <dsp:cNvSpPr/>
      </dsp:nvSpPr>
      <dsp:spPr>
        <a:xfrm>
          <a:off x="3256951" y="1926930"/>
          <a:ext cx="1797434" cy="25738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Train various text analytics models on the tweets and profile of users.</a:t>
          </a:r>
        </a:p>
        <a:p>
          <a:pPr marL="114300" lvl="1" indent="-114300" algn="l" defTabSz="577850">
            <a:lnSpc>
              <a:spcPct val="90000"/>
            </a:lnSpc>
            <a:spcBef>
              <a:spcPct val="0"/>
            </a:spcBef>
            <a:spcAft>
              <a:spcPct val="15000"/>
            </a:spcAft>
            <a:buChar char="•"/>
          </a:pPr>
          <a:r>
            <a:rPr lang="en-US" sz="1300" kern="1200" dirty="0"/>
            <a:t>Choose the best model having highest performance measure.</a:t>
          </a:r>
        </a:p>
      </dsp:txBody>
      <dsp:txXfrm>
        <a:off x="3309596" y="1979575"/>
        <a:ext cx="1692144" cy="2468527"/>
      </dsp:txXfrm>
    </dsp:sp>
    <dsp:sp modelId="{E72556E0-E2F7-43B1-B139-945683AA3658}">
      <dsp:nvSpPr>
        <dsp:cNvPr id="0" name=""/>
        <dsp:cNvSpPr/>
      </dsp:nvSpPr>
      <dsp:spPr>
        <a:xfrm rot="21599996">
          <a:off x="5330237" y="4809045"/>
          <a:ext cx="593147" cy="4475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330237" y="4898547"/>
        <a:ext cx="458894" cy="268505"/>
      </dsp:txXfrm>
    </dsp:sp>
    <dsp:sp modelId="{11A91CAA-FF7E-4CA9-BA6A-2CA3CB6C305A}">
      <dsp:nvSpPr>
        <dsp:cNvPr id="0" name=""/>
        <dsp:cNvSpPr/>
      </dsp:nvSpPr>
      <dsp:spPr>
        <a:xfrm>
          <a:off x="6169596" y="4684079"/>
          <a:ext cx="1797434" cy="10461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b="1" kern="1200" dirty="0">
              <a:effectLst>
                <a:outerShdw blurRad="38100" dist="38100" dir="2700000" algn="tl">
                  <a:srgbClr val="000000">
                    <a:alpha val="43137"/>
                  </a:srgbClr>
                </a:outerShdw>
              </a:effectLst>
            </a:rPr>
            <a:t>Step 3  User Data Retrieval System</a:t>
          </a:r>
          <a:endParaRPr lang="en-US" sz="1300" kern="1200" dirty="0"/>
        </a:p>
      </dsp:txBody>
      <dsp:txXfrm>
        <a:off x="6169596" y="4684079"/>
        <a:ext cx="1797434" cy="697437"/>
      </dsp:txXfrm>
    </dsp:sp>
    <dsp:sp modelId="{2C7E50F5-CC9F-4241-9AEB-D96A274BCB8F}">
      <dsp:nvSpPr>
        <dsp:cNvPr id="0" name=""/>
        <dsp:cNvSpPr/>
      </dsp:nvSpPr>
      <dsp:spPr>
        <a:xfrm>
          <a:off x="6144323" y="1926930"/>
          <a:ext cx="1797434" cy="25738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Predict which user have shown the intention to buy the desired product.</a:t>
          </a:r>
        </a:p>
        <a:p>
          <a:pPr marL="114300" lvl="1" indent="-114300" algn="l" defTabSz="577850">
            <a:lnSpc>
              <a:spcPct val="90000"/>
            </a:lnSpc>
            <a:spcBef>
              <a:spcPct val="0"/>
            </a:spcBef>
            <a:spcAft>
              <a:spcPct val="15000"/>
            </a:spcAft>
            <a:buChar char="•"/>
          </a:pPr>
          <a:r>
            <a:rPr lang="en-US" sz="1300" kern="1200" dirty="0"/>
            <a:t>Rank the customers according to their level/intensity of their purchase intention.</a:t>
          </a:r>
        </a:p>
      </dsp:txBody>
      <dsp:txXfrm>
        <a:off x="6196968" y="1979575"/>
        <a:ext cx="1692144" cy="2468527"/>
      </dsp:txXfrm>
    </dsp:sp>
    <dsp:sp modelId="{8FB0C2E8-DB3C-4686-860D-0130FF9467D8}">
      <dsp:nvSpPr>
        <dsp:cNvPr id="0" name=""/>
        <dsp:cNvSpPr/>
      </dsp:nvSpPr>
      <dsp:spPr>
        <a:xfrm rot="5">
          <a:off x="8233554" y="4809045"/>
          <a:ext cx="565030" cy="4475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8233554" y="4898547"/>
        <a:ext cx="430777" cy="268505"/>
      </dsp:txXfrm>
    </dsp:sp>
    <dsp:sp modelId="{F0AA2BB9-EEE2-46E4-BB83-6047BB6C2C5A}">
      <dsp:nvSpPr>
        <dsp:cNvPr id="0" name=""/>
        <dsp:cNvSpPr/>
      </dsp:nvSpPr>
      <dsp:spPr>
        <a:xfrm>
          <a:off x="9033125" y="4684083"/>
          <a:ext cx="1797434" cy="1046156"/>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en-US" sz="1300" b="1" kern="1200" dirty="0">
              <a:effectLst>
                <a:outerShdw blurRad="38100" dist="38100" dir="2700000" algn="tl">
                  <a:srgbClr val="000000">
                    <a:alpha val="43137"/>
                  </a:srgbClr>
                </a:outerShdw>
              </a:effectLst>
            </a:rPr>
            <a:t>Step 4 Application</a:t>
          </a:r>
          <a:endParaRPr lang="en-US" sz="1300" kern="1200" dirty="0"/>
        </a:p>
      </dsp:txBody>
      <dsp:txXfrm>
        <a:off x="9033125" y="4684083"/>
        <a:ext cx="1797434" cy="697437"/>
      </dsp:txXfrm>
    </dsp:sp>
    <dsp:sp modelId="{95E7D7E6-94C3-4460-9095-A61E61C043AF}">
      <dsp:nvSpPr>
        <dsp:cNvPr id="0" name=""/>
        <dsp:cNvSpPr/>
      </dsp:nvSpPr>
      <dsp:spPr>
        <a:xfrm>
          <a:off x="9031695" y="1926930"/>
          <a:ext cx="1797434" cy="25738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Companies and businessmen can directly target those customers which have shown high intention to buy the product.</a:t>
          </a:r>
        </a:p>
      </dsp:txBody>
      <dsp:txXfrm>
        <a:off x="9084340" y="1979575"/>
        <a:ext cx="1692144" cy="24685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9EC28-960A-4B7C-BF46-21A3AAC191C8}" type="datetimeFigureOut">
              <a:rPr lang="en-US" smtClean="0"/>
              <a:pPr/>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902B54-89C2-4017-B293-586CDBAA0CE1}" type="slidenum">
              <a:rPr lang="en-US" smtClean="0"/>
              <a:pPr/>
              <a:t>‹#›</a:t>
            </a:fld>
            <a:endParaRPr lang="en-US"/>
          </a:p>
        </p:txBody>
      </p:sp>
    </p:spTree>
    <p:extLst>
      <p:ext uri="{BB962C8B-B14F-4D97-AF65-F5344CB8AC3E}">
        <p14:creationId xmlns:p14="http://schemas.microsoft.com/office/powerpoint/2010/main" val="3984002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57AD83-9434-499C-8D4F-41F04587B2B0}" type="datetime1">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FEDA2C3-F79B-447F-9527-DC32D1B68384}" type="slidenum">
              <a:rPr lang="en-US" smtClean="0"/>
              <a:pPr/>
              <a:t>‹#›</a:t>
            </a:fld>
            <a:endParaRPr lang="en-US"/>
          </a:p>
        </p:txBody>
      </p:sp>
    </p:spTree>
    <p:extLst>
      <p:ext uri="{BB962C8B-B14F-4D97-AF65-F5344CB8AC3E}">
        <p14:creationId xmlns:p14="http://schemas.microsoft.com/office/powerpoint/2010/main" val="1018210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19EDB-AFF7-479D-AAAB-43223F4F4DDF}" type="datetime1">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DA2C3-F79B-447F-9527-DC32D1B68384}" type="slidenum">
              <a:rPr lang="en-US" smtClean="0"/>
              <a:pPr/>
              <a:t>‹#›</a:t>
            </a:fld>
            <a:endParaRPr lang="en-US"/>
          </a:p>
        </p:txBody>
      </p:sp>
    </p:spTree>
    <p:extLst>
      <p:ext uri="{BB962C8B-B14F-4D97-AF65-F5344CB8AC3E}">
        <p14:creationId xmlns:p14="http://schemas.microsoft.com/office/powerpoint/2010/main" val="125008775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19EDB-AFF7-479D-AAAB-43223F4F4DDF}" type="datetime1">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DA2C3-F79B-447F-9527-DC32D1B68384}"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29931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419EDB-AFF7-479D-AAAB-43223F4F4DDF}" type="datetime1">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DA2C3-F79B-447F-9527-DC32D1B68384}" type="slidenum">
              <a:rPr lang="en-US" smtClean="0"/>
              <a:pPr/>
              <a:t>‹#›</a:t>
            </a:fld>
            <a:endParaRPr lang="en-US"/>
          </a:p>
        </p:txBody>
      </p:sp>
    </p:spTree>
    <p:extLst>
      <p:ext uri="{BB962C8B-B14F-4D97-AF65-F5344CB8AC3E}">
        <p14:creationId xmlns:p14="http://schemas.microsoft.com/office/powerpoint/2010/main" val="116791653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419EDB-AFF7-479D-AAAB-43223F4F4DDF}" type="datetime1">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DA2C3-F79B-447F-9527-DC32D1B68384}"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0854153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5419EDB-AFF7-479D-AAAB-43223F4F4DDF}" type="datetime1">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DA2C3-F79B-447F-9527-DC32D1B68384}" type="slidenum">
              <a:rPr lang="en-US" smtClean="0"/>
              <a:pPr/>
              <a:t>‹#›</a:t>
            </a:fld>
            <a:endParaRPr lang="en-US"/>
          </a:p>
        </p:txBody>
      </p:sp>
    </p:spTree>
    <p:extLst>
      <p:ext uri="{BB962C8B-B14F-4D97-AF65-F5344CB8AC3E}">
        <p14:creationId xmlns:p14="http://schemas.microsoft.com/office/powerpoint/2010/main" val="211585508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19EDB-AFF7-479D-AAAB-43223F4F4DDF}" type="datetime1">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DA2C3-F79B-447F-9527-DC32D1B68384}" type="slidenum">
              <a:rPr lang="en-US" smtClean="0"/>
              <a:pPr/>
              <a:t>‹#›</a:t>
            </a:fld>
            <a:endParaRPr lang="en-US"/>
          </a:p>
        </p:txBody>
      </p:sp>
    </p:spTree>
    <p:extLst>
      <p:ext uri="{BB962C8B-B14F-4D97-AF65-F5344CB8AC3E}">
        <p14:creationId xmlns:p14="http://schemas.microsoft.com/office/powerpoint/2010/main" val="339710504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19EDB-AFF7-479D-AAAB-43223F4F4DDF}" type="datetime1">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DA2C3-F79B-447F-9527-DC32D1B68384}" type="slidenum">
              <a:rPr lang="en-US" smtClean="0"/>
              <a:pPr/>
              <a:t>‹#›</a:t>
            </a:fld>
            <a:endParaRPr lang="en-US"/>
          </a:p>
        </p:txBody>
      </p:sp>
    </p:spTree>
    <p:extLst>
      <p:ext uri="{BB962C8B-B14F-4D97-AF65-F5344CB8AC3E}">
        <p14:creationId xmlns:p14="http://schemas.microsoft.com/office/powerpoint/2010/main" val="410366393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419EDB-AFF7-479D-AAAB-43223F4F4DDF}" type="datetime1">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EDA2C3-F79B-447F-9527-DC32D1B68384}" type="slidenum">
              <a:rPr lang="en-US" smtClean="0"/>
              <a:pPr/>
              <a:t>‹#›</a:t>
            </a:fld>
            <a:endParaRPr lang="en-US"/>
          </a:p>
        </p:txBody>
      </p:sp>
    </p:spTree>
    <p:extLst>
      <p:ext uri="{BB962C8B-B14F-4D97-AF65-F5344CB8AC3E}">
        <p14:creationId xmlns:p14="http://schemas.microsoft.com/office/powerpoint/2010/main" val="375704824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AB885E-4C63-4454-B7B9-91A4818B9F8A}" type="datetime1">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EDA2C3-F79B-447F-9527-DC32D1B68384}" type="slidenum">
              <a:rPr lang="en-US" smtClean="0"/>
              <a:pPr/>
              <a:t>‹#›</a:t>
            </a:fld>
            <a:endParaRPr lang="en-US"/>
          </a:p>
        </p:txBody>
      </p:sp>
    </p:spTree>
    <p:extLst>
      <p:ext uri="{BB962C8B-B14F-4D97-AF65-F5344CB8AC3E}">
        <p14:creationId xmlns:p14="http://schemas.microsoft.com/office/powerpoint/2010/main" val="37455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419EDB-AFF7-479D-AAAB-43223F4F4DDF}" type="datetime1">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FEDA2C3-F79B-447F-9527-DC32D1B68384}" type="slidenum">
              <a:rPr lang="en-US" smtClean="0"/>
              <a:pPr/>
              <a:t>‹#›</a:t>
            </a:fld>
            <a:endParaRPr lang="en-US"/>
          </a:p>
        </p:txBody>
      </p:sp>
    </p:spTree>
    <p:extLst>
      <p:ext uri="{BB962C8B-B14F-4D97-AF65-F5344CB8AC3E}">
        <p14:creationId xmlns:p14="http://schemas.microsoft.com/office/powerpoint/2010/main" val="200233975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419EDB-AFF7-479D-AAAB-43223F4F4DDF}" type="datetime1">
              <a:rPr lang="en-US" smtClean="0"/>
              <a:pPr/>
              <a:t>10/16/2024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FEDA2C3-F79B-447F-9527-DC32D1B68384}" type="slidenum">
              <a:rPr lang="en-US" smtClean="0"/>
              <a:pPr/>
              <a:t>‹#›</a:t>
            </a:fld>
            <a:endParaRPr lang="en-US"/>
          </a:p>
        </p:txBody>
      </p:sp>
    </p:spTree>
    <p:extLst>
      <p:ext uri="{BB962C8B-B14F-4D97-AF65-F5344CB8AC3E}">
        <p14:creationId xmlns:p14="http://schemas.microsoft.com/office/powerpoint/2010/main" val="50147962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A330B8-3F0B-4B73-828B-2BF32953DE6A}" type="datetime1">
              <a:rPr lang="en-US" smtClean="0"/>
              <a:pPr/>
              <a:t>10/16/2024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FEDA2C3-F79B-447F-9527-DC32D1B68384}" type="slidenum">
              <a:rPr lang="en-US" smtClean="0"/>
              <a:pPr/>
              <a:t>‹#›</a:t>
            </a:fld>
            <a:endParaRPr lang="en-US"/>
          </a:p>
        </p:txBody>
      </p:sp>
    </p:spTree>
    <p:extLst>
      <p:ext uri="{BB962C8B-B14F-4D97-AF65-F5344CB8AC3E}">
        <p14:creationId xmlns:p14="http://schemas.microsoft.com/office/powerpoint/2010/main" val="1543178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9A84F-EA93-4150-8B68-5B87609A1D60}" type="datetime1">
              <a:rPr lang="en-US" smtClean="0"/>
              <a:pPr/>
              <a:t>10/16/2024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FEDA2C3-F79B-447F-9527-DC32D1B68384}" type="slidenum">
              <a:rPr lang="en-US" smtClean="0"/>
              <a:pPr/>
              <a:t>‹#›</a:t>
            </a:fld>
            <a:endParaRPr lang="en-US"/>
          </a:p>
        </p:txBody>
      </p:sp>
    </p:spTree>
    <p:extLst>
      <p:ext uri="{BB962C8B-B14F-4D97-AF65-F5344CB8AC3E}">
        <p14:creationId xmlns:p14="http://schemas.microsoft.com/office/powerpoint/2010/main" val="214946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419EDB-AFF7-479D-AAAB-43223F4F4DDF}" type="datetime1">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FEDA2C3-F79B-447F-9527-DC32D1B68384}" type="slidenum">
              <a:rPr lang="en-US" smtClean="0"/>
              <a:pPr/>
              <a:t>‹#›</a:t>
            </a:fld>
            <a:endParaRPr lang="en-US"/>
          </a:p>
        </p:txBody>
      </p:sp>
    </p:spTree>
    <p:extLst>
      <p:ext uri="{BB962C8B-B14F-4D97-AF65-F5344CB8AC3E}">
        <p14:creationId xmlns:p14="http://schemas.microsoft.com/office/powerpoint/2010/main" val="18863497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4B07C-517E-47F6-AE9D-23CD7E5B151B}" type="datetime1">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EDA2C3-F79B-447F-9527-DC32D1B68384}" type="slidenum">
              <a:rPr lang="en-US" smtClean="0"/>
              <a:pPr/>
              <a:t>‹#›</a:t>
            </a:fld>
            <a:endParaRPr lang="en-US"/>
          </a:p>
        </p:txBody>
      </p:sp>
    </p:spTree>
    <p:extLst>
      <p:ext uri="{BB962C8B-B14F-4D97-AF65-F5344CB8AC3E}">
        <p14:creationId xmlns:p14="http://schemas.microsoft.com/office/powerpoint/2010/main" val="162275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5419EDB-AFF7-479D-AAAB-43223F4F4DDF}" type="datetime1">
              <a:rPr lang="en-US" smtClean="0"/>
              <a:pPr/>
              <a:t>10/16/2024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FEDA2C3-F79B-447F-9527-DC32D1B68384}" type="slidenum">
              <a:rPr lang="en-US" smtClean="0"/>
              <a:pPr/>
              <a:t>‹#›</a:t>
            </a:fld>
            <a:endParaRPr lang="en-US"/>
          </a:p>
        </p:txBody>
      </p:sp>
    </p:spTree>
    <p:extLst>
      <p:ext uri="{BB962C8B-B14F-4D97-AF65-F5344CB8AC3E}">
        <p14:creationId xmlns:p14="http://schemas.microsoft.com/office/powerpoint/2010/main" val="2428893244"/>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78" r:id="rId15"/>
    <p:sldLayoutId id="214748427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7.png"/><Relationship Id="rId5" Type="http://schemas.openxmlformats.org/officeDocument/2006/relationships/diagramColors" Target="../diagrams/colors1.xml"/><Relationship Id="rId10" Type="http://schemas.openxmlformats.org/officeDocument/2006/relationships/image" Target="../media/image6.png"/><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a:extLst>
              <a:ext uri="{FF2B5EF4-FFF2-40B4-BE49-F238E27FC236}">
                <a16:creationId xmlns:a16="http://schemas.microsoft.com/office/drawing/2014/main" id="{DC743923-BA6E-CF55-C768-89B28359CCF4}"/>
              </a:ext>
            </a:extLst>
          </p:cNvPr>
          <p:cNvSpPr txBox="1">
            <a:spLocks noGrp="1"/>
          </p:cNvSpPr>
          <p:nvPr>
            <p:ph type="ctrTitle"/>
          </p:nvPr>
        </p:nvSpPr>
        <p:spPr>
          <a:xfrm>
            <a:off x="1970842" y="2481060"/>
            <a:ext cx="9167673" cy="1285608"/>
          </a:xfrm>
          <a:prstGeom prst="rect">
            <a:avLst/>
          </a:prstGeom>
        </p:spPr>
        <p:txBody>
          <a:bodyPr vert="horz" wrap="square" lIns="0" tIns="79375" rIns="0" bIns="0" rtlCol="0">
            <a:spAutoFit/>
          </a:bodyPr>
          <a:lstStyle/>
          <a:p>
            <a:pPr marL="424180">
              <a:lnSpc>
                <a:spcPct val="100000"/>
              </a:lnSpc>
              <a:spcBef>
                <a:spcPts val="530"/>
              </a:spcBef>
            </a:pPr>
            <a:r>
              <a:rPr lang="en-US" sz="2400" b="1" dirty="0">
                <a:solidFill>
                  <a:srgbClr val="C00000"/>
                </a:solidFill>
                <a:latin typeface="Times New Roman"/>
                <a:cs typeface="Times New Roman"/>
              </a:rPr>
              <a:t>    </a:t>
            </a:r>
            <a:r>
              <a:rPr sz="2400" b="1" dirty="0">
                <a:solidFill>
                  <a:srgbClr val="C00000"/>
                </a:solidFill>
                <a:latin typeface="Times New Roman"/>
                <a:cs typeface="Times New Roman"/>
              </a:rPr>
              <a:t>H</a:t>
            </a:r>
            <a:r>
              <a:rPr sz="2400" b="1" spc="5" dirty="0">
                <a:solidFill>
                  <a:srgbClr val="C00000"/>
                </a:solidFill>
                <a:latin typeface="Times New Roman"/>
                <a:cs typeface="Times New Roman"/>
              </a:rPr>
              <a:t>.</a:t>
            </a:r>
            <a:r>
              <a:rPr sz="2400" b="1" dirty="0">
                <a:solidFill>
                  <a:srgbClr val="C00000"/>
                </a:solidFill>
                <a:latin typeface="Times New Roman"/>
                <a:cs typeface="Times New Roman"/>
              </a:rPr>
              <a:t>K</a:t>
            </a:r>
            <a:r>
              <a:rPr sz="2400" b="1" spc="-20" dirty="0">
                <a:solidFill>
                  <a:srgbClr val="C00000"/>
                </a:solidFill>
                <a:latin typeface="Times New Roman"/>
                <a:cs typeface="Times New Roman"/>
              </a:rPr>
              <a:t>.</a:t>
            </a:r>
            <a:r>
              <a:rPr sz="2400" b="1" spc="5" dirty="0">
                <a:solidFill>
                  <a:srgbClr val="C00000"/>
                </a:solidFill>
                <a:latin typeface="Times New Roman"/>
                <a:cs typeface="Times New Roman"/>
              </a:rPr>
              <a:t>E</a:t>
            </a:r>
            <a:r>
              <a:rPr sz="2400" b="1" spc="-35" dirty="0">
                <a:solidFill>
                  <a:srgbClr val="C00000"/>
                </a:solidFill>
                <a:latin typeface="Times New Roman"/>
                <a:cs typeface="Times New Roman"/>
              </a:rPr>
              <a:t> </a:t>
            </a:r>
            <a:r>
              <a:rPr sz="2400" b="1" spc="-10" dirty="0">
                <a:solidFill>
                  <a:srgbClr val="C00000"/>
                </a:solidFill>
                <a:latin typeface="Times New Roman"/>
                <a:cs typeface="Times New Roman"/>
              </a:rPr>
              <a:t>S</a:t>
            </a:r>
            <a:r>
              <a:rPr sz="2400" b="1" spc="10" dirty="0">
                <a:solidFill>
                  <a:srgbClr val="C00000"/>
                </a:solidFill>
                <a:latin typeface="Times New Roman"/>
                <a:cs typeface="Times New Roman"/>
              </a:rPr>
              <a:t>o</a:t>
            </a:r>
            <a:r>
              <a:rPr sz="2400" b="1" spc="-20" dirty="0">
                <a:solidFill>
                  <a:srgbClr val="C00000"/>
                </a:solidFill>
                <a:latin typeface="Times New Roman"/>
                <a:cs typeface="Times New Roman"/>
              </a:rPr>
              <a:t>c</a:t>
            </a:r>
            <a:r>
              <a:rPr sz="2400" b="1" spc="5" dirty="0">
                <a:solidFill>
                  <a:srgbClr val="C00000"/>
                </a:solidFill>
                <a:latin typeface="Times New Roman"/>
                <a:cs typeface="Times New Roman"/>
              </a:rPr>
              <a:t>ie</a:t>
            </a:r>
            <a:r>
              <a:rPr sz="2400" b="1" spc="-35" dirty="0">
                <a:solidFill>
                  <a:srgbClr val="C00000"/>
                </a:solidFill>
                <a:latin typeface="Times New Roman"/>
                <a:cs typeface="Times New Roman"/>
              </a:rPr>
              <a:t>t</a:t>
            </a:r>
            <a:r>
              <a:rPr sz="2400" b="1" spc="5" dirty="0">
                <a:solidFill>
                  <a:srgbClr val="C00000"/>
                </a:solidFill>
                <a:latin typeface="Times New Roman"/>
                <a:cs typeface="Times New Roman"/>
              </a:rPr>
              <a:t>y</a:t>
            </a:r>
            <a:r>
              <a:rPr sz="2400" b="1" spc="-10" dirty="0">
                <a:solidFill>
                  <a:srgbClr val="C00000"/>
                </a:solidFill>
                <a:latin typeface="Times New Roman"/>
                <a:cs typeface="Times New Roman"/>
              </a:rPr>
              <a:t>’</a:t>
            </a:r>
            <a:r>
              <a:rPr sz="2400" b="1" dirty="0">
                <a:solidFill>
                  <a:srgbClr val="C00000"/>
                </a:solidFill>
                <a:latin typeface="Times New Roman"/>
                <a:cs typeface="Times New Roman"/>
              </a:rPr>
              <a:t>s</a:t>
            </a:r>
            <a:r>
              <a:rPr sz="2400" b="1" spc="-35" dirty="0">
                <a:solidFill>
                  <a:srgbClr val="C00000"/>
                </a:solidFill>
                <a:latin typeface="Times New Roman"/>
                <a:cs typeface="Times New Roman"/>
              </a:rPr>
              <a:t> </a:t>
            </a:r>
            <a:r>
              <a:rPr sz="2400" b="1" spc="-10" dirty="0">
                <a:solidFill>
                  <a:srgbClr val="C00000"/>
                </a:solidFill>
                <a:latin typeface="Times New Roman"/>
                <a:cs typeface="Times New Roman"/>
              </a:rPr>
              <a:t>S</a:t>
            </a:r>
            <a:r>
              <a:rPr sz="2400" b="1" spc="-20" dirty="0">
                <a:solidFill>
                  <a:srgbClr val="C00000"/>
                </a:solidFill>
                <a:latin typeface="Times New Roman"/>
                <a:cs typeface="Times New Roman"/>
              </a:rPr>
              <a:t>.</a:t>
            </a:r>
            <a:r>
              <a:rPr sz="2400" b="1" spc="10" dirty="0">
                <a:solidFill>
                  <a:srgbClr val="C00000"/>
                </a:solidFill>
                <a:latin typeface="Times New Roman"/>
                <a:cs typeface="Times New Roman"/>
              </a:rPr>
              <a:t>L</a:t>
            </a:r>
            <a:r>
              <a:rPr sz="2400" b="1" dirty="0">
                <a:solidFill>
                  <a:srgbClr val="C00000"/>
                </a:solidFill>
                <a:latin typeface="Times New Roman"/>
                <a:cs typeface="Times New Roman"/>
              </a:rPr>
              <a:t>.</a:t>
            </a:r>
            <a:r>
              <a:rPr sz="2400" b="1" spc="-5" dirty="0">
                <a:solidFill>
                  <a:srgbClr val="C00000"/>
                </a:solidFill>
                <a:latin typeface="Times New Roman"/>
                <a:cs typeface="Times New Roman"/>
              </a:rPr>
              <a:t>N</a:t>
            </a:r>
            <a:r>
              <a:rPr sz="2400" b="1" dirty="0">
                <a:solidFill>
                  <a:srgbClr val="C00000"/>
                </a:solidFill>
                <a:latin typeface="Times New Roman"/>
                <a:cs typeface="Times New Roman"/>
              </a:rPr>
              <a:t>.</a:t>
            </a:r>
            <a:r>
              <a:rPr sz="2400" b="1" spc="-35" dirty="0">
                <a:solidFill>
                  <a:srgbClr val="C00000"/>
                </a:solidFill>
                <a:latin typeface="Times New Roman"/>
                <a:cs typeface="Times New Roman"/>
              </a:rPr>
              <a:t> </a:t>
            </a:r>
            <a:r>
              <a:rPr sz="2400" b="1" spc="-5" dirty="0">
                <a:solidFill>
                  <a:srgbClr val="C00000"/>
                </a:solidFill>
                <a:latin typeface="Times New Roman"/>
                <a:cs typeface="Times New Roman"/>
              </a:rPr>
              <a:t>C</a:t>
            </a:r>
            <a:r>
              <a:rPr sz="2400" b="1" spc="-25" dirty="0">
                <a:solidFill>
                  <a:srgbClr val="C00000"/>
                </a:solidFill>
                <a:latin typeface="Times New Roman"/>
                <a:cs typeface="Times New Roman"/>
              </a:rPr>
              <a:t>O</a:t>
            </a:r>
            <a:r>
              <a:rPr sz="2400" b="1" spc="10" dirty="0">
                <a:solidFill>
                  <a:srgbClr val="C00000"/>
                </a:solidFill>
                <a:latin typeface="Times New Roman"/>
                <a:cs typeface="Times New Roman"/>
              </a:rPr>
              <a:t>L</a:t>
            </a:r>
            <a:r>
              <a:rPr sz="2400" b="1" spc="-15" dirty="0">
                <a:solidFill>
                  <a:srgbClr val="C00000"/>
                </a:solidFill>
                <a:latin typeface="Times New Roman"/>
                <a:cs typeface="Times New Roman"/>
              </a:rPr>
              <a:t>L</a:t>
            </a:r>
            <a:r>
              <a:rPr sz="2400" b="1" spc="10" dirty="0">
                <a:solidFill>
                  <a:srgbClr val="C00000"/>
                </a:solidFill>
                <a:latin typeface="Times New Roman"/>
                <a:cs typeface="Times New Roman"/>
              </a:rPr>
              <a:t>E</a:t>
            </a:r>
            <a:r>
              <a:rPr sz="2400" b="1" spc="5" dirty="0">
                <a:solidFill>
                  <a:srgbClr val="C00000"/>
                </a:solidFill>
                <a:latin typeface="Times New Roman"/>
                <a:cs typeface="Times New Roman"/>
              </a:rPr>
              <a:t>GE</a:t>
            </a:r>
            <a:r>
              <a:rPr sz="2400" b="1" spc="-105" dirty="0">
                <a:solidFill>
                  <a:srgbClr val="C00000"/>
                </a:solidFill>
                <a:latin typeface="Times New Roman"/>
                <a:cs typeface="Times New Roman"/>
              </a:rPr>
              <a:t> </a:t>
            </a:r>
            <a:r>
              <a:rPr sz="2400" b="1" dirty="0">
                <a:solidFill>
                  <a:srgbClr val="C00000"/>
                </a:solidFill>
                <a:latin typeface="Times New Roman"/>
                <a:cs typeface="Times New Roman"/>
              </a:rPr>
              <a:t>OF</a:t>
            </a:r>
            <a:r>
              <a:rPr sz="2400" b="1" spc="-15" dirty="0">
                <a:solidFill>
                  <a:srgbClr val="C00000"/>
                </a:solidFill>
                <a:latin typeface="Times New Roman"/>
                <a:cs typeface="Times New Roman"/>
              </a:rPr>
              <a:t> E</a:t>
            </a:r>
            <a:r>
              <a:rPr sz="2400" b="1" spc="-25" dirty="0">
                <a:solidFill>
                  <a:srgbClr val="C00000"/>
                </a:solidFill>
                <a:latin typeface="Times New Roman"/>
                <a:cs typeface="Times New Roman"/>
              </a:rPr>
              <a:t>NG</a:t>
            </a:r>
            <a:r>
              <a:rPr sz="2400" b="1" spc="20" dirty="0">
                <a:solidFill>
                  <a:srgbClr val="C00000"/>
                </a:solidFill>
                <a:latin typeface="Times New Roman"/>
                <a:cs typeface="Times New Roman"/>
              </a:rPr>
              <a:t>I</a:t>
            </a:r>
            <a:r>
              <a:rPr sz="2400" b="1" spc="-30" dirty="0">
                <a:solidFill>
                  <a:srgbClr val="C00000"/>
                </a:solidFill>
                <a:latin typeface="Times New Roman"/>
                <a:cs typeface="Times New Roman"/>
              </a:rPr>
              <a:t>N</a:t>
            </a:r>
            <a:r>
              <a:rPr sz="2400" b="1" spc="-15" dirty="0">
                <a:solidFill>
                  <a:srgbClr val="C00000"/>
                </a:solidFill>
                <a:latin typeface="Times New Roman"/>
                <a:cs typeface="Times New Roman"/>
              </a:rPr>
              <a:t>EE</a:t>
            </a:r>
            <a:r>
              <a:rPr sz="2400" b="1" spc="-30" dirty="0">
                <a:solidFill>
                  <a:srgbClr val="C00000"/>
                </a:solidFill>
                <a:latin typeface="Times New Roman"/>
                <a:cs typeface="Times New Roman"/>
              </a:rPr>
              <a:t>R</a:t>
            </a:r>
            <a:r>
              <a:rPr sz="2400" b="1" spc="20" dirty="0">
                <a:solidFill>
                  <a:srgbClr val="C00000"/>
                </a:solidFill>
                <a:latin typeface="Times New Roman"/>
                <a:cs typeface="Times New Roman"/>
              </a:rPr>
              <a:t>I</a:t>
            </a:r>
            <a:r>
              <a:rPr sz="2400" b="1" spc="-35" dirty="0">
                <a:solidFill>
                  <a:srgbClr val="C00000"/>
                </a:solidFill>
                <a:latin typeface="Times New Roman"/>
                <a:cs typeface="Times New Roman"/>
              </a:rPr>
              <a:t>NG</a:t>
            </a:r>
            <a:br>
              <a:rPr lang="en-US" sz="1600" b="1" spc="-35" dirty="0">
                <a:solidFill>
                  <a:srgbClr val="C00000"/>
                </a:solidFill>
                <a:latin typeface="Times New Roman"/>
                <a:cs typeface="Times New Roman"/>
              </a:rPr>
            </a:br>
            <a:r>
              <a:rPr lang="en-US" sz="1600" b="1" spc="-35" dirty="0">
                <a:solidFill>
                  <a:srgbClr val="C00000"/>
                </a:solidFill>
                <a:latin typeface="Times New Roman"/>
                <a:cs typeface="Times New Roman"/>
              </a:rPr>
              <a:t>                   </a:t>
            </a:r>
            <a:r>
              <a:rPr lang="en-US" sz="1600" b="1" spc="-5" dirty="0">
                <a:solidFill>
                  <a:srgbClr val="C00000"/>
                </a:solidFill>
                <a:latin typeface="Times New Roman"/>
                <a:cs typeface="Times New Roman"/>
              </a:rPr>
              <a:t>D</a:t>
            </a:r>
            <a:r>
              <a:rPr lang="en-US" sz="1600" b="1" spc="10" dirty="0">
                <a:solidFill>
                  <a:srgbClr val="C00000"/>
                </a:solidFill>
                <a:latin typeface="Times New Roman"/>
                <a:cs typeface="Times New Roman"/>
              </a:rPr>
              <a:t>E</a:t>
            </a:r>
            <a:r>
              <a:rPr lang="en-US" sz="1600" b="1" dirty="0">
                <a:solidFill>
                  <a:srgbClr val="C00000"/>
                </a:solidFill>
                <a:latin typeface="Times New Roman"/>
                <a:cs typeface="Times New Roman"/>
              </a:rPr>
              <a:t>P</a:t>
            </a:r>
            <a:r>
              <a:rPr lang="en-US" sz="1600" b="1" spc="-5" dirty="0">
                <a:solidFill>
                  <a:srgbClr val="C00000"/>
                </a:solidFill>
                <a:latin typeface="Times New Roman"/>
                <a:cs typeface="Times New Roman"/>
              </a:rPr>
              <a:t>AR</a:t>
            </a:r>
            <a:r>
              <a:rPr lang="en-US" sz="1600" b="1" spc="15" dirty="0">
                <a:solidFill>
                  <a:srgbClr val="C00000"/>
                </a:solidFill>
                <a:latin typeface="Times New Roman"/>
                <a:cs typeface="Times New Roman"/>
              </a:rPr>
              <a:t>T</a:t>
            </a:r>
            <a:r>
              <a:rPr lang="en-US" sz="1600" b="1" dirty="0">
                <a:solidFill>
                  <a:srgbClr val="C00000"/>
                </a:solidFill>
                <a:latin typeface="Times New Roman"/>
                <a:cs typeface="Times New Roman"/>
              </a:rPr>
              <a:t>M</a:t>
            </a:r>
            <a:r>
              <a:rPr lang="en-US" sz="1600" b="1" spc="10" dirty="0">
                <a:solidFill>
                  <a:srgbClr val="C00000"/>
                </a:solidFill>
                <a:latin typeface="Times New Roman"/>
                <a:cs typeface="Times New Roman"/>
              </a:rPr>
              <a:t>E</a:t>
            </a:r>
            <a:r>
              <a:rPr lang="en-US" sz="1600" b="1" spc="-30" dirty="0">
                <a:solidFill>
                  <a:srgbClr val="C00000"/>
                </a:solidFill>
                <a:latin typeface="Times New Roman"/>
                <a:cs typeface="Times New Roman"/>
              </a:rPr>
              <a:t>N</a:t>
            </a:r>
            <a:r>
              <a:rPr lang="en-US" sz="1600" b="1" spc="5" dirty="0">
                <a:solidFill>
                  <a:srgbClr val="C00000"/>
                </a:solidFill>
                <a:latin typeface="Times New Roman"/>
                <a:cs typeface="Times New Roman"/>
              </a:rPr>
              <a:t>T</a:t>
            </a:r>
            <a:r>
              <a:rPr lang="en-US" sz="1600" b="1" spc="-80" dirty="0">
                <a:solidFill>
                  <a:srgbClr val="C00000"/>
                </a:solidFill>
                <a:latin typeface="Times New Roman"/>
                <a:cs typeface="Times New Roman"/>
              </a:rPr>
              <a:t> </a:t>
            </a:r>
            <a:r>
              <a:rPr lang="en-US" sz="1600" b="1" spc="-25" dirty="0">
                <a:solidFill>
                  <a:srgbClr val="C00000"/>
                </a:solidFill>
                <a:latin typeface="Times New Roman"/>
                <a:cs typeface="Times New Roman"/>
              </a:rPr>
              <a:t>O</a:t>
            </a:r>
            <a:r>
              <a:rPr lang="en-US" sz="1600" b="1" dirty="0">
                <a:solidFill>
                  <a:srgbClr val="C00000"/>
                </a:solidFill>
                <a:latin typeface="Times New Roman"/>
                <a:cs typeface="Times New Roman"/>
              </a:rPr>
              <a:t>F</a:t>
            </a:r>
            <a:r>
              <a:rPr lang="en-US" sz="1600" b="1" spc="-15" dirty="0">
                <a:solidFill>
                  <a:srgbClr val="C00000"/>
                </a:solidFill>
                <a:latin typeface="Times New Roman"/>
                <a:cs typeface="Times New Roman"/>
              </a:rPr>
              <a:t> </a:t>
            </a:r>
            <a:r>
              <a:rPr lang="en-US" sz="1600" b="1" spc="-5" dirty="0">
                <a:solidFill>
                  <a:srgbClr val="C00000"/>
                </a:solidFill>
                <a:latin typeface="Times New Roman"/>
                <a:cs typeface="Times New Roman"/>
              </a:rPr>
              <a:t>C</a:t>
            </a:r>
            <a:r>
              <a:rPr lang="en-US" sz="1600" b="1" dirty="0">
                <a:solidFill>
                  <a:srgbClr val="C00000"/>
                </a:solidFill>
                <a:latin typeface="Times New Roman"/>
                <a:cs typeface="Times New Roman"/>
              </a:rPr>
              <a:t>O</a:t>
            </a:r>
            <a:r>
              <a:rPr lang="en-US" sz="1600" b="1" spc="-5" dirty="0">
                <a:solidFill>
                  <a:srgbClr val="C00000"/>
                </a:solidFill>
                <a:latin typeface="Times New Roman"/>
                <a:cs typeface="Times New Roman"/>
              </a:rPr>
              <a:t>M</a:t>
            </a:r>
            <a:r>
              <a:rPr lang="en-US" sz="1600" b="1" dirty="0">
                <a:solidFill>
                  <a:srgbClr val="C00000"/>
                </a:solidFill>
                <a:latin typeface="Times New Roman"/>
                <a:cs typeface="Times New Roman"/>
              </a:rPr>
              <a:t>P</a:t>
            </a:r>
            <a:r>
              <a:rPr lang="en-US" sz="1600" b="1" spc="-5" dirty="0">
                <a:solidFill>
                  <a:srgbClr val="C00000"/>
                </a:solidFill>
                <a:latin typeface="Times New Roman"/>
                <a:cs typeface="Times New Roman"/>
              </a:rPr>
              <a:t>U</a:t>
            </a:r>
            <a:r>
              <a:rPr lang="en-US" sz="1600" b="1" spc="-15" dirty="0">
                <a:solidFill>
                  <a:srgbClr val="C00000"/>
                </a:solidFill>
                <a:latin typeface="Times New Roman"/>
                <a:cs typeface="Times New Roman"/>
              </a:rPr>
              <a:t>T</a:t>
            </a:r>
            <a:r>
              <a:rPr lang="en-US" sz="1600" b="1" spc="10" dirty="0">
                <a:solidFill>
                  <a:srgbClr val="C00000"/>
                </a:solidFill>
                <a:latin typeface="Times New Roman"/>
                <a:cs typeface="Times New Roman"/>
              </a:rPr>
              <a:t>E</a:t>
            </a:r>
            <a:r>
              <a:rPr lang="en-US" sz="1600" b="1" spc="5" dirty="0">
                <a:solidFill>
                  <a:srgbClr val="C00000"/>
                </a:solidFill>
                <a:latin typeface="Times New Roman"/>
                <a:cs typeface="Times New Roman"/>
              </a:rPr>
              <a:t>R</a:t>
            </a:r>
            <a:r>
              <a:rPr lang="en-US" sz="1600" b="1" spc="-95" dirty="0">
                <a:solidFill>
                  <a:srgbClr val="C00000"/>
                </a:solidFill>
                <a:latin typeface="Times New Roman"/>
                <a:cs typeface="Times New Roman"/>
              </a:rPr>
              <a:t> </a:t>
            </a:r>
            <a:r>
              <a:rPr lang="en-US" sz="1600" b="1" spc="-10" dirty="0">
                <a:solidFill>
                  <a:srgbClr val="C00000"/>
                </a:solidFill>
                <a:latin typeface="Times New Roman"/>
                <a:cs typeface="Times New Roman"/>
              </a:rPr>
              <a:t>SC</a:t>
            </a:r>
            <a:r>
              <a:rPr lang="en-US" sz="1600" b="1" dirty="0">
                <a:solidFill>
                  <a:srgbClr val="C00000"/>
                </a:solidFill>
                <a:latin typeface="Times New Roman"/>
                <a:cs typeface="Times New Roman"/>
              </a:rPr>
              <a:t>IE</a:t>
            </a:r>
            <a:r>
              <a:rPr lang="en-US" sz="1600" b="1" spc="-5" dirty="0">
                <a:solidFill>
                  <a:srgbClr val="C00000"/>
                </a:solidFill>
                <a:latin typeface="Times New Roman"/>
                <a:cs typeface="Times New Roman"/>
              </a:rPr>
              <a:t>NC</a:t>
            </a:r>
            <a:r>
              <a:rPr lang="en-US" sz="1600" b="1" spc="5" dirty="0">
                <a:solidFill>
                  <a:srgbClr val="C00000"/>
                </a:solidFill>
                <a:latin typeface="Times New Roman"/>
                <a:cs typeface="Times New Roman"/>
              </a:rPr>
              <a:t>E</a:t>
            </a:r>
            <a:r>
              <a:rPr lang="en-US" sz="1600" b="1" spc="-50" dirty="0">
                <a:solidFill>
                  <a:srgbClr val="C00000"/>
                </a:solidFill>
                <a:latin typeface="Times New Roman"/>
                <a:cs typeface="Times New Roman"/>
              </a:rPr>
              <a:t> </a:t>
            </a:r>
            <a:r>
              <a:rPr lang="en-US" sz="1600" b="1" spc="5" dirty="0">
                <a:solidFill>
                  <a:srgbClr val="C00000"/>
                </a:solidFill>
                <a:latin typeface="Times New Roman"/>
                <a:cs typeface="Times New Roman"/>
              </a:rPr>
              <a:t>&amp;</a:t>
            </a:r>
            <a:r>
              <a:rPr lang="en-US" sz="1600" b="1" spc="-15" dirty="0">
                <a:solidFill>
                  <a:srgbClr val="C00000"/>
                </a:solidFill>
                <a:latin typeface="Times New Roman"/>
                <a:cs typeface="Times New Roman"/>
              </a:rPr>
              <a:t> E</a:t>
            </a:r>
            <a:r>
              <a:rPr lang="en-US" sz="1600" b="1" spc="-5" dirty="0">
                <a:solidFill>
                  <a:srgbClr val="C00000"/>
                </a:solidFill>
                <a:latin typeface="Times New Roman"/>
                <a:cs typeface="Times New Roman"/>
              </a:rPr>
              <a:t>N</a:t>
            </a:r>
            <a:r>
              <a:rPr lang="en-US" sz="1600" b="1" spc="-25" dirty="0">
                <a:solidFill>
                  <a:srgbClr val="C00000"/>
                </a:solidFill>
                <a:latin typeface="Times New Roman"/>
                <a:cs typeface="Times New Roman"/>
              </a:rPr>
              <a:t>G</a:t>
            </a:r>
            <a:r>
              <a:rPr lang="en-US" sz="1600" b="1" dirty="0">
                <a:solidFill>
                  <a:srgbClr val="C00000"/>
                </a:solidFill>
                <a:latin typeface="Times New Roman"/>
                <a:cs typeface="Times New Roman"/>
              </a:rPr>
              <a:t>I</a:t>
            </a:r>
            <a:r>
              <a:rPr lang="en-US" sz="1600" b="1" spc="-30" dirty="0">
                <a:solidFill>
                  <a:srgbClr val="C00000"/>
                </a:solidFill>
                <a:latin typeface="Times New Roman"/>
                <a:cs typeface="Times New Roman"/>
              </a:rPr>
              <a:t>N</a:t>
            </a:r>
            <a:r>
              <a:rPr lang="en-US" sz="1600" b="1" spc="-15" dirty="0">
                <a:solidFill>
                  <a:srgbClr val="C00000"/>
                </a:solidFill>
                <a:latin typeface="Times New Roman"/>
                <a:cs typeface="Times New Roman"/>
              </a:rPr>
              <a:t>EE</a:t>
            </a:r>
            <a:r>
              <a:rPr lang="en-US" sz="1600" b="1" spc="-30" dirty="0">
                <a:solidFill>
                  <a:srgbClr val="C00000"/>
                </a:solidFill>
                <a:latin typeface="Times New Roman"/>
                <a:cs typeface="Times New Roman"/>
              </a:rPr>
              <a:t>R</a:t>
            </a:r>
            <a:r>
              <a:rPr lang="en-US" sz="1600" b="1" spc="20" dirty="0">
                <a:solidFill>
                  <a:srgbClr val="C00000"/>
                </a:solidFill>
                <a:latin typeface="Times New Roman"/>
                <a:cs typeface="Times New Roman"/>
              </a:rPr>
              <a:t>I</a:t>
            </a:r>
            <a:r>
              <a:rPr lang="en-US" sz="1600" b="1" spc="-25" dirty="0">
                <a:solidFill>
                  <a:srgbClr val="C00000"/>
                </a:solidFill>
                <a:latin typeface="Times New Roman"/>
                <a:cs typeface="Times New Roman"/>
              </a:rPr>
              <a:t>N</a:t>
            </a:r>
            <a:r>
              <a:rPr lang="en-US" sz="1600" b="1" spc="-40" dirty="0">
                <a:solidFill>
                  <a:srgbClr val="C00000"/>
                </a:solidFill>
                <a:latin typeface="Times New Roman"/>
                <a:cs typeface="Times New Roman"/>
              </a:rPr>
              <a:t>G</a:t>
            </a:r>
            <a:endParaRPr sz="1600" dirty="0">
              <a:latin typeface="Times New Roman"/>
              <a:cs typeface="Times New Roman"/>
            </a:endParaRPr>
          </a:p>
          <a:p>
            <a:pPr marL="116205" marR="447040" algn="ctr">
              <a:lnSpc>
                <a:spcPts val="1270"/>
              </a:lnSpc>
              <a:spcBef>
                <a:spcPts val="655"/>
              </a:spcBef>
            </a:pPr>
            <a:r>
              <a:rPr sz="1100" b="1" spc="-5" dirty="0">
                <a:latin typeface="Times New Roman"/>
                <a:cs typeface="Times New Roman"/>
              </a:rPr>
              <a:t>(Affiliated</a:t>
            </a:r>
            <a:r>
              <a:rPr sz="1100" b="1" dirty="0">
                <a:latin typeface="Times New Roman"/>
                <a:cs typeface="Times New Roman"/>
              </a:rPr>
              <a:t> </a:t>
            </a:r>
            <a:r>
              <a:rPr sz="1100" b="1" spc="-5" dirty="0">
                <a:latin typeface="Times New Roman"/>
                <a:cs typeface="Times New Roman"/>
              </a:rPr>
              <a:t>to</a:t>
            </a:r>
            <a:r>
              <a:rPr sz="1100" b="1" spc="15" dirty="0">
                <a:latin typeface="Times New Roman"/>
                <a:cs typeface="Times New Roman"/>
              </a:rPr>
              <a:t> </a:t>
            </a:r>
            <a:r>
              <a:rPr sz="1100" b="1" dirty="0">
                <a:latin typeface="Times New Roman"/>
                <a:cs typeface="Times New Roman"/>
              </a:rPr>
              <a:t>VTU</a:t>
            </a:r>
            <a:r>
              <a:rPr sz="1100" b="1" spc="15" dirty="0">
                <a:latin typeface="Times New Roman"/>
                <a:cs typeface="Times New Roman"/>
              </a:rPr>
              <a:t> </a:t>
            </a:r>
            <a:r>
              <a:rPr sz="1100" b="1" dirty="0">
                <a:latin typeface="Times New Roman"/>
                <a:cs typeface="Times New Roman"/>
              </a:rPr>
              <a:t>-</a:t>
            </a:r>
            <a:r>
              <a:rPr sz="1100" b="1" spc="-15" dirty="0">
                <a:latin typeface="Times New Roman"/>
                <a:cs typeface="Times New Roman"/>
              </a:rPr>
              <a:t> </a:t>
            </a:r>
            <a:r>
              <a:rPr sz="1100" b="1" spc="-10" dirty="0">
                <a:latin typeface="Times New Roman"/>
                <a:cs typeface="Times New Roman"/>
              </a:rPr>
              <a:t>Belagavi,</a:t>
            </a:r>
            <a:r>
              <a:rPr sz="1100" b="1" spc="35" dirty="0">
                <a:latin typeface="Times New Roman"/>
                <a:cs typeface="Times New Roman"/>
              </a:rPr>
              <a:t> </a:t>
            </a:r>
            <a:r>
              <a:rPr sz="1100" b="1" spc="-5" dirty="0">
                <a:latin typeface="Times New Roman"/>
                <a:cs typeface="Times New Roman"/>
              </a:rPr>
              <a:t>Affiliated</a:t>
            </a:r>
            <a:r>
              <a:rPr sz="1100" b="1" spc="5" dirty="0">
                <a:latin typeface="Times New Roman"/>
                <a:cs typeface="Times New Roman"/>
              </a:rPr>
              <a:t> </a:t>
            </a:r>
            <a:r>
              <a:rPr sz="1100" b="1" spc="-5" dirty="0">
                <a:latin typeface="Times New Roman"/>
                <a:cs typeface="Times New Roman"/>
              </a:rPr>
              <a:t>to</a:t>
            </a:r>
            <a:r>
              <a:rPr sz="1100" b="1" spc="20" dirty="0">
                <a:latin typeface="Times New Roman"/>
                <a:cs typeface="Times New Roman"/>
              </a:rPr>
              <a:t> </a:t>
            </a:r>
            <a:r>
              <a:rPr sz="1100" b="1" spc="-5" dirty="0">
                <a:latin typeface="Times New Roman"/>
                <a:cs typeface="Times New Roman"/>
              </a:rPr>
              <a:t>AICTE</a:t>
            </a:r>
            <a:r>
              <a:rPr sz="1100" b="1" dirty="0">
                <a:latin typeface="Times New Roman"/>
                <a:cs typeface="Times New Roman"/>
              </a:rPr>
              <a:t> –</a:t>
            </a:r>
            <a:r>
              <a:rPr sz="1100" b="1" spc="-25" dirty="0">
                <a:latin typeface="Times New Roman"/>
                <a:cs typeface="Times New Roman"/>
              </a:rPr>
              <a:t> </a:t>
            </a:r>
            <a:r>
              <a:rPr sz="1100" b="1" spc="-10" dirty="0">
                <a:latin typeface="Times New Roman"/>
                <a:cs typeface="Times New Roman"/>
              </a:rPr>
              <a:t>New</a:t>
            </a:r>
            <a:r>
              <a:rPr sz="1100" b="1" spc="10" dirty="0">
                <a:latin typeface="Times New Roman"/>
                <a:cs typeface="Times New Roman"/>
              </a:rPr>
              <a:t> </a:t>
            </a:r>
            <a:r>
              <a:rPr sz="1100" b="1" spc="-10" dirty="0">
                <a:latin typeface="Times New Roman"/>
                <a:cs typeface="Times New Roman"/>
              </a:rPr>
              <a:t>Delhi,</a:t>
            </a:r>
            <a:r>
              <a:rPr sz="1100" b="1" spc="35" dirty="0">
                <a:latin typeface="Times New Roman"/>
                <a:cs typeface="Times New Roman"/>
              </a:rPr>
              <a:t> </a:t>
            </a:r>
            <a:r>
              <a:rPr sz="1100" b="1" spc="-10" dirty="0">
                <a:latin typeface="Times New Roman"/>
                <a:cs typeface="Times New Roman"/>
              </a:rPr>
              <a:t>Accredited</a:t>
            </a:r>
            <a:r>
              <a:rPr sz="1100" b="1" dirty="0">
                <a:latin typeface="Times New Roman"/>
                <a:cs typeface="Times New Roman"/>
              </a:rPr>
              <a:t> </a:t>
            </a:r>
            <a:r>
              <a:rPr sz="1100" b="1" spc="-10" dirty="0">
                <a:latin typeface="Times New Roman"/>
                <a:cs typeface="Times New Roman"/>
              </a:rPr>
              <a:t>by</a:t>
            </a:r>
            <a:r>
              <a:rPr sz="1100" b="1" dirty="0">
                <a:latin typeface="Times New Roman"/>
                <a:cs typeface="Times New Roman"/>
              </a:rPr>
              <a:t> </a:t>
            </a:r>
            <a:r>
              <a:rPr sz="1100" b="1" spc="-10" dirty="0">
                <a:latin typeface="Times New Roman"/>
                <a:cs typeface="Times New Roman"/>
              </a:rPr>
              <a:t>NAAC) </a:t>
            </a:r>
            <a:r>
              <a:rPr sz="1100" b="1" spc="-260" dirty="0">
                <a:latin typeface="Times New Roman"/>
                <a:cs typeface="Times New Roman"/>
              </a:rPr>
              <a:t> </a:t>
            </a:r>
            <a:br>
              <a:rPr lang="en-US" sz="1100" b="1" spc="-260" dirty="0">
                <a:latin typeface="Times New Roman"/>
                <a:cs typeface="Times New Roman"/>
              </a:rPr>
            </a:br>
            <a:r>
              <a:rPr sz="1100" b="1" spc="-10" dirty="0">
                <a:latin typeface="Times New Roman"/>
                <a:cs typeface="Times New Roman"/>
              </a:rPr>
              <a:t>Y-Camp,</a:t>
            </a:r>
            <a:r>
              <a:rPr sz="1100" b="1" spc="25" dirty="0">
                <a:latin typeface="Times New Roman"/>
                <a:cs typeface="Times New Roman"/>
              </a:rPr>
              <a:t> </a:t>
            </a:r>
            <a:r>
              <a:rPr sz="1100" b="1" spc="-5" dirty="0">
                <a:latin typeface="Times New Roman"/>
                <a:cs typeface="Times New Roman"/>
              </a:rPr>
              <a:t>Raichur-584</a:t>
            </a:r>
            <a:r>
              <a:rPr sz="1100" b="1" spc="35" dirty="0">
                <a:latin typeface="Times New Roman"/>
                <a:cs typeface="Times New Roman"/>
              </a:rPr>
              <a:t> </a:t>
            </a:r>
            <a:r>
              <a:rPr sz="1100" b="1" dirty="0">
                <a:latin typeface="Times New Roman"/>
                <a:cs typeface="Times New Roman"/>
              </a:rPr>
              <a:t>135, </a:t>
            </a:r>
            <a:r>
              <a:rPr sz="1100" b="1" spc="-5" dirty="0">
                <a:latin typeface="Times New Roman"/>
                <a:cs typeface="Times New Roman"/>
              </a:rPr>
              <a:t>Karnatak</a:t>
            </a:r>
            <a:r>
              <a:rPr lang="en-US" sz="1100" b="1" spc="-5" dirty="0">
                <a:latin typeface="Times New Roman"/>
                <a:cs typeface="Times New Roman"/>
              </a:rPr>
              <a:t>a</a:t>
            </a:r>
            <a:br>
              <a:rPr lang="en-US" sz="1100" b="1" spc="-5" dirty="0">
                <a:latin typeface="Times New Roman"/>
                <a:cs typeface="Times New Roman"/>
              </a:rPr>
            </a:br>
            <a:endParaRPr sz="1500" dirty="0">
              <a:latin typeface="Times New Roman"/>
              <a:cs typeface="Times New Roman"/>
            </a:endParaRPr>
          </a:p>
        </p:txBody>
      </p:sp>
      <p:sp>
        <p:nvSpPr>
          <p:cNvPr id="3" name="Subtitle 2">
            <a:extLst>
              <a:ext uri="{FF2B5EF4-FFF2-40B4-BE49-F238E27FC236}">
                <a16:creationId xmlns:a16="http://schemas.microsoft.com/office/drawing/2014/main" id="{C29C2B6F-5D5D-BB7E-7104-F9AD69AA8877}"/>
              </a:ext>
            </a:extLst>
          </p:cNvPr>
          <p:cNvSpPr>
            <a:spLocks noGrp="1"/>
          </p:cNvSpPr>
          <p:nvPr>
            <p:ph type="subTitle" idx="1"/>
          </p:nvPr>
        </p:nvSpPr>
        <p:spPr>
          <a:xfrm>
            <a:off x="2621816" y="6205337"/>
            <a:ext cx="7549086" cy="447141"/>
          </a:xfrm>
        </p:spPr>
        <p:txBody>
          <a:bodyPr>
            <a:normAutofit lnSpcReduction="10000"/>
          </a:bodyPr>
          <a:lstStyle/>
          <a:p>
            <a:r>
              <a:rPr lang="en-US" sz="2400" b="1" dirty="0">
                <a:solidFill>
                  <a:srgbClr val="FF0000"/>
                </a:solidFill>
                <a:latin typeface="Times New Roman"/>
                <a:cs typeface="Times New Roman"/>
              </a:rPr>
              <a:t>User</a:t>
            </a:r>
            <a:r>
              <a:rPr lang="en-US" sz="2400" b="1" spc="10" dirty="0">
                <a:solidFill>
                  <a:srgbClr val="FF0000"/>
                </a:solidFill>
                <a:latin typeface="Times New Roman"/>
                <a:cs typeface="Times New Roman"/>
              </a:rPr>
              <a:t> </a:t>
            </a:r>
            <a:r>
              <a:rPr lang="en-US" sz="2400" b="1" spc="-10" dirty="0">
                <a:solidFill>
                  <a:srgbClr val="FF0000"/>
                </a:solidFill>
                <a:latin typeface="Times New Roman"/>
                <a:cs typeface="Times New Roman"/>
              </a:rPr>
              <a:t>Interest</a:t>
            </a:r>
            <a:r>
              <a:rPr lang="en-US" sz="2400" b="1" dirty="0">
                <a:solidFill>
                  <a:srgbClr val="FF0000"/>
                </a:solidFill>
                <a:latin typeface="Times New Roman"/>
                <a:cs typeface="Times New Roman"/>
              </a:rPr>
              <a:t> </a:t>
            </a:r>
            <a:r>
              <a:rPr lang="en-US" sz="2400" b="1" spc="-5" dirty="0">
                <a:solidFill>
                  <a:srgbClr val="FF0000"/>
                </a:solidFill>
                <a:latin typeface="Times New Roman"/>
                <a:cs typeface="Times New Roman"/>
              </a:rPr>
              <a:t>Based</a:t>
            </a:r>
            <a:r>
              <a:rPr lang="en-US" sz="2400" b="1" dirty="0">
                <a:solidFill>
                  <a:srgbClr val="FF0000"/>
                </a:solidFill>
                <a:latin typeface="Times New Roman"/>
                <a:cs typeface="Times New Roman"/>
              </a:rPr>
              <a:t> </a:t>
            </a:r>
            <a:r>
              <a:rPr lang="en-US" sz="2400" b="1" spc="-10" dirty="0">
                <a:solidFill>
                  <a:srgbClr val="FF0000"/>
                </a:solidFill>
                <a:latin typeface="Times New Roman"/>
                <a:cs typeface="Times New Roman"/>
              </a:rPr>
              <a:t>Social</a:t>
            </a:r>
            <a:r>
              <a:rPr lang="en-US" sz="2400" b="1" spc="10" dirty="0">
                <a:solidFill>
                  <a:srgbClr val="FF0000"/>
                </a:solidFill>
                <a:latin typeface="Times New Roman"/>
                <a:cs typeface="Times New Roman"/>
              </a:rPr>
              <a:t> </a:t>
            </a:r>
            <a:r>
              <a:rPr lang="en-US" sz="2400" b="1" spc="-5" dirty="0">
                <a:solidFill>
                  <a:srgbClr val="FF0000"/>
                </a:solidFill>
                <a:latin typeface="Times New Roman"/>
                <a:cs typeface="Times New Roman"/>
              </a:rPr>
              <a:t>Media</a:t>
            </a:r>
            <a:r>
              <a:rPr lang="en-US" sz="2400" b="1" spc="5" dirty="0">
                <a:solidFill>
                  <a:srgbClr val="FF0000"/>
                </a:solidFill>
                <a:latin typeface="Times New Roman"/>
                <a:cs typeface="Times New Roman"/>
              </a:rPr>
              <a:t> </a:t>
            </a:r>
            <a:r>
              <a:rPr lang="en-US" sz="2400" b="1" spc="-10" dirty="0">
                <a:solidFill>
                  <a:srgbClr val="FF0000"/>
                </a:solidFill>
                <a:latin typeface="Times New Roman"/>
                <a:cs typeface="Times New Roman"/>
              </a:rPr>
              <a:t>Data</a:t>
            </a:r>
            <a:r>
              <a:rPr lang="en-US" sz="2400" b="1" spc="5" dirty="0">
                <a:solidFill>
                  <a:srgbClr val="FF0000"/>
                </a:solidFill>
                <a:latin typeface="Times New Roman"/>
                <a:cs typeface="Times New Roman"/>
              </a:rPr>
              <a:t> </a:t>
            </a:r>
            <a:r>
              <a:rPr lang="en-US" sz="2400" b="1" spc="-5" dirty="0">
                <a:solidFill>
                  <a:srgbClr val="FF0000"/>
                </a:solidFill>
                <a:latin typeface="Times New Roman"/>
                <a:cs typeface="Times New Roman"/>
              </a:rPr>
              <a:t>Retrieval</a:t>
            </a:r>
            <a:r>
              <a:rPr lang="en-US" sz="2400" b="1" spc="5" dirty="0">
                <a:solidFill>
                  <a:srgbClr val="FF0000"/>
                </a:solidFill>
                <a:latin typeface="Times New Roman"/>
                <a:cs typeface="Times New Roman"/>
              </a:rPr>
              <a:t> </a:t>
            </a:r>
            <a:r>
              <a:rPr lang="en-US" sz="2400" b="1" dirty="0">
                <a:solidFill>
                  <a:srgbClr val="FF0000"/>
                </a:solidFill>
                <a:latin typeface="Times New Roman"/>
                <a:cs typeface="Times New Roman"/>
              </a:rPr>
              <a:t>System</a:t>
            </a:r>
            <a:endParaRPr lang="en-US" dirty="0"/>
          </a:p>
        </p:txBody>
      </p:sp>
      <p:sp>
        <p:nvSpPr>
          <p:cNvPr id="14" name="Slide Number Placeholder 13">
            <a:extLst>
              <a:ext uri="{FF2B5EF4-FFF2-40B4-BE49-F238E27FC236}">
                <a16:creationId xmlns:a16="http://schemas.microsoft.com/office/drawing/2014/main" id="{C38CCFFD-1C2A-E04F-A945-1F0DC6EC06B8}"/>
              </a:ext>
            </a:extLst>
          </p:cNvPr>
          <p:cNvSpPr>
            <a:spLocks noGrp="1"/>
          </p:cNvSpPr>
          <p:nvPr>
            <p:ph type="sldNum" sz="quarter" idx="12"/>
          </p:nvPr>
        </p:nvSpPr>
        <p:spPr/>
        <p:txBody>
          <a:bodyPr/>
          <a:lstStyle/>
          <a:p>
            <a:fld id="{DFEDA2C3-F79B-447F-9527-DC32D1B68384}" type="slidenum">
              <a:rPr lang="en-US" smtClean="0"/>
              <a:pPr/>
              <a:t>1</a:t>
            </a:fld>
            <a:endParaRPr lang="en-US"/>
          </a:p>
        </p:txBody>
      </p:sp>
      <p:pic>
        <p:nvPicPr>
          <p:cNvPr id="6" name="object 6">
            <a:extLst>
              <a:ext uri="{FF2B5EF4-FFF2-40B4-BE49-F238E27FC236}">
                <a16:creationId xmlns:a16="http://schemas.microsoft.com/office/drawing/2014/main" id="{C789E223-22CC-C0B4-5305-83343A9510F9}"/>
              </a:ext>
            </a:extLst>
          </p:cNvPr>
          <p:cNvPicPr/>
          <p:nvPr/>
        </p:nvPicPr>
        <p:blipFill>
          <a:blip r:embed="rId2" cstate="print"/>
          <a:stretch>
            <a:fillRect/>
          </a:stretch>
        </p:blipFill>
        <p:spPr>
          <a:xfrm>
            <a:off x="5421778" y="4087874"/>
            <a:ext cx="1283335" cy="1071689"/>
          </a:xfrm>
          <a:prstGeom prst="rect">
            <a:avLst/>
          </a:prstGeom>
        </p:spPr>
      </p:pic>
      <p:sp>
        <p:nvSpPr>
          <p:cNvPr id="8" name="TextBox 7">
            <a:extLst>
              <a:ext uri="{FF2B5EF4-FFF2-40B4-BE49-F238E27FC236}">
                <a16:creationId xmlns:a16="http://schemas.microsoft.com/office/drawing/2014/main" id="{FBBCFE4F-659E-DBFD-CB6A-6EE87331E194}"/>
              </a:ext>
            </a:extLst>
          </p:cNvPr>
          <p:cNvSpPr txBox="1"/>
          <p:nvPr/>
        </p:nvSpPr>
        <p:spPr>
          <a:xfrm>
            <a:off x="2157272" y="310833"/>
            <a:ext cx="8478175" cy="841256"/>
          </a:xfrm>
          <a:prstGeom prst="rect">
            <a:avLst/>
          </a:prstGeom>
          <a:noFill/>
        </p:spPr>
        <p:txBody>
          <a:bodyPr wrap="square">
            <a:spAutoFit/>
          </a:bodyPr>
          <a:lstStyle/>
          <a:p>
            <a:pPr marL="38100">
              <a:lnSpc>
                <a:spcPct val="100000"/>
              </a:lnSpc>
              <a:spcBef>
                <a:spcPts val="1155"/>
              </a:spcBef>
            </a:pPr>
            <a:r>
              <a:rPr lang="en-US" sz="2400" b="1" spc="-10" dirty="0">
                <a:solidFill>
                  <a:srgbClr val="FF0000"/>
                </a:solidFill>
                <a:latin typeface="Times New Roman"/>
                <a:cs typeface="Times New Roman"/>
              </a:rPr>
              <a:t>   VISVESVARAYA</a:t>
            </a:r>
            <a:r>
              <a:rPr lang="en-US" sz="2400" b="1" dirty="0">
                <a:solidFill>
                  <a:srgbClr val="FF0000"/>
                </a:solidFill>
                <a:latin typeface="Times New Roman"/>
                <a:cs typeface="Times New Roman"/>
              </a:rPr>
              <a:t>  </a:t>
            </a:r>
            <a:r>
              <a:rPr lang="en-US" sz="2400" b="1" spc="-5" dirty="0">
                <a:solidFill>
                  <a:srgbClr val="FF0000"/>
                </a:solidFill>
                <a:latin typeface="Times New Roman"/>
                <a:cs typeface="Times New Roman"/>
              </a:rPr>
              <a:t>TECHNOLOGICAL</a:t>
            </a:r>
            <a:r>
              <a:rPr lang="en-US" sz="2400" b="1" spc="5" dirty="0">
                <a:solidFill>
                  <a:srgbClr val="FF0000"/>
                </a:solidFill>
                <a:latin typeface="Times New Roman"/>
                <a:cs typeface="Times New Roman"/>
              </a:rPr>
              <a:t>  </a:t>
            </a:r>
            <a:r>
              <a:rPr lang="en-US" sz="2400" b="1" dirty="0">
                <a:solidFill>
                  <a:srgbClr val="FF0000"/>
                </a:solidFill>
                <a:latin typeface="Times New Roman"/>
                <a:cs typeface="Times New Roman"/>
              </a:rPr>
              <a:t>UNIVERSITY</a:t>
            </a:r>
            <a:endParaRPr lang="en-US" sz="2400" dirty="0">
              <a:latin typeface="Times New Roman"/>
              <a:cs typeface="Times New Roman"/>
            </a:endParaRPr>
          </a:p>
          <a:p>
            <a:pPr marR="67945" algn="ctr">
              <a:lnSpc>
                <a:spcPct val="100000"/>
              </a:lnSpc>
              <a:spcBef>
                <a:spcPts val="805"/>
              </a:spcBef>
            </a:pPr>
            <a:r>
              <a:rPr lang="en-US" sz="1800" spc="-10" dirty="0">
                <a:latin typeface="Times New Roman"/>
                <a:cs typeface="Times New Roman"/>
              </a:rPr>
              <a:t>"Jnana</a:t>
            </a:r>
            <a:r>
              <a:rPr lang="en-US" sz="1800" spc="5" dirty="0">
                <a:latin typeface="Times New Roman"/>
                <a:cs typeface="Times New Roman"/>
              </a:rPr>
              <a:t> </a:t>
            </a:r>
            <a:r>
              <a:rPr lang="en-US" sz="1800" spc="-10" dirty="0" err="1">
                <a:latin typeface="Times New Roman"/>
                <a:cs typeface="Times New Roman"/>
              </a:rPr>
              <a:t>Sangama</a:t>
            </a:r>
            <a:r>
              <a:rPr lang="en-US" sz="1800" spc="-10" dirty="0">
                <a:latin typeface="Times New Roman"/>
                <a:cs typeface="Times New Roman"/>
              </a:rPr>
              <a:t>",</a:t>
            </a:r>
            <a:r>
              <a:rPr lang="en-US" sz="1800" spc="15" dirty="0">
                <a:latin typeface="Times New Roman"/>
                <a:cs typeface="Times New Roman"/>
              </a:rPr>
              <a:t> </a:t>
            </a:r>
            <a:r>
              <a:rPr lang="en-US" sz="1800" spc="-5" dirty="0">
                <a:latin typeface="Times New Roman"/>
                <a:cs typeface="Times New Roman"/>
              </a:rPr>
              <a:t>Belagavi:</a:t>
            </a:r>
            <a:r>
              <a:rPr lang="en-US" sz="1800" spc="-20" dirty="0">
                <a:latin typeface="Times New Roman"/>
                <a:cs typeface="Times New Roman"/>
              </a:rPr>
              <a:t> </a:t>
            </a:r>
            <a:r>
              <a:rPr lang="en-US" sz="1800" dirty="0">
                <a:latin typeface="Times New Roman"/>
                <a:cs typeface="Times New Roman"/>
              </a:rPr>
              <a:t>590</a:t>
            </a:r>
            <a:r>
              <a:rPr lang="en-US" sz="1800" spc="5" dirty="0">
                <a:latin typeface="Times New Roman"/>
                <a:cs typeface="Times New Roman"/>
              </a:rPr>
              <a:t> </a:t>
            </a:r>
            <a:r>
              <a:rPr lang="en-US" sz="1800" spc="-5" dirty="0">
                <a:latin typeface="Times New Roman"/>
                <a:cs typeface="Times New Roman"/>
              </a:rPr>
              <a:t>014, </a:t>
            </a:r>
            <a:r>
              <a:rPr lang="en-US" sz="1800" dirty="0">
                <a:latin typeface="Times New Roman"/>
                <a:cs typeface="Times New Roman"/>
              </a:rPr>
              <a:t>Karnataka</a:t>
            </a:r>
            <a:r>
              <a:rPr lang="en-US" sz="1800" baseline="-9259" dirty="0">
                <a:latin typeface="Times New Roman"/>
                <a:cs typeface="Times New Roman"/>
              </a:rPr>
              <a:t>.</a:t>
            </a:r>
          </a:p>
        </p:txBody>
      </p:sp>
      <p:pic>
        <p:nvPicPr>
          <p:cNvPr id="11" name="object 3">
            <a:extLst>
              <a:ext uri="{FF2B5EF4-FFF2-40B4-BE49-F238E27FC236}">
                <a16:creationId xmlns:a16="http://schemas.microsoft.com/office/drawing/2014/main" id="{54FAE85D-AFBE-AC83-A757-48D775D31D3A}"/>
              </a:ext>
            </a:extLst>
          </p:cNvPr>
          <p:cNvPicPr/>
          <p:nvPr/>
        </p:nvPicPr>
        <p:blipFill>
          <a:blip r:embed="rId3" cstate="print"/>
          <a:stretch>
            <a:fillRect/>
          </a:stretch>
        </p:blipFill>
        <p:spPr>
          <a:xfrm>
            <a:off x="5670866" y="1152089"/>
            <a:ext cx="1066800" cy="1258570"/>
          </a:xfrm>
          <a:prstGeom prst="rect">
            <a:avLst/>
          </a:prstGeom>
        </p:spPr>
      </p:pic>
      <p:sp>
        <p:nvSpPr>
          <p:cNvPr id="13" name="TextBox 12">
            <a:extLst>
              <a:ext uri="{FF2B5EF4-FFF2-40B4-BE49-F238E27FC236}">
                <a16:creationId xmlns:a16="http://schemas.microsoft.com/office/drawing/2014/main" id="{E3AE08BF-3429-852B-CFA4-E04484DDEC4C}"/>
              </a:ext>
            </a:extLst>
          </p:cNvPr>
          <p:cNvSpPr txBox="1"/>
          <p:nvPr/>
        </p:nvSpPr>
        <p:spPr>
          <a:xfrm>
            <a:off x="5132772" y="5761546"/>
            <a:ext cx="6094520" cy="369332"/>
          </a:xfrm>
          <a:prstGeom prst="rect">
            <a:avLst/>
          </a:prstGeom>
          <a:noFill/>
        </p:spPr>
        <p:txBody>
          <a:bodyPr wrap="square">
            <a:spAutoFit/>
          </a:bodyPr>
          <a:lstStyle/>
          <a:p>
            <a:r>
              <a:rPr lang="en-US" sz="1800" spc="-10" dirty="0">
                <a:latin typeface="Times New Roman"/>
                <a:cs typeface="Times New Roman"/>
              </a:rPr>
              <a:t>    </a:t>
            </a:r>
            <a:r>
              <a:rPr lang="en-US" spc="-5" dirty="0">
                <a:latin typeface="Times New Roman"/>
                <a:cs typeface="Times New Roman"/>
              </a:rPr>
              <a:t>A </a:t>
            </a:r>
            <a:r>
              <a:rPr lang="en-US" sz="1800" spc="-5" dirty="0">
                <a:latin typeface="Times New Roman"/>
                <a:cs typeface="Times New Roman"/>
              </a:rPr>
              <a:t>P</a:t>
            </a:r>
            <a:r>
              <a:rPr lang="en-US" spc="-5" dirty="0">
                <a:latin typeface="Times New Roman"/>
                <a:cs typeface="Times New Roman"/>
              </a:rPr>
              <a:t>roject on</a:t>
            </a:r>
            <a:r>
              <a:rPr lang="en-US" sz="1800" spc="-25" dirty="0">
                <a:latin typeface="Times New Roman"/>
                <a:cs typeface="Times New Roman"/>
              </a:rPr>
              <a:t> </a:t>
            </a:r>
            <a:endParaRPr lang="en-US" dirty="0"/>
          </a:p>
        </p:txBody>
      </p:sp>
      <p:sp>
        <p:nvSpPr>
          <p:cNvPr id="9" name="TextBox 8">
            <a:extLst>
              <a:ext uri="{FF2B5EF4-FFF2-40B4-BE49-F238E27FC236}">
                <a16:creationId xmlns:a16="http://schemas.microsoft.com/office/drawing/2014/main" id="{66250FB8-6EBB-BEB5-A79E-F4AA0B966916}"/>
              </a:ext>
            </a:extLst>
          </p:cNvPr>
          <p:cNvSpPr txBox="1"/>
          <p:nvPr/>
        </p:nvSpPr>
        <p:spPr>
          <a:xfrm>
            <a:off x="2913709" y="3576820"/>
            <a:ext cx="6094520" cy="369332"/>
          </a:xfrm>
          <a:prstGeom prst="rect">
            <a:avLst/>
          </a:prstGeom>
          <a:noFill/>
        </p:spPr>
        <p:txBody>
          <a:bodyPr wrap="square">
            <a:spAutoFit/>
          </a:bodyPr>
          <a:lstStyle/>
          <a:p>
            <a:pPr algn="ctr"/>
            <a:r>
              <a:rPr lang="en-US" sz="1800" spc="-10" dirty="0">
                <a:latin typeface="Times New Roman"/>
                <a:cs typeface="Times New Roman"/>
              </a:rPr>
              <a:t>    </a:t>
            </a:r>
            <a:r>
              <a:rPr lang="en-US" sz="1400" b="1" spc="-10" dirty="0">
                <a:latin typeface="Times New Roman"/>
                <a:cs typeface="Times New Roman"/>
              </a:rPr>
              <a:t>2022 - 23</a:t>
            </a:r>
            <a:r>
              <a:rPr lang="en-US" sz="1400" b="1" spc="-25" dirty="0">
                <a:latin typeface="Times New Roman"/>
                <a:cs typeface="Times New Roman"/>
              </a:rPr>
              <a:t> </a:t>
            </a:r>
            <a:endParaRPr lang="en-US" sz="1400" b="1" dirty="0"/>
          </a:p>
        </p:txBody>
      </p:sp>
      <p:sp>
        <p:nvSpPr>
          <p:cNvPr id="10" name="TextBox 9">
            <a:extLst>
              <a:ext uri="{FF2B5EF4-FFF2-40B4-BE49-F238E27FC236}">
                <a16:creationId xmlns:a16="http://schemas.microsoft.com/office/drawing/2014/main" id="{66A83D2D-DD51-4496-C197-70A35A19A119}"/>
              </a:ext>
            </a:extLst>
          </p:cNvPr>
          <p:cNvSpPr txBox="1"/>
          <p:nvPr/>
        </p:nvSpPr>
        <p:spPr>
          <a:xfrm>
            <a:off x="3016185" y="5262651"/>
            <a:ext cx="6094520" cy="461665"/>
          </a:xfrm>
          <a:prstGeom prst="rect">
            <a:avLst/>
          </a:prstGeom>
          <a:noFill/>
        </p:spPr>
        <p:txBody>
          <a:bodyPr wrap="square">
            <a:spAutoFit/>
          </a:bodyPr>
          <a:lstStyle/>
          <a:p>
            <a:pPr marL="0" indent="0" algn="ctr">
              <a:buNone/>
            </a:pPr>
            <a:r>
              <a:rPr lang="en-US" sz="2400" b="1" dirty="0">
                <a:solidFill>
                  <a:schemeClr val="accent1"/>
                </a:solidFill>
                <a:latin typeface="Times New Roman" panose="02020603050405020304" pitchFamily="18" charset="0"/>
                <a:cs typeface="Times New Roman" panose="02020603050405020304" pitchFamily="18" charset="0"/>
              </a:rPr>
              <a:t>PHASE - 2  PRESENTATION</a:t>
            </a:r>
          </a:p>
        </p:txBody>
      </p:sp>
    </p:spTree>
    <p:extLst>
      <p:ext uri="{BB962C8B-B14F-4D97-AF65-F5344CB8AC3E}">
        <p14:creationId xmlns:p14="http://schemas.microsoft.com/office/powerpoint/2010/main" val="483144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C5315B-8750-96F6-8A88-416807381AC7}"/>
              </a:ext>
            </a:extLst>
          </p:cNvPr>
          <p:cNvSpPr>
            <a:spLocks noGrp="1"/>
          </p:cNvSpPr>
          <p:nvPr>
            <p:ph type="sldNum" sz="quarter" idx="12"/>
          </p:nvPr>
        </p:nvSpPr>
        <p:spPr/>
        <p:txBody>
          <a:bodyPr/>
          <a:lstStyle/>
          <a:p>
            <a:fld id="{DFEDA2C3-F79B-447F-9527-DC32D1B68384}" type="slidenum">
              <a:rPr lang="en-US" smtClean="0"/>
              <a:pPr/>
              <a:t>10</a:t>
            </a:fld>
            <a:endParaRPr lang="en-US"/>
          </a:p>
        </p:txBody>
      </p:sp>
      <p:sp>
        <p:nvSpPr>
          <p:cNvPr id="3" name="Title 1">
            <a:extLst>
              <a:ext uri="{FF2B5EF4-FFF2-40B4-BE49-F238E27FC236}">
                <a16:creationId xmlns:a16="http://schemas.microsoft.com/office/drawing/2014/main" id="{B13F5532-EBBF-D0F0-6054-EF9C4F680CB9}"/>
              </a:ext>
            </a:extLst>
          </p:cNvPr>
          <p:cNvSpPr txBox="1">
            <a:spLocks/>
          </p:cNvSpPr>
          <p:nvPr/>
        </p:nvSpPr>
        <p:spPr>
          <a:xfrm>
            <a:off x="2454676" y="345576"/>
            <a:ext cx="8731187" cy="754063"/>
          </a:xfrm>
          <a:prstGeom prst="rect">
            <a:avLst/>
          </a:prstGeom>
        </p:spPr>
        <p:txBody>
          <a:bodyPr>
            <a:normAutofit fontScale="975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Level Overview of our Web Application:</a:t>
            </a:r>
          </a:p>
        </p:txBody>
      </p:sp>
      <p:sp>
        <p:nvSpPr>
          <p:cNvPr id="4" name="Content Placeholder 2">
            <a:extLst>
              <a:ext uri="{FF2B5EF4-FFF2-40B4-BE49-F238E27FC236}">
                <a16:creationId xmlns:a16="http://schemas.microsoft.com/office/drawing/2014/main" id="{D206DEDE-9C90-F444-3B4F-C5466844995D}"/>
              </a:ext>
            </a:extLst>
          </p:cNvPr>
          <p:cNvSpPr txBox="1">
            <a:spLocks/>
          </p:cNvSpPr>
          <p:nvPr/>
        </p:nvSpPr>
        <p:spPr>
          <a:xfrm>
            <a:off x="1311579" y="1356803"/>
            <a:ext cx="10531233" cy="452596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514350" indent="-5143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Firstly, the user will open the HOME PAGE, we have the buttons like machine learning and analysis.</a:t>
            </a:r>
          </a:p>
          <a:p>
            <a:pPr marL="514350" indent="-5143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Secondly, the user will press the UPLOAD ANNOTATED DATASET button through which he will be asked to upload the dataset he wants to test for his product and find the relevant customers from that dataset. The output will be in a form of a pie chart and a table showing the different level of customers and the scores assigned to each customer.</a:t>
            </a:r>
          </a:p>
          <a:p>
            <a:pPr marL="514350" indent="-5143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Thirdly, when the user presses the ANALYSIS button, he will be taken to the screen which will show the detailed analysis of our dataset that we have built containing word clouds, positive vs negative tweets and the most used words for that product. </a:t>
            </a:r>
          </a:p>
        </p:txBody>
      </p:sp>
    </p:spTree>
    <p:extLst>
      <p:ext uri="{BB962C8B-B14F-4D97-AF65-F5344CB8AC3E}">
        <p14:creationId xmlns:p14="http://schemas.microsoft.com/office/powerpoint/2010/main" val="2247901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60DB1F-646C-CA61-8331-2040D9AB7D34}"/>
              </a:ext>
            </a:extLst>
          </p:cNvPr>
          <p:cNvSpPr>
            <a:spLocks noGrp="1"/>
          </p:cNvSpPr>
          <p:nvPr>
            <p:ph type="sldNum" sz="quarter" idx="12"/>
          </p:nvPr>
        </p:nvSpPr>
        <p:spPr/>
        <p:txBody>
          <a:bodyPr/>
          <a:lstStyle/>
          <a:p>
            <a:fld id="{DFEDA2C3-F79B-447F-9527-DC32D1B68384}" type="slidenum">
              <a:rPr lang="en-US" smtClean="0"/>
              <a:pPr/>
              <a:t>11</a:t>
            </a:fld>
            <a:endParaRPr lang="en-US"/>
          </a:p>
        </p:txBody>
      </p:sp>
      <p:sp>
        <p:nvSpPr>
          <p:cNvPr id="4" name="TextBox 3">
            <a:extLst>
              <a:ext uri="{FF2B5EF4-FFF2-40B4-BE49-F238E27FC236}">
                <a16:creationId xmlns:a16="http://schemas.microsoft.com/office/drawing/2014/main" id="{5ADDED08-DDDF-4C53-AD01-0CD4DF16661D}"/>
              </a:ext>
            </a:extLst>
          </p:cNvPr>
          <p:cNvSpPr txBox="1"/>
          <p:nvPr/>
        </p:nvSpPr>
        <p:spPr>
          <a:xfrm>
            <a:off x="1686560" y="293236"/>
            <a:ext cx="9184640" cy="1164421"/>
          </a:xfrm>
          <a:prstGeom prst="rect">
            <a:avLst/>
          </a:prstGeom>
          <a:noFill/>
        </p:spPr>
        <p:txBody>
          <a:bodyPr wrap="square">
            <a:spAutoFit/>
          </a:bodyPr>
          <a:lstStyle/>
          <a:p>
            <a:pPr marL="12700">
              <a:lnSpc>
                <a:spcPct val="100000"/>
              </a:lnSpc>
              <a:spcBef>
                <a:spcPts val="90"/>
              </a:spcBef>
            </a:pPr>
            <a:r>
              <a:rPr lang="en-US" sz="3000" b="1" spc="-5" dirty="0">
                <a:solidFill>
                  <a:schemeClr val="accent2">
                    <a:lumMod val="75000"/>
                  </a:schemeClr>
                </a:solidFill>
                <a:latin typeface="Times New Roman"/>
                <a:cs typeface="Times New Roman"/>
              </a:rPr>
              <a:t>                                  </a:t>
            </a:r>
            <a:r>
              <a:rPr lang="en-US" sz="3000" b="1" spc="-5" dirty="0">
                <a:solidFill>
                  <a:schemeClr val="accent2">
                    <a:lumMod val="75000"/>
                  </a:schemeClr>
                </a:solidFill>
                <a:effectLst>
                  <a:outerShdw blurRad="38100" dist="38100" dir="2700000" algn="tl">
                    <a:srgbClr val="000000">
                      <a:alpha val="43137"/>
                    </a:srgbClr>
                  </a:outerShdw>
                </a:effectLst>
                <a:latin typeface="Times New Roman"/>
                <a:cs typeface="Times New Roman"/>
              </a:rPr>
              <a:t>Methodology:</a:t>
            </a:r>
            <a:r>
              <a:rPr lang="en-US" sz="3000" b="1" spc="5" dirty="0">
                <a:solidFill>
                  <a:schemeClr val="accent2">
                    <a:lumMod val="75000"/>
                  </a:schemeClr>
                </a:solidFill>
                <a:effectLst>
                  <a:outerShdw blurRad="38100" dist="38100" dir="2700000" algn="tl">
                    <a:srgbClr val="000000">
                      <a:alpha val="43137"/>
                    </a:srgbClr>
                  </a:outerShdw>
                </a:effectLst>
                <a:latin typeface="Times New Roman"/>
                <a:cs typeface="Times New Roman"/>
              </a:rPr>
              <a:t> </a:t>
            </a:r>
          </a:p>
          <a:p>
            <a:pPr marL="12700">
              <a:lnSpc>
                <a:spcPct val="100000"/>
              </a:lnSpc>
              <a:spcBef>
                <a:spcPts val="90"/>
              </a:spcBef>
            </a:pPr>
            <a:r>
              <a:rPr lang="en-US" sz="2000" b="1" spc="5" dirty="0">
                <a:latin typeface="Times New Roman"/>
                <a:cs typeface="Times New Roman"/>
              </a:rPr>
              <a:t>                      </a:t>
            </a:r>
          </a:p>
          <a:p>
            <a:pPr marL="12700">
              <a:lnSpc>
                <a:spcPct val="100000"/>
              </a:lnSpc>
              <a:spcBef>
                <a:spcPts val="90"/>
              </a:spcBef>
            </a:pPr>
            <a:r>
              <a:rPr lang="en-US" sz="1800" dirty="0">
                <a:latin typeface="Times New Roman"/>
                <a:cs typeface="Times New Roman"/>
              </a:rPr>
              <a:t>Steps</a:t>
            </a:r>
            <a:r>
              <a:rPr lang="en-US" sz="1800" spc="10" dirty="0">
                <a:latin typeface="Times New Roman"/>
                <a:cs typeface="Times New Roman"/>
              </a:rPr>
              <a:t> </a:t>
            </a:r>
            <a:r>
              <a:rPr lang="en-US" sz="1800" spc="-10" dirty="0">
                <a:latin typeface="Times New Roman"/>
                <a:cs typeface="Times New Roman"/>
              </a:rPr>
              <a:t>involved</a:t>
            </a:r>
            <a:r>
              <a:rPr lang="en-US" sz="1800" spc="35" dirty="0">
                <a:latin typeface="Times New Roman"/>
                <a:cs typeface="Times New Roman"/>
              </a:rPr>
              <a:t> </a:t>
            </a:r>
            <a:r>
              <a:rPr lang="en-US" sz="1800" spc="-15" dirty="0">
                <a:latin typeface="Times New Roman"/>
                <a:cs typeface="Times New Roman"/>
              </a:rPr>
              <a:t>in</a:t>
            </a:r>
            <a:r>
              <a:rPr lang="en-US" sz="1800" spc="-5" dirty="0">
                <a:latin typeface="Times New Roman"/>
                <a:cs typeface="Times New Roman"/>
              </a:rPr>
              <a:t> User</a:t>
            </a:r>
            <a:r>
              <a:rPr lang="en-US" sz="1800" spc="20" dirty="0">
                <a:latin typeface="Times New Roman"/>
                <a:cs typeface="Times New Roman"/>
              </a:rPr>
              <a:t> </a:t>
            </a:r>
            <a:r>
              <a:rPr lang="en-US" sz="1800" spc="-5" dirty="0">
                <a:latin typeface="Times New Roman"/>
                <a:cs typeface="Times New Roman"/>
              </a:rPr>
              <a:t>Interest</a:t>
            </a:r>
            <a:r>
              <a:rPr lang="en-US" sz="1800" dirty="0">
                <a:latin typeface="Times New Roman"/>
                <a:cs typeface="Times New Roman"/>
              </a:rPr>
              <a:t> </a:t>
            </a:r>
            <a:r>
              <a:rPr lang="en-US" sz="1800" spc="-10" dirty="0">
                <a:latin typeface="Times New Roman"/>
                <a:cs typeface="Times New Roman"/>
              </a:rPr>
              <a:t>Based</a:t>
            </a:r>
            <a:r>
              <a:rPr lang="en-US" sz="1800" spc="15" dirty="0">
                <a:latin typeface="Times New Roman"/>
                <a:cs typeface="Times New Roman"/>
              </a:rPr>
              <a:t> </a:t>
            </a:r>
            <a:r>
              <a:rPr lang="en-US" sz="1800" dirty="0">
                <a:latin typeface="Times New Roman"/>
                <a:cs typeface="Times New Roman"/>
              </a:rPr>
              <a:t>Social</a:t>
            </a:r>
            <a:r>
              <a:rPr lang="en-US" sz="1800" spc="-5" dirty="0">
                <a:latin typeface="Times New Roman"/>
                <a:cs typeface="Times New Roman"/>
              </a:rPr>
              <a:t> Media</a:t>
            </a:r>
            <a:r>
              <a:rPr lang="en-US" sz="1800" spc="10" dirty="0">
                <a:latin typeface="Times New Roman"/>
                <a:cs typeface="Times New Roman"/>
              </a:rPr>
              <a:t> </a:t>
            </a:r>
            <a:r>
              <a:rPr lang="en-US" sz="1800" dirty="0">
                <a:latin typeface="Times New Roman"/>
                <a:cs typeface="Times New Roman"/>
              </a:rPr>
              <a:t>Data</a:t>
            </a:r>
            <a:r>
              <a:rPr lang="en-US" sz="1800" spc="15" dirty="0">
                <a:latin typeface="Times New Roman"/>
                <a:cs typeface="Times New Roman"/>
              </a:rPr>
              <a:t> </a:t>
            </a:r>
            <a:r>
              <a:rPr lang="en-US" sz="1800" spc="-5" dirty="0">
                <a:latin typeface="Times New Roman"/>
                <a:cs typeface="Times New Roman"/>
              </a:rPr>
              <a:t>Retrieval</a:t>
            </a:r>
            <a:r>
              <a:rPr lang="en-US" sz="1800" spc="-30" dirty="0">
                <a:latin typeface="Times New Roman"/>
                <a:cs typeface="Times New Roman"/>
              </a:rPr>
              <a:t> </a:t>
            </a:r>
            <a:r>
              <a:rPr lang="en-US" sz="1800" dirty="0">
                <a:latin typeface="Times New Roman"/>
                <a:cs typeface="Times New Roman"/>
              </a:rPr>
              <a:t>System</a:t>
            </a:r>
          </a:p>
        </p:txBody>
      </p:sp>
      <p:graphicFrame>
        <p:nvGraphicFramePr>
          <p:cNvPr id="63" name="Diagram 62">
            <a:extLst>
              <a:ext uri="{FF2B5EF4-FFF2-40B4-BE49-F238E27FC236}">
                <a16:creationId xmlns:a16="http://schemas.microsoft.com/office/drawing/2014/main" id="{4BCA0686-5476-4E83-9EB8-7C62EE78C9F8}"/>
              </a:ext>
            </a:extLst>
          </p:cNvPr>
          <p:cNvGraphicFramePr/>
          <p:nvPr>
            <p:extLst>
              <p:ext uri="{D42A27DB-BD31-4B8C-83A1-F6EECF244321}">
                <p14:modId xmlns:p14="http://schemas.microsoft.com/office/powerpoint/2010/main" val="837910256"/>
              </p:ext>
            </p:extLst>
          </p:nvPr>
        </p:nvGraphicFramePr>
        <p:xfrm>
          <a:off x="829628" y="787782"/>
          <a:ext cx="10830560" cy="5730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4" name="Graphic 63">
            <a:extLst>
              <a:ext uri="{FF2B5EF4-FFF2-40B4-BE49-F238E27FC236}">
                <a16:creationId xmlns:a16="http://schemas.microsoft.com/office/drawing/2014/main" id="{0849B74F-492A-30EB-2198-535A1D9DCEA4}"/>
              </a:ext>
            </a:extLst>
          </p:cNvPr>
          <p:cNvPicPr>
            <a:picLocks noChangeAspect="1"/>
          </p:cNvPicPr>
          <p:nvPr/>
        </p:nvPicPr>
        <p:blipFill>
          <a:blip r:embed="rId7" cstate="print">
            <a:extLst>
              <a:ext uri="{96DAC541-7B7A-43D3-8B79-37D633B846F1}">
                <asvg:svgBlip xmlns:asvg="http://schemas.microsoft.com/office/drawing/2016/SVG/main" r:embed="rId8"/>
              </a:ext>
            </a:extLst>
          </a:blip>
          <a:stretch>
            <a:fillRect/>
          </a:stretch>
        </p:blipFill>
        <p:spPr>
          <a:xfrm>
            <a:off x="1686560" y="1612537"/>
            <a:ext cx="788846" cy="983937"/>
          </a:xfrm>
          <a:prstGeom prst="rect">
            <a:avLst/>
          </a:prstGeom>
        </p:spPr>
      </p:pic>
      <p:pic>
        <p:nvPicPr>
          <p:cNvPr id="65" name="Picture 64" descr="A close up of a logo&#10;&#10;Description automatically generated">
            <a:extLst>
              <a:ext uri="{FF2B5EF4-FFF2-40B4-BE49-F238E27FC236}">
                <a16:creationId xmlns:a16="http://schemas.microsoft.com/office/drawing/2014/main" id="{E1E73966-6F6D-6031-A682-ACE35D5AFD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39920" y="1612537"/>
            <a:ext cx="983937" cy="983937"/>
          </a:xfrm>
          <a:prstGeom prst="rect">
            <a:avLst/>
          </a:prstGeom>
        </p:spPr>
      </p:pic>
      <p:pic>
        <p:nvPicPr>
          <p:cNvPr id="66" name="Picture 65" descr="A picture containing object&#10;&#10;Description automatically generated">
            <a:extLst>
              <a:ext uri="{FF2B5EF4-FFF2-40B4-BE49-F238E27FC236}">
                <a16:creationId xmlns:a16="http://schemas.microsoft.com/office/drawing/2014/main" id="{7D0FC2E0-D9F1-A78E-B3EF-5901A729E5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30737" y="1612536"/>
            <a:ext cx="983937" cy="983937"/>
          </a:xfrm>
          <a:prstGeom prst="rect">
            <a:avLst/>
          </a:prstGeom>
        </p:spPr>
      </p:pic>
      <p:pic>
        <p:nvPicPr>
          <p:cNvPr id="67" name="Graphic 66">
            <a:extLst>
              <a:ext uri="{FF2B5EF4-FFF2-40B4-BE49-F238E27FC236}">
                <a16:creationId xmlns:a16="http://schemas.microsoft.com/office/drawing/2014/main" id="{52851D56-E5A9-9245-7E2F-6B40D2F23E7D}"/>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197891" y="1612536"/>
            <a:ext cx="983937" cy="983937"/>
          </a:xfrm>
          <a:prstGeom prst="rect">
            <a:avLst/>
          </a:prstGeom>
        </p:spPr>
      </p:pic>
    </p:spTree>
    <p:extLst>
      <p:ext uri="{BB962C8B-B14F-4D97-AF65-F5344CB8AC3E}">
        <p14:creationId xmlns:p14="http://schemas.microsoft.com/office/powerpoint/2010/main" val="2103970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E1F6E8-EFF3-C6DD-742C-5A50D32AE857}"/>
              </a:ext>
            </a:extLst>
          </p:cNvPr>
          <p:cNvSpPr>
            <a:spLocks noGrp="1"/>
          </p:cNvSpPr>
          <p:nvPr>
            <p:ph type="sldNum" sz="quarter" idx="12"/>
          </p:nvPr>
        </p:nvSpPr>
        <p:spPr/>
        <p:txBody>
          <a:bodyPr/>
          <a:lstStyle/>
          <a:p>
            <a:fld id="{DFEDA2C3-F79B-447F-9527-DC32D1B68384}" type="slidenum">
              <a:rPr lang="en-US" smtClean="0"/>
              <a:pPr/>
              <a:t>12</a:t>
            </a:fld>
            <a:endParaRPr lang="en-US"/>
          </a:p>
        </p:txBody>
      </p:sp>
      <p:sp>
        <p:nvSpPr>
          <p:cNvPr id="4" name="TextBox 3">
            <a:extLst>
              <a:ext uri="{FF2B5EF4-FFF2-40B4-BE49-F238E27FC236}">
                <a16:creationId xmlns:a16="http://schemas.microsoft.com/office/drawing/2014/main" id="{4A077635-343B-AC6D-6F26-EF8D95EB93F9}"/>
              </a:ext>
            </a:extLst>
          </p:cNvPr>
          <p:cNvSpPr txBox="1"/>
          <p:nvPr/>
        </p:nvSpPr>
        <p:spPr>
          <a:xfrm>
            <a:off x="1311579" y="346229"/>
            <a:ext cx="10140615" cy="4961871"/>
          </a:xfrm>
          <a:prstGeom prst="rect">
            <a:avLst/>
          </a:prstGeom>
          <a:noFill/>
        </p:spPr>
        <p:txBody>
          <a:bodyPr wrap="square">
            <a:spAutoFit/>
          </a:bodyPr>
          <a:lstStyle/>
          <a:p>
            <a:pPr marL="12700">
              <a:lnSpc>
                <a:spcPct val="100000"/>
              </a:lnSpc>
              <a:spcBef>
                <a:spcPts val="90"/>
              </a:spcBef>
            </a:pPr>
            <a:r>
              <a:rPr lang="en-US" sz="3000" b="1" spc="-5" dirty="0">
                <a:solidFill>
                  <a:schemeClr val="accent2">
                    <a:lumMod val="75000"/>
                  </a:schemeClr>
                </a:solidFill>
                <a:latin typeface="Times New Roman"/>
                <a:cs typeface="Times New Roman"/>
              </a:rPr>
              <a:t>                                         </a:t>
            </a:r>
            <a:r>
              <a:rPr lang="en-US" sz="3000" b="1" spc="-5" dirty="0">
                <a:solidFill>
                  <a:schemeClr val="accent2">
                    <a:lumMod val="75000"/>
                  </a:schemeClr>
                </a:solidFill>
                <a:effectLst>
                  <a:outerShdw blurRad="38100" dist="38100" dir="2700000" algn="tl">
                    <a:srgbClr val="000000">
                      <a:alpha val="43137"/>
                    </a:srgbClr>
                  </a:outerShdw>
                </a:effectLst>
                <a:latin typeface="Times New Roman"/>
                <a:cs typeface="Times New Roman"/>
              </a:rPr>
              <a:t>Evaluation:</a:t>
            </a:r>
            <a:endParaRPr lang="en-US" sz="3000" b="1" dirty="0">
              <a:solidFill>
                <a:schemeClr val="accent2">
                  <a:lumMod val="75000"/>
                </a:schemeClr>
              </a:solidFill>
              <a:effectLst>
                <a:outerShdw blurRad="38100" dist="38100" dir="2700000" algn="tl">
                  <a:srgbClr val="000000">
                    <a:alpha val="43137"/>
                  </a:srgbClr>
                </a:outerShdw>
              </a:effectLst>
              <a:latin typeface="Times New Roman"/>
              <a:cs typeface="Times New Roman"/>
            </a:endParaRPr>
          </a:p>
          <a:p>
            <a:pPr>
              <a:lnSpc>
                <a:spcPct val="100000"/>
              </a:lnSpc>
              <a:spcBef>
                <a:spcPts val="15"/>
              </a:spcBef>
            </a:pPr>
            <a:endParaRPr lang="en-US" sz="2000" dirty="0">
              <a:latin typeface="Times New Roman"/>
              <a:cs typeface="Times New Roman"/>
            </a:endParaRPr>
          </a:p>
          <a:p>
            <a:pPr marL="12700">
              <a:lnSpc>
                <a:spcPct val="150000"/>
              </a:lnSpc>
            </a:pPr>
            <a:r>
              <a:rPr lang="en-US" sz="1800" dirty="0">
                <a:latin typeface="Times New Roman"/>
                <a:cs typeface="Times New Roman"/>
              </a:rPr>
              <a:t> </a:t>
            </a:r>
            <a:endParaRPr lang="en-US" dirty="0">
              <a:latin typeface="Times New Roman"/>
              <a:cs typeface="Times New Roman"/>
            </a:endParaRPr>
          </a:p>
          <a:p>
            <a:pPr marL="12700">
              <a:lnSpc>
                <a:spcPct val="150000"/>
              </a:lnSpc>
            </a:pPr>
            <a:r>
              <a:rPr lang="en-US" dirty="0">
                <a:latin typeface="Times New Roman"/>
                <a:cs typeface="Times New Roman"/>
              </a:rPr>
              <a:t>   To</a:t>
            </a:r>
            <a:r>
              <a:rPr lang="en-US" spc="10" dirty="0">
                <a:latin typeface="Times New Roman"/>
                <a:cs typeface="Times New Roman"/>
              </a:rPr>
              <a:t> </a:t>
            </a:r>
            <a:r>
              <a:rPr lang="en-US" spc="-10" dirty="0">
                <a:latin typeface="Times New Roman"/>
                <a:cs typeface="Times New Roman"/>
              </a:rPr>
              <a:t>evaluate</a:t>
            </a:r>
            <a:r>
              <a:rPr lang="en-US" spc="40" dirty="0">
                <a:latin typeface="Times New Roman"/>
                <a:cs typeface="Times New Roman"/>
              </a:rPr>
              <a:t> </a:t>
            </a:r>
            <a:r>
              <a:rPr lang="en-US" spc="-15" dirty="0">
                <a:latin typeface="Times New Roman"/>
                <a:cs typeface="Times New Roman"/>
              </a:rPr>
              <a:t>models,</a:t>
            </a:r>
            <a:r>
              <a:rPr lang="en-US" spc="25" dirty="0">
                <a:latin typeface="Times New Roman"/>
                <a:cs typeface="Times New Roman"/>
              </a:rPr>
              <a:t> </a:t>
            </a:r>
            <a:r>
              <a:rPr lang="en-US" spc="-5" dirty="0">
                <a:latin typeface="Times New Roman"/>
                <a:cs typeface="Times New Roman"/>
              </a:rPr>
              <a:t>I’ll</a:t>
            </a:r>
            <a:r>
              <a:rPr lang="en-US" spc="20" dirty="0">
                <a:latin typeface="Times New Roman"/>
                <a:cs typeface="Times New Roman"/>
              </a:rPr>
              <a:t> </a:t>
            </a:r>
            <a:r>
              <a:rPr lang="en-US" spc="-15" dirty="0">
                <a:latin typeface="Times New Roman"/>
                <a:cs typeface="Times New Roman"/>
              </a:rPr>
              <a:t>be</a:t>
            </a:r>
            <a:r>
              <a:rPr lang="en-US" spc="5" dirty="0">
                <a:latin typeface="Times New Roman"/>
                <a:cs typeface="Times New Roman"/>
              </a:rPr>
              <a:t> </a:t>
            </a:r>
            <a:r>
              <a:rPr lang="en-US" spc="-5" dirty="0">
                <a:latin typeface="Times New Roman"/>
                <a:cs typeface="Times New Roman"/>
              </a:rPr>
              <a:t>using</a:t>
            </a:r>
            <a:r>
              <a:rPr lang="en-US" spc="25" dirty="0">
                <a:latin typeface="Times New Roman"/>
                <a:cs typeface="Times New Roman"/>
              </a:rPr>
              <a:t> </a:t>
            </a:r>
            <a:r>
              <a:rPr lang="en-US" dirty="0">
                <a:latin typeface="Times New Roman"/>
                <a:cs typeface="Times New Roman"/>
              </a:rPr>
              <a:t>the</a:t>
            </a:r>
            <a:r>
              <a:rPr lang="en-US" spc="10" dirty="0">
                <a:latin typeface="Times New Roman"/>
                <a:cs typeface="Times New Roman"/>
              </a:rPr>
              <a:t> </a:t>
            </a:r>
            <a:r>
              <a:rPr lang="en-US" spc="-5" dirty="0">
                <a:latin typeface="Times New Roman"/>
                <a:cs typeface="Times New Roman"/>
              </a:rPr>
              <a:t>following</a:t>
            </a:r>
            <a:r>
              <a:rPr lang="en-US" spc="-10" dirty="0">
                <a:latin typeface="Times New Roman"/>
                <a:cs typeface="Times New Roman"/>
              </a:rPr>
              <a:t> </a:t>
            </a:r>
            <a:r>
              <a:rPr lang="en-US" spc="-5" dirty="0">
                <a:latin typeface="Times New Roman"/>
                <a:cs typeface="Times New Roman"/>
              </a:rPr>
              <a:t>techniques:</a:t>
            </a:r>
            <a:endParaRPr lang="en-US" dirty="0">
              <a:latin typeface="Times New Roman"/>
              <a:cs typeface="Times New Roman"/>
            </a:endParaRPr>
          </a:p>
          <a:p>
            <a:pPr>
              <a:lnSpc>
                <a:spcPct val="150000"/>
              </a:lnSpc>
              <a:spcBef>
                <a:spcPts val="5"/>
              </a:spcBef>
            </a:pPr>
            <a:endParaRPr lang="en-US" dirty="0">
              <a:latin typeface="Times New Roman"/>
              <a:cs typeface="Times New Roman"/>
            </a:endParaRPr>
          </a:p>
          <a:p>
            <a:pPr marL="469900" indent="-229235">
              <a:lnSpc>
                <a:spcPct val="150000"/>
              </a:lnSpc>
              <a:buAutoNum type="arabicPeriod"/>
              <a:tabLst>
                <a:tab pos="470534" algn="l"/>
              </a:tabLst>
            </a:pPr>
            <a:r>
              <a:rPr lang="en-US" spc="-5" dirty="0">
                <a:latin typeface="Times New Roman"/>
                <a:cs typeface="Times New Roman"/>
              </a:rPr>
              <a:t>Confusion</a:t>
            </a:r>
            <a:r>
              <a:rPr lang="en-US" spc="-45" dirty="0">
                <a:latin typeface="Times New Roman"/>
                <a:cs typeface="Times New Roman"/>
              </a:rPr>
              <a:t> </a:t>
            </a:r>
            <a:r>
              <a:rPr lang="en-US" dirty="0">
                <a:latin typeface="Times New Roman"/>
                <a:cs typeface="Times New Roman"/>
              </a:rPr>
              <a:t>Matrix</a:t>
            </a:r>
          </a:p>
          <a:p>
            <a:pPr marL="469900" indent="-229235">
              <a:lnSpc>
                <a:spcPct val="150000"/>
              </a:lnSpc>
              <a:spcBef>
                <a:spcPts val="625"/>
              </a:spcBef>
              <a:buAutoNum type="arabicPeriod"/>
              <a:tabLst>
                <a:tab pos="470534" algn="l"/>
              </a:tabLst>
            </a:pPr>
            <a:r>
              <a:rPr lang="en-US" spc="-5" dirty="0">
                <a:latin typeface="Times New Roman"/>
                <a:cs typeface="Times New Roman"/>
              </a:rPr>
              <a:t>Accuracy</a:t>
            </a:r>
            <a:endParaRPr lang="en-US" dirty="0">
              <a:latin typeface="Times New Roman"/>
              <a:cs typeface="Times New Roman"/>
            </a:endParaRPr>
          </a:p>
          <a:p>
            <a:pPr marL="469900" indent="-229235">
              <a:lnSpc>
                <a:spcPct val="150000"/>
              </a:lnSpc>
              <a:spcBef>
                <a:spcPts val="650"/>
              </a:spcBef>
              <a:buAutoNum type="arabicPeriod"/>
              <a:tabLst>
                <a:tab pos="470534" algn="l"/>
              </a:tabLst>
            </a:pPr>
            <a:r>
              <a:rPr lang="en-US" spc="-5" dirty="0">
                <a:latin typeface="Times New Roman"/>
                <a:cs typeface="Times New Roman"/>
              </a:rPr>
              <a:t>Precision</a:t>
            </a:r>
            <a:endParaRPr lang="en-US" dirty="0">
              <a:latin typeface="Times New Roman"/>
              <a:cs typeface="Times New Roman"/>
            </a:endParaRPr>
          </a:p>
          <a:p>
            <a:pPr marL="469900" indent="-229235">
              <a:lnSpc>
                <a:spcPct val="150000"/>
              </a:lnSpc>
              <a:spcBef>
                <a:spcPts val="620"/>
              </a:spcBef>
              <a:buAutoNum type="arabicPeriod"/>
              <a:tabLst>
                <a:tab pos="470534" algn="l"/>
              </a:tabLst>
            </a:pPr>
            <a:r>
              <a:rPr lang="en-US" spc="-5" dirty="0">
                <a:latin typeface="Times New Roman"/>
                <a:cs typeface="Times New Roman"/>
              </a:rPr>
              <a:t>Recall</a:t>
            </a:r>
            <a:endParaRPr lang="en-US" dirty="0">
              <a:latin typeface="Times New Roman"/>
              <a:cs typeface="Times New Roman"/>
            </a:endParaRPr>
          </a:p>
          <a:p>
            <a:pPr marL="469900" indent="-229235">
              <a:lnSpc>
                <a:spcPct val="150000"/>
              </a:lnSpc>
              <a:spcBef>
                <a:spcPts val="625"/>
              </a:spcBef>
              <a:buAutoNum type="arabicPeriod"/>
              <a:tabLst>
                <a:tab pos="470534" algn="l"/>
              </a:tabLst>
            </a:pPr>
            <a:r>
              <a:rPr lang="en-US" spc="-5" dirty="0">
                <a:latin typeface="Times New Roman"/>
                <a:cs typeface="Times New Roman"/>
              </a:rPr>
              <a:t>F-Measure</a:t>
            </a:r>
            <a:endParaRPr lang="en-US" dirty="0">
              <a:latin typeface="Times New Roman"/>
              <a:cs typeface="Times New Roman"/>
            </a:endParaRPr>
          </a:p>
          <a:p>
            <a:pPr marL="469900" indent="-229235">
              <a:lnSpc>
                <a:spcPct val="150000"/>
              </a:lnSpc>
              <a:spcBef>
                <a:spcPts val="650"/>
              </a:spcBef>
              <a:buAutoNum type="arabicPeriod"/>
              <a:tabLst>
                <a:tab pos="470534" algn="l"/>
              </a:tabLst>
            </a:pPr>
            <a:r>
              <a:rPr lang="en-US" dirty="0">
                <a:latin typeface="Times New Roman"/>
                <a:cs typeface="Times New Roman"/>
              </a:rPr>
              <a:t>True</a:t>
            </a:r>
            <a:r>
              <a:rPr lang="en-US" spc="-15" dirty="0">
                <a:latin typeface="Times New Roman"/>
                <a:cs typeface="Times New Roman"/>
              </a:rPr>
              <a:t> </a:t>
            </a:r>
            <a:r>
              <a:rPr lang="en-US" spc="-10" dirty="0">
                <a:latin typeface="Times New Roman"/>
                <a:cs typeface="Times New Roman"/>
              </a:rPr>
              <a:t>Negative</a:t>
            </a:r>
            <a:r>
              <a:rPr lang="en-US" spc="-15" dirty="0">
                <a:latin typeface="Times New Roman"/>
                <a:cs typeface="Times New Roman"/>
              </a:rPr>
              <a:t> </a:t>
            </a:r>
            <a:r>
              <a:rPr lang="en-US" dirty="0">
                <a:latin typeface="Times New Roman"/>
                <a:cs typeface="Times New Roman"/>
              </a:rPr>
              <a:t>Rate</a:t>
            </a:r>
          </a:p>
        </p:txBody>
      </p:sp>
    </p:spTree>
    <p:extLst>
      <p:ext uri="{BB962C8B-B14F-4D97-AF65-F5344CB8AC3E}">
        <p14:creationId xmlns:p14="http://schemas.microsoft.com/office/powerpoint/2010/main" val="3660323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1BFEE3-F3F1-B3CF-0408-4DB578F822B3}"/>
              </a:ext>
            </a:extLst>
          </p:cNvPr>
          <p:cNvSpPr>
            <a:spLocks noGrp="1"/>
          </p:cNvSpPr>
          <p:nvPr>
            <p:ph type="sldNum" sz="quarter" idx="12"/>
          </p:nvPr>
        </p:nvSpPr>
        <p:spPr/>
        <p:txBody>
          <a:bodyPr/>
          <a:lstStyle/>
          <a:p>
            <a:fld id="{DFEDA2C3-F79B-447F-9527-DC32D1B68384}" type="slidenum">
              <a:rPr lang="en-US" smtClean="0"/>
              <a:pPr/>
              <a:t>13</a:t>
            </a:fld>
            <a:endParaRPr lang="en-US"/>
          </a:p>
        </p:txBody>
      </p:sp>
      <p:sp>
        <p:nvSpPr>
          <p:cNvPr id="3" name="Content Placeholder 2">
            <a:extLst>
              <a:ext uri="{FF2B5EF4-FFF2-40B4-BE49-F238E27FC236}">
                <a16:creationId xmlns:a16="http://schemas.microsoft.com/office/drawing/2014/main" id="{BAED69A8-4679-E8D7-9199-350B81A38A7A}"/>
              </a:ext>
            </a:extLst>
          </p:cNvPr>
          <p:cNvSpPr txBox="1">
            <a:spLocks/>
          </p:cNvSpPr>
          <p:nvPr/>
        </p:nvSpPr>
        <p:spPr>
          <a:xfrm>
            <a:off x="1360502" y="1253972"/>
            <a:ext cx="8229600" cy="314047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dirty="0">
                <a:solidFill>
                  <a:schemeClr val="tx1"/>
                </a:solidFill>
                <a:latin typeface="Times New Roman" panose="02020603050405020304" pitchFamily="18" charset="0"/>
                <a:cs typeface="Times New Roman" panose="02020603050405020304" pitchFamily="18" charset="0"/>
              </a:rPr>
              <a:t>The following text analytical models are used: </a:t>
            </a:r>
          </a:p>
          <a:p>
            <a:pPr marL="514350" indent="-514350">
              <a:lnSpc>
                <a:spcPct val="150000"/>
              </a:lnSpc>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Support Vector Machine (SVM) </a:t>
            </a:r>
          </a:p>
          <a:p>
            <a:pPr marL="514350" indent="-514350">
              <a:lnSpc>
                <a:spcPct val="150000"/>
              </a:lnSpc>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Naive Bayes </a:t>
            </a:r>
          </a:p>
          <a:p>
            <a:pPr marL="514350" indent="-514350">
              <a:lnSpc>
                <a:spcPct val="150000"/>
              </a:lnSpc>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Logistic Regression </a:t>
            </a:r>
          </a:p>
          <a:p>
            <a:pPr marL="514350" indent="-514350">
              <a:lnSpc>
                <a:spcPct val="150000"/>
              </a:lnSpc>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Decision Tree </a:t>
            </a:r>
          </a:p>
          <a:p>
            <a:pPr marL="514350" indent="-514350">
              <a:lnSpc>
                <a:spcPct val="150000"/>
              </a:lnSpc>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Neural Network</a:t>
            </a:r>
          </a:p>
          <a:p>
            <a:endParaRPr lang="en-US" dirty="0">
              <a:solidFill>
                <a:schemeClr val="tx1"/>
              </a:solidFill>
            </a:endParaRPr>
          </a:p>
        </p:txBody>
      </p:sp>
      <p:sp>
        <p:nvSpPr>
          <p:cNvPr id="5" name="Title 1">
            <a:extLst>
              <a:ext uri="{FF2B5EF4-FFF2-40B4-BE49-F238E27FC236}">
                <a16:creationId xmlns:a16="http://schemas.microsoft.com/office/drawing/2014/main" id="{A0621E9D-B368-4CF8-5CA1-23DB40598E72}"/>
              </a:ext>
            </a:extLst>
          </p:cNvPr>
          <p:cNvSpPr txBox="1">
            <a:spLocks/>
          </p:cNvSpPr>
          <p:nvPr/>
        </p:nvSpPr>
        <p:spPr>
          <a:xfrm>
            <a:off x="2545671" y="216282"/>
            <a:ext cx="5859262" cy="571500"/>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chemeClr val="accent2">
                    <a:lumMod val="75000"/>
                  </a:schemeClr>
                </a:solidFill>
                <a:latin typeface="Times New Roman" panose="02020603050405020304" pitchFamily="18" charset="0"/>
                <a:cs typeface="Times New Roman" panose="02020603050405020304" pitchFamily="18" charset="0"/>
              </a:rPr>
              <a:t>                             </a:t>
            </a:r>
            <a:r>
              <a:rPr lang="en-US"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Modeling:</a:t>
            </a:r>
          </a:p>
        </p:txBody>
      </p:sp>
    </p:spTree>
    <p:extLst>
      <p:ext uri="{BB962C8B-B14F-4D97-AF65-F5344CB8AC3E}">
        <p14:creationId xmlns:p14="http://schemas.microsoft.com/office/powerpoint/2010/main" val="400675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6E50DF-F922-4097-214E-B945BA5D599B}"/>
              </a:ext>
            </a:extLst>
          </p:cNvPr>
          <p:cNvSpPr>
            <a:spLocks noGrp="1"/>
          </p:cNvSpPr>
          <p:nvPr>
            <p:ph type="sldNum" sz="quarter" idx="12"/>
          </p:nvPr>
        </p:nvSpPr>
        <p:spPr/>
        <p:txBody>
          <a:bodyPr/>
          <a:lstStyle/>
          <a:p>
            <a:fld id="{DFEDA2C3-F79B-447F-9527-DC32D1B68384}" type="slidenum">
              <a:rPr lang="en-US" smtClean="0"/>
              <a:pPr/>
              <a:t>14</a:t>
            </a:fld>
            <a:endParaRPr lang="en-US"/>
          </a:p>
        </p:txBody>
      </p:sp>
      <p:sp>
        <p:nvSpPr>
          <p:cNvPr id="3" name="Title 1">
            <a:extLst>
              <a:ext uri="{FF2B5EF4-FFF2-40B4-BE49-F238E27FC236}">
                <a16:creationId xmlns:a16="http://schemas.microsoft.com/office/drawing/2014/main" id="{33A4D58D-0362-3B36-1748-EBDE9A03127B}"/>
              </a:ext>
            </a:extLst>
          </p:cNvPr>
          <p:cNvSpPr txBox="1">
            <a:spLocks/>
          </p:cNvSpPr>
          <p:nvPr/>
        </p:nvSpPr>
        <p:spPr>
          <a:xfrm>
            <a:off x="2650821" y="305598"/>
            <a:ext cx="8229600" cy="649669"/>
          </a:xfrm>
          <a:prstGeom prst="rect">
            <a:avLst/>
          </a:prstGeom>
        </p:spPr>
        <p:txBody>
          <a:bodyPr>
            <a:normAutofit fontScale="975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latin typeface="Times New Roman" panose="02020603050405020304" pitchFamily="18" charset="0"/>
                <a:cs typeface="Times New Roman" panose="02020603050405020304" pitchFamily="18" charset="0"/>
              </a:rPr>
              <a:t>         </a:t>
            </a:r>
            <a:r>
              <a:rPr lang="en-US" sz="3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acquisition and preprocessing:</a:t>
            </a:r>
          </a:p>
        </p:txBody>
      </p:sp>
      <p:sp>
        <p:nvSpPr>
          <p:cNvPr id="4" name="Content Placeholder 2">
            <a:extLst>
              <a:ext uri="{FF2B5EF4-FFF2-40B4-BE49-F238E27FC236}">
                <a16:creationId xmlns:a16="http://schemas.microsoft.com/office/drawing/2014/main" id="{017B9D50-AECA-6A8A-FAF5-E9D86D8AF844}"/>
              </a:ext>
            </a:extLst>
          </p:cNvPr>
          <p:cNvSpPr txBox="1">
            <a:spLocks/>
          </p:cNvSpPr>
          <p:nvPr/>
        </p:nvSpPr>
        <p:spPr>
          <a:xfrm>
            <a:off x="1311579" y="871499"/>
            <a:ext cx="8229600" cy="5888846"/>
          </a:xfrm>
          <a:prstGeom prst="rect">
            <a:avLst/>
          </a:prstGeom>
        </p:spPr>
        <p:txBody>
          <a:bodyPr>
            <a:normAutofit fontScale="2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sz="7200" dirty="0">
              <a:latin typeface="Times New Roman" panose="02020603050405020304" pitchFamily="18" charset="0"/>
              <a:cs typeface="Times New Roman" panose="02020603050405020304" pitchFamily="18" charset="0"/>
            </a:endParaRPr>
          </a:p>
          <a:p>
            <a:pPr algn="just">
              <a:lnSpc>
                <a:spcPct val="120000"/>
              </a:lnSpc>
            </a:pPr>
            <a:r>
              <a:rPr lang="en-US" sz="7200" dirty="0">
                <a:latin typeface="Times New Roman" panose="02020603050405020304" pitchFamily="18" charset="0"/>
                <a:cs typeface="Times New Roman" panose="02020603050405020304" pitchFamily="18" charset="0"/>
              </a:rPr>
              <a:t>The following preprocessing techniques are used:</a:t>
            </a:r>
          </a:p>
          <a:p>
            <a:pPr lvl="1" algn="just">
              <a:lnSpc>
                <a:spcPct val="120000"/>
              </a:lnSpc>
            </a:pPr>
            <a:r>
              <a:rPr lang="en-US" sz="7200" dirty="0">
                <a:latin typeface="Times New Roman" panose="02020603050405020304" pitchFamily="18" charset="0"/>
                <a:cs typeface="Times New Roman" panose="02020603050405020304" pitchFamily="18" charset="0"/>
              </a:rPr>
              <a:t>1. LOWERCASE</a:t>
            </a:r>
          </a:p>
          <a:p>
            <a:pPr lvl="1" algn="just">
              <a:lnSpc>
                <a:spcPct val="120000"/>
              </a:lnSpc>
            </a:pPr>
            <a:r>
              <a:rPr lang="en-US" sz="7200" dirty="0">
                <a:latin typeface="Times New Roman" panose="02020603050405020304" pitchFamily="18" charset="0"/>
                <a:cs typeface="Times New Roman" panose="02020603050405020304" pitchFamily="18" charset="0"/>
              </a:rPr>
              <a:t>2. REMOVE PUNC</a:t>
            </a:r>
          </a:p>
          <a:p>
            <a:pPr lvl="1" algn="just">
              <a:lnSpc>
                <a:spcPct val="120000"/>
              </a:lnSpc>
            </a:pPr>
            <a:r>
              <a:rPr lang="en-US" sz="7200" dirty="0">
                <a:latin typeface="Times New Roman" panose="02020603050405020304" pitchFamily="18" charset="0"/>
                <a:cs typeface="Times New Roman" panose="02020603050405020304" pitchFamily="18" charset="0"/>
              </a:rPr>
              <a:t>3. STOPWORDS REMOVAL</a:t>
            </a:r>
          </a:p>
          <a:p>
            <a:pPr lvl="1" algn="just">
              <a:lnSpc>
                <a:spcPct val="120000"/>
              </a:lnSpc>
            </a:pPr>
            <a:r>
              <a:rPr lang="en-US" sz="7200" dirty="0">
                <a:latin typeface="Times New Roman" panose="02020603050405020304" pitchFamily="18" charset="0"/>
                <a:cs typeface="Times New Roman" panose="02020603050405020304" pitchFamily="18" charset="0"/>
              </a:rPr>
              <a:t>4. COMMON WORD REMOVAL</a:t>
            </a:r>
          </a:p>
          <a:p>
            <a:pPr lvl="1" algn="just">
              <a:lnSpc>
                <a:spcPct val="120000"/>
              </a:lnSpc>
            </a:pPr>
            <a:r>
              <a:rPr lang="en-US" sz="7200" dirty="0">
                <a:latin typeface="Times New Roman" panose="02020603050405020304" pitchFamily="18" charset="0"/>
                <a:cs typeface="Times New Roman" panose="02020603050405020304" pitchFamily="18" charset="0"/>
              </a:rPr>
              <a:t>5. RARE WORDS REMOVAL</a:t>
            </a:r>
          </a:p>
          <a:p>
            <a:pPr lvl="1" algn="just">
              <a:lnSpc>
                <a:spcPct val="120000"/>
              </a:lnSpc>
            </a:pPr>
            <a:r>
              <a:rPr lang="en-US" sz="7200" dirty="0">
                <a:latin typeface="Times New Roman" panose="02020603050405020304" pitchFamily="18" charset="0"/>
                <a:cs typeface="Times New Roman" panose="02020603050405020304" pitchFamily="18" charset="0"/>
              </a:rPr>
              <a:t>6. SPELLING CORRECTION</a:t>
            </a:r>
          </a:p>
          <a:p>
            <a:pPr lvl="1" algn="just">
              <a:lnSpc>
                <a:spcPct val="120000"/>
              </a:lnSpc>
            </a:pPr>
            <a:r>
              <a:rPr lang="en-US" sz="7200" dirty="0">
                <a:latin typeface="Times New Roman" panose="02020603050405020304" pitchFamily="18" charset="0"/>
                <a:cs typeface="Times New Roman" panose="02020603050405020304" pitchFamily="18" charset="0"/>
              </a:rPr>
              <a:t>7. STEMMING</a:t>
            </a:r>
          </a:p>
          <a:p>
            <a:pPr lvl="1" algn="just">
              <a:lnSpc>
                <a:spcPct val="120000"/>
              </a:lnSpc>
            </a:pPr>
            <a:r>
              <a:rPr lang="en-US" sz="7200" dirty="0">
                <a:latin typeface="Times New Roman" panose="02020603050405020304" pitchFamily="18" charset="0"/>
                <a:cs typeface="Times New Roman" panose="02020603050405020304" pitchFamily="18" charset="0"/>
              </a:rPr>
              <a:t>8. LEMMATIZATION</a:t>
            </a:r>
          </a:p>
          <a:p>
            <a:pPr algn="just">
              <a:lnSpc>
                <a:spcPct val="120000"/>
              </a:lnSpc>
            </a:pPr>
            <a:r>
              <a:rPr lang="en-US" sz="7200" dirty="0">
                <a:latin typeface="Times New Roman" panose="02020603050405020304" pitchFamily="18" charset="0"/>
                <a:cs typeface="Times New Roman" panose="02020603050405020304" pitchFamily="18" charset="0"/>
              </a:rPr>
              <a:t>Next, I’ve made 3 types of document vectors:</a:t>
            </a:r>
          </a:p>
          <a:p>
            <a:pPr lvl="1" algn="just">
              <a:lnSpc>
                <a:spcPct val="120000"/>
              </a:lnSpc>
            </a:pPr>
            <a:r>
              <a:rPr lang="en-US" sz="7200" dirty="0">
                <a:latin typeface="Times New Roman" panose="02020603050405020304" pitchFamily="18" charset="0"/>
                <a:cs typeface="Times New Roman" panose="02020603050405020304" pitchFamily="18" charset="0"/>
              </a:rPr>
              <a:t>1. TF   (Term Frequency)</a:t>
            </a:r>
          </a:p>
          <a:p>
            <a:pPr lvl="1" algn="just">
              <a:lnSpc>
                <a:spcPct val="120000"/>
              </a:lnSpc>
            </a:pPr>
            <a:r>
              <a:rPr lang="en-US" sz="7200" dirty="0">
                <a:latin typeface="Times New Roman" panose="02020603050405020304" pitchFamily="18" charset="0"/>
                <a:cs typeface="Times New Roman" panose="02020603050405020304" pitchFamily="18" charset="0"/>
              </a:rPr>
              <a:t>2. IDF  (Inverse Document Frequency)</a:t>
            </a:r>
          </a:p>
          <a:p>
            <a:pPr lvl="1" algn="just">
              <a:lnSpc>
                <a:spcPct val="120000"/>
              </a:lnSpc>
            </a:pPr>
            <a:r>
              <a:rPr lang="en-US" sz="7200" dirty="0">
                <a:latin typeface="Times New Roman" panose="02020603050405020304" pitchFamily="18" charset="0"/>
                <a:cs typeface="Times New Roman" panose="02020603050405020304" pitchFamily="18" charset="0"/>
              </a:rPr>
              <a:t>3. TF-IDF  (Term Frequency - Inverse Document Frequency)</a:t>
            </a:r>
          </a:p>
          <a:p>
            <a:pPr lvl="1"/>
            <a:endParaRPr lang="en-US" dirty="0"/>
          </a:p>
        </p:txBody>
      </p:sp>
    </p:spTree>
    <p:extLst>
      <p:ext uri="{BB962C8B-B14F-4D97-AF65-F5344CB8AC3E}">
        <p14:creationId xmlns:p14="http://schemas.microsoft.com/office/powerpoint/2010/main" val="309850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9B3093-809C-07C4-7474-8F44D7C6453F}"/>
              </a:ext>
            </a:extLst>
          </p:cNvPr>
          <p:cNvSpPr>
            <a:spLocks noGrp="1"/>
          </p:cNvSpPr>
          <p:nvPr>
            <p:ph type="sldNum" sz="quarter" idx="12"/>
          </p:nvPr>
        </p:nvSpPr>
        <p:spPr/>
        <p:txBody>
          <a:bodyPr/>
          <a:lstStyle/>
          <a:p>
            <a:fld id="{DFEDA2C3-F79B-447F-9527-DC32D1B68384}" type="slidenum">
              <a:rPr lang="en-US" smtClean="0"/>
              <a:pPr/>
              <a:t>15</a:t>
            </a:fld>
            <a:endParaRPr lang="en-US"/>
          </a:p>
        </p:txBody>
      </p:sp>
      <p:sp>
        <p:nvSpPr>
          <p:cNvPr id="3" name="Title 1">
            <a:extLst>
              <a:ext uri="{FF2B5EF4-FFF2-40B4-BE49-F238E27FC236}">
                <a16:creationId xmlns:a16="http://schemas.microsoft.com/office/drawing/2014/main" id="{5EAB9703-9120-F14E-6322-BDA4BBADA3E6}"/>
              </a:ext>
            </a:extLst>
          </p:cNvPr>
          <p:cNvSpPr txBox="1">
            <a:spLocks/>
          </p:cNvSpPr>
          <p:nvPr/>
        </p:nvSpPr>
        <p:spPr>
          <a:xfrm>
            <a:off x="3732320" y="216281"/>
            <a:ext cx="5171243" cy="754063"/>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latin typeface="Times New Roman" panose="02020603050405020304" pitchFamily="18" charset="0"/>
                <a:cs typeface="Times New Roman" panose="02020603050405020304" pitchFamily="18" charset="0"/>
              </a:rPr>
              <a:t>       </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Learning Outcomes:</a:t>
            </a:r>
          </a:p>
        </p:txBody>
      </p:sp>
      <p:sp>
        <p:nvSpPr>
          <p:cNvPr id="4" name="Content Placeholder 2">
            <a:extLst>
              <a:ext uri="{FF2B5EF4-FFF2-40B4-BE49-F238E27FC236}">
                <a16:creationId xmlns:a16="http://schemas.microsoft.com/office/drawing/2014/main" id="{9A2459C1-4CEF-5778-791F-DDF6AAD26D54}"/>
              </a:ext>
            </a:extLst>
          </p:cNvPr>
          <p:cNvSpPr txBox="1">
            <a:spLocks/>
          </p:cNvSpPr>
          <p:nvPr/>
        </p:nvSpPr>
        <p:spPr>
          <a:xfrm>
            <a:off x="1311579" y="1152906"/>
            <a:ext cx="10595499" cy="5594123"/>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US" dirty="0">
                <a:latin typeface="Times New Roman" panose="02020603050405020304" pitchFamily="18" charset="0"/>
                <a:cs typeface="Times New Roman" panose="02020603050405020304" pitchFamily="18" charset="0"/>
              </a:rPr>
              <a:t>Our results were quite promising since we had created our own dataset and were building the model from scratch. I had to create our own dataset because there does not exist a publicly available dataset for purchase intention based on twitter tweets.</a:t>
            </a:r>
          </a:p>
          <a:p>
            <a:pPr algn="just">
              <a:lnSpc>
                <a:spcPct val="150000"/>
              </a:lnSpc>
            </a:pPr>
            <a:r>
              <a:rPr lang="en-US" dirty="0">
                <a:latin typeface="Times New Roman" panose="02020603050405020304" pitchFamily="18" charset="0"/>
                <a:cs typeface="Times New Roman" panose="02020603050405020304" pitchFamily="18" charset="0"/>
              </a:rPr>
              <a:t>The 2 major problems that I’ve faced were: </a:t>
            </a:r>
          </a:p>
          <a:p>
            <a:pPr lvl="1"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imbalance class problem: Since our dataset was manually annotated by us, we had about 2000 positive tweets and 1200 negative tweets. Due to this we were getting a very low True Negative Rate and our model was not accurately predicting the negative class.</a:t>
            </a:r>
          </a:p>
          <a:p>
            <a:pPr lvl="1"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Limited annotated data: Since we had to manual annotate each tweet in the dataset and this process takes a lot of time, I was only able to annotate about 3200 tweets. </a:t>
            </a:r>
          </a:p>
          <a:p>
            <a:pPr algn="just">
              <a:lnSpc>
                <a:spcPct val="150000"/>
              </a:lnSpc>
            </a:pPr>
            <a:r>
              <a:rPr lang="en-US" dirty="0">
                <a:latin typeface="Times New Roman" panose="02020603050405020304" pitchFamily="18" charset="0"/>
                <a:cs typeface="Times New Roman" panose="02020603050405020304" pitchFamily="18" charset="0"/>
              </a:rPr>
              <a:t>Looking at the other researches that are done in the similar field, our project also stands apart since I’ve implemented 5 different models and after evaluating them, we choose the best one customized to the product data. </a:t>
            </a:r>
          </a:p>
        </p:txBody>
      </p:sp>
    </p:spTree>
    <p:extLst>
      <p:ext uri="{BB962C8B-B14F-4D97-AF65-F5344CB8AC3E}">
        <p14:creationId xmlns:p14="http://schemas.microsoft.com/office/powerpoint/2010/main" val="2638925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DC1860-493B-E711-FA8C-4C58426DB26B}"/>
              </a:ext>
            </a:extLst>
          </p:cNvPr>
          <p:cNvSpPr>
            <a:spLocks noGrp="1"/>
          </p:cNvSpPr>
          <p:nvPr>
            <p:ph type="sldNum" sz="quarter" idx="12"/>
          </p:nvPr>
        </p:nvSpPr>
        <p:spPr/>
        <p:txBody>
          <a:bodyPr/>
          <a:lstStyle/>
          <a:p>
            <a:fld id="{DFEDA2C3-F79B-447F-9527-DC32D1B68384}" type="slidenum">
              <a:rPr lang="en-US" smtClean="0"/>
              <a:pPr/>
              <a:t>16</a:t>
            </a:fld>
            <a:endParaRPr lang="en-US"/>
          </a:p>
        </p:txBody>
      </p:sp>
      <p:sp>
        <p:nvSpPr>
          <p:cNvPr id="4" name="TextBox 3">
            <a:extLst>
              <a:ext uri="{FF2B5EF4-FFF2-40B4-BE49-F238E27FC236}">
                <a16:creationId xmlns:a16="http://schemas.microsoft.com/office/drawing/2014/main" id="{FE8EB0AC-C172-C0BA-4C93-5E10FD39A977}"/>
              </a:ext>
            </a:extLst>
          </p:cNvPr>
          <p:cNvSpPr txBox="1"/>
          <p:nvPr/>
        </p:nvSpPr>
        <p:spPr>
          <a:xfrm>
            <a:off x="1455938" y="289679"/>
            <a:ext cx="8735627" cy="3920560"/>
          </a:xfrm>
          <a:prstGeom prst="rect">
            <a:avLst/>
          </a:prstGeom>
          <a:noFill/>
        </p:spPr>
        <p:txBody>
          <a:bodyPr wrap="square">
            <a:spAutoFit/>
          </a:bodyPr>
          <a:lstStyle/>
          <a:p>
            <a:pPr marL="12700">
              <a:lnSpc>
                <a:spcPct val="100000"/>
              </a:lnSpc>
              <a:spcBef>
                <a:spcPts val="90"/>
              </a:spcBef>
            </a:pPr>
            <a:r>
              <a:rPr lang="en-US" sz="3000" b="1" spc="-5" dirty="0">
                <a:solidFill>
                  <a:schemeClr val="accent2">
                    <a:lumMod val="75000"/>
                  </a:schemeClr>
                </a:solidFill>
                <a:latin typeface="Times New Roman"/>
                <a:cs typeface="Times New Roman"/>
              </a:rPr>
              <a:t>                           </a:t>
            </a:r>
            <a:r>
              <a:rPr lang="en-US" sz="3000" b="1" spc="-5" dirty="0">
                <a:solidFill>
                  <a:schemeClr val="accent2">
                    <a:lumMod val="75000"/>
                  </a:schemeClr>
                </a:solidFill>
                <a:effectLst>
                  <a:outerShdw blurRad="38100" dist="38100" dir="2700000" algn="tl">
                    <a:srgbClr val="000000">
                      <a:alpha val="43137"/>
                    </a:srgbClr>
                  </a:outerShdw>
                </a:effectLst>
                <a:latin typeface="Times New Roman"/>
                <a:cs typeface="Times New Roman"/>
              </a:rPr>
              <a:t>Software</a:t>
            </a:r>
            <a:r>
              <a:rPr lang="en-US" sz="3000" b="1" spc="-25" dirty="0">
                <a:solidFill>
                  <a:schemeClr val="accent2">
                    <a:lumMod val="75000"/>
                  </a:schemeClr>
                </a:solidFill>
                <a:effectLst>
                  <a:outerShdw blurRad="38100" dist="38100" dir="2700000" algn="tl">
                    <a:srgbClr val="000000">
                      <a:alpha val="43137"/>
                    </a:srgbClr>
                  </a:outerShdw>
                </a:effectLst>
                <a:latin typeface="Times New Roman"/>
                <a:cs typeface="Times New Roman"/>
              </a:rPr>
              <a:t> </a:t>
            </a:r>
            <a:r>
              <a:rPr lang="en-US" sz="3000" b="1" spc="-5" dirty="0">
                <a:solidFill>
                  <a:schemeClr val="accent2">
                    <a:lumMod val="75000"/>
                  </a:schemeClr>
                </a:solidFill>
                <a:effectLst>
                  <a:outerShdw blurRad="38100" dist="38100" dir="2700000" algn="tl">
                    <a:srgbClr val="000000">
                      <a:alpha val="43137"/>
                    </a:srgbClr>
                  </a:outerShdw>
                </a:effectLst>
                <a:latin typeface="Times New Roman"/>
                <a:cs typeface="Times New Roman"/>
              </a:rPr>
              <a:t>Requirements:</a:t>
            </a:r>
          </a:p>
          <a:p>
            <a:pPr marL="12700">
              <a:lnSpc>
                <a:spcPct val="100000"/>
              </a:lnSpc>
              <a:spcBef>
                <a:spcPts val="90"/>
              </a:spcBef>
            </a:pPr>
            <a:r>
              <a:rPr lang="en-US" sz="2000" b="1" spc="-5" dirty="0">
                <a:latin typeface="Times New Roman"/>
                <a:cs typeface="Times New Roman"/>
              </a:rPr>
              <a:t> </a:t>
            </a:r>
            <a:endParaRPr lang="en-US" sz="2000" dirty="0">
              <a:latin typeface="Times New Roman"/>
              <a:cs typeface="Times New Roman"/>
            </a:endParaRPr>
          </a:p>
          <a:p>
            <a:pPr marL="167640" indent="-155575">
              <a:lnSpc>
                <a:spcPct val="150000"/>
              </a:lnSpc>
              <a:spcBef>
                <a:spcPts val="1235"/>
              </a:spcBef>
              <a:buAutoNum type="arabicPeriod"/>
              <a:tabLst>
                <a:tab pos="168275" algn="l"/>
              </a:tabLst>
            </a:pPr>
            <a:r>
              <a:rPr lang="en-US" sz="1800" spc="-5" dirty="0">
                <a:latin typeface="Times New Roman"/>
                <a:cs typeface="Times New Roman"/>
              </a:rPr>
              <a:t>Python</a:t>
            </a:r>
            <a:r>
              <a:rPr lang="en-US" sz="1800" spc="-55" dirty="0">
                <a:latin typeface="Times New Roman"/>
                <a:cs typeface="Times New Roman"/>
              </a:rPr>
              <a:t> </a:t>
            </a:r>
            <a:r>
              <a:rPr lang="en-US" sz="1800" dirty="0">
                <a:latin typeface="Times New Roman"/>
                <a:cs typeface="Times New Roman"/>
              </a:rPr>
              <a:t>3.6</a:t>
            </a:r>
          </a:p>
          <a:p>
            <a:pPr marL="167640" indent="-155575">
              <a:lnSpc>
                <a:spcPct val="150000"/>
              </a:lnSpc>
              <a:spcBef>
                <a:spcPts val="675"/>
              </a:spcBef>
              <a:buAutoNum type="arabicPeriod"/>
              <a:tabLst>
                <a:tab pos="168275" algn="l"/>
              </a:tabLst>
            </a:pPr>
            <a:r>
              <a:rPr lang="en-US" sz="1800" spc="-5" dirty="0">
                <a:latin typeface="Times New Roman"/>
                <a:cs typeface="Times New Roman"/>
              </a:rPr>
              <a:t>Python</a:t>
            </a:r>
            <a:r>
              <a:rPr lang="en-US" sz="1800" spc="-30" dirty="0">
                <a:latin typeface="Times New Roman"/>
                <a:cs typeface="Times New Roman"/>
              </a:rPr>
              <a:t> </a:t>
            </a:r>
            <a:r>
              <a:rPr lang="en-US" sz="1800" spc="-10" dirty="0">
                <a:latin typeface="Times New Roman"/>
                <a:cs typeface="Times New Roman"/>
              </a:rPr>
              <a:t>Django</a:t>
            </a:r>
            <a:r>
              <a:rPr lang="en-US" sz="1800" spc="20" dirty="0">
                <a:latin typeface="Times New Roman"/>
                <a:cs typeface="Times New Roman"/>
              </a:rPr>
              <a:t> </a:t>
            </a:r>
            <a:r>
              <a:rPr lang="en-US" sz="1800" spc="-5" dirty="0">
                <a:latin typeface="Times New Roman"/>
                <a:cs typeface="Times New Roman"/>
              </a:rPr>
              <a:t>Framework</a:t>
            </a:r>
            <a:endParaRPr lang="en-US" sz="1800" dirty="0">
              <a:latin typeface="Times New Roman"/>
              <a:cs typeface="Times New Roman"/>
            </a:endParaRPr>
          </a:p>
          <a:p>
            <a:pPr marL="167640" indent="-155575">
              <a:lnSpc>
                <a:spcPct val="150000"/>
              </a:lnSpc>
              <a:spcBef>
                <a:spcPts val="670"/>
              </a:spcBef>
              <a:buAutoNum type="arabicPeriod"/>
              <a:tabLst>
                <a:tab pos="168275" algn="l"/>
              </a:tabLst>
            </a:pPr>
            <a:r>
              <a:rPr lang="en-US" sz="1800" spc="-10" dirty="0">
                <a:latin typeface="Times New Roman"/>
                <a:cs typeface="Times New Roman"/>
              </a:rPr>
              <a:t>Mongo </a:t>
            </a:r>
            <a:r>
              <a:rPr lang="en-US" sz="1800" spc="-5" dirty="0">
                <a:latin typeface="Times New Roman"/>
                <a:cs typeface="Times New Roman"/>
              </a:rPr>
              <a:t>DB</a:t>
            </a:r>
            <a:endParaRPr lang="en-US" sz="1800" dirty="0">
              <a:latin typeface="Times New Roman"/>
              <a:cs typeface="Times New Roman"/>
            </a:endParaRPr>
          </a:p>
          <a:p>
            <a:pPr marL="167640" indent="-155575">
              <a:lnSpc>
                <a:spcPct val="150000"/>
              </a:lnSpc>
              <a:spcBef>
                <a:spcPts val="675"/>
              </a:spcBef>
              <a:buAutoNum type="arabicPeriod"/>
              <a:tabLst>
                <a:tab pos="168275" algn="l"/>
              </a:tabLst>
            </a:pPr>
            <a:r>
              <a:rPr lang="en-US" sz="1800" spc="-5" dirty="0">
                <a:latin typeface="Times New Roman"/>
                <a:cs typeface="Times New Roman"/>
              </a:rPr>
              <a:t>scikit-learn</a:t>
            </a:r>
            <a:r>
              <a:rPr lang="en-US" sz="1800" dirty="0">
                <a:latin typeface="Times New Roman"/>
                <a:cs typeface="Times New Roman"/>
              </a:rPr>
              <a:t> </a:t>
            </a:r>
            <a:r>
              <a:rPr lang="en-US" sz="1800" spc="-5" dirty="0">
                <a:latin typeface="Times New Roman"/>
                <a:cs typeface="Times New Roman"/>
              </a:rPr>
              <a:t>library</a:t>
            </a:r>
            <a:r>
              <a:rPr lang="en-US" sz="1800" spc="-25" dirty="0">
                <a:latin typeface="Times New Roman"/>
                <a:cs typeface="Times New Roman"/>
              </a:rPr>
              <a:t> </a:t>
            </a:r>
            <a:r>
              <a:rPr lang="en-US" sz="1800" spc="-10" dirty="0">
                <a:latin typeface="Times New Roman"/>
                <a:cs typeface="Times New Roman"/>
              </a:rPr>
              <a:t>for</a:t>
            </a:r>
            <a:r>
              <a:rPr lang="en-US" sz="1800" spc="5" dirty="0">
                <a:latin typeface="Times New Roman"/>
                <a:cs typeface="Times New Roman"/>
              </a:rPr>
              <a:t> </a:t>
            </a:r>
            <a:r>
              <a:rPr lang="en-US" sz="1800" spc="-5" dirty="0">
                <a:latin typeface="Times New Roman"/>
                <a:cs typeface="Times New Roman"/>
              </a:rPr>
              <a:t>Python</a:t>
            </a:r>
            <a:endParaRPr lang="en-US" sz="1800" dirty="0">
              <a:latin typeface="Times New Roman"/>
              <a:cs typeface="Times New Roman"/>
            </a:endParaRPr>
          </a:p>
          <a:p>
            <a:pPr marL="167640" indent="-155575">
              <a:lnSpc>
                <a:spcPct val="150000"/>
              </a:lnSpc>
              <a:spcBef>
                <a:spcPts val="670"/>
              </a:spcBef>
              <a:buAutoNum type="arabicPeriod"/>
              <a:tabLst>
                <a:tab pos="168275" algn="l"/>
              </a:tabLst>
            </a:pPr>
            <a:r>
              <a:rPr lang="en-US" sz="1800" spc="-10" dirty="0">
                <a:latin typeface="Times New Roman"/>
                <a:cs typeface="Times New Roman"/>
              </a:rPr>
              <a:t>Internet</a:t>
            </a:r>
            <a:r>
              <a:rPr lang="en-US" sz="1800" spc="35" dirty="0">
                <a:latin typeface="Times New Roman"/>
                <a:cs typeface="Times New Roman"/>
              </a:rPr>
              <a:t> </a:t>
            </a:r>
            <a:r>
              <a:rPr lang="en-US" sz="1800" spc="-5" dirty="0">
                <a:latin typeface="Times New Roman"/>
                <a:cs typeface="Times New Roman"/>
              </a:rPr>
              <a:t>browser</a:t>
            </a:r>
            <a:r>
              <a:rPr lang="en-US" sz="1800" spc="-15" dirty="0">
                <a:latin typeface="Times New Roman"/>
                <a:cs typeface="Times New Roman"/>
              </a:rPr>
              <a:t> </a:t>
            </a:r>
            <a:r>
              <a:rPr lang="en-US" sz="1800" dirty="0" err="1">
                <a:latin typeface="Times New Roman"/>
                <a:cs typeface="Times New Roman"/>
              </a:rPr>
              <a:t>eg</a:t>
            </a:r>
            <a:r>
              <a:rPr lang="en-US" sz="1800" dirty="0">
                <a:latin typeface="Times New Roman"/>
                <a:cs typeface="Times New Roman"/>
              </a:rPr>
              <a:t>: </a:t>
            </a:r>
            <a:r>
              <a:rPr lang="en-US" sz="1800" spc="-10" dirty="0">
                <a:latin typeface="Times New Roman"/>
                <a:cs typeface="Times New Roman"/>
              </a:rPr>
              <a:t>Google</a:t>
            </a:r>
            <a:r>
              <a:rPr lang="en-US" sz="1800" spc="-5" dirty="0">
                <a:latin typeface="Times New Roman"/>
                <a:cs typeface="Times New Roman"/>
              </a:rPr>
              <a:t> Chrome</a:t>
            </a:r>
            <a:endParaRPr lang="en-US" sz="1800" dirty="0">
              <a:latin typeface="Times New Roman"/>
              <a:cs typeface="Times New Roman"/>
            </a:endParaRPr>
          </a:p>
          <a:p>
            <a:pPr marL="167640" indent="-155575">
              <a:lnSpc>
                <a:spcPct val="150000"/>
              </a:lnSpc>
              <a:spcBef>
                <a:spcPts val="675"/>
              </a:spcBef>
              <a:buAutoNum type="arabicPeriod"/>
              <a:tabLst>
                <a:tab pos="168275" algn="l"/>
              </a:tabLst>
            </a:pPr>
            <a:r>
              <a:rPr lang="en-US" sz="1800" spc="-30" dirty="0">
                <a:latin typeface="Times New Roman"/>
                <a:cs typeface="Times New Roman"/>
              </a:rPr>
              <a:t> </a:t>
            </a:r>
            <a:r>
              <a:rPr lang="en-US" spc="-30" dirty="0">
                <a:latin typeface="Times New Roman"/>
                <a:cs typeface="Times New Roman"/>
              </a:rPr>
              <a:t>C</a:t>
            </a:r>
            <a:r>
              <a:rPr lang="en-US" sz="1800" dirty="0">
                <a:latin typeface="Times New Roman"/>
                <a:cs typeface="Times New Roman"/>
              </a:rPr>
              <a:t>ode</a:t>
            </a:r>
            <a:r>
              <a:rPr lang="en-US" sz="1800" spc="-10" dirty="0">
                <a:latin typeface="Times New Roman"/>
                <a:cs typeface="Times New Roman"/>
              </a:rPr>
              <a:t> </a:t>
            </a:r>
            <a:r>
              <a:rPr lang="en-US" sz="1800" spc="-5" dirty="0">
                <a:latin typeface="Times New Roman"/>
                <a:cs typeface="Times New Roman"/>
              </a:rPr>
              <a:t>editor </a:t>
            </a:r>
            <a:r>
              <a:rPr lang="en-US" sz="1800" spc="-5" dirty="0" err="1">
                <a:latin typeface="Times New Roman"/>
                <a:cs typeface="Times New Roman"/>
              </a:rPr>
              <a:t>eg</a:t>
            </a:r>
            <a:r>
              <a:rPr lang="en-US" sz="1800" spc="-5" dirty="0">
                <a:latin typeface="Times New Roman"/>
                <a:cs typeface="Times New Roman"/>
              </a:rPr>
              <a:t>: </a:t>
            </a:r>
            <a:r>
              <a:rPr lang="en-US" spc="-5" dirty="0">
                <a:latin typeface="Times New Roman"/>
                <a:cs typeface="Times New Roman"/>
              </a:rPr>
              <a:t>V</a:t>
            </a:r>
            <a:r>
              <a:rPr lang="en-US" sz="1800" spc="-5" dirty="0">
                <a:latin typeface="Times New Roman"/>
                <a:cs typeface="Times New Roman"/>
              </a:rPr>
              <a:t>isual Studio</a:t>
            </a:r>
            <a:endParaRPr lang="en-US" sz="1800" dirty="0">
              <a:latin typeface="Times New Roman"/>
              <a:cs typeface="Times New Roman"/>
            </a:endParaRPr>
          </a:p>
        </p:txBody>
      </p:sp>
      <p:pic>
        <p:nvPicPr>
          <p:cNvPr id="5" name="Picture 2" descr="Image result for django web framework">
            <a:extLst>
              <a:ext uri="{FF2B5EF4-FFF2-40B4-BE49-F238E27FC236}">
                <a16:creationId xmlns:a16="http://schemas.microsoft.com/office/drawing/2014/main" id="{DDF533E0-9C0E-428C-E982-4703445979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5345" y="1152907"/>
            <a:ext cx="3337947" cy="18781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python 3">
            <a:extLst>
              <a:ext uri="{FF2B5EF4-FFF2-40B4-BE49-F238E27FC236}">
                <a16:creationId xmlns:a16="http://schemas.microsoft.com/office/drawing/2014/main" id="{EECC0692-EF61-079F-0D40-741F2E97F7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1405" y="3329891"/>
            <a:ext cx="3341887" cy="11287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10 Features of VS Code Every Developer Should Know">
            <a:extLst>
              <a:ext uri="{FF2B5EF4-FFF2-40B4-BE49-F238E27FC236}">
                <a16:creationId xmlns:a16="http://schemas.microsoft.com/office/drawing/2014/main" id="{CBF5CBB9-992D-587F-C5B7-C36C83B42E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97908" y="4779263"/>
            <a:ext cx="2468880" cy="1851660"/>
          </a:xfrm>
          <a:prstGeom prst="rect">
            <a:avLst/>
          </a:prstGeom>
          <a:noFill/>
          <a:ln>
            <a:noFill/>
          </a:ln>
        </p:spPr>
      </p:pic>
    </p:spTree>
    <p:extLst>
      <p:ext uri="{BB962C8B-B14F-4D97-AF65-F5344CB8AC3E}">
        <p14:creationId xmlns:p14="http://schemas.microsoft.com/office/powerpoint/2010/main" val="3478294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56725D-332B-F1EC-ACC0-83F751C4D436}"/>
              </a:ext>
            </a:extLst>
          </p:cNvPr>
          <p:cNvSpPr>
            <a:spLocks noGrp="1"/>
          </p:cNvSpPr>
          <p:nvPr>
            <p:ph type="sldNum" sz="quarter" idx="12"/>
          </p:nvPr>
        </p:nvSpPr>
        <p:spPr/>
        <p:txBody>
          <a:bodyPr/>
          <a:lstStyle/>
          <a:p>
            <a:fld id="{DFEDA2C3-F79B-447F-9527-DC32D1B68384}" type="slidenum">
              <a:rPr lang="en-US" smtClean="0"/>
              <a:pPr/>
              <a:t>17</a:t>
            </a:fld>
            <a:endParaRPr lang="en-US"/>
          </a:p>
        </p:txBody>
      </p:sp>
      <p:sp>
        <p:nvSpPr>
          <p:cNvPr id="3" name="Title 1">
            <a:extLst>
              <a:ext uri="{FF2B5EF4-FFF2-40B4-BE49-F238E27FC236}">
                <a16:creationId xmlns:a16="http://schemas.microsoft.com/office/drawing/2014/main" id="{F9560AD3-2C5F-5F26-AAEB-0379BC817F04}"/>
              </a:ext>
            </a:extLst>
          </p:cNvPr>
          <p:cNvSpPr txBox="1">
            <a:spLocks/>
          </p:cNvSpPr>
          <p:nvPr/>
        </p:nvSpPr>
        <p:spPr>
          <a:xfrm>
            <a:off x="4058693" y="374488"/>
            <a:ext cx="4268561" cy="754063"/>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latin typeface="Times New Roman" panose="02020603050405020304" pitchFamily="18" charset="0"/>
                <a:cs typeface="Times New Roman" panose="02020603050405020304" pitchFamily="18" charset="0"/>
              </a:rPr>
              <a:t>               </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a:t>
            </a:r>
          </a:p>
        </p:txBody>
      </p:sp>
      <p:sp>
        <p:nvSpPr>
          <p:cNvPr id="5" name="Content Placeholder 2">
            <a:extLst>
              <a:ext uri="{FF2B5EF4-FFF2-40B4-BE49-F238E27FC236}">
                <a16:creationId xmlns:a16="http://schemas.microsoft.com/office/drawing/2014/main" id="{4BF6250A-B094-76AD-331A-5515CB4F8A25}"/>
              </a:ext>
            </a:extLst>
          </p:cNvPr>
          <p:cNvSpPr txBox="1">
            <a:spLocks/>
          </p:cNvSpPr>
          <p:nvPr/>
        </p:nvSpPr>
        <p:spPr>
          <a:xfrm>
            <a:off x="1587416" y="1246684"/>
            <a:ext cx="8229600" cy="4525963"/>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I’ve tested the model accuracy by confusion matrix:</a:t>
            </a:r>
          </a:p>
          <a:p>
            <a:pPr lvl="1">
              <a:lnSpc>
                <a:spcPct val="150000"/>
              </a:lnSpc>
            </a:pPr>
            <a:r>
              <a:rPr lang="en-US" sz="1800" dirty="0">
                <a:latin typeface="Times New Roman" panose="02020603050405020304" pitchFamily="18" charset="0"/>
                <a:cs typeface="Times New Roman" panose="02020603050405020304" pitchFamily="18" charset="0"/>
              </a:rPr>
              <a:t>Accuracy</a:t>
            </a:r>
          </a:p>
          <a:p>
            <a:pPr lvl="1">
              <a:lnSpc>
                <a:spcPct val="150000"/>
              </a:lnSpc>
            </a:pPr>
            <a:r>
              <a:rPr lang="en-US" sz="1800" dirty="0">
                <a:latin typeface="Times New Roman" panose="02020603050405020304" pitchFamily="18" charset="0"/>
                <a:cs typeface="Times New Roman" panose="02020603050405020304" pitchFamily="18" charset="0"/>
              </a:rPr>
              <a:t>Precision</a:t>
            </a:r>
          </a:p>
          <a:p>
            <a:pPr lvl="1">
              <a:lnSpc>
                <a:spcPct val="150000"/>
              </a:lnSpc>
            </a:pPr>
            <a:r>
              <a:rPr lang="en-US" sz="1800" dirty="0">
                <a:latin typeface="Times New Roman" panose="02020603050405020304" pitchFamily="18" charset="0"/>
                <a:cs typeface="Times New Roman" panose="02020603050405020304" pitchFamily="18" charset="0"/>
              </a:rPr>
              <a:t>Recall</a:t>
            </a:r>
          </a:p>
          <a:p>
            <a:pPr lvl="1">
              <a:lnSpc>
                <a:spcPct val="150000"/>
              </a:lnSpc>
            </a:pPr>
            <a:r>
              <a:rPr lang="en-US" sz="1800" dirty="0">
                <a:latin typeface="Times New Roman" panose="02020603050405020304" pitchFamily="18" charset="0"/>
                <a:cs typeface="Times New Roman" panose="02020603050405020304" pitchFamily="18" charset="0"/>
              </a:rPr>
              <a:t>F-Measure</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Further I’ve also considered: </a:t>
            </a:r>
          </a:p>
          <a:p>
            <a:pPr lvl="1">
              <a:lnSpc>
                <a:spcPct val="150000"/>
              </a:lnSpc>
            </a:pPr>
            <a:r>
              <a:rPr lang="en-US" sz="1800" dirty="0">
                <a:latin typeface="Times New Roman" panose="02020603050405020304" pitchFamily="18" charset="0"/>
                <a:cs typeface="Times New Roman" panose="02020603050405020304" pitchFamily="18" charset="0"/>
              </a:rPr>
              <a:t>the True Negative Rate</a:t>
            </a:r>
          </a:p>
          <a:p>
            <a:pPr lvl="1">
              <a:lnSpc>
                <a:spcPct val="150000"/>
              </a:lnSpc>
            </a:pPr>
            <a:r>
              <a:rPr lang="en-US" sz="1800" dirty="0">
                <a:latin typeface="Times New Roman" panose="02020603050405020304" pitchFamily="18" charset="0"/>
                <a:cs typeface="Times New Roman" panose="02020603050405020304" pitchFamily="18" charset="0"/>
              </a:rPr>
              <a:t>the True Positive Rate </a:t>
            </a:r>
          </a:p>
          <a:p>
            <a:pPr lvl="1">
              <a:lnSpc>
                <a:spcPct val="150000"/>
              </a:lnSpc>
            </a:pPr>
            <a:r>
              <a:rPr lang="en-US" sz="1800" dirty="0">
                <a:latin typeface="Times New Roman" panose="02020603050405020304" pitchFamily="18" charset="0"/>
                <a:cs typeface="Times New Roman" panose="02020603050405020304" pitchFamily="18" charset="0"/>
              </a:rPr>
              <a:t>the shape of the ROC curve for each model.</a:t>
            </a:r>
          </a:p>
        </p:txBody>
      </p:sp>
    </p:spTree>
    <p:extLst>
      <p:ext uri="{BB962C8B-B14F-4D97-AF65-F5344CB8AC3E}">
        <p14:creationId xmlns:p14="http://schemas.microsoft.com/office/powerpoint/2010/main" val="201907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8A3ED7-0E4D-983B-DBCF-B5ACCBE7449C}"/>
              </a:ext>
            </a:extLst>
          </p:cNvPr>
          <p:cNvSpPr>
            <a:spLocks noGrp="1"/>
          </p:cNvSpPr>
          <p:nvPr>
            <p:ph type="sldNum" sz="quarter" idx="12"/>
          </p:nvPr>
        </p:nvSpPr>
        <p:spPr/>
        <p:txBody>
          <a:bodyPr/>
          <a:lstStyle/>
          <a:p>
            <a:fld id="{DFEDA2C3-F79B-447F-9527-DC32D1B68384}" type="slidenum">
              <a:rPr lang="en-US" smtClean="0"/>
              <a:pPr/>
              <a:t>18</a:t>
            </a:fld>
            <a:endParaRPr lang="en-US"/>
          </a:p>
        </p:txBody>
      </p:sp>
      <p:sp>
        <p:nvSpPr>
          <p:cNvPr id="4" name="TextBox 3">
            <a:extLst>
              <a:ext uri="{FF2B5EF4-FFF2-40B4-BE49-F238E27FC236}">
                <a16:creationId xmlns:a16="http://schemas.microsoft.com/office/drawing/2014/main" id="{27D75A25-12DB-6916-E51E-0625275000BF}"/>
              </a:ext>
            </a:extLst>
          </p:cNvPr>
          <p:cNvSpPr txBox="1"/>
          <p:nvPr/>
        </p:nvSpPr>
        <p:spPr>
          <a:xfrm>
            <a:off x="1324276" y="303274"/>
            <a:ext cx="10026981" cy="3774367"/>
          </a:xfrm>
          <a:prstGeom prst="rect">
            <a:avLst/>
          </a:prstGeom>
          <a:noFill/>
        </p:spPr>
        <p:txBody>
          <a:bodyPr wrap="square">
            <a:spAutoFit/>
          </a:bodyPr>
          <a:lstStyle/>
          <a:p>
            <a:pPr marL="12700">
              <a:lnSpc>
                <a:spcPct val="100000"/>
              </a:lnSpc>
              <a:spcBef>
                <a:spcPts val="90"/>
              </a:spcBef>
            </a:pPr>
            <a:r>
              <a:rPr lang="en-US" sz="3000" b="1" spc="-5" dirty="0">
                <a:solidFill>
                  <a:schemeClr val="accent2">
                    <a:lumMod val="75000"/>
                  </a:schemeClr>
                </a:solidFill>
                <a:effectLst>
                  <a:outerShdw blurRad="38100" dist="38100" dir="2700000" algn="tl">
                    <a:srgbClr val="000000">
                      <a:alpha val="43137"/>
                    </a:srgbClr>
                  </a:outerShdw>
                </a:effectLst>
                <a:latin typeface="Times New Roman"/>
                <a:cs typeface="Times New Roman"/>
              </a:rPr>
              <a:t>                                        References:</a:t>
            </a:r>
          </a:p>
          <a:p>
            <a:pPr marL="12700">
              <a:lnSpc>
                <a:spcPct val="100000"/>
              </a:lnSpc>
              <a:spcBef>
                <a:spcPts val="90"/>
              </a:spcBef>
            </a:pPr>
            <a:endParaRPr lang="en-US" sz="2000" b="1" spc="-5" dirty="0">
              <a:latin typeface="Times New Roman"/>
              <a:cs typeface="Times New Roman"/>
            </a:endParaRPr>
          </a:p>
          <a:p>
            <a:pPr marL="12700">
              <a:lnSpc>
                <a:spcPct val="100000"/>
              </a:lnSpc>
              <a:spcBef>
                <a:spcPts val="90"/>
              </a:spcBef>
            </a:pPr>
            <a:endParaRPr lang="en-US" sz="2000" b="1" spc="-5" dirty="0">
              <a:latin typeface="Times New Roman"/>
              <a:cs typeface="Times New Roman"/>
            </a:endParaRPr>
          </a:p>
          <a:p>
            <a:pPr marL="12700">
              <a:lnSpc>
                <a:spcPct val="100000"/>
              </a:lnSpc>
              <a:spcBef>
                <a:spcPts val="90"/>
              </a:spcBef>
            </a:pPr>
            <a:endParaRPr lang="en-US" sz="2000" dirty="0">
              <a:latin typeface="Times New Roman"/>
              <a:cs typeface="Times New Roman"/>
            </a:endParaRPr>
          </a:p>
          <a:p>
            <a:pPr marL="469900" marR="5080" indent="-229235" algn="just">
              <a:lnSpc>
                <a:spcPct val="150000"/>
              </a:lnSpc>
              <a:spcBef>
                <a:spcPts val="600"/>
              </a:spcBef>
              <a:spcAft>
                <a:spcPts val="600"/>
              </a:spcAft>
              <a:buAutoNum type="arabicPeriod"/>
              <a:tabLst>
                <a:tab pos="470534" algn="l"/>
              </a:tabLst>
            </a:pPr>
            <a:r>
              <a:rPr lang="en-US" sz="1800" dirty="0">
                <a:latin typeface="Times New Roman"/>
                <a:cs typeface="Times New Roman"/>
              </a:rPr>
              <a:t>Data </a:t>
            </a:r>
            <a:r>
              <a:rPr lang="en-US" sz="1800" spc="-10" dirty="0">
                <a:latin typeface="Times New Roman"/>
                <a:cs typeface="Times New Roman"/>
              </a:rPr>
              <a:t>Retrieval </a:t>
            </a:r>
            <a:r>
              <a:rPr lang="en-US" sz="1800" dirty="0">
                <a:latin typeface="Times New Roman"/>
                <a:cs typeface="Times New Roman"/>
              </a:rPr>
              <a:t>from </a:t>
            </a:r>
            <a:r>
              <a:rPr lang="en-US" sz="1800" spc="-5" dirty="0">
                <a:latin typeface="Times New Roman"/>
                <a:cs typeface="Times New Roman"/>
              </a:rPr>
              <a:t>Online </a:t>
            </a:r>
            <a:r>
              <a:rPr lang="en-US" sz="1800" dirty="0">
                <a:latin typeface="Times New Roman"/>
                <a:cs typeface="Times New Roman"/>
              </a:rPr>
              <a:t>Social </a:t>
            </a:r>
            <a:r>
              <a:rPr lang="en-US" sz="1800" spc="5" dirty="0">
                <a:latin typeface="Times New Roman"/>
                <a:cs typeface="Times New Roman"/>
              </a:rPr>
              <a:t>Network </a:t>
            </a:r>
            <a:r>
              <a:rPr lang="en-US" sz="1800" spc="-10" dirty="0">
                <a:latin typeface="Times New Roman"/>
                <a:cs typeface="Times New Roman"/>
              </a:rPr>
              <a:t>Profiles for Social </a:t>
            </a:r>
            <a:r>
              <a:rPr lang="en-US" sz="1800" spc="-5" dirty="0">
                <a:latin typeface="Times New Roman"/>
                <a:cs typeface="Times New Roman"/>
              </a:rPr>
              <a:t>Engineering Applications, </a:t>
            </a:r>
            <a:r>
              <a:rPr lang="en-US" sz="1800" dirty="0">
                <a:latin typeface="Times New Roman"/>
                <a:cs typeface="Times New Roman"/>
              </a:rPr>
              <a:t> </a:t>
            </a:r>
            <a:r>
              <a:rPr lang="en-US" sz="1800" spc="-5" dirty="0">
                <a:latin typeface="Times New Roman"/>
                <a:cs typeface="Times New Roman"/>
              </a:rPr>
              <a:t>Sophia</a:t>
            </a:r>
            <a:r>
              <a:rPr lang="en-US" sz="1800" dirty="0">
                <a:latin typeface="Times New Roman"/>
                <a:cs typeface="Times New Roman"/>
              </a:rPr>
              <a:t> </a:t>
            </a:r>
            <a:r>
              <a:rPr lang="en-US" sz="1800" spc="-10" dirty="0">
                <a:latin typeface="Times New Roman"/>
                <a:cs typeface="Times New Roman"/>
              </a:rPr>
              <a:t>Alim,</a:t>
            </a:r>
            <a:r>
              <a:rPr lang="en-US" sz="1800" spc="-5" dirty="0">
                <a:latin typeface="Times New Roman"/>
                <a:cs typeface="Times New Roman"/>
              </a:rPr>
              <a:t> </a:t>
            </a:r>
            <a:r>
              <a:rPr lang="en-US" sz="1800" spc="-5" dirty="0" err="1">
                <a:latin typeface="Times New Roman"/>
                <a:cs typeface="Times New Roman"/>
              </a:rPr>
              <a:t>Ruquya</a:t>
            </a:r>
            <a:r>
              <a:rPr lang="en-US" sz="1800" dirty="0">
                <a:latin typeface="Times New Roman"/>
                <a:cs typeface="Times New Roman"/>
              </a:rPr>
              <a:t> </a:t>
            </a:r>
            <a:r>
              <a:rPr lang="en-US" sz="1800" spc="-5" dirty="0">
                <a:latin typeface="Times New Roman"/>
                <a:cs typeface="Times New Roman"/>
              </a:rPr>
              <a:t>Abdul-Rahman,</a:t>
            </a:r>
            <a:r>
              <a:rPr lang="en-US" sz="1800" dirty="0">
                <a:latin typeface="Times New Roman"/>
                <a:cs typeface="Times New Roman"/>
              </a:rPr>
              <a:t> </a:t>
            </a:r>
            <a:r>
              <a:rPr lang="en-US" sz="1800" spc="-5" dirty="0">
                <a:latin typeface="Times New Roman"/>
                <a:cs typeface="Times New Roman"/>
              </a:rPr>
              <a:t>Daniel</a:t>
            </a:r>
            <a:r>
              <a:rPr lang="en-US" sz="1800" dirty="0">
                <a:latin typeface="Times New Roman"/>
                <a:cs typeface="Times New Roman"/>
              </a:rPr>
              <a:t> </a:t>
            </a:r>
            <a:r>
              <a:rPr lang="en-US" sz="1800" spc="-5" dirty="0" err="1">
                <a:latin typeface="Times New Roman"/>
                <a:cs typeface="Times New Roman"/>
              </a:rPr>
              <a:t>Neagu</a:t>
            </a:r>
            <a:r>
              <a:rPr lang="en-US" sz="1800" dirty="0">
                <a:latin typeface="Times New Roman"/>
                <a:cs typeface="Times New Roman"/>
              </a:rPr>
              <a:t> </a:t>
            </a:r>
            <a:r>
              <a:rPr lang="en-US" sz="1800" spc="-10" dirty="0">
                <a:latin typeface="Times New Roman"/>
                <a:cs typeface="Times New Roman"/>
              </a:rPr>
              <a:t>and</a:t>
            </a:r>
            <a:r>
              <a:rPr lang="en-US" sz="1800" spc="-5" dirty="0">
                <a:latin typeface="Times New Roman"/>
                <a:cs typeface="Times New Roman"/>
              </a:rPr>
              <a:t> </a:t>
            </a:r>
            <a:r>
              <a:rPr lang="en-US" sz="1800" spc="-15" dirty="0">
                <a:latin typeface="Times New Roman"/>
                <a:cs typeface="Times New Roman"/>
              </a:rPr>
              <a:t>Mick</a:t>
            </a:r>
            <a:r>
              <a:rPr lang="en-US" sz="1800" spc="-10" dirty="0">
                <a:latin typeface="Times New Roman"/>
                <a:cs typeface="Times New Roman"/>
              </a:rPr>
              <a:t> </a:t>
            </a:r>
            <a:r>
              <a:rPr lang="en-US" sz="1800" spc="-5" dirty="0">
                <a:latin typeface="Times New Roman"/>
                <a:cs typeface="Times New Roman"/>
              </a:rPr>
              <a:t>Ridley</a:t>
            </a:r>
            <a:r>
              <a:rPr lang="en-US" sz="1800" dirty="0">
                <a:latin typeface="Times New Roman"/>
                <a:cs typeface="Times New Roman"/>
              </a:rPr>
              <a:t> </a:t>
            </a:r>
            <a:r>
              <a:rPr lang="en-US" sz="1800" spc="-5" dirty="0">
                <a:latin typeface="Times New Roman"/>
                <a:cs typeface="Times New Roman"/>
              </a:rPr>
              <a:t>Department</a:t>
            </a:r>
            <a:r>
              <a:rPr lang="en-US" sz="1800" dirty="0">
                <a:latin typeface="Times New Roman"/>
                <a:cs typeface="Times New Roman"/>
              </a:rPr>
              <a:t> of </a:t>
            </a:r>
            <a:r>
              <a:rPr lang="en-US" sz="1800" spc="5" dirty="0">
                <a:latin typeface="Times New Roman"/>
                <a:cs typeface="Times New Roman"/>
              </a:rPr>
              <a:t> </a:t>
            </a:r>
            <a:r>
              <a:rPr lang="en-US" sz="1800" spc="-5" dirty="0">
                <a:latin typeface="Times New Roman"/>
                <a:cs typeface="Times New Roman"/>
              </a:rPr>
              <a:t>Computing, University </a:t>
            </a:r>
            <a:r>
              <a:rPr lang="en-US" sz="1800" dirty="0">
                <a:latin typeface="Times New Roman"/>
                <a:cs typeface="Times New Roman"/>
              </a:rPr>
              <a:t>of Bradford, BD7 1DP </a:t>
            </a:r>
            <a:r>
              <a:rPr lang="en-US" sz="1800" spc="-5" dirty="0">
                <a:latin typeface="Times New Roman"/>
                <a:cs typeface="Times New Roman"/>
              </a:rPr>
              <a:t>{</a:t>
            </a:r>
            <a:r>
              <a:rPr lang="en-US" sz="1800" spc="-5" dirty="0" err="1">
                <a:latin typeface="Times New Roman"/>
                <a:cs typeface="Times New Roman"/>
              </a:rPr>
              <a:t>S.Alim</a:t>
            </a:r>
            <a:r>
              <a:rPr lang="en-US" sz="1800" spc="-5" dirty="0">
                <a:latin typeface="Times New Roman"/>
                <a:cs typeface="Times New Roman"/>
              </a:rPr>
              <a:t>, </a:t>
            </a:r>
            <a:r>
              <a:rPr lang="en-US" sz="1800" dirty="0">
                <a:latin typeface="Times New Roman"/>
                <a:cs typeface="Times New Roman"/>
              </a:rPr>
              <a:t>R.S.H </a:t>
            </a:r>
            <a:r>
              <a:rPr lang="en-US" sz="1800" spc="-5" dirty="0">
                <a:latin typeface="Times New Roman"/>
                <a:cs typeface="Times New Roman"/>
              </a:rPr>
              <a:t>Abdul-Rahman, </a:t>
            </a:r>
            <a:r>
              <a:rPr lang="en-US" sz="1800" spc="-5" dirty="0" err="1">
                <a:latin typeface="Times New Roman"/>
                <a:cs typeface="Times New Roman"/>
              </a:rPr>
              <a:t>D.Neagu</a:t>
            </a:r>
            <a:r>
              <a:rPr lang="en-US" sz="1800" spc="-5" dirty="0">
                <a:latin typeface="Times New Roman"/>
                <a:cs typeface="Times New Roman"/>
              </a:rPr>
              <a:t>, </a:t>
            </a:r>
            <a:r>
              <a:rPr lang="en-US" sz="1800" dirty="0">
                <a:latin typeface="Times New Roman"/>
                <a:cs typeface="Times New Roman"/>
              </a:rPr>
              <a:t> </a:t>
            </a:r>
            <a:r>
              <a:rPr lang="en-US" sz="1800" spc="-5" dirty="0" err="1">
                <a:latin typeface="Times New Roman"/>
                <a:cs typeface="Times New Roman"/>
              </a:rPr>
              <a:t>M.J.Ridley</a:t>
            </a:r>
            <a:r>
              <a:rPr lang="en-US" sz="1800" spc="-5" dirty="0">
                <a:latin typeface="Times New Roman"/>
                <a:cs typeface="Times New Roman"/>
              </a:rPr>
              <a:t>}@bradford.ac.uk.</a:t>
            </a:r>
            <a:endParaRPr lang="en-US" sz="1800" dirty="0">
              <a:latin typeface="Times New Roman"/>
              <a:cs typeface="Times New Roman"/>
            </a:endParaRPr>
          </a:p>
          <a:p>
            <a:pPr marL="469900" marR="5080" indent="-229235" algn="just">
              <a:lnSpc>
                <a:spcPct val="150000"/>
              </a:lnSpc>
              <a:spcBef>
                <a:spcPts val="600"/>
              </a:spcBef>
              <a:spcAft>
                <a:spcPts val="600"/>
              </a:spcAft>
              <a:buAutoNum type="arabicPeriod"/>
              <a:tabLst>
                <a:tab pos="470534" algn="l"/>
              </a:tabLst>
            </a:pPr>
            <a:r>
              <a:rPr lang="en-US" sz="1800" spc="-5" dirty="0">
                <a:latin typeface="Times New Roman"/>
                <a:cs typeface="Times New Roman"/>
              </a:rPr>
              <a:t>Social networks </a:t>
            </a:r>
            <a:r>
              <a:rPr lang="en-US" sz="1800" spc="-10" dirty="0">
                <a:latin typeface="Times New Roman"/>
                <a:cs typeface="Times New Roman"/>
              </a:rPr>
              <a:t>and </a:t>
            </a:r>
            <a:r>
              <a:rPr lang="en-US" sz="1800" spc="-5" dirty="0">
                <a:latin typeface="Times New Roman"/>
                <a:cs typeface="Times New Roman"/>
              </a:rPr>
              <a:t>information retrieval, how </a:t>
            </a:r>
            <a:r>
              <a:rPr lang="en-US" sz="1800" spc="-10" dirty="0">
                <a:latin typeface="Times New Roman"/>
                <a:cs typeface="Times New Roman"/>
              </a:rPr>
              <a:t>are </a:t>
            </a:r>
            <a:r>
              <a:rPr lang="en-US" sz="1800" dirty="0">
                <a:latin typeface="Times New Roman"/>
                <a:cs typeface="Times New Roman"/>
              </a:rPr>
              <a:t>they </a:t>
            </a:r>
            <a:r>
              <a:rPr lang="en-US" sz="1800" spc="-5" dirty="0">
                <a:latin typeface="Times New Roman"/>
                <a:cs typeface="Times New Roman"/>
              </a:rPr>
              <a:t>converging? A survey, </a:t>
            </a:r>
            <a:r>
              <a:rPr lang="en-US" sz="1800" dirty="0">
                <a:latin typeface="Times New Roman"/>
                <a:cs typeface="Times New Roman"/>
              </a:rPr>
              <a:t>a taxonomy </a:t>
            </a:r>
            <a:r>
              <a:rPr lang="en-US" sz="1800" spc="5" dirty="0">
                <a:latin typeface="Times New Roman"/>
                <a:cs typeface="Times New Roman"/>
              </a:rPr>
              <a:t> </a:t>
            </a:r>
            <a:r>
              <a:rPr lang="en-US" sz="1800" spc="-10" dirty="0">
                <a:latin typeface="Times New Roman"/>
                <a:cs typeface="Times New Roman"/>
              </a:rPr>
              <a:t>and</a:t>
            </a:r>
            <a:r>
              <a:rPr lang="en-US" sz="1800" spc="65" dirty="0">
                <a:latin typeface="Times New Roman"/>
                <a:cs typeface="Times New Roman"/>
              </a:rPr>
              <a:t> </a:t>
            </a:r>
            <a:r>
              <a:rPr lang="en-US" sz="1800" spc="5" dirty="0">
                <a:latin typeface="Times New Roman"/>
                <a:cs typeface="Times New Roman"/>
              </a:rPr>
              <a:t>an</a:t>
            </a:r>
            <a:r>
              <a:rPr lang="en-US" sz="1800" spc="25" dirty="0">
                <a:latin typeface="Times New Roman"/>
                <a:cs typeface="Times New Roman"/>
              </a:rPr>
              <a:t> </a:t>
            </a:r>
            <a:r>
              <a:rPr lang="en-US" sz="1800" spc="-10" dirty="0">
                <a:latin typeface="Times New Roman"/>
                <a:cs typeface="Times New Roman"/>
              </a:rPr>
              <a:t>analysis</a:t>
            </a:r>
            <a:r>
              <a:rPr lang="en-US" sz="1800" spc="55" dirty="0">
                <a:latin typeface="Times New Roman"/>
                <a:cs typeface="Times New Roman"/>
              </a:rPr>
              <a:t> </a:t>
            </a:r>
            <a:r>
              <a:rPr lang="en-US" sz="1800" spc="20" dirty="0">
                <a:latin typeface="Times New Roman"/>
                <a:cs typeface="Times New Roman"/>
              </a:rPr>
              <a:t>of</a:t>
            </a:r>
            <a:r>
              <a:rPr lang="en-US" sz="1800" spc="310" dirty="0">
                <a:latin typeface="Times New Roman"/>
                <a:cs typeface="Times New Roman"/>
              </a:rPr>
              <a:t> </a:t>
            </a:r>
            <a:r>
              <a:rPr lang="en-US" sz="1800" spc="-5" dirty="0">
                <a:latin typeface="Times New Roman"/>
                <a:cs typeface="Times New Roman"/>
              </a:rPr>
              <a:t>social</a:t>
            </a:r>
            <a:r>
              <a:rPr lang="en-US" sz="1800" spc="40" dirty="0">
                <a:latin typeface="Times New Roman"/>
                <a:cs typeface="Times New Roman"/>
              </a:rPr>
              <a:t> </a:t>
            </a:r>
            <a:r>
              <a:rPr lang="en-US" sz="1800" spc="-5" dirty="0">
                <a:latin typeface="Times New Roman"/>
                <a:cs typeface="Times New Roman"/>
              </a:rPr>
              <a:t>information</a:t>
            </a:r>
            <a:r>
              <a:rPr lang="en-US" sz="1800" spc="35" dirty="0">
                <a:latin typeface="Times New Roman"/>
                <a:cs typeface="Times New Roman"/>
              </a:rPr>
              <a:t> </a:t>
            </a:r>
            <a:r>
              <a:rPr lang="en-US" sz="1800" spc="-5" dirty="0">
                <a:latin typeface="Times New Roman"/>
                <a:cs typeface="Times New Roman"/>
              </a:rPr>
              <a:t>retrieval</a:t>
            </a:r>
            <a:r>
              <a:rPr lang="en-US" sz="1800" spc="60" dirty="0">
                <a:latin typeface="Times New Roman"/>
                <a:cs typeface="Times New Roman"/>
              </a:rPr>
              <a:t> </a:t>
            </a:r>
            <a:r>
              <a:rPr lang="en-US" sz="1800" spc="-5" dirty="0">
                <a:latin typeface="Times New Roman"/>
                <a:cs typeface="Times New Roman"/>
              </a:rPr>
              <a:t>approaches</a:t>
            </a:r>
            <a:r>
              <a:rPr lang="en-US" sz="1800" spc="50" dirty="0">
                <a:latin typeface="Times New Roman"/>
                <a:cs typeface="Times New Roman"/>
              </a:rPr>
              <a:t> </a:t>
            </a:r>
            <a:r>
              <a:rPr lang="en-US" sz="1800" spc="-10" dirty="0">
                <a:latin typeface="Times New Roman"/>
                <a:cs typeface="Times New Roman"/>
              </a:rPr>
              <a:t>and</a:t>
            </a:r>
            <a:r>
              <a:rPr lang="en-US" sz="1800" spc="65" dirty="0">
                <a:latin typeface="Times New Roman"/>
                <a:cs typeface="Times New Roman"/>
              </a:rPr>
              <a:t> </a:t>
            </a:r>
            <a:r>
              <a:rPr lang="en-US" sz="1800" dirty="0">
                <a:latin typeface="Times New Roman"/>
                <a:cs typeface="Times New Roman"/>
              </a:rPr>
              <a:t>platforms,</a:t>
            </a:r>
            <a:r>
              <a:rPr lang="en-US" sz="1800" spc="70" dirty="0">
                <a:latin typeface="Times New Roman"/>
                <a:cs typeface="Times New Roman"/>
              </a:rPr>
              <a:t> </a:t>
            </a:r>
            <a:r>
              <a:rPr lang="en-US" sz="1800" spc="-5" dirty="0">
                <a:latin typeface="Times New Roman"/>
                <a:cs typeface="Times New Roman"/>
              </a:rPr>
              <a:t>Information Systems.</a:t>
            </a:r>
            <a:endParaRPr lang="en-US" sz="1800" dirty="0">
              <a:latin typeface="Times New Roman"/>
              <a:cs typeface="Times New Roman"/>
            </a:endParaRPr>
          </a:p>
        </p:txBody>
      </p:sp>
      <p:pic>
        <p:nvPicPr>
          <p:cNvPr id="5" name="Picture 2" descr="Image result for research paper icon">
            <a:extLst>
              <a:ext uri="{FF2B5EF4-FFF2-40B4-BE49-F238E27FC236}">
                <a16:creationId xmlns:a16="http://schemas.microsoft.com/office/drawing/2014/main" id="{DD8788BB-5362-5DC6-4F97-76B34E5E94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24724" y="398844"/>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38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C217A8-AD1F-71E3-2A9F-24D97F5DE6CA}"/>
              </a:ext>
            </a:extLst>
          </p:cNvPr>
          <p:cNvSpPr>
            <a:spLocks noGrp="1"/>
          </p:cNvSpPr>
          <p:nvPr>
            <p:ph type="sldNum" sz="quarter" idx="12"/>
          </p:nvPr>
        </p:nvSpPr>
        <p:spPr/>
        <p:txBody>
          <a:bodyPr/>
          <a:lstStyle/>
          <a:p>
            <a:fld id="{DFEDA2C3-F79B-447F-9527-DC32D1B68384}" type="slidenum">
              <a:rPr lang="en-US" smtClean="0"/>
              <a:pPr/>
              <a:t>19</a:t>
            </a:fld>
            <a:endParaRPr lang="en-US"/>
          </a:p>
        </p:txBody>
      </p:sp>
      <p:sp>
        <p:nvSpPr>
          <p:cNvPr id="3" name="Title 1">
            <a:extLst>
              <a:ext uri="{FF2B5EF4-FFF2-40B4-BE49-F238E27FC236}">
                <a16:creationId xmlns:a16="http://schemas.microsoft.com/office/drawing/2014/main" id="{742CA5E0-09BF-6EBA-9EF8-662D82B23387}"/>
              </a:ext>
            </a:extLst>
          </p:cNvPr>
          <p:cNvSpPr txBox="1">
            <a:spLocks/>
          </p:cNvSpPr>
          <p:nvPr/>
        </p:nvSpPr>
        <p:spPr>
          <a:xfrm>
            <a:off x="2265680" y="1798320"/>
            <a:ext cx="8188960" cy="2981960"/>
          </a:xfrm>
          <a:prstGeom prst="rect">
            <a:avLst/>
          </a:prstGeom>
          <a:blipFill>
            <a:blip r:embed="rId2"/>
            <a:tile tx="0" ty="0" sx="100000" sy="100000" flip="none" algn="tl"/>
          </a:blip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               </a:t>
            </a:r>
          </a:p>
          <a:p>
            <a:r>
              <a:rPr lang="en-US" b="1" dirty="0"/>
              <a:t>                      </a:t>
            </a:r>
          </a:p>
          <a:p>
            <a:r>
              <a:rPr lang="en-US" b="1" dirty="0"/>
              <a:t>                      Thank you!</a:t>
            </a:r>
          </a:p>
        </p:txBody>
      </p:sp>
    </p:spTree>
    <p:extLst>
      <p:ext uri="{BB962C8B-B14F-4D97-AF65-F5344CB8AC3E}">
        <p14:creationId xmlns:p14="http://schemas.microsoft.com/office/powerpoint/2010/main" val="14607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236200-4795-D153-DD64-9EEA900DD483}"/>
              </a:ext>
            </a:extLst>
          </p:cNvPr>
          <p:cNvSpPr txBox="1"/>
          <p:nvPr/>
        </p:nvSpPr>
        <p:spPr>
          <a:xfrm>
            <a:off x="3128639" y="2750249"/>
            <a:ext cx="6094520" cy="813043"/>
          </a:xfrm>
          <a:prstGeom prst="rect">
            <a:avLst/>
          </a:prstGeom>
          <a:noFill/>
        </p:spPr>
        <p:txBody>
          <a:bodyPr wrap="square">
            <a:spAutoFit/>
          </a:bodyPr>
          <a:lstStyle/>
          <a:p>
            <a:pPr marL="45720" algn="ctr">
              <a:lnSpc>
                <a:spcPct val="100000"/>
              </a:lnSpc>
              <a:spcBef>
                <a:spcPts val="935"/>
              </a:spcBef>
            </a:pPr>
            <a:r>
              <a:rPr lang="en-US" sz="1800" b="1" u="sng" spc="-10" dirty="0">
                <a:latin typeface="Times New Roman"/>
                <a:cs typeface="Times New Roman"/>
              </a:rPr>
              <a:t>Under</a:t>
            </a:r>
            <a:r>
              <a:rPr lang="en-US" sz="1800" b="1" u="sng" spc="-15" dirty="0">
                <a:latin typeface="Times New Roman"/>
                <a:cs typeface="Times New Roman"/>
              </a:rPr>
              <a:t> the</a:t>
            </a:r>
            <a:r>
              <a:rPr lang="en-US" sz="1800" b="1" u="sng" dirty="0">
                <a:latin typeface="Times New Roman"/>
                <a:cs typeface="Times New Roman"/>
              </a:rPr>
              <a:t> </a:t>
            </a:r>
            <a:r>
              <a:rPr lang="en-US" sz="1800" b="1" u="sng" spc="-5" dirty="0">
                <a:latin typeface="Times New Roman"/>
                <a:cs typeface="Times New Roman"/>
              </a:rPr>
              <a:t>guidance of </a:t>
            </a:r>
            <a:endParaRPr lang="en-US" sz="1800" b="1" u="sng" dirty="0">
              <a:latin typeface="Times New Roman"/>
              <a:cs typeface="Times New Roman"/>
            </a:endParaRPr>
          </a:p>
          <a:p>
            <a:pPr marL="34290" algn="ctr">
              <a:lnSpc>
                <a:spcPct val="100000"/>
              </a:lnSpc>
              <a:spcBef>
                <a:spcPts val="1280"/>
              </a:spcBef>
            </a:pPr>
            <a:r>
              <a:rPr lang="en-US" spc="-10" dirty="0">
                <a:latin typeface="Times New Roman"/>
                <a:cs typeface="Times New Roman"/>
              </a:rPr>
              <a:t>Prof.</a:t>
            </a:r>
            <a:r>
              <a:rPr lang="en-US" spc="-5" dirty="0">
                <a:latin typeface="Times New Roman"/>
                <a:cs typeface="Times New Roman"/>
              </a:rPr>
              <a:t> SURESH</a:t>
            </a:r>
            <a:r>
              <a:rPr lang="en-US" spc="-35" dirty="0">
                <a:latin typeface="Times New Roman"/>
                <a:cs typeface="Times New Roman"/>
              </a:rPr>
              <a:t> </a:t>
            </a:r>
            <a:r>
              <a:rPr lang="en-US" spc="-10" dirty="0">
                <a:latin typeface="Times New Roman"/>
                <a:cs typeface="Times New Roman"/>
              </a:rPr>
              <a:t>PATEL</a:t>
            </a:r>
            <a:endParaRPr lang="en-US" dirty="0">
              <a:latin typeface="Times New Roman"/>
              <a:cs typeface="Times New Roman"/>
            </a:endParaRPr>
          </a:p>
        </p:txBody>
      </p:sp>
      <p:sp>
        <p:nvSpPr>
          <p:cNvPr id="4" name="Slide Number Placeholder 3">
            <a:extLst>
              <a:ext uri="{FF2B5EF4-FFF2-40B4-BE49-F238E27FC236}">
                <a16:creationId xmlns:a16="http://schemas.microsoft.com/office/drawing/2014/main" id="{528253B2-798D-88D5-CA61-0AB3A87EAF89}"/>
              </a:ext>
            </a:extLst>
          </p:cNvPr>
          <p:cNvSpPr>
            <a:spLocks noGrp="1"/>
          </p:cNvSpPr>
          <p:nvPr>
            <p:ph type="sldNum" sz="quarter" idx="12"/>
          </p:nvPr>
        </p:nvSpPr>
        <p:spPr/>
        <p:txBody>
          <a:bodyPr/>
          <a:lstStyle/>
          <a:p>
            <a:fld id="{DFEDA2C3-F79B-447F-9527-DC32D1B68384}" type="slidenum">
              <a:rPr lang="en-US" smtClean="0"/>
              <a:pPr/>
              <a:t>2</a:t>
            </a:fld>
            <a:endParaRPr lang="en-US" dirty="0"/>
          </a:p>
        </p:txBody>
      </p:sp>
      <p:sp>
        <p:nvSpPr>
          <p:cNvPr id="6" name="TextBox 5">
            <a:extLst>
              <a:ext uri="{FF2B5EF4-FFF2-40B4-BE49-F238E27FC236}">
                <a16:creationId xmlns:a16="http://schemas.microsoft.com/office/drawing/2014/main" id="{3468E1CA-CE5C-E492-809A-16438B5EBDF6}"/>
              </a:ext>
            </a:extLst>
          </p:cNvPr>
          <p:cNvSpPr txBox="1"/>
          <p:nvPr/>
        </p:nvSpPr>
        <p:spPr>
          <a:xfrm>
            <a:off x="2237172" y="4581118"/>
            <a:ext cx="9765437" cy="1688796"/>
          </a:xfrm>
          <a:prstGeom prst="rect">
            <a:avLst/>
          </a:prstGeom>
          <a:noFill/>
        </p:spPr>
        <p:txBody>
          <a:bodyPr wrap="square">
            <a:spAutoFit/>
          </a:bodyPr>
          <a:lstStyle/>
          <a:p>
            <a:pPr marL="850900" marR="927735" indent="-3175" algn="just">
              <a:lnSpc>
                <a:spcPct val="97900"/>
              </a:lnSpc>
              <a:spcBef>
                <a:spcPts val="1085"/>
              </a:spcBef>
            </a:pPr>
            <a:r>
              <a:rPr lang="en-US" sz="2000" b="1" spc="-10" dirty="0">
                <a:latin typeface="Times New Roman" panose="02020603050405020304" pitchFamily="18" charset="0"/>
                <a:cs typeface="Times New Roman" panose="02020603050405020304" pitchFamily="18" charset="0"/>
              </a:rPr>
              <a:t>                           </a:t>
            </a:r>
            <a:r>
              <a:rPr lang="en-US" b="1" spc="-10" dirty="0">
                <a:latin typeface="Times New Roman" panose="02020603050405020304" pitchFamily="18" charset="0"/>
                <a:cs typeface="Times New Roman" panose="02020603050405020304" pitchFamily="18" charset="0"/>
              </a:rPr>
              <a:t>ANUDEEP  K </a:t>
            </a:r>
            <a:r>
              <a:rPr lang="en-US" b="1" spc="-5" dirty="0">
                <a:latin typeface="Times New Roman" panose="02020603050405020304" pitchFamily="18" charset="0"/>
                <a:cs typeface="Times New Roman" panose="02020603050405020304" pitchFamily="18" charset="0"/>
              </a:rPr>
              <a:t>(3SL19CS006)  </a:t>
            </a:r>
            <a:endParaRPr lang="en-US" b="1" spc="-295" dirty="0">
              <a:latin typeface="Times New Roman" panose="02020603050405020304" pitchFamily="18" charset="0"/>
              <a:cs typeface="Times New Roman" panose="02020603050405020304" pitchFamily="18" charset="0"/>
            </a:endParaRPr>
          </a:p>
          <a:p>
            <a:pPr marL="850900" marR="927735" indent="-3175" algn="just">
              <a:lnSpc>
                <a:spcPct val="97900"/>
              </a:lnSpc>
              <a:spcBef>
                <a:spcPts val="1085"/>
              </a:spcBef>
            </a:pPr>
            <a:r>
              <a:rPr lang="en-US" b="1" spc="-10" dirty="0">
                <a:latin typeface="Times New Roman" panose="02020603050405020304" pitchFamily="18" charset="0"/>
                <a:cs typeface="Times New Roman" panose="02020603050405020304" pitchFamily="18" charset="0"/>
              </a:rPr>
              <a:t>                         BASANA </a:t>
            </a:r>
            <a:r>
              <a:rPr lang="en-US" b="1" spc="-5" dirty="0">
                <a:latin typeface="Times New Roman" panose="02020603050405020304" pitchFamily="18" charset="0"/>
                <a:cs typeface="Times New Roman" panose="02020603050405020304" pitchFamily="18" charset="0"/>
              </a:rPr>
              <a:t>GOWDA (3SL19CS011) </a:t>
            </a:r>
            <a:endParaRPr lang="en-US" b="1" dirty="0">
              <a:latin typeface="Times New Roman" panose="02020603050405020304" pitchFamily="18" charset="0"/>
              <a:cs typeface="Times New Roman" panose="02020603050405020304" pitchFamily="18" charset="0"/>
            </a:endParaRPr>
          </a:p>
          <a:p>
            <a:pPr marL="850900" marR="927735" indent="-3175" algn="just">
              <a:lnSpc>
                <a:spcPct val="97900"/>
              </a:lnSpc>
              <a:spcBef>
                <a:spcPts val="1085"/>
              </a:spcBef>
            </a:pPr>
            <a:r>
              <a:rPr lang="en-US" b="1" spc="-10" dirty="0">
                <a:latin typeface="Times New Roman" panose="02020603050405020304" pitchFamily="18" charset="0"/>
                <a:cs typeface="Times New Roman" panose="02020603050405020304" pitchFamily="18" charset="0"/>
              </a:rPr>
              <a:t>                         RAGHAVENDRA</a:t>
            </a:r>
            <a:r>
              <a:rPr lang="en-US" b="1" spc="-5" dirty="0">
                <a:latin typeface="Times New Roman" panose="02020603050405020304" pitchFamily="18" charset="0"/>
                <a:cs typeface="Times New Roman" panose="02020603050405020304" pitchFamily="18" charset="0"/>
              </a:rPr>
              <a:t> </a:t>
            </a:r>
            <a:r>
              <a:rPr lang="en-US" b="1" spc="-10" dirty="0">
                <a:latin typeface="Times New Roman" panose="02020603050405020304" pitchFamily="18" charset="0"/>
                <a:cs typeface="Times New Roman" panose="02020603050405020304" pitchFamily="18" charset="0"/>
              </a:rPr>
              <a:t>D</a:t>
            </a:r>
            <a:r>
              <a:rPr lang="en-US" b="1" spc="15" dirty="0">
                <a:latin typeface="Times New Roman" panose="02020603050405020304" pitchFamily="18" charset="0"/>
                <a:cs typeface="Times New Roman" panose="02020603050405020304" pitchFamily="18" charset="0"/>
              </a:rPr>
              <a:t> </a:t>
            </a:r>
            <a:r>
              <a:rPr lang="en-US" b="1" spc="-5" dirty="0">
                <a:latin typeface="Times New Roman" panose="02020603050405020304" pitchFamily="18" charset="0"/>
                <a:cs typeface="Times New Roman" panose="02020603050405020304" pitchFamily="18" charset="0"/>
              </a:rPr>
              <a:t>(3SL19CS035)</a:t>
            </a:r>
          </a:p>
          <a:p>
            <a:pPr marL="850900" marR="927735" indent="-3175" algn="just">
              <a:lnSpc>
                <a:spcPct val="97900"/>
              </a:lnSpc>
              <a:spcBef>
                <a:spcPts val="1085"/>
              </a:spcBef>
            </a:pPr>
            <a:endParaRPr lang="en-US" sz="800" b="1" spc="-5" dirty="0">
              <a:latin typeface="Times New Roman" panose="02020603050405020304" pitchFamily="18" charset="0"/>
              <a:cs typeface="Times New Roman" panose="02020603050405020304" pitchFamily="18" charset="0"/>
            </a:endParaRPr>
          </a:p>
          <a:p>
            <a:pPr marL="421005" algn="just">
              <a:lnSpc>
                <a:spcPts val="1635"/>
              </a:lnSpc>
            </a:pPr>
            <a:r>
              <a:rPr lang="en-US" b="1" spc="-5" dirty="0">
                <a:latin typeface="Times New Roman" panose="02020603050405020304" pitchFamily="18" charset="0"/>
                <a:cs typeface="Times New Roman" panose="02020603050405020304" pitchFamily="18" charset="0"/>
              </a:rPr>
              <a:t>                                 VINOD KUMAR</a:t>
            </a:r>
            <a:r>
              <a:rPr lang="en-US" b="1" spc="-35" dirty="0">
                <a:latin typeface="Times New Roman" panose="02020603050405020304" pitchFamily="18" charset="0"/>
                <a:cs typeface="Times New Roman" panose="02020603050405020304" pitchFamily="18" charset="0"/>
              </a:rPr>
              <a:t> </a:t>
            </a:r>
            <a:r>
              <a:rPr lang="en-US" b="1" spc="-5" dirty="0">
                <a:latin typeface="Times New Roman" panose="02020603050405020304" pitchFamily="18" charset="0"/>
                <a:cs typeface="Times New Roman" panose="02020603050405020304" pitchFamily="18" charset="0"/>
              </a:rPr>
              <a:t>S (3SL19CS055)</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92AE76A-506C-6EBD-2AB3-403774389014}"/>
              </a:ext>
            </a:extLst>
          </p:cNvPr>
          <p:cNvSpPr txBox="1"/>
          <p:nvPr/>
        </p:nvSpPr>
        <p:spPr>
          <a:xfrm>
            <a:off x="3199660" y="3980104"/>
            <a:ext cx="6094520" cy="369332"/>
          </a:xfrm>
          <a:prstGeom prst="rect">
            <a:avLst/>
          </a:prstGeom>
          <a:noFill/>
        </p:spPr>
        <p:txBody>
          <a:bodyPr wrap="square">
            <a:spAutoFit/>
          </a:bodyPr>
          <a:lstStyle/>
          <a:p>
            <a:pPr marL="0" indent="0" algn="ctr">
              <a:buNone/>
            </a:pPr>
            <a:r>
              <a:rPr lang="en-US" sz="1800" b="1" u="sng" dirty="0">
                <a:latin typeface="Times New Roman" panose="02020603050405020304" pitchFamily="18" charset="0"/>
                <a:cs typeface="Times New Roman" panose="02020603050405020304" pitchFamily="18" charset="0"/>
              </a:rPr>
              <a:t>Group Members</a:t>
            </a:r>
          </a:p>
        </p:txBody>
      </p:sp>
      <p:sp>
        <p:nvSpPr>
          <p:cNvPr id="10" name="TextBox 9">
            <a:extLst>
              <a:ext uri="{FF2B5EF4-FFF2-40B4-BE49-F238E27FC236}">
                <a16:creationId xmlns:a16="http://schemas.microsoft.com/office/drawing/2014/main" id="{03366897-3746-9275-F03F-232B75155064}"/>
              </a:ext>
            </a:extLst>
          </p:cNvPr>
          <p:cNvSpPr txBox="1"/>
          <p:nvPr/>
        </p:nvSpPr>
        <p:spPr>
          <a:xfrm>
            <a:off x="4324115" y="539925"/>
            <a:ext cx="7142480" cy="1077218"/>
          </a:xfrm>
          <a:prstGeom prst="rect">
            <a:avLst/>
          </a:prstGeom>
          <a:noFill/>
        </p:spPr>
        <p:txBody>
          <a:bodyPr wrap="square">
            <a:spAutoFit/>
          </a:bodyPr>
          <a:lstStyle/>
          <a:p>
            <a:r>
              <a:rPr lang="en-US" sz="1800" b="1" spc="-5" dirty="0">
                <a:latin typeface="Times New Roman"/>
                <a:cs typeface="Times New Roman"/>
              </a:rPr>
              <a:t>             </a:t>
            </a:r>
            <a:r>
              <a:rPr lang="en-US" sz="1800" b="1" u="sng" spc="-5" dirty="0">
                <a:latin typeface="Times New Roman"/>
                <a:cs typeface="Times New Roman"/>
              </a:rPr>
              <a:t>Project  Coordinator  </a:t>
            </a:r>
            <a:endParaRPr lang="en-US" sz="800" b="1" u="sng" spc="-5" dirty="0">
              <a:latin typeface="Times New Roman"/>
              <a:cs typeface="Times New Roman"/>
            </a:endParaRPr>
          </a:p>
          <a:p>
            <a:endParaRPr lang="en-US" sz="1000" b="1" u="sng" spc="-5" dirty="0">
              <a:latin typeface="Times New Roman"/>
              <a:cs typeface="Times New Roman"/>
            </a:endParaRPr>
          </a:p>
          <a:p>
            <a:r>
              <a:rPr lang="en-US" sz="1800" b="1" spc="-5" dirty="0">
                <a:latin typeface="Times New Roman"/>
                <a:cs typeface="Times New Roman"/>
              </a:rPr>
              <a:t>                </a:t>
            </a:r>
            <a:r>
              <a:rPr lang="en-US" sz="1800" spc="-5" dirty="0">
                <a:latin typeface="Times New Roman"/>
                <a:cs typeface="Times New Roman"/>
              </a:rPr>
              <a:t>Prof. SUJATHA</a:t>
            </a:r>
            <a:r>
              <a:rPr lang="en-US" sz="1800" spc="-40" dirty="0">
                <a:latin typeface="Times New Roman"/>
                <a:cs typeface="Times New Roman"/>
              </a:rPr>
              <a:t> </a:t>
            </a:r>
            <a:r>
              <a:rPr lang="en-US" sz="1800" dirty="0">
                <a:latin typeface="Times New Roman"/>
                <a:cs typeface="Times New Roman"/>
              </a:rPr>
              <a:t>J</a:t>
            </a:r>
          </a:p>
          <a:p>
            <a:endParaRPr lang="en-US" u="sng" dirty="0"/>
          </a:p>
        </p:txBody>
      </p:sp>
      <p:sp>
        <p:nvSpPr>
          <p:cNvPr id="9" name="TextBox 8">
            <a:extLst>
              <a:ext uri="{FF2B5EF4-FFF2-40B4-BE49-F238E27FC236}">
                <a16:creationId xmlns:a16="http://schemas.microsoft.com/office/drawing/2014/main" id="{30E305CA-4239-1120-ED3B-A54BE689CCC1}"/>
              </a:ext>
            </a:extLst>
          </p:cNvPr>
          <p:cNvSpPr txBox="1"/>
          <p:nvPr/>
        </p:nvSpPr>
        <p:spPr>
          <a:xfrm>
            <a:off x="3128639" y="1717770"/>
            <a:ext cx="6094520" cy="400110"/>
          </a:xfrm>
          <a:prstGeom prst="rect">
            <a:avLst/>
          </a:prstGeom>
          <a:noFill/>
        </p:spPr>
        <p:txBody>
          <a:bodyPr wrap="square">
            <a:spAutoFit/>
          </a:bodyPr>
          <a:lstStyle/>
          <a:p>
            <a:pPr marL="0" indent="0" algn="ctr">
              <a:buNone/>
            </a:pPr>
            <a:r>
              <a:rPr lang="en-US" sz="2000" b="1" u="sng" dirty="0">
                <a:latin typeface="Times New Roman" panose="02020603050405020304" pitchFamily="18" charset="0"/>
                <a:cs typeface="Times New Roman" panose="02020603050405020304" pitchFamily="18" charset="0"/>
              </a:rPr>
              <a:t>BATCH NO -- 02</a:t>
            </a:r>
          </a:p>
        </p:txBody>
      </p:sp>
    </p:spTree>
    <p:extLst>
      <p:ext uri="{BB962C8B-B14F-4D97-AF65-F5344CB8AC3E}">
        <p14:creationId xmlns:p14="http://schemas.microsoft.com/office/powerpoint/2010/main" val="2824626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C6093E-B6D4-AF14-A58D-1FB618F77D9C}"/>
              </a:ext>
            </a:extLst>
          </p:cNvPr>
          <p:cNvSpPr>
            <a:spLocks noGrp="1"/>
          </p:cNvSpPr>
          <p:nvPr>
            <p:ph type="sldNum" sz="quarter" idx="12"/>
          </p:nvPr>
        </p:nvSpPr>
        <p:spPr/>
        <p:txBody>
          <a:bodyPr/>
          <a:lstStyle/>
          <a:p>
            <a:fld id="{DFEDA2C3-F79B-447F-9527-DC32D1B68384}" type="slidenum">
              <a:rPr lang="en-US" smtClean="0"/>
              <a:pPr/>
              <a:t>3</a:t>
            </a:fld>
            <a:endParaRPr lang="en-US"/>
          </a:p>
        </p:txBody>
      </p:sp>
      <p:sp>
        <p:nvSpPr>
          <p:cNvPr id="4" name="TextBox 3">
            <a:extLst>
              <a:ext uri="{FF2B5EF4-FFF2-40B4-BE49-F238E27FC236}">
                <a16:creationId xmlns:a16="http://schemas.microsoft.com/office/drawing/2014/main" id="{D8EADBD4-2706-7185-EAA1-4BEBDD49E150}"/>
              </a:ext>
            </a:extLst>
          </p:cNvPr>
          <p:cNvSpPr txBox="1"/>
          <p:nvPr/>
        </p:nvSpPr>
        <p:spPr>
          <a:xfrm>
            <a:off x="4051177" y="288864"/>
            <a:ext cx="4795520" cy="523220"/>
          </a:xfrm>
          <a:prstGeom prst="rect">
            <a:avLst/>
          </a:prstGeom>
          <a:noFill/>
        </p:spPr>
        <p:txBody>
          <a:bodyPr wrap="square">
            <a:spAutoFit/>
          </a:bodyPr>
          <a:lstStyle/>
          <a:p>
            <a:r>
              <a:rPr lang="en-US" sz="2800" b="1" u="sng" dirty="0">
                <a:latin typeface="Times New Roman" panose="02020603050405020304" pitchFamily="18" charset="0"/>
                <a:cs typeface="Times New Roman" panose="02020603050405020304" pitchFamily="18" charset="0"/>
              </a:rPr>
              <a:t>Overview of the presentation</a:t>
            </a:r>
            <a:endParaRPr lang="en-US" sz="2800"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2A1947F-956D-985F-8B73-A4E0740964F7}"/>
              </a:ext>
            </a:extLst>
          </p:cNvPr>
          <p:cNvSpPr txBox="1"/>
          <p:nvPr/>
        </p:nvSpPr>
        <p:spPr>
          <a:xfrm>
            <a:off x="2093297" y="1152907"/>
            <a:ext cx="7663261" cy="5632311"/>
          </a:xfrm>
          <a:prstGeom prst="rect">
            <a:avLst/>
          </a:prstGeom>
          <a:noFill/>
        </p:spPr>
        <p:txBody>
          <a:bodyPr wrap="square">
            <a:spAutoFit/>
          </a:bodyPr>
          <a:lstStyle/>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ü"/>
            </a:pPr>
            <a:r>
              <a:rPr lang="en-US" sz="2200" spc="-5" dirty="0">
                <a:latin typeface="Times New Roman"/>
                <a:cs typeface="Times New Roman"/>
              </a:rPr>
              <a:t>Objectives</a:t>
            </a:r>
          </a:p>
          <a:p>
            <a:pPr algn="just">
              <a:buFont typeface="Wingdings" panose="05000000000000000000" pitchFamily="2" charset="2"/>
              <a:buChar char="ü"/>
            </a:pPr>
            <a:r>
              <a:rPr lang="en-US" sz="2200" spc="-5" dirty="0">
                <a:latin typeface="Times New Roman"/>
                <a:cs typeface="Times New Roman"/>
              </a:rPr>
              <a:t>Problem statement</a:t>
            </a: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200" spc="-5" dirty="0">
                <a:latin typeface="Times New Roman"/>
                <a:cs typeface="Times New Roman"/>
              </a:rPr>
              <a:t>Existing system</a:t>
            </a:r>
          </a:p>
          <a:p>
            <a:pPr algn="just">
              <a:buFont typeface="Wingdings" panose="05000000000000000000" pitchFamily="2" charset="2"/>
              <a:buChar char="ü"/>
            </a:pPr>
            <a:r>
              <a:rPr lang="en-US" sz="2200" spc="-5" dirty="0">
                <a:latin typeface="Times New Roman"/>
                <a:cs typeface="Times New Roman"/>
              </a:rPr>
              <a:t>Proposed system</a:t>
            </a:r>
          </a:p>
          <a:p>
            <a:pPr algn="just">
              <a:buFont typeface="Wingdings" panose="05000000000000000000" pitchFamily="2" charset="2"/>
              <a:buChar char="ü"/>
            </a:pPr>
            <a:r>
              <a:rPr lang="en-US" sz="2200" spc="-10" dirty="0">
                <a:latin typeface="Times New Roman"/>
                <a:cs typeface="Times New Roman"/>
              </a:rPr>
              <a:t>Literature</a:t>
            </a:r>
            <a:r>
              <a:rPr lang="en-US" sz="2200" spc="-45" dirty="0">
                <a:latin typeface="Times New Roman"/>
                <a:cs typeface="Times New Roman"/>
              </a:rPr>
              <a:t> </a:t>
            </a:r>
            <a:r>
              <a:rPr lang="en-US" sz="2200" spc="-5" dirty="0">
                <a:latin typeface="Times New Roman"/>
                <a:cs typeface="Times New Roman"/>
              </a:rPr>
              <a:t>Review</a:t>
            </a: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System Level Overview of our Web Application</a:t>
            </a:r>
            <a:endParaRPr lang="en-US" sz="2200" spc="-5" dirty="0">
              <a:latin typeface="Times New Roman"/>
              <a:cs typeface="Times New Roman"/>
            </a:endParaRP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Methodology</a:t>
            </a:r>
          </a:p>
          <a:p>
            <a:pPr algn="just">
              <a:buFont typeface="Wingdings" panose="05000000000000000000" pitchFamily="2" charset="2"/>
              <a:buChar char="ü"/>
            </a:pPr>
            <a:r>
              <a:rPr lang="en-US" sz="2200" spc="-5" dirty="0">
                <a:latin typeface="Times New Roman"/>
                <a:cs typeface="Times New Roman"/>
              </a:rPr>
              <a:t>Evaluation</a:t>
            </a:r>
          </a:p>
          <a:p>
            <a:pPr algn="just">
              <a:buFont typeface="Wingdings" panose="05000000000000000000" pitchFamily="2" charset="2"/>
              <a:buChar char="ü"/>
            </a:pPr>
            <a:r>
              <a:rPr lang="en-US" sz="2200" spc="-5" dirty="0">
                <a:latin typeface="Times New Roman"/>
                <a:cs typeface="Times New Roman"/>
              </a:rPr>
              <a:t>Modeling</a:t>
            </a: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Data acquisition and preprocessing</a:t>
            </a: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Learning Outcomes</a:t>
            </a:r>
          </a:p>
          <a:p>
            <a:pPr algn="just">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Results</a:t>
            </a:r>
            <a:endParaRPr lang="en-US" sz="2200" spc="-5" dirty="0">
              <a:latin typeface="Times New Roman"/>
              <a:cs typeface="Times New Roman"/>
            </a:endParaRPr>
          </a:p>
          <a:p>
            <a:pPr algn="just">
              <a:buFont typeface="Wingdings" panose="05000000000000000000" pitchFamily="2" charset="2"/>
              <a:buChar char="ü"/>
            </a:pPr>
            <a:r>
              <a:rPr lang="en-US" sz="2200" spc="-5" dirty="0">
                <a:latin typeface="Times New Roman"/>
                <a:cs typeface="Times New Roman"/>
              </a:rPr>
              <a:t>Software</a:t>
            </a:r>
            <a:r>
              <a:rPr lang="en-US" sz="2200" spc="-25" dirty="0">
                <a:latin typeface="Times New Roman"/>
                <a:cs typeface="Times New Roman"/>
              </a:rPr>
              <a:t> </a:t>
            </a:r>
            <a:r>
              <a:rPr lang="en-US" sz="2200" spc="-5" dirty="0">
                <a:latin typeface="Times New Roman"/>
                <a:cs typeface="Times New Roman"/>
              </a:rPr>
              <a:t>Requirements</a:t>
            </a:r>
          </a:p>
          <a:p>
            <a:pPr algn="just">
              <a:buFont typeface="Wingdings" panose="05000000000000000000" pitchFamily="2" charset="2"/>
              <a:buChar char="ü"/>
            </a:pPr>
            <a:r>
              <a:rPr lang="en-US" sz="2200" spc="-5" dirty="0">
                <a:latin typeface="Times New Roman"/>
                <a:cs typeface="Times New Roman"/>
              </a:rPr>
              <a:t>Reference</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800" spc="-5" dirty="0">
              <a:latin typeface="Times New Roman"/>
              <a:cs typeface="Times New Roman"/>
            </a:endParaRPr>
          </a:p>
        </p:txBody>
      </p:sp>
    </p:spTree>
    <p:extLst>
      <p:ext uri="{BB962C8B-B14F-4D97-AF65-F5344CB8AC3E}">
        <p14:creationId xmlns:p14="http://schemas.microsoft.com/office/powerpoint/2010/main" val="3672788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4D933A-1F56-1781-E80D-1FC94954E612}"/>
              </a:ext>
            </a:extLst>
          </p:cNvPr>
          <p:cNvSpPr>
            <a:spLocks noGrp="1"/>
          </p:cNvSpPr>
          <p:nvPr>
            <p:ph type="sldNum" sz="quarter" idx="12"/>
          </p:nvPr>
        </p:nvSpPr>
        <p:spPr/>
        <p:txBody>
          <a:bodyPr/>
          <a:lstStyle/>
          <a:p>
            <a:fld id="{DFEDA2C3-F79B-447F-9527-DC32D1B68384}" type="slidenum">
              <a:rPr lang="en-US" smtClean="0"/>
              <a:pPr/>
              <a:t>4</a:t>
            </a:fld>
            <a:endParaRPr lang="en-US"/>
          </a:p>
        </p:txBody>
      </p:sp>
      <p:sp>
        <p:nvSpPr>
          <p:cNvPr id="4" name="TextBox 3">
            <a:extLst>
              <a:ext uri="{FF2B5EF4-FFF2-40B4-BE49-F238E27FC236}">
                <a16:creationId xmlns:a16="http://schemas.microsoft.com/office/drawing/2014/main" id="{39DA75AC-E065-0451-5DC9-1AFBFE2BF128}"/>
              </a:ext>
            </a:extLst>
          </p:cNvPr>
          <p:cNvSpPr txBox="1"/>
          <p:nvPr/>
        </p:nvSpPr>
        <p:spPr>
          <a:xfrm>
            <a:off x="1311579" y="224124"/>
            <a:ext cx="10375530" cy="5556906"/>
          </a:xfrm>
          <a:prstGeom prst="rect">
            <a:avLst/>
          </a:prstGeom>
          <a:noFill/>
        </p:spPr>
        <p:txBody>
          <a:bodyPr wrap="square">
            <a:spAutoFit/>
          </a:bodyPr>
          <a:lstStyle/>
          <a:p>
            <a:pPr marL="12700">
              <a:lnSpc>
                <a:spcPct val="100000"/>
              </a:lnSpc>
              <a:spcBef>
                <a:spcPts val="90"/>
              </a:spcBef>
            </a:pPr>
            <a:r>
              <a:rPr lang="en-US" sz="2000" b="1" spc="-5" dirty="0">
                <a:latin typeface="Times New Roman"/>
                <a:cs typeface="Times New Roman"/>
              </a:rPr>
              <a:t>                                                            </a:t>
            </a:r>
            <a:r>
              <a:rPr lang="en-US" sz="3000" b="1" spc="-5" dirty="0">
                <a:solidFill>
                  <a:schemeClr val="accent2">
                    <a:lumMod val="75000"/>
                  </a:schemeClr>
                </a:solidFill>
                <a:effectLst>
                  <a:outerShdw blurRad="38100" dist="38100" dir="2700000" algn="tl">
                    <a:srgbClr val="000000">
                      <a:alpha val="43137"/>
                    </a:srgbClr>
                  </a:outerShdw>
                </a:effectLst>
                <a:latin typeface="Times New Roman"/>
                <a:cs typeface="Times New Roman"/>
              </a:rPr>
              <a:t>Introduction:</a:t>
            </a:r>
          </a:p>
          <a:p>
            <a:pPr marL="12700">
              <a:lnSpc>
                <a:spcPct val="100000"/>
              </a:lnSpc>
              <a:spcBef>
                <a:spcPts val="90"/>
              </a:spcBef>
            </a:pPr>
            <a:endParaRPr lang="en-US" sz="2000" b="1" spc="-5" dirty="0">
              <a:latin typeface="Times New Roman"/>
              <a:cs typeface="Times New Roman"/>
            </a:endParaRPr>
          </a:p>
          <a:p>
            <a:pPr marL="12700">
              <a:lnSpc>
                <a:spcPct val="100000"/>
              </a:lnSpc>
              <a:spcBef>
                <a:spcPts val="90"/>
              </a:spcBef>
            </a:pPr>
            <a:endParaRPr lang="en-US" sz="2000" dirty="0">
              <a:latin typeface="Times New Roman"/>
              <a:cs typeface="Times New Roman"/>
            </a:endParaRPr>
          </a:p>
          <a:p>
            <a:pPr marL="300990" marR="139065" indent="-285750" algn="just">
              <a:lnSpc>
                <a:spcPct val="150000"/>
              </a:lnSpc>
              <a:spcBef>
                <a:spcPts val="405"/>
              </a:spcBef>
              <a:buFont typeface="Arial" panose="020B0604020202020204" pitchFamily="34" charset="0"/>
              <a:buChar char="•"/>
            </a:pPr>
            <a:r>
              <a:rPr lang="en-US" sz="1800" spc="-10" dirty="0">
                <a:latin typeface="Times New Roman"/>
                <a:cs typeface="Times New Roman"/>
              </a:rPr>
              <a:t>Project </a:t>
            </a:r>
            <a:r>
              <a:rPr lang="en-US" sz="1800" spc="-15" dirty="0">
                <a:latin typeface="Times New Roman"/>
                <a:cs typeface="Times New Roman"/>
              </a:rPr>
              <a:t>is </a:t>
            </a:r>
            <a:r>
              <a:rPr lang="en-US" sz="1800" dirty="0">
                <a:latin typeface="Times New Roman"/>
                <a:cs typeface="Times New Roman"/>
              </a:rPr>
              <a:t>a </a:t>
            </a:r>
            <a:r>
              <a:rPr lang="en-US" sz="1800" spc="-5" dirty="0">
                <a:latin typeface="Times New Roman"/>
                <a:cs typeface="Times New Roman"/>
              </a:rPr>
              <a:t>web </a:t>
            </a:r>
            <a:r>
              <a:rPr lang="en-US" sz="1800" dirty="0">
                <a:latin typeface="Times New Roman"/>
                <a:cs typeface="Times New Roman"/>
              </a:rPr>
              <a:t>application </a:t>
            </a:r>
            <a:r>
              <a:rPr lang="en-US" sz="1800" spc="-5" dirty="0">
                <a:latin typeface="Times New Roman"/>
                <a:cs typeface="Times New Roman"/>
              </a:rPr>
              <a:t>that predicts </a:t>
            </a:r>
            <a:r>
              <a:rPr lang="en-US" sz="1800" dirty="0">
                <a:latin typeface="Times New Roman"/>
                <a:cs typeface="Times New Roman"/>
              </a:rPr>
              <a:t>the </a:t>
            </a:r>
            <a:r>
              <a:rPr lang="en-US" sz="1800" spc="-5" dirty="0">
                <a:latin typeface="Times New Roman"/>
                <a:cs typeface="Times New Roman"/>
              </a:rPr>
              <a:t>likelihood/certainty that </a:t>
            </a:r>
            <a:r>
              <a:rPr lang="en-US" sz="1800" dirty="0">
                <a:latin typeface="Times New Roman"/>
                <a:cs typeface="Times New Roman"/>
              </a:rPr>
              <a:t>a </a:t>
            </a:r>
            <a:r>
              <a:rPr lang="en-US" sz="1800" spc="-10" dirty="0">
                <a:latin typeface="Times New Roman"/>
                <a:cs typeface="Times New Roman"/>
              </a:rPr>
              <a:t>customer </a:t>
            </a:r>
            <a:r>
              <a:rPr lang="en-US" sz="1800" spc="-5" dirty="0">
                <a:latin typeface="Times New Roman"/>
                <a:cs typeface="Times New Roman"/>
              </a:rPr>
              <a:t> will buy </a:t>
            </a:r>
            <a:r>
              <a:rPr lang="en-US" sz="1800" dirty="0">
                <a:latin typeface="Times New Roman"/>
                <a:cs typeface="Times New Roman"/>
              </a:rPr>
              <a:t>a </a:t>
            </a:r>
            <a:r>
              <a:rPr lang="en-US" sz="1800" spc="-5" dirty="0">
                <a:latin typeface="Times New Roman"/>
                <a:cs typeface="Times New Roman"/>
              </a:rPr>
              <a:t>product that </a:t>
            </a:r>
            <a:r>
              <a:rPr lang="en-US" sz="1800" spc="-15" dirty="0">
                <a:latin typeface="Times New Roman"/>
                <a:cs typeface="Times New Roman"/>
              </a:rPr>
              <a:t>he is </a:t>
            </a:r>
            <a:r>
              <a:rPr lang="en-US" sz="1800" spc="-5" dirty="0">
                <a:latin typeface="Times New Roman"/>
                <a:cs typeface="Times New Roman"/>
              </a:rPr>
              <a:t>interested </a:t>
            </a:r>
            <a:r>
              <a:rPr lang="en-US" sz="1800" spc="-15" dirty="0">
                <a:latin typeface="Times New Roman"/>
                <a:cs typeface="Times New Roman"/>
              </a:rPr>
              <a:t>in </a:t>
            </a:r>
            <a:r>
              <a:rPr lang="en-US" sz="1800" spc="-5" dirty="0">
                <a:latin typeface="Times New Roman"/>
                <a:cs typeface="Times New Roman"/>
              </a:rPr>
              <a:t>based </a:t>
            </a:r>
            <a:r>
              <a:rPr lang="en-US" sz="1800" spc="10" dirty="0">
                <a:latin typeface="Times New Roman"/>
                <a:cs typeface="Times New Roman"/>
              </a:rPr>
              <a:t>on </a:t>
            </a:r>
            <a:r>
              <a:rPr lang="en-US" sz="1800" spc="-10" dirty="0">
                <a:latin typeface="Times New Roman"/>
                <a:cs typeface="Times New Roman"/>
              </a:rPr>
              <a:t>his </a:t>
            </a:r>
            <a:r>
              <a:rPr lang="en-US" sz="1800" spc="-5" dirty="0">
                <a:latin typeface="Times New Roman"/>
                <a:cs typeface="Times New Roman"/>
              </a:rPr>
              <a:t>social </a:t>
            </a:r>
            <a:r>
              <a:rPr lang="en-US" sz="1800" spc="-10" dirty="0">
                <a:latin typeface="Times New Roman"/>
                <a:cs typeface="Times New Roman"/>
              </a:rPr>
              <a:t>media </a:t>
            </a:r>
            <a:r>
              <a:rPr lang="en-US" sz="1800" spc="5" dirty="0">
                <a:latin typeface="Times New Roman"/>
                <a:cs typeface="Times New Roman"/>
              </a:rPr>
              <a:t>posts </a:t>
            </a:r>
            <a:r>
              <a:rPr lang="en-US" sz="1800" spc="-5" dirty="0">
                <a:latin typeface="Times New Roman"/>
                <a:cs typeface="Times New Roman"/>
              </a:rPr>
              <a:t>such as Twitter </a:t>
            </a:r>
            <a:r>
              <a:rPr lang="en-US" sz="1800" dirty="0">
                <a:latin typeface="Times New Roman"/>
                <a:cs typeface="Times New Roman"/>
              </a:rPr>
              <a:t> tweets </a:t>
            </a:r>
            <a:r>
              <a:rPr lang="en-US" sz="1800" spc="-10" dirty="0">
                <a:latin typeface="Times New Roman"/>
                <a:cs typeface="Times New Roman"/>
              </a:rPr>
              <a:t>and </a:t>
            </a:r>
            <a:r>
              <a:rPr lang="en-US" sz="1800" spc="-5" dirty="0">
                <a:latin typeface="Times New Roman"/>
                <a:cs typeface="Times New Roman"/>
              </a:rPr>
              <a:t>user </a:t>
            </a:r>
            <a:r>
              <a:rPr lang="en-US" sz="1800" spc="-10" dirty="0">
                <a:latin typeface="Times New Roman"/>
                <a:cs typeface="Times New Roman"/>
              </a:rPr>
              <a:t>profile </a:t>
            </a:r>
            <a:r>
              <a:rPr lang="en-US" sz="1800" dirty="0">
                <a:latin typeface="Times New Roman"/>
                <a:cs typeface="Times New Roman"/>
              </a:rPr>
              <a:t>data. </a:t>
            </a:r>
          </a:p>
          <a:p>
            <a:pPr marL="300990" marR="139065" indent="-285750" algn="just">
              <a:lnSpc>
                <a:spcPct val="150000"/>
              </a:lnSpc>
              <a:spcBef>
                <a:spcPts val="405"/>
              </a:spcBef>
              <a:buFont typeface="Arial" panose="020B0604020202020204" pitchFamily="34" charset="0"/>
              <a:buChar char="•"/>
            </a:pPr>
            <a:r>
              <a:rPr lang="en-US" sz="1800" spc="-10" dirty="0">
                <a:latin typeface="Times New Roman"/>
                <a:cs typeface="Times New Roman"/>
              </a:rPr>
              <a:t>Helps </a:t>
            </a:r>
            <a:r>
              <a:rPr lang="en-US" sz="1800" dirty="0">
                <a:latin typeface="Times New Roman"/>
                <a:cs typeface="Times New Roman"/>
              </a:rPr>
              <a:t>the </a:t>
            </a:r>
            <a:r>
              <a:rPr lang="en-US" sz="1800" spc="-5" dirty="0">
                <a:latin typeface="Times New Roman"/>
                <a:cs typeface="Times New Roman"/>
              </a:rPr>
              <a:t>company/business </a:t>
            </a:r>
            <a:r>
              <a:rPr lang="en-US" sz="1800" dirty="0">
                <a:latin typeface="Times New Roman"/>
                <a:cs typeface="Times New Roman"/>
              </a:rPr>
              <a:t>target a </a:t>
            </a:r>
            <a:r>
              <a:rPr lang="en-US" sz="1800" spc="-5" dirty="0">
                <a:latin typeface="Times New Roman"/>
                <a:cs typeface="Times New Roman"/>
              </a:rPr>
              <a:t>particular customer </a:t>
            </a:r>
            <a:r>
              <a:rPr lang="en-US" sz="1800" dirty="0">
                <a:latin typeface="Times New Roman"/>
                <a:cs typeface="Times New Roman"/>
              </a:rPr>
              <a:t> </a:t>
            </a:r>
            <a:r>
              <a:rPr lang="en-US" sz="1800" spc="-10" dirty="0">
                <a:latin typeface="Times New Roman"/>
                <a:cs typeface="Times New Roman"/>
              </a:rPr>
              <a:t>more</a:t>
            </a:r>
            <a:r>
              <a:rPr lang="en-US" sz="1800" dirty="0">
                <a:latin typeface="Times New Roman"/>
                <a:cs typeface="Times New Roman"/>
              </a:rPr>
              <a:t> </a:t>
            </a:r>
            <a:r>
              <a:rPr lang="en-US" sz="1800" spc="-5" dirty="0">
                <a:latin typeface="Times New Roman"/>
                <a:cs typeface="Times New Roman"/>
              </a:rPr>
              <a:t>efficiently</a:t>
            </a:r>
            <a:r>
              <a:rPr lang="en-US" sz="1800" spc="-40" dirty="0">
                <a:latin typeface="Times New Roman"/>
                <a:cs typeface="Times New Roman"/>
              </a:rPr>
              <a:t> </a:t>
            </a:r>
            <a:r>
              <a:rPr lang="en-US" sz="1800" spc="-5" dirty="0">
                <a:latin typeface="Times New Roman"/>
                <a:cs typeface="Times New Roman"/>
              </a:rPr>
              <a:t>and</a:t>
            </a:r>
            <a:r>
              <a:rPr lang="en-US" sz="1800" spc="30" dirty="0">
                <a:latin typeface="Times New Roman"/>
                <a:cs typeface="Times New Roman"/>
              </a:rPr>
              <a:t> </a:t>
            </a:r>
            <a:r>
              <a:rPr lang="en-US" sz="1800" spc="-5" dirty="0">
                <a:latin typeface="Times New Roman"/>
                <a:cs typeface="Times New Roman"/>
              </a:rPr>
              <a:t>boost</a:t>
            </a:r>
            <a:r>
              <a:rPr lang="en-US" sz="1800" spc="10" dirty="0">
                <a:latin typeface="Times New Roman"/>
                <a:cs typeface="Times New Roman"/>
              </a:rPr>
              <a:t> </a:t>
            </a:r>
            <a:r>
              <a:rPr lang="en-US" sz="1800" spc="-10" dirty="0">
                <a:latin typeface="Times New Roman"/>
                <a:cs typeface="Times New Roman"/>
              </a:rPr>
              <a:t>their</a:t>
            </a:r>
            <a:r>
              <a:rPr lang="en-US" sz="1800" spc="15" dirty="0">
                <a:latin typeface="Times New Roman"/>
                <a:cs typeface="Times New Roman"/>
              </a:rPr>
              <a:t> </a:t>
            </a:r>
            <a:r>
              <a:rPr lang="en-US" sz="1800" spc="-10" dirty="0">
                <a:latin typeface="Times New Roman"/>
                <a:cs typeface="Times New Roman"/>
              </a:rPr>
              <a:t>sales.</a:t>
            </a:r>
            <a:endParaRPr lang="en-US" dirty="0">
              <a:latin typeface="Times New Roman"/>
              <a:cs typeface="Times New Roman"/>
            </a:endParaRPr>
          </a:p>
          <a:p>
            <a:pPr marL="300990" marR="139065" indent="-285750" algn="just">
              <a:lnSpc>
                <a:spcPct val="150000"/>
              </a:lnSpc>
              <a:spcBef>
                <a:spcPts val="405"/>
              </a:spcBef>
              <a:buFont typeface="Arial" panose="020B0604020202020204" pitchFamily="34" charset="0"/>
              <a:buChar char="•"/>
            </a:pPr>
            <a:r>
              <a:rPr lang="en-US" sz="1800" spc="-5" dirty="0">
                <a:latin typeface="Times New Roman"/>
                <a:cs typeface="Times New Roman"/>
              </a:rPr>
              <a:t>At first, search </a:t>
            </a:r>
            <a:r>
              <a:rPr lang="en-US" sz="1800" spc="-10" dirty="0">
                <a:latin typeface="Times New Roman"/>
                <a:cs typeface="Times New Roman"/>
              </a:rPr>
              <a:t>for</a:t>
            </a:r>
            <a:r>
              <a:rPr lang="en-US" sz="1800" spc="280" dirty="0">
                <a:latin typeface="Times New Roman"/>
                <a:cs typeface="Times New Roman"/>
              </a:rPr>
              <a:t> </a:t>
            </a:r>
            <a:r>
              <a:rPr lang="en-US" sz="1800" spc="-5" dirty="0">
                <a:latin typeface="Times New Roman"/>
                <a:cs typeface="Times New Roman"/>
              </a:rPr>
              <a:t>Twitter </a:t>
            </a:r>
            <a:r>
              <a:rPr lang="en-US" sz="1800" dirty="0">
                <a:latin typeface="Times New Roman"/>
                <a:cs typeface="Times New Roman"/>
              </a:rPr>
              <a:t>tweets </a:t>
            </a:r>
            <a:r>
              <a:rPr lang="en-US" sz="1800" spc="10" dirty="0">
                <a:latin typeface="Times New Roman"/>
                <a:cs typeface="Times New Roman"/>
              </a:rPr>
              <a:t>of </a:t>
            </a:r>
            <a:r>
              <a:rPr lang="en-US" sz="1800" spc="-5" dirty="0">
                <a:latin typeface="Times New Roman"/>
                <a:cs typeface="Times New Roman"/>
              </a:rPr>
              <a:t>potential </a:t>
            </a:r>
            <a:r>
              <a:rPr lang="en-US" sz="1800" dirty="0">
                <a:latin typeface="Times New Roman"/>
                <a:cs typeface="Times New Roman"/>
              </a:rPr>
              <a:t>customers </a:t>
            </a:r>
            <a:r>
              <a:rPr lang="en-US" sz="1800" spc="-10" dirty="0">
                <a:latin typeface="Times New Roman"/>
                <a:cs typeface="Times New Roman"/>
              </a:rPr>
              <a:t>wanting </a:t>
            </a:r>
            <a:r>
              <a:rPr lang="en-US" sz="1800" dirty="0">
                <a:latin typeface="Times New Roman"/>
                <a:cs typeface="Times New Roman"/>
              </a:rPr>
              <a:t>to </a:t>
            </a:r>
            <a:r>
              <a:rPr lang="en-US" sz="1800" spc="-5" dirty="0">
                <a:latin typeface="Times New Roman"/>
                <a:cs typeface="Times New Roman"/>
              </a:rPr>
              <a:t>buy </a:t>
            </a:r>
            <a:r>
              <a:rPr lang="en-US" sz="1800" dirty="0">
                <a:latin typeface="Times New Roman"/>
                <a:cs typeface="Times New Roman"/>
              </a:rPr>
              <a:t>a </a:t>
            </a:r>
            <a:r>
              <a:rPr lang="en-US" sz="1800" spc="-5" dirty="0">
                <a:latin typeface="Times New Roman"/>
                <a:cs typeface="Times New Roman"/>
              </a:rPr>
              <a:t>product. </a:t>
            </a:r>
            <a:r>
              <a:rPr lang="en-US" sz="1800" dirty="0">
                <a:latin typeface="Times New Roman"/>
                <a:cs typeface="Times New Roman"/>
              </a:rPr>
              <a:t> </a:t>
            </a:r>
            <a:r>
              <a:rPr lang="en-US" sz="1800" spc="-15" dirty="0">
                <a:latin typeface="Times New Roman"/>
                <a:cs typeface="Times New Roman"/>
              </a:rPr>
              <a:t>And </a:t>
            </a:r>
            <a:r>
              <a:rPr lang="en-US" sz="1800" spc="-5" dirty="0">
                <a:latin typeface="Times New Roman"/>
                <a:cs typeface="Times New Roman"/>
              </a:rPr>
              <a:t>based </a:t>
            </a:r>
            <a:r>
              <a:rPr lang="en-US" sz="1800" spc="10" dirty="0">
                <a:latin typeface="Times New Roman"/>
                <a:cs typeface="Times New Roman"/>
              </a:rPr>
              <a:t>on </a:t>
            </a:r>
            <a:r>
              <a:rPr lang="en-US" sz="1800" dirty="0">
                <a:latin typeface="Times New Roman"/>
                <a:cs typeface="Times New Roman"/>
              </a:rPr>
              <a:t>those tweets </a:t>
            </a:r>
            <a:r>
              <a:rPr lang="en-US" sz="1800" spc="-5" dirty="0">
                <a:latin typeface="Times New Roman"/>
                <a:cs typeface="Times New Roman"/>
              </a:rPr>
              <a:t>we estimate/predict </a:t>
            </a:r>
            <a:r>
              <a:rPr lang="en-US" sz="1800" dirty="0">
                <a:latin typeface="Times New Roman"/>
                <a:cs typeface="Times New Roman"/>
              </a:rPr>
              <a:t>the </a:t>
            </a:r>
            <a:r>
              <a:rPr lang="en-US" sz="1800" spc="-5" dirty="0">
                <a:latin typeface="Times New Roman"/>
                <a:cs typeface="Times New Roman"/>
              </a:rPr>
              <a:t>likelihood that </a:t>
            </a:r>
            <a:r>
              <a:rPr lang="en-US" sz="1800" dirty="0">
                <a:latin typeface="Times New Roman"/>
                <a:cs typeface="Times New Roman"/>
              </a:rPr>
              <a:t>the </a:t>
            </a:r>
            <a:r>
              <a:rPr lang="en-US" sz="1800" spc="-10" dirty="0">
                <a:latin typeface="Times New Roman"/>
                <a:cs typeface="Times New Roman"/>
              </a:rPr>
              <a:t>customer </a:t>
            </a:r>
            <a:r>
              <a:rPr lang="en-US" sz="1800" spc="-5" dirty="0">
                <a:latin typeface="Times New Roman"/>
                <a:cs typeface="Times New Roman"/>
              </a:rPr>
              <a:t>will buy </a:t>
            </a:r>
            <a:r>
              <a:rPr lang="en-US" sz="1800" spc="5" dirty="0">
                <a:latin typeface="Times New Roman"/>
                <a:cs typeface="Times New Roman"/>
              </a:rPr>
              <a:t>the </a:t>
            </a:r>
            <a:r>
              <a:rPr lang="en-US" sz="1800" spc="10" dirty="0">
                <a:latin typeface="Times New Roman"/>
                <a:cs typeface="Times New Roman"/>
              </a:rPr>
              <a:t> </a:t>
            </a:r>
            <a:r>
              <a:rPr lang="en-US" sz="1800" spc="-5" dirty="0">
                <a:latin typeface="Times New Roman"/>
                <a:cs typeface="Times New Roman"/>
              </a:rPr>
              <a:t>product. </a:t>
            </a:r>
          </a:p>
          <a:p>
            <a:pPr marL="300990" marR="139065" indent="-285750" algn="just">
              <a:lnSpc>
                <a:spcPct val="150000"/>
              </a:lnSpc>
              <a:spcBef>
                <a:spcPts val="405"/>
              </a:spcBef>
              <a:buFont typeface="Arial" panose="020B0604020202020204" pitchFamily="34" charset="0"/>
              <a:buChar char="•"/>
            </a:pPr>
            <a:r>
              <a:rPr lang="en-US" sz="1800" dirty="0">
                <a:latin typeface="Times New Roman"/>
                <a:cs typeface="Times New Roman"/>
              </a:rPr>
              <a:t>Then a </a:t>
            </a:r>
            <a:r>
              <a:rPr lang="en-US" sz="1800" spc="-5" dirty="0">
                <a:latin typeface="Times New Roman"/>
                <a:cs typeface="Times New Roman"/>
              </a:rPr>
              <a:t>model is designed </a:t>
            </a:r>
            <a:r>
              <a:rPr lang="en-US" sz="1800" dirty="0">
                <a:latin typeface="Times New Roman"/>
                <a:cs typeface="Times New Roman"/>
              </a:rPr>
              <a:t>by </a:t>
            </a:r>
            <a:r>
              <a:rPr lang="en-US" sz="1800" spc="-5" dirty="0">
                <a:latin typeface="Times New Roman"/>
                <a:cs typeface="Times New Roman"/>
              </a:rPr>
              <a:t>gathering </a:t>
            </a:r>
            <a:r>
              <a:rPr lang="en-US" sz="1800" spc="5" dirty="0">
                <a:latin typeface="Times New Roman"/>
                <a:cs typeface="Times New Roman"/>
              </a:rPr>
              <a:t>tweets </a:t>
            </a:r>
            <a:r>
              <a:rPr lang="en-US" sz="1800" dirty="0">
                <a:latin typeface="Times New Roman"/>
                <a:cs typeface="Times New Roman"/>
              </a:rPr>
              <a:t>from </a:t>
            </a:r>
            <a:r>
              <a:rPr lang="en-US" sz="1800" spc="-5" dirty="0">
                <a:latin typeface="Times New Roman"/>
                <a:cs typeface="Times New Roman"/>
              </a:rPr>
              <a:t>users who have </a:t>
            </a:r>
            <a:r>
              <a:rPr lang="en-US" sz="1800" dirty="0">
                <a:latin typeface="Times New Roman"/>
                <a:cs typeface="Times New Roman"/>
              </a:rPr>
              <a:t>already </a:t>
            </a:r>
            <a:r>
              <a:rPr lang="en-US" sz="1800" spc="-5" dirty="0">
                <a:latin typeface="Times New Roman"/>
                <a:cs typeface="Times New Roman"/>
              </a:rPr>
              <a:t>expressed </a:t>
            </a:r>
            <a:r>
              <a:rPr lang="en-US" sz="1800" dirty="0">
                <a:latin typeface="Times New Roman"/>
                <a:cs typeface="Times New Roman"/>
              </a:rPr>
              <a:t> </a:t>
            </a:r>
            <a:r>
              <a:rPr lang="en-US" sz="1800" spc="-5" dirty="0">
                <a:latin typeface="Times New Roman"/>
                <a:cs typeface="Times New Roman"/>
              </a:rPr>
              <a:t>intention</a:t>
            </a:r>
            <a:r>
              <a:rPr lang="en-US" sz="1800" spc="15" dirty="0">
                <a:latin typeface="Times New Roman"/>
                <a:cs typeface="Times New Roman"/>
              </a:rPr>
              <a:t> </a:t>
            </a:r>
            <a:r>
              <a:rPr lang="en-US" sz="1800" dirty="0">
                <a:latin typeface="Times New Roman"/>
                <a:cs typeface="Times New Roman"/>
              </a:rPr>
              <a:t>to</a:t>
            </a:r>
            <a:r>
              <a:rPr lang="en-US" sz="1800" spc="65" dirty="0">
                <a:latin typeface="Times New Roman"/>
                <a:cs typeface="Times New Roman"/>
              </a:rPr>
              <a:t> </a:t>
            </a:r>
            <a:r>
              <a:rPr lang="en-US" sz="1800" spc="-5" dirty="0">
                <a:latin typeface="Times New Roman"/>
                <a:cs typeface="Times New Roman"/>
              </a:rPr>
              <a:t>buy</a:t>
            </a:r>
            <a:r>
              <a:rPr lang="en-US" sz="1800" spc="-10" dirty="0">
                <a:latin typeface="Times New Roman"/>
                <a:cs typeface="Times New Roman"/>
              </a:rPr>
              <a:t> </a:t>
            </a:r>
            <a:r>
              <a:rPr lang="en-US" sz="1800" dirty="0">
                <a:latin typeface="Times New Roman"/>
                <a:cs typeface="Times New Roman"/>
              </a:rPr>
              <a:t>the</a:t>
            </a:r>
            <a:r>
              <a:rPr lang="en-US" sz="1800" spc="40" dirty="0">
                <a:latin typeface="Times New Roman"/>
                <a:cs typeface="Times New Roman"/>
              </a:rPr>
              <a:t> </a:t>
            </a:r>
            <a:r>
              <a:rPr lang="en-US" sz="1800" spc="-5" dirty="0">
                <a:latin typeface="Times New Roman"/>
                <a:cs typeface="Times New Roman"/>
              </a:rPr>
              <a:t>product</a:t>
            </a:r>
            <a:r>
              <a:rPr lang="en-US" sz="1800" spc="40" dirty="0">
                <a:latin typeface="Times New Roman"/>
                <a:cs typeface="Times New Roman"/>
              </a:rPr>
              <a:t> </a:t>
            </a:r>
            <a:r>
              <a:rPr lang="en-US" sz="1800" spc="-10" dirty="0">
                <a:latin typeface="Times New Roman"/>
                <a:cs typeface="Times New Roman"/>
              </a:rPr>
              <a:t>using</a:t>
            </a:r>
            <a:r>
              <a:rPr lang="en-US" sz="1800" spc="35" dirty="0">
                <a:latin typeface="Times New Roman"/>
                <a:cs typeface="Times New Roman"/>
              </a:rPr>
              <a:t> </a:t>
            </a:r>
            <a:r>
              <a:rPr lang="en-US" sz="1800" spc="-10" dirty="0">
                <a:latin typeface="Times New Roman"/>
                <a:cs typeface="Times New Roman"/>
              </a:rPr>
              <a:t>their</a:t>
            </a:r>
            <a:r>
              <a:rPr lang="en-US" sz="1800" spc="50" dirty="0">
                <a:latin typeface="Times New Roman"/>
                <a:cs typeface="Times New Roman"/>
              </a:rPr>
              <a:t> </a:t>
            </a:r>
            <a:r>
              <a:rPr lang="en-US" sz="1800" dirty="0">
                <a:latin typeface="Times New Roman"/>
                <a:cs typeface="Times New Roman"/>
              </a:rPr>
              <a:t>tweet</a:t>
            </a:r>
            <a:r>
              <a:rPr lang="en-US" sz="1800" spc="40" dirty="0">
                <a:latin typeface="Times New Roman"/>
                <a:cs typeface="Times New Roman"/>
              </a:rPr>
              <a:t> </a:t>
            </a:r>
            <a:r>
              <a:rPr lang="en-US" sz="1800" spc="-5" dirty="0">
                <a:latin typeface="Times New Roman"/>
                <a:cs typeface="Times New Roman"/>
              </a:rPr>
              <a:t>history</a:t>
            </a:r>
            <a:r>
              <a:rPr lang="en-US" sz="1800" spc="-10" dirty="0">
                <a:latin typeface="Times New Roman"/>
                <a:cs typeface="Times New Roman"/>
              </a:rPr>
              <a:t> and</a:t>
            </a:r>
            <a:r>
              <a:rPr lang="en-US" sz="1800" spc="65" dirty="0">
                <a:latin typeface="Times New Roman"/>
                <a:cs typeface="Times New Roman"/>
              </a:rPr>
              <a:t> </a:t>
            </a:r>
            <a:r>
              <a:rPr lang="en-US" sz="1800" dirty="0">
                <a:latin typeface="Times New Roman"/>
                <a:cs typeface="Times New Roman"/>
              </a:rPr>
              <a:t>if </a:t>
            </a:r>
            <a:r>
              <a:rPr lang="en-US" sz="1800" spc="-5" dirty="0">
                <a:latin typeface="Times New Roman"/>
                <a:cs typeface="Times New Roman"/>
              </a:rPr>
              <a:t>possible,</a:t>
            </a:r>
            <a:r>
              <a:rPr lang="en-US" sz="1800" spc="50" dirty="0">
                <a:latin typeface="Times New Roman"/>
                <a:cs typeface="Times New Roman"/>
              </a:rPr>
              <a:t> </a:t>
            </a:r>
            <a:r>
              <a:rPr lang="en-US" sz="1800" spc="-10" dirty="0">
                <a:latin typeface="Times New Roman"/>
                <a:cs typeface="Times New Roman"/>
              </a:rPr>
              <a:t>their</a:t>
            </a:r>
            <a:r>
              <a:rPr lang="en-US" sz="1800" spc="50" dirty="0">
                <a:latin typeface="Times New Roman"/>
                <a:cs typeface="Times New Roman"/>
              </a:rPr>
              <a:t> </a:t>
            </a:r>
            <a:r>
              <a:rPr lang="en-US" sz="1800" spc="-5" dirty="0">
                <a:latin typeface="Times New Roman"/>
                <a:cs typeface="Times New Roman"/>
              </a:rPr>
              <a:t>web</a:t>
            </a:r>
            <a:r>
              <a:rPr lang="en-US" sz="1800" spc="35" dirty="0">
                <a:latin typeface="Times New Roman"/>
                <a:cs typeface="Times New Roman"/>
              </a:rPr>
              <a:t> </a:t>
            </a:r>
            <a:r>
              <a:rPr lang="en-US" sz="1800" spc="-5" dirty="0">
                <a:latin typeface="Times New Roman"/>
                <a:cs typeface="Times New Roman"/>
              </a:rPr>
              <a:t>search</a:t>
            </a:r>
            <a:r>
              <a:rPr lang="en-US" sz="1800" spc="15" dirty="0">
                <a:latin typeface="Times New Roman"/>
                <a:cs typeface="Times New Roman"/>
              </a:rPr>
              <a:t> </a:t>
            </a:r>
            <a:r>
              <a:rPr lang="en-US" sz="1800" dirty="0">
                <a:latin typeface="Times New Roman"/>
                <a:cs typeface="Times New Roman"/>
              </a:rPr>
              <a:t>history </a:t>
            </a:r>
            <a:r>
              <a:rPr lang="en-US" sz="1800" spc="-5" dirty="0">
                <a:latin typeface="Times New Roman"/>
                <a:cs typeface="Times New Roman"/>
              </a:rPr>
              <a:t>as</a:t>
            </a:r>
            <a:r>
              <a:rPr lang="en-US" sz="1800" spc="100" dirty="0">
                <a:latin typeface="Times New Roman"/>
                <a:cs typeface="Times New Roman"/>
              </a:rPr>
              <a:t> </a:t>
            </a:r>
            <a:r>
              <a:rPr lang="en-US" sz="1800" dirty="0">
                <a:latin typeface="Times New Roman"/>
                <a:cs typeface="Times New Roman"/>
              </a:rPr>
              <a:t>well</a:t>
            </a:r>
            <a:r>
              <a:rPr lang="en-US" sz="1800" spc="85" dirty="0">
                <a:latin typeface="Times New Roman"/>
                <a:cs typeface="Times New Roman"/>
              </a:rPr>
              <a:t> </a:t>
            </a:r>
            <a:r>
              <a:rPr lang="en-US" sz="1800" spc="-5" dirty="0">
                <a:latin typeface="Times New Roman"/>
                <a:cs typeface="Times New Roman"/>
              </a:rPr>
              <a:t>and</a:t>
            </a:r>
            <a:r>
              <a:rPr lang="en-US" sz="1800" spc="114" dirty="0">
                <a:latin typeface="Times New Roman"/>
                <a:cs typeface="Times New Roman"/>
              </a:rPr>
              <a:t> </a:t>
            </a:r>
            <a:r>
              <a:rPr lang="en-US" sz="1800" spc="-5" dirty="0">
                <a:latin typeface="Times New Roman"/>
                <a:cs typeface="Times New Roman"/>
              </a:rPr>
              <a:t>then</a:t>
            </a:r>
            <a:r>
              <a:rPr lang="en-US" sz="1800" spc="80" dirty="0">
                <a:latin typeface="Times New Roman"/>
                <a:cs typeface="Times New Roman"/>
              </a:rPr>
              <a:t> </a:t>
            </a:r>
            <a:r>
              <a:rPr lang="en-US" sz="1800" spc="-5" dirty="0">
                <a:latin typeface="Times New Roman"/>
                <a:cs typeface="Times New Roman"/>
              </a:rPr>
              <a:t>training</a:t>
            </a:r>
            <a:r>
              <a:rPr lang="en-US" sz="1800" spc="114" dirty="0">
                <a:latin typeface="Times New Roman"/>
                <a:cs typeface="Times New Roman"/>
              </a:rPr>
              <a:t> </a:t>
            </a:r>
            <a:r>
              <a:rPr lang="en-US" sz="1800" dirty="0">
                <a:latin typeface="Times New Roman"/>
                <a:cs typeface="Times New Roman"/>
              </a:rPr>
              <a:t>the</a:t>
            </a:r>
            <a:r>
              <a:rPr lang="en-US" sz="1800" spc="105" dirty="0">
                <a:latin typeface="Times New Roman"/>
                <a:cs typeface="Times New Roman"/>
              </a:rPr>
              <a:t> </a:t>
            </a:r>
            <a:r>
              <a:rPr lang="en-US" sz="1800" spc="-5" dirty="0">
                <a:latin typeface="Times New Roman"/>
                <a:cs typeface="Times New Roman"/>
              </a:rPr>
              <a:t>text</a:t>
            </a:r>
            <a:r>
              <a:rPr lang="en-US" sz="1800" spc="135" dirty="0">
                <a:latin typeface="Times New Roman"/>
                <a:cs typeface="Times New Roman"/>
              </a:rPr>
              <a:t> </a:t>
            </a:r>
            <a:r>
              <a:rPr lang="en-US" sz="1800" spc="-5" dirty="0">
                <a:latin typeface="Times New Roman"/>
                <a:cs typeface="Times New Roman"/>
              </a:rPr>
              <a:t>analytical</a:t>
            </a:r>
            <a:r>
              <a:rPr lang="en-US" sz="1800" spc="90" dirty="0">
                <a:latin typeface="Times New Roman"/>
                <a:cs typeface="Times New Roman"/>
              </a:rPr>
              <a:t> </a:t>
            </a:r>
            <a:r>
              <a:rPr lang="en-US" sz="1800" spc="-5" dirty="0">
                <a:latin typeface="Times New Roman"/>
                <a:cs typeface="Times New Roman"/>
              </a:rPr>
              <a:t>model</a:t>
            </a:r>
            <a:r>
              <a:rPr lang="en-US" sz="1800" spc="110" dirty="0">
                <a:latin typeface="Times New Roman"/>
                <a:cs typeface="Times New Roman"/>
              </a:rPr>
              <a:t> </a:t>
            </a:r>
            <a:r>
              <a:rPr lang="en-US" sz="1800" spc="-5" dirty="0">
                <a:latin typeface="Times New Roman"/>
                <a:cs typeface="Times New Roman"/>
              </a:rPr>
              <a:t>based</a:t>
            </a:r>
            <a:r>
              <a:rPr lang="en-US" sz="1800" spc="110" dirty="0">
                <a:latin typeface="Times New Roman"/>
                <a:cs typeface="Times New Roman"/>
              </a:rPr>
              <a:t> </a:t>
            </a:r>
            <a:r>
              <a:rPr lang="en-US" sz="1800" spc="10" dirty="0">
                <a:latin typeface="Times New Roman"/>
                <a:cs typeface="Times New Roman"/>
              </a:rPr>
              <a:t>on</a:t>
            </a:r>
            <a:r>
              <a:rPr lang="en-US" sz="1800" spc="85" dirty="0">
                <a:latin typeface="Times New Roman"/>
                <a:cs typeface="Times New Roman"/>
              </a:rPr>
              <a:t> </a:t>
            </a:r>
            <a:r>
              <a:rPr lang="en-US" sz="1800" dirty="0">
                <a:latin typeface="Times New Roman"/>
                <a:cs typeface="Times New Roman"/>
              </a:rPr>
              <a:t>those</a:t>
            </a:r>
            <a:r>
              <a:rPr lang="en-US" sz="1800" spc="80" dirty="0">
                <a:latin typeface="Times New Roman"/>
                <a:cs typeface="Times New Roman"/>
              </a:rPr>
              <a:t> </a:t>
            </a:r>
            <a:r>
              <a:rPr lang="en-US" sz="1800" dirty="0">
                <a:latin typeface="Times New Roman"/>
                <a:cs typeface="Times New Roman"/>
              </a:rPr>
              <a:t>tweets.</a:t>
            </a:r>
            <a:r>
              <a:rPr lang="en-US" sz="1800" spc="120" dirty="0">
                <a:latin typeface="Times New Roman"/>
                <a:cs typeface="Times New Roman"/>
              </a:rPr>
              <a:t> </a:t>
            </a:r>
            <a:r>
              <a:rPr lang="en-US" sz="1800" spc="-5" dirty="0">
                <a:latin typeface="Times New Roman"/>
                <a:cs typeface="Times New Roman"/>
              </a:rPr>
              <a:t>Using</a:t>
            </a:r>
            <a:r>
              <a:rPr lang="en-US" sz="1800" spc="110" dirty="0">
                <a:latin typeface="Times New Roman"/>
                <a:cs typeface="Times New Roman"/>
              </a:rPr>
              <a:t> </a:t>
            </a:r>
            <a:r>
              <a:rPr lang="en-US" sz="1800" dirty="0">
                <a:latin typeface="Times New Roman"/>
                <a:cs typeface="Times New Roman"/>
              </a:rPr>
              <a:t>the</a:t>
            </a:r>
            <a:r>
              <a:rPr lang="en-US" sz="1800" spc="130" dirty="0">
                <a:latin typeface="Times New Roman"/>
                <a:cs typeface="Times New Roman"/>
              </a:rPr>
              <a:t> </a:t>
            </a:r>
            <a:r>
              <a:rPr lang="en-US" sz="1800" spc="-15" dirty="0">
                <a:latin typeface="Times New Roman"/>
                <a:cs typeface="Times New Roman"/>
              </a:rPr>
              <a:t>model,</a:t>
            </a:r>
          </a:p>
          <a:p>
            <a:pPr marL="300990" marR="139065" indent="-285750" algn="just">
              <a:lnSpc>
                <a:spcPct val="150000"/>
              </a:lnSpc>
              <a:spcBef>
                <a:spcPts val="405"/>
              </a:spcBef>
              <a:buFont typeface="Arial" panose="020B0604020202020204" pitchFamily="34" charset="0"/>
              <a:buChar char="•"/>
            </a:pPr>
            <a:r>
              <a:rPr lang="en-US" sz="1800" spc="-5" dirty="0">
                <a:latin typeface="Times New Roman"/>
                <a:cs typeface="Times New Roman"/>
              </a:rPr>
              <a:t>This model </a:t>
            </a:r>
            <a:r>
              <a:rPr lang="en-US" sz="1800" dirty="0">
                <a:latin typeface="Times New Roman"/>
                <a:cs typeface="Times New Roman"/>
              </a:rPr>
              <a:t>predicts the </a:t>
            </a:r>
            <a:r>
              <a:rPr lang="en-US" sz="1800" spc="-5" dirty="0">
                <a:latin typeface="Times New Roman"/>
                <a:cs typeface="Times New Roman"/>
              </a:rPr>
              <a:t>consumer</a:t>
            </a:r>
            <a:r>
              <a:rPr lang="en-US" sz="1800" dirty="0">
                <a:latin typeface="Times New Roman"/>
                <a:cs typeface="Times New Roman"/>
              </a:rPr>
              <a:t> </a:t>
            </a:r>
            <a:r>
              <a:rPr lang="en-US" sz="1800" spc="-5" dirty="0">
                <a:latin typeface="Times New Roman"/>
                <a:cs typeface="Times New Roman"/>
              </a:rPr>
              <a:t>intention </a:t>
            </a:r>
            <a:r>
              <a:rPr lang="en-US" sz="1800" spc="-10" dirty="0">
                <a:latin typeface="Times New Roman"/>
                <a:cs typeface="Times New Roman"/>
              </a:rPr>
              <a:t>for </a:t>
            </a:r>
            <a:r>
              <a:rPr lang="en-US" sz="1800" dirty="0">
                <a:latin typeface="Times New Roman"/>
                <a:cs typeface="Times New Roman"/>
              </a:rPr>
              <a:t>the </a:t>
            </a:r>
            <a:r>
              <a:rPr lang="en-US" sz="1800" spc="-10" dirty="0">
                <a:latin typeface="Times New Roman"/>
                <a:cs typeface="Times New Roman"/>
              </a:rPr>
              <a:t>latest</a:t>
            </a:r>
            <a:r>
              <a:rPr lang="en-US" sz="1800" spc="280" dirty="0">
                <a:latin typeface="Times New Roman"/>
                <a:cs typeface="Times New Roman"/>
              </a:rPr>
              <a:t> </a:t>
            </a:r>
            <a:r>
              <a:rPr lang="en-US" sz="1800" spc="-10" dirty="0">
                <a:latin typeface="Times New Roman"/>
                <a:cs typeface="Times New Roman"/>
              </a:rPr>
              <a:t>upcoming</a:t>
            </a:r>
            <a:r>
              <a:rPr lang="en-US" sz="1800" spc="280" dirty="0">
                <a:latin typeface="Times New Roman"/>
                <a:cs typeface="Times New Roman"/>
              </a:rPr>
              <a:t> </a:t>
            </a:r>
            <a:r>
              <a:rPr lang="en-US" sz="1800" spc="-10" dirty="0">
                <a:latin typeface="Times New Roman"/>
                <a:cs typeface="Times New Roman"/>
              </a:rPr>
              <a:t>mobile </a:t>
            </a:r>
            <a:r>
              <a:rPr lang="en-US" sz="1800" spc="-5" dirty="0">
                <a:latin typeface="Times New Roman"/>
                <a:cs typeface="Times New Roman"/>
              </a:rPr>
              <a:t>phones. We</a:t>
            </a:r>
            <a:r>
              <a:rPr lang="en-US" sz="1800" spc="290" dirty="0">
                <a:latin typeface="Times New Roman"/>
                <a:cs typeface="Times New Roman"/>
              </a:rPr>
              <a:t> </a:t>
            </a:r>
            <a:r>
              <a:rPr lang="en-US" sz="1800" spc="-5" dirty="0">
                <a:latin typeface="Times New Roman"/>
                <a:cs typeface="Times New Roman"/>
              </a:rPr>
              <a:t>will </a:t>
            </a:r>
            <a:r>
              <a:rPr lang="en-US" sz="1800" dirty="0">
                <a:latin typeface="Times New Roman"/>
                <a:cs typeface="Times New Roman"/>
              </a:rPr>
              <a:t> </a:t>
            </a:r>
            <a:r>
              <a:rPr lang="en-US" sz="1800" spc="-15" dirty="0">
                <a:latin typeface="Times New Roman"/>
                <a:cs typeface="Times New Roman"/>
              </a:rPr>
              <a:t>be</a:t>
            </a:r>
            <a:r>
              <a:rPr lang="en-US" sz="1800" spc="5" dirty="0">
                <a:latin typeface="Times New Roman"/>
                <a:cs typeface="Times New Roman"/>
              </a:rPr>
              <a:t> </a:t>
            </a:r>
            <a:r>
              <a:rPr lang="en-US" sz="1800" spc="-5" dirty="0">
                <a:latin typeface="Times New Roman"/>
                <a:cs typeface="Times New Roman"/>
              </a:rPr>
              <a:t>testing</a:t>
            </a:r>
            <a:r>
              <a:rPr lang="en-US" sz="1800" spc="40" dirty="0">
                <a:latin typeface="Times New Roman"/>
                <a:cs typeface="Times New Roman"/>
              </a:rPr>
              <a:t> </a:t>
            </a:r>
            <a:r>
              <a:rPr lang="en-US" sz="1800" spc="-25" dirty="0">
                <a:latin typeface="Times New Roman"/>
                <a:cs typeface="Times New Roman"/>
              </a:rPr>
              <a:t>it</a:t>
            </a:r>
            <a:r>
              <a:rPr lang="en-US" sz="1800" spc="35" dirty="0">
                <a:latin typeface="Times New Roman"/>
                <a:cs typeface="Times New Roman"/>
              </a:rPr>
              <a:t> </a:t>
            </a:r>
            <a:r>
              <a:rPr lang="en-US" sz="1800" spc="10" dirty="0">
                <a:latin typeface="Times New Roman"/>
                <a:cs typeface="Times New Roman"/>
              </a:rPr>
              <a:t>on</a:t>
            </a:r>
            <a:r>
              <a:rPr lang="en-US" sz="1800" spc="-40" dirty="0">
                <a:latin typeface="Times New Roman"/>
                <a:cs typeface="Times New Roman"/>
              </a:rPr>
              <a:t> </a:t>
            </a:r>
            <a:r>
              <a:rPr lang="en-US" sz="1800" dirty="0">
                <a:latin typeface="Times New Roman"/>
                <a:cs typeface="Times New Roman"/>
              </a:rPr>
              <a:t>the</a:t>
            </a:r>
            <a:r>
              <a:rPr lang="en-US" sz="1800" spc="30" dirty="0">
                <a:latin typeface="Times New Roman"/>
                <a:cs typeface="Times New Roman"/>
              </a:rPr>
              <a:t> </a:t>
            </a:r>
            <a:r>
              <a:rPr lang="en-US" sz="1800" spc="-10" dirty="0">
                <a:latin typeface="Times New Roman"/>
                <a:cs typeface="Times New Roman"/>
              </a:rPr>
              <a:t>latest</a:t>
            </a:r>
            <a:r>
              <a:rPr lang="en-US" sz="1800" spc="35" dirty="0">
                <a:latin typeface="Times New Roman"/>
                <a:cs typeface="Times New Roman"/>
              </a:rPr>
              <a:t> </a:t>
            </a:r>
            <a:r>
              <a:rPr lang="en-US" sz="1800" spc="-10" dirty="0">
                <a:latin typeface="Times New Roman"/>
                <a:cs typeface="Times New Roman"/>
              </a:rPr>
              <a:t>iPhone</a:t>
            </a:r>
            <a:r>
              <a:rPr lang="en-US" sz="1800" spc="5" dirty="0">
                <a:latin typeface="Times New Roman"/>
                <a:cs typeface="Times New Roman"/>
              </a:rPr>
              <a:t> </a:t>
            </a:r>
            <a:r>
              <a:rPr lang="en-US" sz="1800" spc="-5" dirty="0">
                <a:latin typeface="Times New Roman"/>
                <a:cs typeface="Times New Roman"/>
              </a:rPr>
              <a:t>X</a:t>
            </a:r>
            <a:r>
              <a:rPr lang="en-US" sz="1800" spc="5" dirty="0">
                <a:latin typeface="Times New Roman"/>
                <a:cs typeface="Times New Roman"/>
              </a:rPr>
              <a:t> </a:t>
            </a:r>
            <a:r>
              <a:rPr lang="en-US" sz="1800" spc="-5" dirty="0">
                <a:latin typeface="Times New Roman"/>
                <a:cs typeface="Times New Roman"/>
              </a:rPr>
              <a:t>variants</a:t>
            </a:r>
            <a:r>
              <a:rPr lang="en-US" sz="1800" dirty="0">
                <a:latin typeface="Times New Roman"/>
                <a:cs typeface="Times New Roman"/>
              </a:rPr>
              <a:t> </a:t>
            </a:r>
            <a:r>
              <a:rPr lang="en-US" sz="1800" spc="-10" dirty="0">
                <a:latin typeface="Times New Roman"/>
                <a:cs typeface="Times New Roman"/>
              </a:rPr>
              <a:t>and</a:t>
            </a:r>
            <a:r>
              <a:rPr lang="en-US" sz="1800" spc="35" dirty="0">
                <a:latin typeface="Times New Roman"/>
                <a:cs typeface="Times New Roman"/>
              </a:rPr>
              <a:t> </a:t>
            </a:r>
            <a:r>
              <a:rPr lang="en-US" sz="1800" spc="-5" dirty="0">
                <a:latin typeface="Times New Roman"/>
                <a:cs typeface="Times New Roman"/>
              </a:rPr>
              <a:t>check</a:t>
            </a:r>
            <a:r>
              <a:rPr lang="en-US" sz="1800" spc="10" dirty="0">
                <a:latin typeface="Times New Roman"/>
                <a:cs typeface="Times New Roman"/>
              </a:rPr>
              <a:t> </a:t>
            </a:r>
            <a:r>
              <a:rPr lang="en-US" sz="1800" spc="-5" dirty="0">
                <a:latin typeface="Times New Roman"/>
                <a:cs typeface="Times New Roman"/>
              </a:rPr>
              <a:t>with</a:t>
            </a:r>
            <a:r>
              <a:rPr lang="en-US" sz="1800" spc="10" dirty="0">
                <a:latin typeface="Times New Roman"/>
                <a:cs typeface="Times New Roman"/>
              </a:rPr>
              <a:t> </a:t>
            </a:r>
            <a:r>
              <a:rPr lang="en-US" sz="1800" spc="-10" dirty="0">
                <a:latin typeface="Times New Roman"/>
                <a:cs typeface="Times New Roman"/>
              </a:rPr>
              <a:t>its</a:t>
            </a:r>
            <a:r>
              <a:rPr lang="en-US" sz="1800" spc="15" dirty="0">
                <a:latin typeface="Times New Roman"/>
                <a:cs typeface="Times New Roman"/>
              </a:rPr>
              <a:t> </a:t>
            </a:r>
            <a:r>
              <a:rPr lang="en-US" sz="1800" spc="-5" dirty="0">
                <a:latin typeface="Times New Roman"/>
                <a:cs typeface="Times New Roman"/>
              </a:rPr>
              <a:t>accuracies and some other data also</a:t>
            </a:r>
            <a:endParaRPr lang="en-US" sz="1800" dirty="0">
              <a:latin typeface="Times New Roman"/>
              <a:cs typeface="Times New Roman"/>
            </a:endParaRPr>
          </a:p>
        </p:txBody>
      </p:sp>
    </p:spTree>
    <p:extLst>
      <p:ext uri="{BB962C8B-B14F-4D97-AF65-F5344CB8AC3E}">
        <p14:creationId xmlns:p14="http://schemas.microsoft.com/office/powerpoint/2010/main" val="82254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3041CF-9965-5504-468D-DC0176FDD700}"/>
              </a:ext>
            </a:extLst>
          </p:cNvPr>
          <p:cNvSpPr>
            <a:spLocks noGrp="1"/>
          </p:cNvSpPr>
          <p:nvPr>
            <p:ph type="sldNum" sz="quarter" idx="12"/>
          </p:nvPr>
        </p:nvSpPr>
        <p:spPr/>
        <p:txBody>
          <a:bodyPr/>
          <a:lstStyle/>
          <a:p>
            <a:fld id="{DFEDA2C3-F79B-447F-9527-DC32D1B68384}" type="slidenum">
              <a:rPr lang="en-US" smtClean="0"/>
              <a:pPr/>
              <a:t>5</a:t>
            </a:fld>
            <a:endParaRPr lang="en-US"/>
          </a:p>
        </p:txBody>
      </p:sp>
      <p:sp>
        <p:nvSpPr>
          <p:cNvPr id="4" name="TextBox 3">
            <a:extLst>
              <a:ext uri="{FF2B5EF4-FFF2-40B4-BE49-F238E27FC236}">
                <a16:creationId xmlns:a16="http://schemas.microsoft.com/office/drawing/2014/main" id="{7799F90B-8F6D-BF9A-7CFB-76181E629D1A}"/>
              </a:ext>
            </a:extLst>
          </p:cNvPr>
          <p:cNvSpPr txBox="1"/>
          <p:nvPr/>
        </p:nvSpPr>
        <p:spPr>
          <a:xfrm>
            <a:off x="1311578" y="246244"/>
            <a:ext cx="10469089" cy="3703899"/>
          </a:xfrm>
          <a:prstGeom prst="rect">
            <a:avLst/>
          </a:prstGeom>
          <a:noFill/>
        </p:spPr>
        <p:txBody>
          <a:bodyPr wrap="square">
            <a:spAutoFit/>
          </a:bodyPr>
          <a:lstStyle/>
          <a:p>
            <a:pPr marL="12700">
              <a:lnSpc>
                <a:spcPct val="100000"/>
              </a:lnSpc>
              <a:spcBef>
                <a:spcPts val="5"/>
              </a:spcBef>
            </a:pPr>
            <a:r>
              <a:rPr lang="en-US" sz="3000" b="1" spc="-5" dirty="0">
                <a:solidFill>
                  <a:schemeClr val="accent2">
                    <a:lumMod val="75000"/>
                  </a:schemeClr>
                </a:solidFill>
                <a:latin typeface="Times New Roman"/>
                <a:cs typeface="Times New Roman"/>
              </a:rPr>
              <a:t>                                      </a:t>
            </a:r>
            <a:r>
              <a:rPr lang="en-US" sz="3000" b="1" spc="-5" dirty="0">
                <a:solidFill>
                  <a:schemeClr val="accent2">
                    <a:lumMod val="75000"/>
                  </a:schemeClr>
                </a:solidFill>
                <a:effectLst>
                  <a:outerShdw blurRad="38100" dist="38100" dir="2700000" algn="tl">
                    <a:srgbClr val="000000">
                      <a:alpha val="43137"/>
                    </a:srgbClr>
                  </a:outerShdw>
                </a:effectLst>
                <a:latin typeface="Times New Roman"/>
                <a:cs typeface="Times New Roman"/>
              </a:rPr>
              <a:t>Objectives:</a:t>
            </a:r>
          </a:p>
          <a:p>
            <a:pPr marL="12700">
              <a:lnSpc>
                <a:spcPct val="150000"/>
              </a:lnSpc>
              <a:spcBef>
                <a:spcPts val="5"/>
              </a:spcBef>
            </a:pPr>
            <a:endParaRPr lang="en-US" dirty="0">
              <a:latin typeface="Times New Roman"/>
              <a:cs typeface="Times New Roman"/>
            </a:endParaRPr>
          </a:p>
          <a:p>
            <a:pPr marL="463550" indent="-226060" algn="just">
              <a:lnSpc>
                <a:spcPct val="150000"/>
              </a:lnSpc>
              <a:spcBef>
                <a:spcPts val="844"/>
              </a:spcBef>
              <a:buFont typeface="Symbol"/>
              <a:buChar char=""/>
              <a:tabLst>
                <a:tab pos="463550" algn="l"/>
                <a:tab pos="464184" algn="l"/>
              </a:tabLst>
            </a:pPr>
            <a:r>
              <a:rPr lang="en-US" dirty="0">
                <a:latin typeface="Times New Roman" panose="02020603050405020304" pitchFamily="18" charset="0"/>
                <a:cs typeface="Times New Roman" panose="02020603050405020304" pitchFamily="18" charset="0"/>
              </a:rPr>
              <a:t>To</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create</a:t>
            </a:r>
            <a:r>
              <a:rPr lang="en-US" spc="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Web </a:t>
            </a:r>
            <a:r>
              <a:rPr lang="en-US" dirty="0">
                <a:latin typeface="Times New Roman" panose="02020603050405020304" pitchFamily="18" charset="0"/>
                <a:cs typeface="Times New Roman" panose="02020603050405020304" pitchFamily="18" charset="0"/>
              </a:rPr>
              <a:t>application</a:t>
            </a:r>
            <a:r>
              <a:rPr lang="en-US" spc="-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need</a:t>
            </a:r>
            <a:r>
              <a:rPr lang="en-US" spc="10" dirty="0">
                <a:latin typeface="Times New Roman" panose="02020603050405020304" pitchFamily="18" charset="0"/>
                <a:cs typeface="Times New Roman" panose="02020603050405020304" pitchFamily="18" charset="0"/>
              </a:rPr>
              <a:t> to </a:t>
            </a:r>
            <a:r>
              <a:rPr lang="en-US" spc="-5" dirty="0">
                <a:latin typeface="Times New Roman" panose="02020603050405020304" pitchFamily="18" charset="0"/>
                <a:cs typeface="Times New Roman" panose="02020603050405020304" pitchFamily="18" charset="0"/>
              </a:rPr>
              <a:t>create</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various</a:t>
            </a:r>
            <a:r>
              <a:rPr lang="en-US" dirty="0">
                <a:latin typeface="Times New Roman" panose="02020603050405020304" pitchFamily="18" charset="0"/>
                <a:cs typeface="Times New Roman" panose="02020603050405020304" pitchFamily="18" charset="0"/>
              </a:rPr>
              <a:t> dashboards.</a:t>
            </a:r>
          </a:p>
          <a:p>
            <a:pPr marL="463550" indent="-226060" algn="just">
              <a:lnSpc>
                <a:spcPct val="150000"/>
              </a:lnSpc>
              <a:spcBef>
                <a:spcPts val="720"/>
              </a:spcBef>
              <a:buFont typeface="Symbol"/>
              <a:buChar char=""/>
              <a:tabLst>
                <a:tab pos="463550" algn="l"/>
                <a:tab pos="464184" algn="l"/>
              </a:tabLst>
            </a:pPr>
            <a:r>
              <a:rPr lang="en-US" dirty="0">
                <a:latin typeface="Times New Roman" panose="02020603050405020304" pitchFamily="18" charset="0"/>
                <a:cs typeface="Times New Roman" panose="02020603050405020304" pitchFamily="18" charset="0"/>
              </a:rPr>
              <a:t>To</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update</a:t>
            </a:r>
            <a:r>
              <a:rPr lang="en-US" spc="-2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test</a:t>
            </a:r>
            <a:r>
              <a:rPr lang="en-US" spc="-1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a:t>
            </a:r>
            <a:r>
              <a:rPr lang="en-US" spc="5" dirty="0">
                <a:latin typeface="Times New Roman" panose="02020603050405020304" pitchFamily="18" charset="0"/>
                <a:cs typeface="Times New Roman" panose="02020603050405020304" pitchFamily="18" charset="0"/>
              </a:rPr>
              <a:t> data </a:t>
            </a:r>
            <a:r>
              <a:rPr lang="en-US" spc="-5" dirty="0">
                <a:latin typeface="Times New Roman" panose="02020603050405020304" pitchFamily="18" charset="0"/>
                <a:cs typeface="Times New Roman" panose="02020603050405020304" pitchFamily="18" charset="0"/>
              </a:rPr>
              <a:t>we</a:t>
            </a:r>
            <a:r>
              <a:rPr lang="en-US" spc="-2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need</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a:t>
            </a:r>
            <a:r>
              <a:rPr lang="en-US" spc="30"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have</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annoted</a:t>
            </a:r>
            <a:r>
              <a:rPr lang="en-US" spc="10" dirty="0">
                <a:latin typeface="Times New Roman" panose="02020603050405020304" pitchFamily="18" charset="0"/>
                <a:cs typeface="Times New Roman" panose="02020603050405020304" pitchFamily="18" charset="0"/>
              </a:rPr>
              <a:t> d</a:t>
            </a:r>
            <a:r>
              <a:rPr lang="en-US" spc="-5" dirty="0">
                <a:latin typeface="Times New Roman" panose="02020603050405020304" pitchFamily="18" charset="0"/>
                <a:cs typeface="Times New Roman" panose="02020603050405020304" pitchFamily="18" charset="0"/>
              </a:rPr>
              <a:t>ata.</a:t>
            </a:r>
            <a:endParaRPr lang="en-US" dirty="0">
              <a:latin typeface="Times New Roman" panose="02020603050405020304" pitchFamily="18" charset="0"/>
              <a:cs typeface="Times New Roman" panose="02020603050405020304" pitchFamily="18" charset="0"/>
            </a:endParaRPr>
          </a:p>
          <a:p>
            <a:pPr marL="463550" indent="-226060" algn="just">
              <a:lnSpc>
                <a:spcPct val="150000"/>
              </a:lnSpc>
              <a:spcBef>
                <a:spcPts val="725"/>
              </a:spcBef>
              <a:buFont typeface="Symbol"/>
              <a:buChar char=""/>
              <a:tabLst>
                <a:tab pos="463550" algn="l"/>
                <a:tab pos="464184" algn="l"/>
              </a:tabLst>
            </a:pPr>
            <a:r>
              <a:rPr lang="en-US" spc="-10" dirty="0">
                <a:latin typeface="Times New Roman" panose="02020603050405020304" pitchFamily="18" charset="0"/>
                <a:cs typeface="Times New Roman" panose="02020603050405020304" pitchFamily="18" charset="0"/>
              </a:rPr>
              <a:t>The</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annoted</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data</a:t>
            </a:r>
            <a:r>
              <a:rPr lang="en-US" spc="5" dirty="0">
                <a:latin typeface="Times New Roman" panose="02020603050405020304" pitchFamily="18" charset="0"/>
                <a:cs typeface="Times New Roman" panose="02020603050405020304" pitchFamily="18" charset="0"/>
              </a:rPr>
              <a:t> </a:t>
            </a:r>
            <a:r>
              <a:rPr lang="en-US" spc="-30" dirty="0">
                <a:latin typeface="Times New Roman" panose="02020603050405020304" pitchFamily="18" charset="0"/>
                <a:cs typeface="Times New Roman" panose="02020603050405020304" pitchFamily="18" charset="0"/>
              </a:rPr>
              <a:t>is</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collection of </a:t>
            </a:r>
            <a:r>
              <a:rPr lang="en-US" spc="3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a:t>
            </a:r>
            <a:r>
              <a:rPr lang="en-US" spc="-2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twitter tweets</a:t>
            </a:r>
            <a:r>
              <a:rPr lang="en-US" spc="-20"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in </a:t>
            </a:r>
            <a:r>
              <a:rPr lang="en-US" spc="-10" dirty="0">
                <a:latin typeface="Times New Roman" panose="02020603050405020304" pitchFamily="18" charset="0"/>
                <a:cs typeface="Times New Roman" panose="02020603050405020304" pitchFamily="18" charset="0"/>
              </a:rPr>
              <a:t>the</a:t>
            </a:r>
            <a:r>
              <a:rPr lang="en-US" spc="3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form</a:t>
            </a:r>
            <a:r>
              <a:rPr lang="en-US" spc="-3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of</a:t>
            </a:r>
            <a:r>
              <a:rPr lang="en-US" spc="-3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csv</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file.</a:t>
            </a:r>
          </a:p>
          <a:p>
            <a:pPr marL="463550" marR="5080" indent="-226060" algn="just">
              <a:lnSpc>
                <a:spcPct val="150000"/>
              </a:lnSpc>
              <a:spcBef>
                <a:spcPts val="120"/>
              </a:spcBef>
              <a:buFont typeface="Symbol"/>
              <a:buChar char=""/>
              <a:tabLst>
                <a:tab pos="463550" algn="l"/>
                <a:tab pos="464184" algn="l"/>
              </a:tabLst>
            </a:pPr>
            <a:r>
              <a:rPr lang="en-US" spc="-10" dirty="0">
                <a:latin typeface="Times New Roman" panose="02020603050405020304" pitchFamily="18" charset="0"/>
                <a:cs typeface="Times New Roman" panose="02020603050405020304" pitchFamily="18" charset="0"/>
              </a:rPr>
              <a:t>based </a:t>
            </a:r>
            <a:r>
              <a:rPr lang="en-US" spc="10" dirty="0">
                <a:latin typeface="Times New Roman" panose="02020603050405020304" pitchFamily="18" charset="0"/>
                <a:cs typeface="Times New Roman" panose="02020603050405020304" pitchFamily="18" charset="0"/>
              </a:rPr>
              <a:t>on </a:t>
            </a:r>
            <a:r>
              <a:rPr lang="en-US" dirty="0">
                <a:latin typeface="Times New Roman" panose="02020603050405020304" pitchFamily="18" charset="0"/>
                <a:cs typeface="Times New Roman" panose="02020603050405020304" pitchFamily="18" charset="0"/>
              </a:rPr>
              <a:t>the </a:t>
            </a:r>
            <a:r>
              <a:rPr lang="en-US" spc="-5" dirty="0">
                <a:latin typeface="Times New Roman" panose="02020603050405020304" pitchFamily="18" charset="0"/>
                <a:cs typeface="Times New Roman" panose="02020603050405020304" pitchFamily="18" charset="0"/>
              </a:rPr>
              <a:t>training </a:t>
            </a:r>
            <a:r>
              <a:rPr lang="en-US" spc="5" dirty="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the </a:t>
            </a:r>
            <a:r>
              <a:rPr lang="en-US" spc="-5" dirty="0">
                <a:latin typeface="Times New Roman" panose="02020603050405020304" pitchFamily="18" charset="0"/>
                <a:cs typeface="Times New Roman" panose="02020603050405020304" pitchFamily="18" charset="0"/>
              </a:rPr>
              <a:t>model </a:t>
            </a:r>
            <a:r>
              <a:rPr lang="en-US" dirty="0">
                <a:latin typeface="Times New Roman" panose="02020603050405020304" pitchFamily="18" charset="0"/>
                <a:cs typeface="Times New Roman" panose="02020603050405020304" pitchFamily="18" charset="0"/>
              </a:rPr>
              <a:t>will </a:t>
            </a:r>
            <a:r>
              <a:rPr lang="en-US" spc="-5" dirty="0">
                <a:latin typeface="Times New Roman" panose="02020603050405020304" pitchFamily="18" charset="0"/>
                <a:cs typeface="Times New Roman" panose="02020603050405020304" pitchFamily="18" charset="0"/>
              </a:rPr>
              <a:t>estimate </a:t>
            </a:r>
            <a:r>
              <a:rPr lang="en-US" dirty="0">
                <a:latin typeface="Times New Roman" panose="02020603050405020304" pitchFamily="18" charset="0"/>
                <a:cs typeface="Times New Roman" panose="02020603050405020304" pitchFamily="18" charset="0"/>
              </a:rPr>
              <a:t>a </a:t>
            </a:r>
            <a:r>
              <a:rPr lang="en-US" spc="-5" dirty="0">
                <a:latin typeface="Times New Roman" panose="02020603050405020304" pitchFamily="18" charset="0"/>
                <a:cs typeface="Times New Roman" panose="02020603050405020304" pitchFamily="18" charset="0"/>
              </a:rPr>
              <a:t>prediction or likelihood </a:t>
            </a:r>
            <a:r>
              <a:rPr lang="en-US" spc="10" dirty="0">
                <a:latin typeface="Times New Roman" panose="02020603050405020304" pitchFamily="18" charset="0"/>
                <a:cs typeface="Times New Roman" panose="02020603050405020304" pitchFamily="18" charset="0"/>
              </a:rPr>
              <a:t>of </a:t>
            </a:r>
            <a:r>
              <a:rPr lang="en-US" spc="-5" dirty="0">
                <a:latin typeface="Times New Roman" panose="02020603050405020304" pitchFamily="18" charset="0"/>
                <a:cs typeface="Times New Roman" panose="02020603050405020304" pitchFamily="18" charset="0"/>
              </a:rPr>
              <a:t>whether </a:t>
            </a:r>
            <a:r>
              <a:rPr lang="en-US" dirty="0">
                <a:latin typeface="Times New Roman" panose="02020603050405020304" pitchFamily="18" charset="0"/>
                <a:cs typeface="Times New Roman" panose="02020603050405020304" pitchFamily="18" charset="0"/>
              </a:rPr>
              <a:t>the </a:t>
            </a:r>
            <a:r>
              <a:rPr lang="en-US" spc="-28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customer</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will</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buy</a:t>
            </a:r>
            <a:r>
              <a:rPr lang="en-US" spc="10" dirty="0">
                <a:latin typeface="Times New Roman" panose="02020603050405020304" pitchFamily="18" charset="0"/>
                <a:cs typeface="Times New Roman" panose="02020603050405020304" pitchFamily="18" charset="0"/>
              </a:rPr>
              <a:t> </a:t>
            </a:r>
            <a:r>
              <a:rPr lang="en-US" spc="-25" dirty="0">
                <a:latin typeface="Times New Roman" panose="02020603050405020304" pitchFamily="18" charset="0"/>
                <a:cs typeface="Times New Roman" panose="02020603050405020304" pitchFamily="18" charset="0"/>
              </a:rPr>
              <a:t>it</a:t>
            </a:r>
            <a:r>
              <a:rPr lang="en-US" spc="3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a:t>
            </a:r>
            <a:r>
              <a:rPr lang="en-US" spc="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not.</a:t>
            </a:r>
          </a:p>
          <a:p>
            <a:pPr marL="237490" marR="5080">
              <a:lnSpc>
                <a:spcPct val="141600"/>
              </a:lnSpc>
              <a:spcBef>
                <a:spcPts val="120"/>
              </a:spcBef>
              <a:tabLst>
                <a:tab pos="463550" algn="l"/>
                <a:tab pos="464184" algn="l"/>
              </a:tabLst>
            </a:pPr>
            <a:endParaRPr lang="en-US" sz="1800" dirty="0">
              <a:latin typeface="Times New Roman"/>
              <a:cs typeface="Times New Roman"/>
            </a:endParaRPr>
          </a:p>
        </p:txBody>
      </p:sp>
    </p:spTree>
    <p:extLst>
      <p:ext uri="{BB962C8B-B14F-4D97-AF65-F5344CB8AC3E}">
        <p14:creationId xmlns:p14="http://schemas.microsoft.com/office/powerpoint/2010/main" val="410164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004B2E-1CDF-97E5-36B7-C7AB0EA87692}"/>
              </a:ext>
            </a:extLst>
          </p:cNvPr>
          <p:cNvSpPr>
            <a:spLocks noGrp="1"/>
          </p:cNvSpPr>
          <p:nvPr>
            <p:ph type="sldNum" sz="quarter" idx="12"/>
          </p:nvPr>
        </p:nvSpPr>
        <p:spPr/>
        <p:txBody>
          <a:bodyPr/>
          <a:lstStyle/>
          <a:p>
            <a:fld id="{DFEDA2C3-F79B-447F-9527-DC32D1B68384}" type="slidenum">
              <a:rPr lang="en-US" smtClean="0"/>
              <a:pPr/>
              <a:t>6</a:t>
            </a:fld>
            <a:endParaRPr lang="en-US"/>
          </a:p>
        </p:txBody>
      </p:sp>
      <p:sp>
        <p:nvSpPr>
          <p:cNvPr id="4" name="TextBox 3">
            <a:extLst>
              <a:ext uri="{FF2B5EF4-FFF2-40B4-BE49-F238E27FC236}">
                <a16:creationId xmlns:a16="http://schemas.microsoft.com/office/drawing/2014/main" id="{14030C35-891C-F073-0FFA-EABF07C81E31}"/>
              </a:ext>
            </a:extLst>
          </p:cNvPr>
          <p:cNvSpPr txBox="1"/>
          <p:nvPr/>
        </p:nvSpPr>
        <p:spPr>
          <a:xfrm>
            <a:off x="1330926" y="1236317"/>
            <a:ext cx="9283960" cy="2862322"/>
          </a:xfrm>
          <a:prstGeom prst="rect">
            <a:avLst/>
          </a:prstGeom>
          <a:noFill/>
        </p:spPr>
        <p:txBody>
          <a:bodyPr wrap="square">
            <a:spAutoFit/>
          </a:bodyPr>
          <a:lstStyle/>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 implement a web application that predicts the likelihood/certainty that a customer will buy a product that he's curious about, and is supported on his social media posts like Twitter tweets.</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may help the company/business to target a specific customer more efficiently and boost their sales</a:t>
            </a:r>
          </a:p>
          <a:p>
            <a:pPr algn="just"/>
            <a:r>
              <a:rPr lang="en-US"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First, we look for Twitter tweets of potential customers eager to buy a product. And who supported those tweets, we estimate/predict the likelihood that the customer will buy the merchandise. </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2FB0186-D5D9-EF41-4A4D-4BB7B7D1CC14}"/>
              </a:ext>
            </a:extLst>
          </p:cNvPr>
          <p:cNvSpPr txBox="1"/>
          <p:nvPr/>
        </p:nvSpPr>
        <p:spPr>
          <a:xfrm>
            <a:off x="2924129" y="214563"/>
            <a:ext cx="6097554" cy="584775"/>
          </a:xfrm>
          <a:prstGeom prst="rect">
            <a:avLst/>
          </a:prstGeom>
          <a:noFill/>
        </p:spPr>
        <p:txBody>
          <a:bodyPr wrap="square">
            <a:spAutoFit/>
          </a:bodyPr>
          <a:lstStyle/>
          <a:p>
            <a:r>
              <a:rPr lang="en-US" sz="3200" b="1" dirty="0">
                <a:solidFill>
                  <a:schemeClr val="accent2">
                    <a:lumMod val="75000"/>
                  </a:schemeClr>
                </a:solidFill>
                <a:latin typeface="Times New Roman" panose="02020603050405020304" pitchFamily="18" charset="0"/>
                <a:cs typeface="Times New Roman" panose="02020603050405020304" pitchFamily="18" charset="0"/>
              </a:rPr>
              <a:t>             </a:t>
            </a:r>
            <a:r>
              <a:rPr lang="en-US" sz="3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 </a:t>
            </a:r>
          </a:p>
        </p:txBody>
      </p:sp>
    </p:spTree>
    <p:extLst>
      <p:ext uri="{BB962C8B-B14F-4D97-AF65-F5344CB8AC3E}">
        <p14:creationId xmlns:p14="http://schemas.microsoft.com/office/powerpoint/2010/main" val="163442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D51C-BF2C-3033-80A7-961FD7012D61}"/>
              </a:ext>
            </a:extLst>
          </p:cNvPr>
          <p:cNvSpPr>
            <a:spLocks noGrp="1"/>
          </p:cNvSpPr>
          <p:nvPr>
            <p:ph type="title"/>
          </p:nvPr>
        </p:nvSpPr>
        <p:spPr>
          <a:xfrm>
            <a:off x="2755640" y="222854"/>
            <a:ext cx="6680719" cy="747490"/>
          </a:xfrm>
        </p:spPr>
        <p:txBody>
          <a:bodyPr>
            <a:normAutofit/>
          </a:bodyPr>
          <a:lstStyle/>
          <a:p>
            <a:r>
              <a:rPr lang="en-IN" sz="3200" dirty="0">
                <a:latin typeface="Times New Roman" panose="02020603050405020304" pitchFamily="18" charset="0"/>
                <a:cs typeface="Times New Roman" panose="02020603050405020304" pitchFamily="18" charset="0"/>
              </a:rPr>
              <a:t>                  </a:t>
            </a:r>
            <a:r>
              <a:rPr lang="en-IN"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 </a:t>
            </a:r>
          </a:p>
        </p:txBody>
      </p:sp>
      <p:sp>
        <p:nvSpPr>
          <p:cNvPr id="3" name="Slide Number Placeholder 2">
            <a:extLst>
              <a:ext uri="{FF2B5EF4-FFF2-40B4-BE49-F238E27FC236}">
                <a16:creationId xmlns:a16="http://schemas.microsoft.com/office/drawing/2014/main" id="{2872C413-FE3E-2DD3-2D89-4818D565567C}"/>
              </a:ext>
            </a:extLst>
          </p:cNvPr>
          <p:cNvSpPr>
            <a:spLocks noGrp="1"/>
          </p:cNvSpPr>
          <p:nvPr>
            <p:ph type="sldNum" sz="quarter" idx="12"/>
          </p:nvPr>
        </p:nvSpPr>
        <p:spPr/>
        <p:txBody>
          <a:bodyPr/>
          <a:lstStyle/>
          <a:p>
            <a:fld id="{DFEDA2C3-F79B-447F-9527-DC32D1B68384}" type="slidenum">
              <a:rPr lang="en-US" smtClean="0"/>
              <a:pPr/>
              <a:t>7</a:t>
            </a:fld>
            <a:endParaRPr lang="en-US"/>
          </a:p>
        </p:txBody>
      </p:sp>
      <p:sp>
        <p:nvSpPr>
          <p:cNvPr id="5" name="TextBox 4">
            <a:extLst>
              <a:ext uri="{FF2B5EF4-FFF2-40B4-BE49-F238E27FC236}">
                <a16:creationId xmlns:a16="http://schemas.microsoft.com/office/drawing/2014/main" id="{0D788CCA-06D8-80EC-4DB1-F0350DDC910D}"/>
              </a:ext>
            </a:extLst>
          </p:cNvPr>
          <p:cNvSpPr txBox="1"/>
          <p:nvPr/>
        </p:nvSpPr>
        <p:spPr>
          <a:xfrm>
            <a:off x="1311578" y="1331651"/>
            <a:ext cx="10566743" cy="5233740"/>
          </a:xfrm>
          <a:prstGeom prst="rect">
            <a:avLst/>
          </a:prstGeom>
          <a:noFill/>
        </p:spPr>
        <p:txBody>
          <a:bodyPr wrap="square">
            <a:spAutoFit/>
          </a:bodyPr>
          <a:lstStyle/>
          <a:p>
            <a:pPr marL="0" marR="344170" indent="0" algn="just">
              <a:lnSpc>
                <a:spcPct val="150000"/>
              </a:lnSpc>
              <a:spcBef>
                <a:spcPts val="0"/>
              </a:spcBef>
              <a:spcAft>
                <a:spcPts val="755"/>
              </a:spcAft>
            </a:pPr>
            <a:r>
              <a:rPr lang="en-US" sz="1800" dirty="0">
                <a:solidFill>
                  <a:srgbClr val="000000"/>
                </a:solidFill>
                <a:effectLst/>
                <a:latin typeface="Times New Roman" panose="02020603050405020304" pitchFamily="18" charset="0"/>
                <a:ea typeface="Times New Roman" panose="02020603050405020304" pitchFamily="18" charset="0"/>
              </a:rPr>
              <a:t>The popularity of online social networking sites has increased the amount of personal data which is distributed on the net. This is supported by the fact that social networking sites have overtaken email in terms of usage. Online social networking sites contain user profiles which consist of personal data. Those profiles are semi-structured and the profile data or structure may change in an unpredictable way. </a:t>
            </a:r>
          </a:p>
          <a:p>
            <a:pPr marR="344170" algn="just">
              <a:lnSpc>
                <a:spcPct val="150000"/>
              </a:lnSpc>
              <a:spcAft>
                <a:spcPts val="755"/>
              </a:spcAft>
            </a:pPr>
            <a:r>
              <a:rPr lang="en-US" sz="1800" dirty="0">
                <a:solidFill>
                  <a:srgbClr val="000000"/>
                </a:solidFill>
                <a:effectLst/>
                <a:latin typeface="Times New Roman" panose="02020603050405020304" pitchFamily="18" charset="0"/>
                <a:ea typeface="Times New Roman" panose="02020603050405020304" pitchFamily="18" charset="0"/>
              </a:rPr>
              <a:t>Data extraction is a field that is concerned with grabbing information from different web resources including websites, online databases and services. It is necessary to find tools for data extraction because of the dynamic nature of the World Wide Web. This creates some difficulties for end users and application programs when it comes to finding useful data</a:t>
            </a:r>
          </a:p>
          <a:p>
            <a:pPr marL="0" marR="344170" indent="0" algn="just">
              <a:lnSpc>
                <a:spcPct val="150000"/>
              </a:lnSpc>
              <a:spcBef>
                <a:spcPts val="0"/>
              </a:spcBef>
              <a:spcAft>
                <a:spcPts val="755"/>
              </a:spcAft>
            </a:pPr>
            <a:r>
              <a:rPr lang="en-US" sz="1800" dirty="0">
                <a:solidFill>
                  <a:srgbClr val="000000"/>
                </a:solidFill>
                <a:effectLst/>
                <a:latin typeface="Times New Roman" panose="02020603050405020304" pitchFamily="18" charset="0"/>
                <a:ea typeface="Times New Roman" panose="02020603050405020304" pitchFamily="18" charset="0"/>
              </a:rPr>
              <a:t>The motivation for this paper is that as far as the paper authors’ know there has been little research associated with automated extraction methods from semi-structured web pages from online social networks. Our goal is to extract the relevant profile data so it can be mined in the future to find attributes that can cause the profile owner to be vulnerable to social engineering attacks. </a:t>
            </a:r>
          </a:p>
        </p:txBody>
      </p:sp>
    </p:spTree>
    <p:extLst>
      <p:ext uri="{BB962C8B-B14F-4D97-AF65-F5344CB8AC3E}">
        <p14:creationId xmlns:p14="http://schemas.microsoft.com/office/powerpoint/2010/main" val="343836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F86F-77EE-12EC-17A2-C5A5F95A9241}"/>
              </a:ext>
            </a:extLst>
          </p:cNvPr>
          <p:cNvSpPr>
            <a:spLocks noGrp="1"/>
          </p:cNvSpPr>
          <p:nvPr>
            <p:ph type="title"/>
          </p:nvPr>
        </p:nvSpPr>
        <p:spPr>
          <a:xfrm>
            <a:off x="3207567" y="185532"/>
            <a:ext cx="6523084" cy="784812"/>
          </a:xfrm>
        </p:spPr>
        <p:txBody>
          <a:bodyPr/>
          <a:lstStyle/>
          <a:p>
            <a:r>
              <a:rPr lang="en-IN" dirty="0">
                <a:latin typeface="Times New Roman" panose="02020603050405020304" pitchFamily="18" charset="0"/>
                <a:cs typeface="Times New Roman" panose="02020603050405020304" pitchFamily="18" charset="0"/>
              </a:rPr>
              <a:t>           </a:t>
            </a:r>
            <a:r>
              <a:rPr lang="en-IN"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p>
        </p:txBody>
      </p:sp>
      <p:sp>
        <p:nvSpPr>
          <p:cNvPr id="3" name="Slide Number Placeholder 2">
            <a:extLst>
              <a:ext uri="{FF2B5EF4-FFF2-40B4-BE49-F238E27FC236}">
                <a16:creationId xmlns:a16="http://schemas.microsoft.com/office/drawing/2014/main" id="{3789B8E8-BBA4-CEC4-34D9-6052BAA9BC67}"/>
              </a:ext>
            </a:extLst>
          </p:cNvPr>
          <p:cNvSpPr>
            <a:spLocks noGrp="1"/>
          </p:cNvSpPr>
          <p:nvPr>
            <p:ph type="sldNum" sz="quarter" idx="12"/>
          </p:nvPr>
        </p:nvSpPr>
        <p:spPr/>
        <p:txBody>
          <a:bodyPr/>
          <a:lstStyle/>
          <a:p>
            <a:fld id="{DFEDA2C3-F79B-447F-9527-DC32D1B68384}" type="slidenum">
              <a:rPr lang="en-US" smtClean="0"/>
              <a:pPr/>
              <a:t>8</a:t>
            </a:fld>
            <a:endParaRPr lang="en-US"/>
          </a:p>
        </p:txBody>
      </p:sp>
      <p:sp>
        <p:nvSpPr>
          <p:cNvPr id="5" name="TextBox 4">
            <a:extLst>
              <a:ext uri="{FF2B5EF4-FFF2-40B4-BE49-F238E27FC236}">
                <a16:creationId xmlns:a16="http://schemas.microsoft.com/office/drawing/2014/main" id="{5F2D2A30-2171-3229-FFBC-C793E269826A}"/>
              </a:ext>
            </a:extLst>
          </p:cNvPr>
          <p:cNvSpPr txBox="1"/>
          <p:nvPr/>
        </p:nvSpPr>
        <p:spPr>
          <a:xfrm>
            <a:off x="1311579" y="1269507"/>
            <a:ext cx="10880421" cy="5693866"/>
          </a:xfrm>
          <a:prstGeom prst="rect">
            <a:avLst/>
          </a:prstGeom>
          <a:noFill/>
        </p:spPr>
        <p:txBody>
          <a:bodyPr wrap="square">
            <a:spAutoFit/>
          </a:bodyPr>
          <a:lstStyle/>
          <a:p>
            <a:pPr marL="0" marR="0" algn="just">
              <a:lnSpc>
                <a:spcPct val="150000"/>
              </a:lnSpc>
              <a:spcBef>
                <a:spcPts val="0"/>
              </a:spcBef>
              <a:spcAft>
                <a:spcPts val="990"/>
              </a:spcAft>
            </a:pPr>
            <a:r>
              <a:rPr lang="en-US" sz="1800" b="1" kern="0" dirty="0">
                <a:solidFill>
                  <a:srgbClr val="000000"/>
                </a:solidFill>
                <a:effectLst/>
                <a:latin typeface="Times New Roman" panose="02020603050405020304" pitchFamily="18" charset="0"/>
                <a:ea typeface="Times New Roman" panose="02020603050405020304" pitchFamily="18" charset="0"/>
              </a:rPr>
              <a:t>Proposed Approach</a:t>
            </a:r>
          </a:p>
          <a:p>
            <a:pPr marL="6350" marR="344170" indent="-6350" algn="just">
              <a:lnSpc>
                <a:spcPct val="150000"/>
              </a:lnSpc>
              <a:spcBef>
                <a:spcPts val="0"/>
              </a:spcBef>
              <a:spcAft>
                <a:spcPts val="755"/>
              </a:spcAft>
            </a:pPr>
            <a:r>
              <a:rPr lang="en-US" sz="1800" dirty="0">
                <a:solidFill>
                  <a:srgbClr val="000000"/>
                </a:solidFill>
                <a:effectLst/>
                <a:latin typeface="Times New Roman" panose="02020603050405020304" pitchFamily="18" charset="0"/>
                <a:ea typeface="Times New Roman" panose="02020603050405020304" pitchFamily="18" charset="0"/>
              </a:rPr>
              <a:t> In this section, we describe the details of our approach to tackle the problem of purchase intention detection. We will begin by describing our data collection and annotation process. Then we will describe our approach for data preprocessing and transforming the data to train text analytical models.</a:t>
            </a:r>
          </a:p>
          <a:p>
            <a:pPr marL="6350" marR="344170" indent="-6350" algn="just">
              <a:lnSpc>
                <a:spcPct val="150000"/>
              </a:lnSpc>
              <a:spcBef>
                <a:spcPts val="20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 and annotation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6350" marR="344170" indent="-6350" algn="just">
              <a:lnSpc>
                <a:spcPct val="150000"/>
              </a:lnSpc>
              <a:spcBef>
                <a:spcPts val="0"/>
              </a:spcBef>
              <a:spcAft>
                <a:spcPts val="755"/>
              </a:spcAft>
            </a:pPr>
            <a:r>
              <a:rPr lang="en-US" sz="1800" dirty="0">
                <a:solidFill>
                  <a:srgbClr val="000000"/>
                </a:solidFill>
                <a:effectLst/>
                <a:latin typeface="Times New Roman" panose="02020603050405020304" pitchFamily="18" charset="0"/>
                <a:ea typeface="Times New Roman" panose="02020603050405020304" pitchFamily="18" charset="0"/>
              </a:rPr>
              <a:t>As there are no annotated Twitter tweets corpora available publicly for detection of purchase intent, we had to create our own. This was done using a web crawler developed by John Baker Fish which crawled the website to collect the data. We had collected over 100,000 tweets but since they were not annotated, we had to cut down to just 3200 tweets which were randomly selected out of the dataset and we manually annotated them.</a:t>
            </a:r>
          </a:p>
          <a:p>
            <a:pPr marL="6350" marR="344170" indent="-6350" algn="just">
              <a:lnSpc>
                <a:spcPct val="150000"/>
              </a:lnSpc>
              <a:spcBef>
                <a:spcPts val="0"/>
              </a:spcBef>
              <a:spcAft>
                <a:spcPts val="755"/>
              </a:spcAft>
            </a:pPr>
            <a:r>
              <a:rPr lang="en-US" sz="1800" dirty="0">
                <a:solidFill>
                  <a:srgbClr val="000000"/>
                </a:solidFill>
                <a:effectLst/>
                <a:latin typeface="Times New Roman" panose="02020603050405020304" pitchFamily="18" charset="0"/>
                <a:ea typeface="Times New Roman" panose="02020603050405020304" pitchFamily="18" charset="0"/>
              </a:rPr>
              <a:t>We used just 3200 tweets out of such a large dataset as we were limited by time.  We defined definition of Purchase Intention as object that is having action word like (buy, want, desire) associated with it. Each tweet was read by 3 people and final class was decided by maximum voting.</a:t>
            </a:r>
          </a:p>
          <a:p>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084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4D1E96-AE99-0481-E399-4DDAB1156D52}"/>
              </a:ext>
            </a:extLst>
          </p:cNvPr>
          <p:cNvSpPr>
            <a:spLocks noGrp="1"/>
          </p:cNvSpPr>
          <p:nvPr>
            <p:ph type="sldNum" sz="quarter" idx="12"/>
          </p:nvPr>
        </p:nvSpPr>
        <p:spPr/>
        <p:txBody>
          <a:bodyPr/>
          <a:lstStyle/>
          <a:p>
            <a:fld id="{DFEDA2C3-F79B-447F-9527-DC32D1B68384}" type="slidenum">
              <a:rPr lang="en-US" smtClean="0"/>
              <a:pPr/>
              <a:t>9</a:t>
            </a:fld>
            <a:endParaRPr lang="en-US"/>
          </a:p>
        </p:txBody>
      </p:sp>
      <p:sp>
        <p:nvSpPr>
          <p:cNvPr id="3" name="TextBox 2">
            <a:extLst>
              <a:ext uri="{FF2B5EF4-FFF2-40B4-BE49-F238E27FC236}">
                <a16:creationId xmlns:a16="http://schemas.microsoft.com/office/drawing/2014/main" id="{D2E5AE4D-CFF8-19EB-18D4-B0880C929757}"/>
              </a:ext>
            </a:extLst>
          </p:cNvPr>
          <p:cNvSpPr txBox="1"/>
          <p:nvPr/>
        </p:nvSpPr>
        <p:spPr>
          <a:xfrm>
            <a:off x="1529327" y="1080745"/>
            <a:ext cx="9743440" cy="5092484"/>
          </a:xfrm>
          <a:prstGeom prst="rect">
            <a:avLst/>
          </a:prstGeom>
          <a:noFill/>
        </p:spPr>
        <p:txBody>
          <a:bodyPr wrap="square">
            <a:spAutoFit/>
          </a:bodyPr>
          <a:lstStyle/>
          <a:p>
            <a:pPr>
              <a:lnSpc>
                <a:spcPct val="100000"/>
              </a:lnSpc>
              <a:spcBef>
                <a:spcPts val="25"/>
              </a:spcBef>
            </a:pPr>
            <a:endParaRPr lang="en-US" sz="1100" dirty="0">
              <a:latin typeface="Times New Roman"/>
              <a:cs typeface="Times New Roman"/>
            </a:endParaRPr>
          </a:p>
          <a:p>
            <a:pPr marL="18415" marR="5080" indent="-6350" algn="just">
              <a:lnSpc>
                <a:spcPct val="143700"/>
              </a:lnSpc>
              <a:buFont typeface="Times New Roman"/>
              <a:buAutoNum type="arabicPlain"/>
              <a:tabLst>
                <a:tab pos="262890" algn="l"/>
              </a:tabLst>
            </a:pPr>
            <a:r>
              <a:rPr lang="en-US" b="1" spc="-10" dirty="0">
                <a:latin typeface="Times New Roman"/>
                <a:cs typeface="Times New Roman"/>
              </a:rPr>
              <a:t>. </a:t>
            </a:r>
            <a:r>
              <a:rPr lang="en-US" sz="1800" b="1" spc="-10" dirty="0">
                <a:latin typeface="Times New Roman"/>
                <a:cs typeface="Times New Roman"/>
              </a:rPr>
              <a:t>Our </a:t>
            </a:r>
            <a:r>
              <a:rPr lang="en-US" sz="1800" b="1" spc="-5" dirty="0">
                <a:latin typeface="Times New Roman"/>
                <a:cs typeface="Times New Roman"/>
              </a:rPr>
              <a:t>inference</a:t>
            </a:r>
            <a:r>
              <a:rPr lang="en-US" sz="1800" b="1" dirty="0">
                <a:latin typeface="Times New Roman"/>
                <a:cs typeface="Times New Roman"/>
              </a:rPr>
              <a:t> </a:t>
            </a:r>
            <a:r>
              <a:rPr lang="en-US" sz="1800" b="1" spc="-5" dirty="0">
                <a:latin typeface="Times New Roman"/>
                <a:cs typeface="Times New Roman"/>
              </a:rPr>
              <a:t>out</a:t>
            </a:r>
            <a:r>
              <a:rPr lang="en-US" sz="1800" b="1" dirty="0">
                <a:latin typeface="Times New Roman"/>
                <a:cs typeface="Times New Roman"/>
              </a:rPr>
              <a:t> of </a:t>
            </a:r>
            <a:r>
              <a:rPr lang="en-US" sz="1800" b="1" spc="-5" dirty="0">
                <a:latin typeface="Times New Roman"/>
                <a:cs typeface="Times New Roman"/>
              </a:rPr>
              <a:t>first</a:t>
            </a:r>
            <a:r>
              <a:rPr lang="en-US" sz="1800" b="1" dirty="0">
                <a:latin typeface="Times New Roman"/>
                <a:cs typeface="Times New Roman"/>
              </a:rPr>
              <a:t> </a:t>
            </a:r>
            <a:r>
              <a:rPr lang="en-US" sz="1800" b="1" spc="-10" dirty="0">
                <a:latin typeface="Times New Roman"/>
                <a:cs typeface="Times New Roman"/>
              </a:rPr>
              <a:t>paper:</a:t>
            </a:r>
            <a:r>
              <a:rPr lang="en-US" sz="1800" b="1" spc="-5" dirty="0">
                <a:latin typeface="Times New Roman"/>
                <a:cs typeface="Times New Roman"/>
              </a:rPr>
              <a:t> </a:t>
            </a:r>
            <a:r>
              <a:rPr lang="en-US" sz="1800" spc="-5" dirty="0">
                <a:latin typeface="Times New Roman"/>
                <a:cs typeface="Times New Roman"/>
              </a:rPr>
              <a:t>Explains about</a:t>
            </a:r>
            <a:r>
              <a:rPr lang="en-US" sz="1800" dirty="0">
                <a:latin typeface="Times New Roman"/>
                <a:cs typeface="Times New Roman"/>
              </a:rPr>
              <a:t> </a:t>
            </a:r>
            <a:r>
              <a:rPr lang="en-US" sz="1800" spc="-10" dirty="0">
                <a:latin typeface="Times New Roman"/>
                <a:cs typeface="Times New Roman"/>
              </a:rPr>
              <a:t>Social </a:t>
            </a:r>
            <a:r>
              <a:rPr lang="en-US" sz="1800" spc="-5" dirty="0">
                <a:latin typeface="Times New Roman"/>
                <a:cs typeface="Times New Roman"/>
              </a:rPr>
              <a:t>platforms like Twitter </a:t>
            </a:r>
            <a:r>
              <a:rPr lang="en-US" sz="1800" spc="-10" dirty="0">
                <a:latin typeface="Times New Roman"/>
                <a:cs typeface="Times New Roman"/>
              </a:rPr>
              <a:t>and </a:t>
            </a:r>
            <a:r>
              <a:rPr lang="en-US" sz="1800" spc="-5" dirty="0">
                <a:latin typeface="Times New Roman"/>
                <a:cs typeface="Times New Roman"/>
              </a:rPr>
              <a:t> </a:t>
            </a:r>
            <a:r>
              <a:rPr lang="en-US" sz="1800" dirty="0">
                <a:latin typeface="Times New Roman"/>
                <a:cs typeface="Times New Roman"/>
              </a:rPr>
              <a:t>Facebook </a:t>
            </a:r>
            <a:r>
              <a:rPr lang="en-US" sz="1800" spc="-15" dirty="0">
                <a:latin typeface="Times New Roman"/>
                <a:cs typeface="Times New Roman"/>
              </a:rPr>
              <a:t>allow </a:t>
            </a:r>
            <a:r>
              <a:rPr lang="en-US" sz="1800" spc="-5" dirty="0">
                <a:latin typeface="Times New Roman"/>
                <a:cs typeface="Times New Roman"/>
              </a:rPr>
              <a:t>users </a:t>
            </a:r>
            <a:r>
              <a:rPr lang="en-US" sz="1800" spc="10" dirty="0">
                <a:latin typeface="Times New Roman"/>
                <a:cs typeface="Times New Roman"/>
              </a:rPr>
              <a:t>to </a:t>
            </a:r>
            <a:r>
              <a:rPr lang="en-US" sz="1800" spc="-10" dirty="0">
                <a:latin typeface="Times New Roman"/>
                <a:cs typeface="Times New Roman"/>
              </a:rPr>
              <a:t>share and </a:t>
            </a:r>
            <a:r>
              <a:rPr lang="en-US" sz="1800" dirty="0">
                <a:latin typeface="Times New Roman"/>
                <a:cs typeface="Times New Roman"/>
              </a:rPr>
              <a:t>publish </a:t>
            </a:r>
            <a:r>
              <a:rPr lang="en-US" sz="1800" spc="-5" dirty="0">
                <a:latin typeface="Times New Roman"/>
                <a:cs typeface="Times New Roman"/>
              </a:rPr>
              <a:t>information </a:t>
            </a:r>
            <a:r>
              <a:rPr lang="en-US" sz="1800" spc="5" dirty="0">
                <a:latin typeface="Times New Roman"/>
                <a:cs typeface="Times New Roman"/>
              </a:rPr>
              <a:t>with </a:t>
            </a:r>
            <a:r>
              <a:rPr lang="en-US" sz="1800" spc="-10" dirty="0">
                <a:latin typeface="Times New Roman"/>
                <a:cs typeface="Times New Roman"/>
              </a:rPr>
              <a:t>their </a:t>
            </a:r>
            <a:r>
              <a:rPr lang="en-US" sz="1800" spc="-5" dirty="0">
                <a:latin typeface="Times New Roman"/>
                <a:cs typeface="Times New Roman"/>
              </a:rPr>
              <a:t>users. </a:t>
            </a:r>
            <a:r>
              <a:rPr lang="en-US" sz="1800" dirty="0">
                <a:latin typeface="Times New Roman"/>
                <a:cs typeface="Times New Roman"/>
              </a:rPr>
              <a:t>In </a:t>
            </a:r>
            <a:r>
              <a:rPr lang="en-US" sz="1800" spc="-5" dirty="0">
                <a:latin typeface="Times New Roman"/>
                <a:cs typeface="Times New Roman"/>
              </a:rPr>
              <a:t>addition </a:t>
            </a:r>
            <a:r>
              <a:rPr lang="en-US" sz="1800" dirty="0">
                <a:latin typeface="Times New Roman"/>
                <a:cs typeface="Times New Roman"/>
              </a:rPr>
              <a:t>to </a:t>
            </a:r>
            <a:r>
              <a:rPr lang="en-US" sz="1800" spc="-10" dirty="0">
                <a:latin typeface="Times New Roman"/>
                <a:cs typeface="Times New Roman"/>
              </a:rPr>
              <a:t>this, </a:t>
            </a:r>
            <a:r>
              <a:rPr lang="en-US" sz="1800" spc="-5" dirty="0">
                <a:latin typeface="Times New Roman"/>
                <a:cs typeface="Times New Roman"/>
              </a:rPr>
              <a:t> users </a:t>
            </a:r>
            <a:r>
              <a:rPr lang="en-US" sz="1800" spc="-10" dirty="0">
                <a:latin typeface="Times New Roman"/>
                <a:cs typeface="Times New Roman"/>
              </a:rPr>
              <a:t>use </a:t>
            </a:r>
            <a:r>
              <a:rPr lang="en-US" sz="1800" dirty="0">
                <a:latin typeface="Times New Roman"/>
                <a:cs typeface="Times New Roman"/>
              </a:rPr>
              <a:t>them </a:t>
            </a:r>
            <a:r>
              <a:rPr lang="en-US" sz="1800" spc="10" dirty="0">
                <a:latin typeface="Times New Roman"/>
                <a:cs typeface="Times New Roman"/>
              </a:rPr>
              <a:t>to </a:t>
            </a:r>
            <a:r>
              <a:rPr lang="en-US" sz="1800" spc="-10" dirty="0">
                <a:latin typeface="Times New Roman"/>
                <a:cs typeface="Times New Roman"/>
              </a:rPr>
              <a:t>answer </a:t>
            </a:r>
            <a:r>
              <a:rPr lang="en-US" sz="1800" dirty="0">
                <a:latin typeface="Times New Roman"/>
                <a:cs typeface="Times New Roman"/>
              </a:rPr>
              <a:t>very </a:t>
            </a:r>
            <a:r>
              <a:rPr lang="en-US" sz="1800" spc="-5" dirty="0">
                <a:latin typeface="Times New Roman"/>
                <a:cs typeface="Times New Roman"/>
              </a:rPr>
              <a:t>precise </a:t>
            </a:r>
            <a:r>
              <a:rPr lang="en-US" sz="1800" spc="-10" dirty="0">
                <a:latin typeface="Times New Roman"/>
                <a:cs typeface="Times New Roman"/>
              </a:rPr>
              <a:t>and </a:t>
            </a:r>
            <a:r>
              <a:rPr lang="en-US" sz="1800" spc="-5" dirty="0">
                <a:latin typeface="Times New Roman"/>
                <a:cs typeface="Times New Roman"/>
              </a:rPr>
              <a:t>highly contextualized queries, </a:t>
            </a:r>
            <a:r>
              <a:rPr lang="en-US" sz="1800" spc="10" dirty="0">
                <a:latin typeface="Times New Roman"/>
                <a:cs typeface="Times New Roman"/>
              </a:rPr>
              <a:t>or </a:t>
            </a:r>
            <a:r>
              <a:rPr lang="en-US" sz="1800" spc="-10" dirty="0">
                <a:latin typeface="Times New Roman"/>
                <a:cs typeface="Times New Roman"/>
              </a:rPr>
              <a:t>queries for </a:t>
            </a:r>
            <a:r>
              <a:rPr lang="en-US" sz="1800" spc="-5" dirty="0">
                <a:latin typeface="Times New Roman"/>
                <a:cs typeface="Times New Roman"/>
              </a:rPr>
              <a:t>which </a:t>
            </a:r>
            <a:r>
              <a:rPr lang="en-US" sz="1800" dirty="0">
                <a:latin typeface="Times New Roman"/>
                <a:cs typeface="Times New Roman"/>
              </a:rPr>
              <a:t> the </a:t>
            </a:r>
            <a:r>
              <a:rPr lang="en-US" sz="1800" spc="-10" dirty="0">
                <a:latin typeface="Times New Roman"/>
                <a:cs typeface="Times New Roman"/>
              </a:rPr>
              <a:t>relevant content </a:t>
            </a:r>
            <a:r>
              <a:rPr lang="en-US" sz="1800" spc="-15" dirty="0">
                <a:latin typeface="Times New Roman"/>
                <a:cs typeface="Times New Roman"/>
              </a:rPr>
              <a:t>has </a:t>
            </a:r>
            <a:r>
              <a:rPr lang="en-US" sz="1800" spc="-5" dirty="0">
                <a:latin typeface="Times New Roman"/>
                <a:cs typeface="Times New Roman"/>
              </a:rPr>
              <a:t>not </a:t>
            </a:r>
            <a:r>
              <a:rPr lang="en-US" sz="1800" spc="-10" dirty="0">
                <a:latin typeface="Times New Roman"/>
                <a:cs typeface="Times New Roman"/>
              </a:rPr>
              <a:t>been </a:t>
            </a:r>
            <a:r>
              <a:rPr lang="en-US" sz="1800" dirty="0">
                <a:latin typeface="Times New Roman"/>
                <a:cs typeface="Times New Roman"/>
              </a:rPr>
              <a:t>authored </a:t>
            </a:r>
            <a:r>
              <a:rPr lang="en-US" sz="1800" spc="-5" dirty="0">
                <a:latin typeface="Times New Roman"/>
                <a:cs typeface="Times New Roman"/>
              </a:rPr>
              <a:t>yet, </a:t>
            </a:r>
            <a:r>
              <a:rPr lang="en-US" sz="1800" spc="-10" dirty="0">
                <a:latin typeface="Times New Roman"/>
                <a:cs typeface="Times New Roman"/>
              </a:rPr>
              <a:t>e.g., </a:t>
            </a:r>
            <a:r>
              <a:rPr lang="en-US" sz="1800" spc="-15" dirty="0">
                <a:latin typeface="Times New Roman"/>
                <a:cs typeface="Times New Roman"/>
              </a:rPr>
              <a:t>asking </a:t>
            </a:r>
            <a:r>
              <a:rPr lang="en-US" sz="1800" dirty="0">
                <a:latin typeface="Times New Roman"/>
                <a:cs typeface="Times New Roman"/>
              </a:rPr>
              <a:t>about a </a:t>
            </a:r>
            <a:r>
              <a:rPr lang="en-US" sz="1800" spc="-5" dirty="0">
                <a:latin typeface="Times New Roman"/>
                <a:cs typeface="Times New Roman"/>
              </a:rPr>
              <a:t>conference </a:t>
            </a:r>
            <a:r>
              <a:rPr lang="en-US" sz="1800" spc="-10" dirty="0">
                <a:latin typeface="Times New Roman"/>
                <a:cs typeface="Times New Roman"/>
              </a:rPr>
              <a:t>event using </a:t>
            </a:r>
            <a:r>
              <a:rPr lang="en-US" sz="1800" spc="-5" dirty="0">
                <a:latin typeface="Times New Roman"/>
                <a:cs typeface="Times New Roman"/>
              </a:rPr>
              <a:t>its </a:t>
            </a:r>
            <a:r>
              <a:rPr lang="en-US" sz="1800" dirty="0">
                <a:latin typeface="Times New Roman"/>
                <a:cs typeface="Times New Roman"/>
              </a:rPr>
              <a:t> </a:t>
            </a:r>
            <a:r>
              <a:rPr lang="en-US" sz="1800" spc="-5" dirty="0">
                <a:latin typeface="Times New Roman"/>
                <a:cs typeface="Times New Roman"/>
              </a:rPr>
              <a:t>hashtag </a:t>
            </a:r>
            <a:r>
              <a:rPr lang="en-US" sz="1800" spc="10" dirty="0">
                <a:latin typeface="Times New Roman"/>
                <a:cs typeface="Times New Roman"/>
              </a:rPr>
              <a:t>on </a:t>
            </a:r>
            <a:r>
              <a:rPr lang="en-US" sz="1800" dirty="0">
                <a:latin typeface="Times New Roman"/>
                <a:cs typeface="Times New Roman"/>
              </a:rPr>
              <a:t>Twitter. </a:t>
            </a:r>
            <a:r>
              <a:rPr lang="en-US" sz="1800" spc="-10" dirty="0">
                <a:latin typeface="Times New Roman"/>
                <a:cs typeface="Times New Roman"/>
              </a:rPr>
              <a:t>Even </a:t>
            </a:r>
            <a:r>
              <a:rPr lang="en-US" sz="1800" spc="-15" dirty="0">
                <a:latin typeface="Times New Roman"/>
                <a:cs typeface="Times New Roman"/>
              </a:rPr>
              <a:t>if </a:t>
            </a:r>
            <a:r>
              <a:rPr lang="en-US" sz="1800" dirty="0">
                <a:latin typeface="Times New Roman"/>
                <a:cs typeface="Times New Roman"/>
              </a:rPr>
              <a:t>the </a:t>
            </a:r>
            <a:r>
              <a:rPr lang="en-US" sz="1800" spc="-5" dirty="0">
                <a:latin typeface="Times New Roman"/>
                <a:cs typeface="Times New Roman"/>
              </a:rPr>
              <a:t>profile </a:t>
            </a:r>
            <a:r>
              <a:rPr lang="en-US" sz="1800" spc="-15" dirty="0">
                <a:latin typeface="Times New Roman"/>
                <a:cs typeface="Times New Roman"/>
              </a:rPr>
              <a:t>is </a:t>
            </a:r>
            <a:r>
              <a:rPr lang="en-US" sz="1800" spc="-5" dirty="0">
                <a:latin typeface="Times New Roman"/>
                <a:cs typeface="Times New Roman"/>
              </a:rPr>
              <a:t>private, we can </a:t>
            </a:r>
            <a:r>
              <a:rPr lang="en-US" sz="1800" dirty="0">
                <a:latin typeface="Times New Roman"/>
                <a:cs typeface="Times New Roman"/>
              </a:rPr>
              <a:t>still </a:t>
            </a:r>
            <a:r>
              <a:rPr lang="en-US" sz="1800" spc="-5" dirty="0">
                <a:latin typeface="Times New Roman"/>
                <a:cs typeface="Times New Roman"/>
              </a:rPr>
              <a:t>derive </a:t>
            </a:r>
            <a:r>
              <a:rPr lang="en-US" sz="1800" dirty="0">
                <a:latin typeface="Times New Roman"/>
                <a:cs typeface="Times New Roman"/>
              </a:rPr>
              <a:t>some </a:t>
            </a:r>
            <a:r>
              <a:rPr lang="en-US" sz="1800" spc="-5" dirty="0">
                <a:latin typeface="Times New Roman"/>
                <a:cs typeface="Times New Roman"/>
              </a:rPr>
              <a:t>attributes. Also, </a:t>
            </a:r>
            <a:r>
              <a:rPr lang="en-US" sz="1800" dirty="0">
                <a:latin typeface="Times New Roman"/>
                <a:cs typeface="Times New Roman"/>
              </a:rPr>
              <a:t> </a:t>
            </a:r>
            <a:r>
              <a:rPr lang="en-US" sz="1800" spc="-5" dirty="0">
                <a:latin typeface="Times New Roman"/>
                <a:cs typeface="Times New Roman"/>
              </a:rPr>
              <a:t>when</a:t>
            </a:r>
            <a:r>
              <a:rPr lang="en-US" sz="1800" spc="30" dirty="0">
                <a:latin typeface="Times New Roman"/>
                <a:cs typeface="Times New Roman"/>
              </a:rPr>
              <a:t> </a:t>
            </a:r>
            <a:r>
              <a:rPr lang="en-US" sz="1800" spc="-5" dirty="0">
                <a:latin typeface="Times New Roman"/>
                <a:cs typeface="Times New Roman"/>
              </a:rPr>
              <a:t>we</a:t>
            </a:r>
            <a:r>
              <a:rPr lang="en-US" sz="1800" spc="55" dirty="0">
                <a:latin typeface="Times New Roman"/>
                <a:cs typeface="Times New Roman"/>
              </a:rPr>
              <a:t> </a:t>
            </a:r>
            <a:r>
              <a:rPr lang="en-US" sz="1800" spc="-5" dirty="0">
                <a:latin typeface="Times New Roman"/>
                <a:cs typeface="Times New Roman"/>
              </a:rPr>
              <a:t>tried</a:t>
            </a:r>
            <a:r>
              <a:rPr lang="en-US" sz="1800" spc="60" dirty="0">
                <a:latin typeface="Times New Roman"/>
                <a:cs typeface="Times New Roman"/>
              </a:rPr>
              <a:t> </a:t>
            </a:r>
            <a:r>
              <a:rPr lang="en-US" sz="1800" spc="-5" dirty="0">
                <a:latin typeface="Times New Roman"/>
                <a:cs typeface="Times New Roman"/>
              </a:rPr>
              <a:t>as</a:t>
            </a:r>
            <a:r>
              <a:rPr lang="en-US" sz="1800" spc="50" dirty="0">
                <a:latin typeface="Times New Roman"/>
                <a:cs typeface="Times New Roman"/>
              </a:rPr>
              <a:t> </a:t>
            </a:r>
            <a:r>
              <a:rPr lang="en-US" sz="1800" spc="-5" dirty="0">
                <a:latin typeface="Times New Roman"/>
                <a:cs typeface="Times New Roman"/>
              </a:rPr>
              <a:t>an</a:t>
            </a:r>
            <a:r>
              <a:rPr lang="en-US" sz="1800" spc="35" dirty="0">
                <a:latin typeface="Times New Roman"/>
                <a:cs typeface="Times New Roman"/>
              </a:rPr>
              <a:t> </a:t>
            </a:r>
            <a:r>
              <a:rPr lang="en-US" sz="1800" spc="-5" dirty="0">
                <a:latin typeface="Times New Roman"/>
                <a:cs typeface="Times New Roman"/>
              </a:rPr>
              <a:t>external</a:t>
            </a:r>
            <a:r>
              <a:rPr lang="en-US" sz="1800" spc="10" dirty="0">
                <a:latin typeface="Times New Roman"/>
                <a:cs typeface="Times New Roman"/>
              </a:rPr>
              <a:t> </a:t>
            </a:r>
            <a:r>
              <a:rPr lang="en-US" sz="1800" dirty="0">
                <a:latin typeface="Times New Roman"/>
                <a:cs typeface="Times New Roman"/>
              </a:rPr>
              <a:t>user</a:t>
            </a:r>
            <a:r>
              <a:rPr lang="en-US" sz="1800" spc="45" dirty="0">
                <a:latin typeface="Times New Roman"/>
                <a:cs typeface="Times New Roman"/>
              </a:rPr>
              <a:t> </a:t>
            </a:r>
            <a:r>
              <a:rPr lang="en-US" sz="1800" dirty="0">
                <a:latin typeface="Times New Roman"/>
                <a:cs typeface="Times New Roman"/>
              </a:rPr>
              <a:t>to</a:t>
            </a:r>
            <a:r>
              <a:rPr lang="en-US" sz="1800" spc="85" dirty="0">
                <a:latin typeface="Times New Roman"/>
                <a:cs typeface="Times New Roman"/>
              </a:rPr>
              <a:t> </a:t>
            </a:r>
            <a:r>
              <a:rPr lang="en-US" sz="1800" spc="-5" dirty="0">
                <a:latin typeface="Times New Roman"/>
                <a:cs typeface="Times New Roman"/>
              </a:rPr>
              <a:t>extract</a:t>
            </a:r>
            <a:r>
              <a:rPr lang="en-US" sz="1800" spc="65" dirty="0">
                <a:latin typeface="Times New Roman"/>
                <a:cs typeface="Times New Roman"/>
              </a:rPr>
              <a:t> </a:t>
            </a:r>
            <a:r>
              <a:rPr lang="en-US" sz="1800" spc="-10" dirty="0">
                <a:latin typeface="Times New Roman"/>
                <a:cs typeface="Times New Roman"/>
              </a:rPr>
              <a:t>profiles</a:t>
            </a:r>
            <a:r>
              <a:rPr lang="en-US" sz="1800" spc="50" dirty="0">
                <a:latin typeface="Times New Roman"/>
                <a:cs typeface="Times New Roman"/>
              </a:rPr>
              <a:t> </a:t>
            </a:r>
            <a:r>
              <a:rPr lang="en-US" sz="1800" dirty="0">
                <a:latin typeface="Times New Roman"/>
                <a:cs typeface="Times New Roman"/>
              </a:rPr>
              <a:t>from</a:t>
            </a:r>
            <a:r>
              <a:rPr lang="en-US" sz="1800" spc="10" dirty="0">
                <a:latin typeface="Times New Roman"/>
                <a:cs typeface="Times New Roman"/>
              </a:rPr>
              <a:t> </a:t>
            </a:r>
            <a:r>
              <a:rPr lang="en-US" sz="1800" spc="-10" dirty="0">
                <a:latin typeface="Times New Roman"/>
                <a:cs typeface="Times New Roman"/>
              </a:rPr>
              <a:t>different</a:t>
            </a:r>
            <a:r>
              <a:rPr lang="en-US" sz="1800" spc="65" dirty="0">
                <a:latin typeface="Times New Roman"/>
                <a:cs typeface="Times New Roman"/>
              </a:rPr>
              <a:t> </a:t>
            </a:r>
            <a:r>
              <a:rPr lang="en-US" sz="1800" spc="-5" dirty="0">
                <a:latin typeface="Times New Roman"/>
                <a:cs typeface="Times New Roman"/>
              </a:rPr>
              <a:t>online</a:t>
            </a:r>
            <a:r>
              <a:rPr lang="en-US" sz="1800" spc="55" dirty="0">
                <a:latin typeface="Times New Roman"/>
                <a:cs typeface="Times New Roman"/>
              </a:rPr>
              <a:t> </a:t>
            </a:r>
            <a:r>
              <a:rPr lang="en-US" sz="1800" spc="-5" dirty="0">
                <a:latin typeface="Times New Roman"/>
                <a:cs typeface="Times New Roman"/>
              </a:rPr>
              <a:t>social</a:t>
            </a:r>
            <a:r>
              <a:rPr lang="en-US" sz="1800" spc="40" dirty="0">
                <a:latin typeface="Times New Roman"/>
                <a:cs typeface="Times New Roman"/>
              </a:rPr>
              <a:t> </a:t>
            </a:r>
            <a:r>
              <a:rPr lang="en-US" sz="1800" dirty="0">
                <a:latin typeface="Times New Roman"/>
                <a:cs typeface="Times New Roman"/>
              </a:rPr>
              <a:t>network</a:t>
            </a:r>
            <a:r>
              <a:rPr lang="en-US" sz="1800" spc="35" dirty="0">
                <a:latin typeface="Times New Roman"/>
                <a:cs typeface="Times New Roman"/>
              </a:rPr>
              <a:t> </a:t>
            </a:r>
            <a:r>
              <a:rPr lang="en-US" sz="1800" dirty="0" err="1">
                <a:latin typeface="Times New Roman"/>
                <a:cs typeface="Times New Roman"/>
              </a:rPr>
              <a:t>e.g.</a:t>
            </a:r>
            <a:r>
              <a:rPr lang="en-US" sz="1800" spc="-5" dirty="0" err="1">
                <a:latin typeface="Times New Roman"/>
                <a:cs typeface="Times New Roman"/>
              </a:rPr>
              <a:t>Twitter</a:t>
            </a:r>
            <a:r>
              <a:rPr lang="en-US" sz="1800" spc="10" dirty="0">
                <a:latin typeface="Times New Roman"/>
                <a:cs typeface="Times New Roman"/>
              </a:rPr>
              <a:t> </a:t>
            </a:r>
            <a:r>
              <a:rPr lang="en-US" sz="1800" spc="-10" dirty="0">
                <a:latin typeface="Times New Roman"/>
                <a:cs typeface="Times New Roman"/>
              </a:rPr>
              <a:t>and</a:t>
            </a:r>
            <a:r>
              <a:rPr lang="en-US" sz="1800" spc="10" dirty="0">
                <a:latin typeface="Times New Roman"/>
                <a:cs typeface="Times New Roman"/>
              </a:rPr>
              <a:t> </a:t>
            </a:r>
            <a:r>
              <a:rPr lang="en-US" sz="1800" dirty="0">
                <a:latin typeface="Times New Roman"/>
                <a:cs typeface="Times New Roman"/>
              </a:rPr>
              <a:t>Facebook</a:t>
            </a:r>
            <a:r>
              <a:rPr lang="en-US" sz="1800" spc="-20" dirty="0">
                <a:latin typeface="Times New Roman"/>
                <a:cs typeface="Times New Roman"/>
              </a:rPr>
              <a:t> </a:t>
            </a:r>
            <a:r>
              <a:rPr lang="en-US" sz="1800" dirty="0">
                <a:latin typeface="Times New Roman"/>
                <a:cs typeface="Times New Roman"/>
              </a:rPr>
              <a:t>,</a:t>
            </a:r>
            <a:r>
              <a:rPr lang="en-US" sz="1800" spc="-5" dirty="0">
                <a:latin typeface="Times New Roman"/>
                <a:cs typeface="Times New Roman"/>
              </a:rPr>
              <a:t> </a:t>
            </a:r>
            <a:r>
              <a:rPr lang="en-US" sz="1800" spc="-10" dirty="0">
                <a:latin typeface="Times New Roman"/>
                <a:cs typeface="Times New Roman"/>
              </a:rPr>
              <a:t>either</a:t>
            </a:r>
            <a:r>
              <a:rPr lang="en-US" sz="1800" spc="10" dirty="0">
                <a:latin typeface="Times New Roman"/>
                <a:cs typeface="Times New Roman"/>
              </a:rPr>
              <a:t> </a:t>
            </a:r>
            <a:r>
              <a:rPr lang="en-US" sz="1800" spc="-15" dirty="0">
                <a:latin typeface="Times New Roman"/>
                <a:cs typeface="Times New Roman"/>
              </a:rPr>
              <a:t>no</a:t>
            </a:r>
            <a:r>
              <a:rPr lang="en-US" sz="1800" spc="30" dirty="0">
                <a:latin typeface="Times New Roman"/>
                <a:cs typeface="Times New Roman"/>
              </a:rPr>
              <a:t> </a:t>
            </a:r>
            <a:r>
              <a:rPr lang="en-US" sz="1800" spc="5" dirty="0">
                <a:latin typeface="Times New Roman"/>
                <a:cs typeface="Times New Roman"/>
              </a:rPr>
              <a:t>data</a:t>
            </a:r>
            <a:r>
              <a:rPr lang="en-US" sz="1800" spc="-25" dirty="0">
                <a:latin typeface="Times New Roman"/>
                <a:cs typeface="Times New Roman"/>
              </a:rPr>
              <a:t> </a:t>
            </a:r>
            <a:r>
              <a:rPr lang="en-US" sz="1800" dirty="0">
                <a:latin typeface="Times New Roman"/>
                <a:cs typeface="Times New Roman"/>
              </a:rPr>
              <a:t>or</a:t>
            </a:r>
            <a:r>
              <a:rPr lang="en-US" sz="1800" spc="15" dirty="0">
                <a:latin typeface="Times New Roman"/>
                <a:cs typeface="Times New Roman"/>
              </a:rPr>
              <a:t> </a:t>
            </a:r>
            <a:r>
              <a:rPr lang="en-US" sz="1800" spc="-10" dirty="0">
                <a:latin typeface="Times New Roman"/>
                <a:cs typeface="Times New Roman"/>
              </a:rPr>
              <a:t>minimal</a:t>
            </a:r>
            <a:r>
              <a:rPr lang="en-US" sz="1800" spc="-20" dirty="0">
                <a:latin typeface="Times New Roman"/>
                <a:cs typeface="Times New Roman"/>
              </a:rPr>
              <a:t> </a:t>
            </a:r>
            <a:r>
              <a:rPr lang="en-US" sz="1800" spc="10" dirty="0">
                <a:latin typeface="Times New Roman"/>
                <a:cs typeface="Times New Roman"/>
              </a:rPr>
              <a:t>data</a:t>
            </a:r>
            <a:r>
              <a:rPr lang="en-US" sz="1800" spc="5" dirty="0">
                <a:latin typeface="Times New Roman"/>
                <a:cs typeface="Times New Roman"/>
              </a:rPr>
              <a:t> </a:t>
            </a:r>
            <a:r>
              <a:rPr lang="en-US" sz="1800" spc="-5" dirty="0">
                <a:latin typeface="Times New Roman"/>
                <a:cs typeface="Times New Roman"/>
              </a:rPr>
              <a:t>was </a:t>
            </a:r>
            <a:r>
              <a:rPr lang="en-US" sz="1800" spc="-15" dirty="0">
                <a:latin typeface="Times New Roman"/>
                <a:cs typeface="Times New Roman"/>
              </a:rPr>
              <a:t>made</a:t>
            </a:r>
            <a:r>
              <a:rPr lang="en-US" sz="1800" spc="5" dirty="0">
                <a:latin typeface="Times New Roman"/>
                <a:cs typeface="Times New Roman"/>
              </a:rPr>
              <a:t> </a:t>
            </a:r>
            <a:r>
              <a:rPr lang="en-US" sz="1800" spc="-5" dirty="0">
                <a:latin typeface="Times New Roman"/>
                <a:cs typeface="Times New Roman"/>
              </a:rPr>
              <a:t>available</a:t>
            </a:r>
            <a:endParaRPr lang="en-US" sz="1800" dirty="0">
              <a:latin typeface="Times New Roman"/>
              <a:cs typeface="Times New Roman"/>
            </a:endParaRPr>
          </a:p>
          <a:p>
            <a:pPr marL="18415" marR="5080" indent="-6350" algn="just">
              <a:lnSpc>
                <a:spcPct val="144200"/>
              </a:lnSpc>
              <a:spcBef>
                <a:spcPts val="705"/>
              </a:spcBef>
              <a:buFont typeface="Times New Roman"/>
              <a:buAutoNum type="arabicPlain" startAt="2"/>
              <a:tabLst>
                <a:tab pos="238760" algn="l"/>
              </a:tabLst>
            </a:pPr>
            <a:r>
              <a:rPr lang="en-US" sz="1800" b="1" dirty="0">
                <a:latin typeface="Times New Roman"/>
                <a:cs typeface="Times New Roman"/>
              </a:rPr>
              <a:t>. Our </a:t>
            </a:r>
            <a:r>
              <a:rPr lang="en-US" sz="1800" b="1" spc="-5" dirty="0">
                <a:latin typeface="Times New Roman"/>
                <a:cs typeface="Times New Roman"/>
              </a:rPr>
              <a:t>inference </a:t>
            </a:r>
            <a:r>
              <a:rPr lang="en-US" sz="1800" b="1" dirty="0">
                <a:latin typeface="Times New Roman"/>
                <a:cs typeface="Times New Roman"/>
              </a:rPr>
              <a:t>out of </a:t>
            </a:r>
            <a:r>
              <a:rPr lang="en-US" sz="1800" b="1" spc="-5" dirty="0">
                <a:latin typeface="Times New Roman"/>
                <a:cs typeface="Times New Roman"/>
              </a:rPr>
              <a:t>second </a:t>
            </a:r>
            <a:r>
              <a:rPr lang="en-US" sz="1800" b="1" spc="-10" dirty="0">
                <a:latin typeface="Times New Roman"/>
                <a:cs typeface="Times New Roman"/>
              </a:rPr>
              <a:t>paper: </a:t>
            </a:r>
            <a:r>
              <a:rPr lang="en-US" sz="1800" spc="-10" dirty="0">
                <a:latin typeface="Times New Roman"/>
                <a:cs typeface="Times New Roman"/>
              </a:rPr>
              <a:t>The </a:t>
            </a:r>
            <a:r>
              <a:rPr lang="en-US" sz="1800" spc="-5" dirty="0">
                <a:latin typeface="Times New Roman"/>
                <a:cs typeface="Times New Roman"/>
              </a:rPr>
              <a:t>common </a:t>
            </a:r>
            <a:r>
              <a:rPr lang="en-US" sz="1800" spc="-10" dirty="0">
                <a:latin typeface="Times New Roman"/>
                <a:cs typeface="Times New Roman"/>
              </a:rPr>
              <a:t>machine learning </a:t>
            </a:r>
            <a:r>
              <a:rPr lang="en-US" sz="1800" spc="-5" dirty="0">
                <a:latin typeface="Times New Roman"/>
                <a:cs typeface="Times New Roman"/>
              </a:rPr>
              <a:t>algorithms that </a:t>
            </a:r>
            <a:r>
              <a:rPr lang="en-US" sz="1800" dirty="0">
                <a:latin typeface="Times New Roman"/>
                <a:cs typeface="Times New Roman"/>
              </a:rPr>
              <a:t>are </a:t>
            </a:r>
            <a:r>
              <a:rPr lang="en-US" spc="5" dirty="0">
                <a:latin typeface="Times New Roman"/>
                <a:cs typeface="Times New Roman"/>
              </a:rPr>
              <a:t>using</a:t>
            </a:r>
            <a:r>
              <a:rPr lang="en-US" sz="1800" dirty="0">
                <a:latin typeface="Times New Roman"/>
                <a:cs typeface="Times New Roman"/>
              </a:rPr>
              <a:t> </a:t>
            </a:r>
            <a:r>
              <a:rPr lang="en-US" sz="1800" spc="-10" dirty="0">
                <a:latin typeface="Times New Roman"/>
                <a:cs typeface="Times New Roman"/>
              </a:rPr>
              <a:t>for</a:t>
            </a:r>
            <a:r>
              <a:rPr lang="en-US" sz="1800" spc="-5" dirty="0">
                <a:latin typeface="Times New Roman"/>
                <a:cs typeface="Times New Roman"/>
              </a:rPr>
              <a:t> text</a:t>
            </a:r>
            <a:r>
              <a:rPr lang="en-US" sz="1800" dirty="0">
                <a:latin typeface="Times New Roman"/>
                <a:cs typeface="Times New Roman"/>
              </a:rPr>
              <a:t> </a:t>
            </a:r>
            <a:r>
              <a:rPr lang="en-US" sz="1800" spc="-10" dirty="0">
                <a:latin typeface="Times New Roman"/>
                <a:cs typeface="Times New Roman"/>
              </a:rPr>
              <a:t>analysis</a:t>
            </a:r>
            <a:r>
              <a:rPr lang="en-US" sz="1800" spc="-5" dirty="0">
                <a:latin typeface="Times New Roman"/>
                <a:cs typeface="Times New Roman"/>
              </a:rPr>
              <a:t> </a:t>
            </a:r>
            <a:r>
              <a:rPr lang="en-US" sz="1800" dirty="0">
                <a:latin typeface="Times New Roman"/>
                <a:cs typeface="Times New Roman"/>
              </a:rPr>
              <a:t>are </a:t>
            </a:r>
            <a:r>
              <a:rPr lang="en-US" sz="1800" spc="-5" dirty="0">
                <a:latin typeface="Times New Roman"/>
                <a:cs typeface="Times New Roman"/>
              </a:rPr>
              <a:t>Linear</a:t>
            </a:r>
            <a:r>
              <a:rPr lang="en-US" sz="1800" dirty="0">
                <a:latin typeface="Times New Roman"/>
                <a:cs typeface="Times New Roman"/>
              </a:rPr>
              <a:t> </a:t>
            </a:r>
            <a:r>
              <a:rPr lang="en-US" sz="1800" spc="-5" dirty="0">
                <a:latin typeface="Times New Roman"/>
                <a:cs typeface="Times New Roman"/>
              </a:rPr>
              <a:t>Regression,</a:t>
            </a:r>
            <a:r>
              <a:rPr lang="en-US" sz="1800" dirty="0">
                <a:latin typeface="Times New Roman"/>
                <a:cs typeface="Times New Roman"/>
              </a:rPr>
              <a:t> Random </a:t>
            </a:r>
            <a:r>
              <a:rPr lang="en-US" sz="1800" spc="-5" dirty="0">
                <a:latin typeface="Times New Roman"/>
                <a:cs typeface="Times New Roman"/>
              </a:rPr>
              <a:t>Forest,</a:t>
            </a:r>
            <a:r>
              <a:rPr lang="en-US" sz="1800" dirty="0">
                <a:latin typeface="Times New Roman"/>
                <a:cs typeface="Times New Roman"/>
              </a:rPr>
              <a:t> </a:t>
            </a:r>
            <a:r>
              <a:rPr lang="en-US" sz="1800" spc="-10" dirty="0">
                <a:latin typeface="Times New Roman"/>
                <a:cs typeface="Times New Roman"/>
              </a:rPr>
              <a:t>Naive</a:t>
            </a:r>
            <a:r>
              <a:rPr lang="en-US" sz="1800" spc="280" dirty="0">
                <a:latin typeface="Times New Roman"/>
                <a:cs typeface="Times New Roman"/>
              </a:rPr>
              <a:t> </a:t>
            </a:r>
            <a:r>
              <a:rPr lang="en-US" sz="1800" spc="-5" dirty="0">
                <a:latin typeface="Times New Roman"/>
                <a:cs typeface="Times New Roman"/>
              </a:rPr>
              <a:t>Bayes and</a:t>
            </a:r>
            <a:r>
              <a:rPr lang="en-US" sz="1800" spc="290" dirty="0">
                <a:latin typeface="Times New Roman"/>
                <a:cs typeface="Times New Roman"/>
              </a:rPr>
              <a:t> </a:t>
            </a:r>
            <a:r>
              <a:rPr lang="en-US" sz="1800" dirty="0">
                <a:latin typeface="Times New Roman"/>
                <a:cs typeface="Times New Roman"/>
              </a:rPr>
              <a:t>Support </a:t>
            </a:r>
            <a:r>
              <a:rPr lang="en-US" sz="1800" spc="5" dirty="0">
                <a:latin typeface="Times New Roman"/>
                <a:cs typeface="Times New Roman"/>
              </a:rPr>
              <a:t> </a:t>
            </a:r>
            <a:r>
              <a:rPr lang="en-US" sz="1800" dirty="0">
                <a:latin typeface="Times New Roman"/>
                <a:cs typeface="Times New Roman"/>
              </a:rPr>
              <a:t>Vector</a:t>
            </a:r>
            <a:r>
              <a:rPr lang="en-US" sz="1800" spc="5" dirty="0">
                <a:latin typeface="Times New Roman"/>
                <a:cs typeface="Times New Roman"/>
              </a:rPr>
              <a:t> </a:t>
            </a:r>
            <a:r>
              <a:rPr lang="en-US" sz="1800" spc="-10" dirty="0">
                <a:latin typeface="Times New Roman"/>
                <a:cs typeface="Times New Roman"/>
              </a:rPr>
              <a:t>Machine.</a:t>
            </a:r>
            <a:r>
              <a:rPr lang="en-US" sz="1800" spc="-5" dirty="0">
                <a:latin typeface="Times New Roman"/>
                <a:cs typeface="Times New Roman"/>
              </a:rPr>
              <a:t> Applying</a:t>
            </a:r>
            <a:r>
              <a:rPr lang="en-US" sz="1800" dirty="0">
                <a:latin typeface="Times New Roman"/>
                <a:cs typeface="Times New Roman"/>
              </a:rPr>
              <a:t> </a:t>
            </a:r>
            <a:r>
              <a:rPr lang="en-US" sz="1800" spc="-5" dirty="0">
                <a:latin typeface="Times New Roman"/>
                <a:cs typeface="Times New Roman"/>
              </a:rPr>
              <a:t>Named</a:t>
            </a:r>
            <a:r>
              <a:rPr lang="en-US" sz="1800" dirty="0">
                <a:latin typeface="Times New Roman"/>
                <a:cs typeface="Times New Roman"/>
              </a:rPr>
              <a:t> Entity</a:t>
            </a:r>
            <a:r>
              <a:rPr lang="en-US" sz="1800" spc="5" dirty="0">
                <a:latin typeface="Times New Roman"/>
                <a:cs typeface="Times New Roman"/>
              </a:rPr>
              <a:t> </a:t>
            </a:r>
            <a:r>
              <a:rPr lang="en-US" sz="1800" dirty="0">
                <a:latin typeface="Times New Roman"/>
                <a:cs typeface="Times New Roman"/>
              </a:rPr>
              <a:t>Recognition</a:t>
            </a:r>
            <a:r>
              <a:rPr lang="en-US" sz="1800" spc="5" dirty="0">
                <a:latin typeface="Times New Roman"/>
                <a:cs typeface="Times New Roman"/>
              </a:rPr>
              <a:t> </a:t>
            </a:r>
            <a:r>
              <a:rPr lang="en-US" sz="1800" dirty="0">
                <a:latin typeface="Times New Roman"/>
                <a:cs typeface="Times New Roman"/>
              </a:rPr>
              <a:t>(NER)</a:t>
            </a:r>
            <a:r>
              <a:rPr lang="en-US" sz="1800" spc="5" dirty="0">
                <a:latin typeface="Times New Roman"/>
                <a:cs typeface="Times New Roman"/>
              </a:rPr>
              <a:t> </a:t>
            </a:r>
            <a:r>
              <a:rPr lang="en-US" sz="1800" spc="-10" dirty="0">
                <a:latin typeface="Times New Roman"/>
                <a:cs typeface="Times New Roman"/>
              </a:rPr>
              <a:t>and</a:t>
            </a:r>
            <a:r>
              <a:rPr lang="en-US" sz="1800" spc="-5" dirty="0">
                <a:latin typeface="Times New Roman"/>
                <a:cs typeface="Times New Roman"/>
              </a:rPr>
              <a:t> </a:t>
            </a:r>
            <a:r>
              <a:rPr lang="en-US" sz="1800" dirty="0">
                <a:latin typeface="Times New Roman"/>
                <a:cs typeface="Times New Roman"/>
              </a:rPr>
              <a:t>Natural</a:t>
            </a:r>
            <a:r>
              <a:rPr lang="en-US" sz="1800" spc="5" dirty="0">
                <a:latin typeface="Times New Roman"/>
                <a:cs typeface="Times New Roman"/>
              </a:rPr>
              <a:t> </a:t>
            </a:r>
            <a:r>
              <a:rPr lang="en-US" sz="1800" spc="-5" dirty="0">
                <a:latin typeface="Times New Roman"/>
                <a:cs typeface="Times New Roman"/>
              </a:rPr>
              <a:t>Language </a:t>
            </a:r>
            <a:r>
              <a:rPr lang="en-US" sz="1800" dirty="0">
                <a:latin typeface="Times New Roman"/>
                <a:cs typeface="Times New Roman"/>
              </a:rPr>
              <a:t> </a:t>
            </a:r>
            <a:r>
              <a:rPr lang="en-US" sz="1800" spc="-5" dirty="0">
                <a:latin typeface="Times New Roman"/>
                <a:cs typeface="Times New Roman"/>
              </a:rPr>
              <a:t>Processing</a:t>
            </a:r>
            <a:r>
              <a:rPr lang="en-US" sz="1800" dirty="0">
                <a:latin typeface="Times New Roman"/>
                <a:cs typeface="Times New Roman"/>
              </a:rPr>
              <a:t> </a:t>
            </a:r>
            <a:r>
              <a:rPr lang="en-US" sz="1800" spc="-5" dirty="0">
                <a:latin typeface="Times New Roman"/>
                <a:cs typeface="Times New Roman"/>
              </a:rPr>
              <a:t>(NLP)</a:t>
            </a:r>
            <a:r>
              <a:rPr lang="en-US" sz="1800" dirty="0">
                <a:latin typeface="Times New Roman"/>
                <a:cs typeface="Times New Roman"/>
              </a:rPr>
              <a:t> to</a:t>
            </a:r>
            <a:r>
              <a:rPr lang="en-US" sz="1800" spc="5" dirty="0">
                <a:latin typeface="Times New Roman"/>
                <a:cs typeface="Times New Roman"/>
              </a:rPr>
              <a:t> tweets</a:t>
            </a:r>
            <a:r>
              <a:rPr lang="en-US" sz="1800" spc="10" dirty="0">
                <a:latin typeface="Times New Roman"/>
                <a:cs typeface="Times New Roman"/>
              </a:rPr>
              <a:t> </a:t>
            </a:r>
            <a:r>
              <a:rPr lang="en-US" sz="1800" spc="-30" dirty="0">
                <a:latin typeface="Times New Roman"/>
                <a:cs typeface="Times New Roman"/>
              </a:rPr>
              <a:t>is</a:t>
            </a:r>
            <a:r>
              <a:rPr lang="en-US" sz="1800" spc="-25" dirty="0">
                <a:latin typeface="Times New Roman"/>
                <a:cs typeface="Times New Roman"/>
              </a:rPr>
              <a:t> </a:t>
            </a:r>
            <a:r>
              <a:rPr lang="en-US" sz="1800" dirty="0">
                <a:latin typeface="Times New Roman"/>
                <a:cs typeface="Times New Roman"/>
              </a:rPr>
              <a:t>very</a:t>
            </a:r>
            <a:r>
              <a:rPr lang="en-US" sz="1800" spc="5" dirty="0">
                <a:latin typeface="Times New Roman"/>
                <a:cs typeface="Times New Roman"/>
              </a:rPr>
              <a:t> </a:t>
            </a:r>
            <a:r>
              <a:rPr lang="en-US" sz="1800" spc="-10" dirty="0">
                <a:latin typeface="Times New Roman"/>
                <a:cs typeface="Times New Roman"/>
              </a:rPr>
              <a:t>difficult</a:t>
            </a:r>
            <a:r>
              <a:rPr lang="en-US" sz="1800" spc="-5" dirty="0">
                <a:latin typeface="Times New Roman"/>
                <a:cs typeface="Times New Roman"/>
              </a:rPr>
              <a:t> </a:t>
            </a:r>
            <a:r>
              <a:rPr lang="en-US" sz="1800" spc="-10" dirty="0">
                <a:latin typeface="Times New Roman"/>
                <a:cs typeface="Times New Roman"/>
              </a:rPr>
              <a:t>because</a:t>
            </a:r>
            <a:r>
              <a:rPr lang="en-US" sz="1800" spc="-5" dirty="0">
                <a:latin typeface="Times New Roman"/>
                <a:cs typeface="Times New Roman"/>
              </a:rPr>
              <a:t> people</a:t>
            </a:r>
            <a:r>
              <a:rPr lang="en-US" sz="1800" dirty="0">
                <a:latin typeface="Times New Roman"/>
                <a:cs typeface="Times New Roman"/>
              </a:rPr>
              <a:t> often</a:t>
            </a:r>
            <a:r>
              <a:rPr lang="en-US" sz="1800" spc="5" dirty="0">
                <a:latin typeface="Times New Roman"/>
                <a:cs typeface="Times New Roman"/>
              </a:rPr>
              <a:t> </a:t>
            </a:r>
            <a:r>
              <a:rPr lang="en-US" sz="1800" spc="-10" dirty="0">
                <a:latin typeface="Times New Roman"/>
                <a:cs typeface="Times New Roman"/>
              </a:rPr>
              <a:t>use</a:t>
            </a:r>
            <a:r>
              <a:rPr lang="en-US" sz="1800" spc="-5" dirty="0">
                <a:latin typeface="Times New Roman"/>
                <a:cs typeface="Times New Roman"/>
              </a:rPr>
              <a:t> </a:t>
            </a:r>
            <a:r>
              <a:rPr lang="en-US" sz="1800" spc="-10" dirty="0">
                <a:latin typeface="Times New Roman"/>
                <a:cs typeface="Times New Roman"/>
              </a:rPr>
              <a:t>abbreviations</a:t>
            </a:r>
            <a:r>
              <a:rPr lang="en-US" sz="1800" spc="-5" dirty="0">
                <a:latin typeface="Times New Roman"/>
                <a:cs typeface="Times New Roman"/>
              </a:rPr>
              <a:t> </a:t>
            </a:r>
            <a:r>
              <a:rPr lang="en-US" sz="1800" spc="10" dirty="0">
                <a:latin typeface="Times New Roman"/>
                <a:cs typeface="Times New Roman"/>
              </a:rPr>
              <a:t>or </a:t>
            </a:r>
            <a:r>
              <a:rPr lang="en-US" sz="1800" spc="15" dirty="0">
                <a:latin typeface="Times New Roman"/>
                <a:cs typeface="Times New Roman"/>
              </a:rPr>
              <a:t> </a:t>
            </a:r>
            <a:r>
              <a:rPr lang="en-US" sz="1800" spc="-5" dirty="0">
                <a:latin typeface="Times New Roman"/>
                <a:cs typeface="Times New Roman"/>
              </a:rPr>
              <a:t>deliberately</a:t>
            </a:r>
            <a:r>
              <a:rPr lang="en-US" sz="1800" spc="-15" dirty="0">
                <a:latin typeface="Times New Roman"/>
                <a:cs typeface="Times New Roman"/>
              </a:rPr>
              <a:t> </a:t>
            </a:r>
            <a:r>
              <a:rPr lang="en-US" sz="1800" spc="-5" dirty="0">
                <a:latin typeface="Times New Roman"/>
                <a:cs typeface="Times New Roman"/>
              </a:rPr>
              <a:t>misspelled</a:t>
            </a:r>
            <a:r>
              <a:rPr lang="en-US" sz="1800" spc="10" dirty="0">
                <a:latin typeface="Times New Roman"/>
                <a:cs typeface="Times New Roman"/>
              </a:rPr>
              <a:t> </a:t>
            </a:r>
            <a:r>
              <a:rPr lang="en-US" sz="1800" dirty="0">
                <a:latin typeface="Times New Roman"/>
                <a:cs typeface="Times New Roman"/>
              </a:rPr>
              <a:t>words </a:t>
            </a:r>
            <a:r>
              <a:rPr lang="en-US" sz="1800" spc="-10" dirty="0">
                <a:latin typeface="Times New Roman"/>
                <a:cs typeface="Times New Roman"/>
              </a:rPr>
              <a:t>and</a:t>
            </a:r>
            <a:r>
              <a:rPr lang="en-US" sz="1800" spc="10" dirty="0">
                <a:latin typeface="Times New Roman"/>
                <a:cs typeface="Times New Roman"/>
              </a:rPr>
              <a:t> </a:t>
            </a:r>
            <a:r>
              <a:rPr lang="en-US" sz="1800" spc="-5" dirty="0">
                <a:latin typeface="Times New Roman"/>
                <a:cs typeface="Times New Roman"/>
              </a:rPr>
              <a:t>grammatical</a:t>
            </a:r>
            <a:r>
              <a:rPr lang="en-US" sz="1800" spc="-15" dirty="0">
                <a:latin typeface="Times New Roman"/>
                <a:cs typeface="Times New Roman"/>
              </a:rPr>
              <a:t> </a:t>
            </a:r>
            <a:r>
              <a:rPr lang="en-US" sz="1800" spc="5" dirty="0">
                <a:latin typeface="Times New Roman"/>
                <a:cs typeface="Times New Roman"/>
              </a:rPr>
              <a:t>errors</a:t>
            </a:r>
            <a:r>
              <a:rPr lang="en-US" sz="1800" dirty="0">
                <a:latin typeface="Times New Roman"/>
                <a:cs typeface="Times New Roman"/>
              </a:rPr>
              <a:t> </a:t>
            </a:r>
            <a:r>
              <a:rPr lang="en-US" sz="1800" spc="-25" dirty="0">
                <a:latin typeface="Times New Roman"/>
                <a:cs typeface="Times New Roman"/>
              </a:rPr>
              <a:t>in</a:t>
            </a:r>
            <a:r>
              <a:rPr lang="en-US" sz="1800" spc="-15" dirty="0">
                <a:latin typeface="Times New Roman"/>
                <a:cs typeface="Times New Roman"/>
              </a:rPr>
              <a:t> </a:t>
            </a:r>
            <a:r>
              <a:rPr lang="en-US" sz="1800" dirty="0">
                <a:latin typeface="Times New Roman"/>
                <a:cs typeface="Times New Roman"/>
              </a:rPr>
              <a:t>tweets.</a:t>
            </a:r>
          </a:p>
        </p:txBody>
      </p:sp>
      <p:sp>
        <p:nvSpPr>
          <p:cNvPr id="4" name="Title 1">
            <a:extLst>
              <a:ext uri="{FF2B5EF4-FFF2-40B4-BE49-F238E27FC236}">
                <a16:creationId xmlns:a16="http://schemas.microsoft.com/office/drawing/2014/main" id="{66B19D50-AEBB-5701-1596-5262262739CD}"/>
              </a:ext>
            </a:extLst>
          </p:cNvPr>
          <p:cNvSpPr txBox="1">
            <a:spLocks/>
          </p:cNvSpPr>
          <p:nvPr/>
        </p:nvSpPr>
        <p:spPr>
          <a:xfrm>
            <a:off x="3207567" y="185532"/>
            <a:ext cx="6523084" cy="784812"/>
          </a:xfrm>
          <a:prstGeom prst="rect">
            <a:avLst/>
          </a:prstGeom>
        </p:spPr>
        <p:txBody>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Times New Roman" panose="02020603050405020304" pitchFamily="18" charset="0"/>
                <a:cs typeface="Times New Roman" panose="02020603050405020304" pitchFamily="18" charset="0"/>
              </a:rPr>
              <a:t>           </a:t>
            </a:r>
            <a:r>
              <a:rPr lang="en-IN"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30161941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489</TotalTime>
  <Words>1853</Words>
  <Application>Microsoft Office PowerPoint</Application>
  <PresentationFormat>Widescreen</PresentationFormat>
  <Paragraphs>174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Symbol</vt:lpstr>
      <vt:lpstr>Times New Roman</vt:lpstr>
      <vt:lpstr>Wingdings</vt:lpstr>
      <vt:lpstr>Wingdings 3</vt:lpstr>
      <vt:lpstr>Wisp</vt:lpstr>
      <vt:lpstr>    H.K.E Society’s S.L.N. COLLEGE OF ENGINEERING                    DEPARTMENT OF COMPUTER SCIENCE &amp; ENGINEERING (Affiliated to VTU - Belagavi, Affiliated to AICTE – New Delhi, Accredited by NAAC)   Y-Camp, Raichur-584 135, Karnataka </vt:lpstr>
      <vt:lpstr>PowerPoint Presentation</vt:lpstr>
      <vt:lpstr>PowerPoint Presentation</vt:lpstr>
      <vt:lpstr>PowerPoint Presentation</vt:lpstr>
      <vt:lpstr>PowerPoint Presentation</vt:lpstr>
      <vt:lpstr>PowerPoint Presentation</vt:lpstr>
      <vt:lpstr>                  Existing system: </vt:lpstr>
      <vt:lpstr>           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H.K.E Society’s S.L.N. COLLEGE OF ENGINEERING                    DEPARTMENT OF COMPUTER SCIENCE &amp; ENGINEERING (Affiliated to VTU - Belagavi, Affiliated to AICTE – New Delhi, Accredited by NAAC)  Y-Camp, Raichur-584 135, Karnataka  2022-2023</dc:title>
  <dc:creator>VINOD KUMAR</dc:creator>
  <cp:lastModifiedBy>VinodKumar Chowdhary</cp:lastModifiedBy>
  <cp:revision>79</cp:revision>
  <dcterms:created xsi:type="dcterms:W3CDTF">2022-12-04T07:23:43Z</dcterms:created>
  <dcterms:modified xsi:type="dcterms:W3CDTF">2024-10-16T14:02:29Z</dcterms:modified>
</cp:coreProperties>
</file>