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67" r:id="rId3"/>
    <p:sldId id="307" r:id="rId4"/>
    <p:sldId id="269" r:id="rId5"/>
    <p:sldId id="270" r:id="rId6"/>
    <p:sldId id="271" r:id="rId7"/>
    <p:sldId id="310" r:id="rId8"/>
    <p:sldId id="274" r:id="rId9"/>
    <p:sldId id="311" r:id="rId10"/>
    <p:sldId id="273" r:id="rId11"/>
    <p:sldId id="312" r:id="rId12"/>
    <p:sldId id="313" r:id="rId13"/>
    <p:sldId id="314" r:id="rId14"/>
    <p:sldId id="315" r:id="rId15"/>
    <p:sldId id="316" r:id="rId16"/>
    <p:sldId id="272" r:id="rId17"/>
    <p:sldId id="276" r:id="rId18"/>
    <p:sldId id="278" r:id="rId19"/>
    <p:sldId id="279" r:id="rId20"/>
    <p:sldId id="304" r:id="rId21"/>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pitchFamily="34" charset="0"/>
        <a:ea typeface="+mn-ea"/>
        <a:cs typeface="+mn-cs"/>
      </a:defRPr>
    </a:lvl1pPr>
    <a:lvl2pPr marL="457200" algn="ctr" rtl="0" fontAlgn="base">
      <a:spcBef>
        <a:spcPct val="0"/>
      </a:spcBef>
      <a:spcAft>
        <a:spcPct val="0"/>
      </a:spcAft>
      <a:defRPr b="1" kern="1200">
        <a:solidFill>
          <a:schemeClr val="tx1"/>
        </a:solidFill>
        <a:latin typeface="Arial" pitchFamily="34" charset="0"/>
        <a:ea typeface="+mn-ea"/>
        <a:cs typeface="+mn-cs"/>
      </a:defRPr>
    </a:lvl2pPr>
    <a:lvl3pPr marL="914400" algn="ctr" rtl="0" fontAlgn="base">
      <a:spcBef>
        <a:spcPct val="0"/>
      </a:spcBef>
      <a:spcAft>
        <a:spcPct val="0"/>
      </a:spcAft>
      <a:defRPr b="1" kern="1200">
        <a:solidFill>
          <a:schemeClr val="tx1"/>
        </a:solidFill>
        <a:latin typeface="Arial" pitchFamily="34" charset="0"/>
        <a:ea typeface="+mn-ea"/>
        <a:cs typeface="+mn-cs"/>
      </a:defRPr>
    </a:lvl3pPr>
    <a:lvl4pPr marL="1371600" algn="ctr" rtl="0" fontAlgn="base">
      <a:spcBef>
        <a:spcPct val="0"/>
      </a:spcBef>
      <a:spcAft>
        <a:spcPct val="0"/>
      </a:spcAft>
      <a:defRPr b="1" kern="1200">
        <a:solidFill>
          <a:schemeClr val="tx1"/>
        </a:solidFill>
        <a:latin typeface="Arial" pitchFamily="34" charset="0"/>
        <a:ea typeface="+mn-ea"/>
        <a:cs typeface="+mn-cs"/>
      </a:defRPr>
    </a:lvl4pPr>
    <a:lvl5pPr marL="1828800" algn="ctr"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modifyVerifier cryptProviderType="rsaFull" cryptAlgorithmClass="hash" cryptAlgorithmType="typeAny" cryptAlgorithmSid="4" spinCount="100000" saltData="MVA0F5RBZrZk2zA79bsVew==" hashData="ooMPqoCnS2MqO+Uql5tJ4xBn9U4="/>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4AA2CE"/>
    <a:srgbClr val="90B5D2"/>
    <a:srgbClr val="006600"/>
    <a:srgbClr val="287094"/>
    <a:srgbClr val="D8750D"/>
    <a:srgbClr val="209D03"/>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1" autoAdjust="0"/>
    <p:restoredTop sz="83069" autoAdjust="0"/>
  </p:normalViewPr>
  <p:slideViewPr>
    <p:cSldViewPr>
      <p:cViewPr varScale="1">
        <p:scale>
          <a:sx n="89" d="100"/>
          <a:sy n="89" d="100"/>
        </p:scale>
        <p:origin x="-52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defRPr>
            </a:lvl1pPr>
          </a:lstStyle>
          <a:p>
            <a:pPr>
              <a:defRPr/>
            </a:pPr>
            <a:fld id="{E31681D3-BA78-44AD-850B-3AA0DEC494F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r>
              <a:rPr lang="en-US" smtClean="0">
                <a:latin typeface="Arial" pitchFamily="34" charset="0"/>
              </a:rPr>
              <a:t>Discuss SharePoint 2010 Overview</a:t>
            </a:r>
          </a:p>
          <a:p>
            <a:endParaRPr lang="en-US" smtClean="0">
              <a:latin typeface="Arial" pitchFamily="34" charset="0"/>
            </a:endParaRPr>
          </a:p>
        </p:txBody>
      </p:sp>
      <p:sp>
        <p:nvSpPr>
          <p:cNvPr id="24580" name="Slide Number Placeholder 3"/>
          <p:cNvSpPr>
            <a:spLocks noGrp="1"/>
          </p:cNvSpPr>
          <p:nvPr>
            <p:ph type="sldNum" sz="quarter" idx="5"/>
          </p:nvPr>
        </p:nvSpPr>
        <p:spPr>
          <a:noFill/>
        </p:spPr>
        <p:txBody>
          <a:bodyPr/>
          <a:lstStyle/>
          <a:p>
            <a:fld id="{C845DBDC-F487-4C81-8C40-7CF6094067D5}" type="slidenum">
              <a:rPr lang="en-US" smtClean="0">
                <a:latin typeface="Arial" pitchFamily="34" charset="0"/>
              </a:rPr>
              <a:pPr/>
              <a:t>4</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r>
              <a:rPr lang="en-US" smtClean="0">
                <a:latin typeface="Arial" pitchFamily="34" charset="0"/>
              </a:rPr>
              <a:t>There has been a major overhaul to the most basic aspects of the SharePoint UI. Many of these changes have been designed to get rid of all the HTTP postbacks that are required when making updates in the browser. SharePoint 2010 has a new core engine for processing pages based on ASP.NET AJAX and designed to delivery a more of a Web 2.0 user experience.</a:t>
            </a:r>
          </a:p>
          <a:p>
            <a:endParaRPr lang="en-US" smtClean="0">
              <a:latin typeface="Arial" pitchFamily="34" charset="0"/>
            </a:endParaRPr>
          </a:p>
          <a:p>
            <a:r>
              <a:rPr lang="en-US" smtClean="0">
                <a:latin typeface="Arial" pitchFamily="34" charset="0"/>
              </a:rPr>
              <a:t>SharePoint 2010 adds a new server-side ribbon to create a consistency with the client-side ribbon added to Office applications with the release of the Office 2007 system. The ribbon now provides a JavaScript-enabled paradigm where the user can move between modes (e.g. edit mode versus diisplay mode) without sending postbacks to the Web server. In-place editing is the most obvious change that users will notice when moving from SharePoint 2007.</a:t>
            </a:r>
          </a:p>
          <a:p>
            <a:endParaRPr lang="en-US" smtClean="0">
              <a:latin typeface="Arial" pitchFamily="34" charset="0"/>
            </a:endParaRPr>
          </a:p>
        </p:txBody>
      </p:sp>
      <p:sp>
        <p:nvSpPr>
          <p:cNvPr id="33796" name="Slide Number Placeholder 3"/>
          <p:cNvSpPr>
            <a:spLocks noGrp="1"/>
          </p:cNvSpPr>
          <p:nvPr>
            <p:ph type="sldNum" sz="quarter" idx="5"/>
          </p:nvPr>
        </p:nvSpPr>
        <p:spPr>
          <a:noFill/>
        </p:spPr>
        <p:txBody>
          <a:bodyPr/>
          <a:lstStyle/>
          <a:p>
            <a:fld id="{8A44880E-2F1E-4CB9-9F60-A9317A9A5F96}"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smtClean="0">
                <a:latin typeface="Arial" pitchFamily="34" charset="0"/>
              </a:rPr>
              <a:t>This slide is a transition slide to move into a more developer-centric topic. Ask students if they have programmed in the past using these classes which of common types in the SharePoint object model.</a:t>
            </a:r>
          </a:p>
        </p:txBody>
      </p:sp>
      <p:sp>
        <p:nvSpPr>
          <p:cNvPr id="34820" name="Slide Number Placeholder 3"/>
          <p:cNvSpPr>
            <a:spLocks noGrp="1"/>
          </p:cNvSpPr>
          <p:nvPr>
            <p:ph type="sldNum" sz="quarter" idx="5"/>
          </p:nvPr>
        </p:nvSpPr>
        <p:spPr>
          <a:noFill/>
        </p:spPr>
        <p:txBody>
          <a:bodyPr/>
          <a:lstStyle/>
          <a:p>
            <a:fld id="{50E130D3-B345-4A23-B981-4C638E3B8673}" type="slidenum">
              <a:rPr lang="en-US" smtClean="0">
                <a:latin typeface="Arial" pitchFamily="34" charset="0"/>
              </a:rPr>
              <a:pPr/>
              <a:t>15</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r>
              <a:rPr lang="en-US" smtClean="0">
                <a:latin typeface="Arial" pitchFamily="34" charset="0"/>
              </a:rPr>
              <a:t>Discuss about SharePoint 2010 Tools and Improvements - The main thing to mention is that the Microsoft-provided developer experience is much better with these new tools than anything that have released in the past.</a:t>
            </a:r>
          </a:p>
          <a:p>
            <a:endParaRPr lang="en-US" smtClean="0">
              <a:latin typeface="Arial" pitchFamily="34" charset="0"/>
            </a:endParaRPr>
          </a:p>
        </p:txBody>
      </p:sp>
      <p:sp>
        <p:nvSpPr>
          <p:cNvPr id="35844" name="Slide Number Placeholder 3"/>
          <p:cNvSpPr>
            <a:spLocks noGrp="1"/>
          </p:cNvSpPr>
          <p:nvPr>
            <p:ph type="sldNum" sz="quarter" idx="5"/>
          </p:nvPr>
        </p:nvSpPr>
        <p:spPr>
          <a:noFill/>
        </p:spPr>
        <p:txBody>
          <a:bodyPr/>
          <a:lstStyle/>
          <a:p>
            <a:fld id="{163838C6-EC57-42EC-9218-99F5B196A021}" type="slidenum">
              <a:rPr lang="en-US" smtClean="0">
                <a:latin typeface="Arial" pitchFamily="34" charset="0"/>
              </a:rPr>
              <a:pPr/>
              <a:t>16</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latin typeface="Arial" pitchFamily="34" charset="0"/>
            </a:endParaRPr>
          </a:p>
        </p:txBody>
      </p:sp>
      <p:sp>
        <p:nvSpPr>
          <p:cNvPr id="25604" name="Slide Number Placeholder 3"/>
          <p:cNvSpPr>
            <a:spLocks noGrp="1"/>
          </p:cNvSpPr>
          <p:nvPr>
            <p:ph type="sldNum" sz="quarter" idx="5"/>
          </p:nvPr>
        </p:nvSpPr>
        <p:spPr>
          <a:noFill/>
        </p:spPr>
        <p:txBody>
          <a:bodyPr/>
          <a:lstStyle/>
          <a:p>
            <a:fld id="{934FA770-D92E-4C95-8567-364EE881CF5F}" type="slidenum">
              <a:rPr lang="en-US" smtClean="0">
                <a:latin typeface="Arial" pitchFamily="34" charset="0"/>
              </a:rPr>
              <a:pPr/>
              <a:t>5</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r>
              <a:rPr lang="en-US" smtClean="0">
                <a:latin typeface="Arial" pitchFamily="34" charset="0"/>
              </a:rPr>
              <a:t>Refer for more details http://sharepoint.microsoft.com/blog/Pages/BlogPost.aspx?PageType=4&amp;ListId={72C1C85B-1D2D-4A4A-90DE-CA74A7808184}&amp;pID=467</a:t>
            </a:r>
          </a:p>
          <a:p>
            <a:endParaRPr lang="en-US" smtClean="0">
              <a:latin typeface="Arial" pitchFamily="34" charset="0"/>
            </a:endParaRPr>
          </a:p>
          <a:p>
            <a:r>
              <a:rPr lang="en-US" smtClean="0">
                <a:latin typeface="Arial" pitchFamily="34" charset="0"/>
              </a:rPr>
              <a:t>http://www.quicklearn.us/library/sps.Sharepoint%20History.ashx</a:t>
            </a:r>
          </a:p>
          <a:p>
            <a:endParaRPr lang="en-US" smtClean="0">
              <a:latin typeface="Arial" pitchFamily="34" charset="0"/>
            </a:endParaRPr>
          </a:p>
          <a:p>
            <a:r>
              <a:rPr lang="en-US" smtClean="0">
                <a:latin typeface="Arial" pitchFamily="34" charset="0"/>
              </a:rPr>
              <a:t>http://www.joiningdots.net/blog/2006/08/sharepoint-history.html</a:t>
            </a:r>
          </a:p>
        </p:txBody>
      </p:sp>
      <p:sp>
        <p:nvSpPr>
          <p:cNvPr id="26628" name="Slide Number Placeholder 3"/>
          <p:cNvSpPr>
            <a:spLocks noGrp="1"/>
          </p:cNvSpPr>
          <p:nvPr>
            <p:ph type="sldNum" sz="quarter" idx="5"/>
          </p:nvPr>
        </p:nvSpPr>
        <p:spPr>
          <a:noFill/>
        </p:spPr>
        <p:txBody>
          <a:bodyPr/>
          <a:lstStyle/>
          <a:p>
            <a:fld id="{DA7FC7E5-64EF-4117-88B2-2B28DEC88680}" type="slidenum">
              <a:rPr lang="en-US" smtClean="0">
                <a:latin typeface="Arial" pitchFamily="34" charset="0"/>
              </a:rPr>
              <a:pPr/>
              <a:t>7</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r>
              <a:rPr lang="en-US" smtClean="0">
                <a:latin typeface="Arial" pitchFamily="34" charset="0"/>
              </a:rPr>
              <a:t>http://technet.microsoft.com/en-us/library/cc262485.aspx</a:t>
            </a:r>
          </a:p>
        </p:txBody>
      </p:sp>
      <p:sp>
        <p:nvSpPr>
          <p:cNvPr id="27652" name="Slide Number Placeholder 3"/>
          <p:cNvSpPr>
            <a:spLocks noGrp="1"/>
          </p:cNvSpPr>
          <p:nvPr>
            <p:ph type="sldNum" sz="quarter" idx="5"/>
          </p:nvPr>
        </p:nvSpPr>
        <p:spPr>
          <a:noFill/>
        </p:spPr>
        <p:txBody>
          <a:bodyPr/>
          <a:lstStyle/>
          <a:p>
            <a:fld id="{2235FF2E-4800-4085-9BCE-1A16EB8E0C27}"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r>
              <a:rPr lang="en-US" smtClean="0">
                <a:latin typeface="Arial" pitchFamily="34" charset="0"/>
              </a:rPr>
              <a:t>http://technet.microsoft.com/en-us/library/cc262485.aspx</a:t>
            </a:r>
          </a:p>
        </p:txBody>
      </p:sp>
      <p:sp>
        <p:nvSpPr>
          <p:cNvPr id="28676" name="Slide Number Placeholder 3"/>
          <p:cNvSpPr>
            <a:spLocks noGrp="1"/>
          </p:cNvSpPr>
          <p:nvPr>
            <p:ph type="sldNum" sz="quarter" idx="5"/>
          </p:nvPr>
        </p:nvSpPr>
        <p:spPr>
          <a:noFill/>
        </p:spPr>
        <p:txBody>
          <a:bodyPr/>
          <a:lstStyle/>
          <a:p>
            <a:fld id="{A2256ABF-7A3F-4ED0-81DA-297801677756}"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hangingPunct="1"/>
            <a:r>
              <a:rPr lang="en-US" smtClean="0">
                <a:latin typeface="Arial" pitchFamily="34" charset="0"/>
                <a:ea typeface="MS PGothic" pitchFamily="34" charset="-128"/>
              </a:rPr>
              <a:t>Many student will be familiar with WSS 3.0 and MOSS. Here are some questions that each student should answer.</a:t>
            </a:r>
          </a:p>
          <a:p>
            <a:pPr hangingPunct="1"/>
            <a:endParaRPr lang="en-US" smtClean="0">
              <a:latin typeface="Arial" pitchFamily="34" charset="0"/>
              <a:ea typeface="MS PGothic" pitchFamily="34" charset="-128"/>
            </a:endParaRPr>
          </a:p>
          <a:p>
            <a:pPr hangingPunct="1"/>
            <a:r>
              <a:rPr lang="en-US" smtClean="0">
                <a:latin typeface="Arial" pitchFamily="34" charset="0"/>
                <a:ea typeface="MS PGothic" pitchFamily="34" charset="-128"/>
              </a:rPr>
              <a:t>Are you familiar with MOSS 2007 and WSS 3.0 </a:t>
            </a:r>
          </a:p>
          <a:p>
            <a:pPr lvl="1" hangingPunct="1"/>
            <a:r>
              <a:rPr lang="en-US" smtClean="0">
                <a:latin typeface="Arial" pitchFamily="34" charset="0"/>
                <a:ea typeface="MS PGothic" pitchFamily="34" charset="-128"/>
              </a:rPr>
              <a:t>as a user?</a:t>
            </a:r>
          </a:p>
          <a:p>
            <a:pPr lvl="1" hangingPunct="1"/>
            <a:r>
              <a:rPr lang="en-US" smtClean="0">
                <a:latin typeface="Arial" pitchFamily="34" charset="0"/>
                <a:ea typeface="MS PGothic" pitchFamily="34" charset="-128"/>
              </a:rPr>
              <a:t>as a site administrator?</a:t>
            </a:r>
          </a:p>
          <a:p>
            <a:pPr lvl="1" hangingPunct="1"/>
            <a:r>
              <a:rPr lang="en-US" smtClean="0">
                <a:latin typeface="Arial" pitchFamily="34" charset="0"/>
                <a:ea typeface="MS PGothic" pitchFamily="34" charset="-128"/>
              </a:rPr>
              <a:t>as a farm administrator?</a:t>
            </a:r>
          </a:p>
          <a:p>
            <a:pPr lvl="1" hangingPunct="1"/>
            <a:r>
              <a:rPr lang="en-US" smtClean="0">
                <a:latin typeface="Arial" pitchFamily="34" charset="0"/>
                <a:ea typeface="MS PGothic" pitchFamily="34" charset="-128"/>
              </a:rPr>
              <a:t>as a developer?</a:t>
            </a:r>
          </a:p>
          <a:p>
            <a:pPr lvl="1" hangingPunct="1"/>
            <a:endParaRPr lang="en-US" smtClean="0">
              <a:latin typeface="Arial" pitchFamily="34" charset="0"/>
              <a:ea typeface="MS PGothic" pitchFamily="34" charset="-128"/>
            </a:endParaRPr>
          </a:p>
          <a:p>
            <a:pPr hangingPunct="1"/>
            <a:r>
              <a:rPr lang="en-US" smtClean="0">
                <a:latin typeface="Arial" pitchFamily="34" charset="0"/>
                <a:ea typeface="MS PGothic" pitchFamily="34" charset="-128"/>
              </a:rPr>
              <a:t>What types of components have you developed for SharePoint? </a:t>
            </a:r>
          </a:p>
          <a:p>
            <a:pPr lvl="1" hangingPunct="1"/>
            <a:r>
              <a:rPr lang="en-US" smtClean="0">
                <a:latin typeface="Arial" pitchFamily="34" charset="0"/>
                <a:ea typeface="MS PGothic" pitchFamily="34" charset="-128"/>
              </a:rPr>
              <a:t>Features and Solution packages</a:t>
            </a:r>
          </a:p>
          <a:p>
            <a:pPr lvl="1" hangingPunct="1"/>
            <a:r>
              <a:rPr lang="en-US" smtClean="0">
                <a:latin typeface="Arial" pitchFamily="34" charset="0"/>
                <a:ea typeface="MS PGothic" pitchFamily="34" charset="-128"/>
              </a:rPr>
              <a:t>Web Parts and Event Handlers</a:t>
            </a:r>
          </a:p>
          <a:p>
            <a:pPr lvl="1" hangingPunct="1"/>
            <a:r>
              <a:rPr lang="en-US" smtClean="0">
                <a:latin typeface="Arial" pitchFamily="34" charset="0"/>
                <a:ea typeface="MS PGothic" pitchFamily="34" charset="-128"/>
              </a:rPr>
              <a:t>ListDefs and SiteDefs</a:t>
            </a:r>
          </a:p>
          <a:p>
            <a:pPr hangingPunct="1"/>
            <a:endParaRPr lang="en-US" smtClean="0">
              <a:latin typeface="Arial" pitchFamily="34" charset="0"/>
              <a:ea typeface="MS PGothic" pitchFamily="34" charset="-128"/>
            </a:endParaRPr>
          </a:p>
          <a:p>
            <a:pPr hangingPunct="1"/>
            <a:r>
              <a:rPr lang="en-US" smtClean="0">
                <a:latin typeface="Arial" pitchFamily="34" charset="0"/>
                <a:ea typeface="MS PGothic" pitchFamily="34" charset="-128"/>
              </a:rPr>
              <a:t>What Tools and utilities have you used?</a:t>
            </a:r>
          </a:p>
          <a:p>
            <a:pPr lvl="1" hangingPunct="1"/>
            <a:r>
              <a:rPr lang="en-US" smtClean="0">
                <a:latin typeface="Arial" pitchFamily="34" charset="0"/>
                <a:ea typeface="MS PGothic" pitchFamily="34" charset="-128"/>
              </a:rPr>
              <a:t>Visual Studio Extensions for WSS 3.0</a:t>
            </a:r>
          </a:p>
          <a:p>
            <a:pPr lvl="1" hangingPunct="1"/>
            <a:r>
              <a:rPr lang="en-US" smtClean="0">
                <a:latin typeface="Arial" pitchFamily="34" charset="0"/>
                <a:ea typeface="MS PGothic" pitchFamily="34" charset="-128"/>
              </a:rPr>
              <a:t>CodePlex utilities</a:t>
            </a:r>
          </a:p>
          <a:p>
            <a:endParaRPr lang="en-US" smtClean="0">
              <a:latin typeface="Arial" pitchFamily="34" charset="0"/>
            </a:endParaRPr>
          </a:p>
        </p:txBody>
      </p:sp>
      <p:sp>
        <p:nvSpPr>
          <p:cNvPr id="29700" name="Slide Number Placeholder 3"/>
          <p:cNvSpPr>
            <a:spLocks noGrp="1"/>
          </p:cNvSpPr>
          <p:nvPr>
            <p:ph type="sldNum" sz="quarter" idx="5"/>
          </p:nvPr>
        </p:nvSpPr>
        <p:spPr>
          <a:noFill/>
        </p:spPr>
        <p:txBody>
          <a:bodyPr/>
          <a:lstStyle/>
          <a:p>
            <a:fld id="{891C8BA1-12A8-40C0-8AE8-6F962EC9C63F}"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smtClean="0"/>
              <a:t>Discuss about 6 </a:t>
            </a:r>
            <a:r>
              <a:rPr lang="en-US" dirty="0" err="1" smtClean="0"/>
              <a:t>pillors</a:t>
            </a:r>
            <a:endParaRPr lang="en-US" dirty="0" smtClean="0"/>
          </a:p>
          <a:p>
            <a:pPr>
              <a:defRPr/>
            </a:pPr>
            <a:r>
              <a:rPr lang="en-US" b="1" dirty="0" smtClean="0"/>
              <a:t>SharePoint 2010 Review: The New 6 Pillars of SharePoint</a:t>
            </a:r>
          </a:p>
          <a:p>
            <a:pPr>
              <a:defRPr/>
            </a:pPr>
            <a:r>
              <a:rPr lang="en-US" b="1" dirty="0" smtClean="0"/>
              <a:t>1. Sites</a:t>
            </a:r>
          </a:p>
          <a:p>
            <a:pPr>
              <a:defRPr/>
            </a:pPr>
            <a:r>
              <a:rPr lang="en-US" dirty="0" smtClean="0"/>
              <a:t>Essentially, everything you do in SharePoint is site-based. These sites can be accessible through your intranet, extranet or internet. They can be collaboration workspaces, business </a:t>
            </a:r>
            <a:r>
              <a:rPr lang="en-US" dirty="0" err="1" smtClean="0"/>
              <a:t>dasboards</a:t>
            </a:r>
            <a:r>
              <a:rPr lang="en-US" dirty="0" smtClean="0"/>
              <a:t>, portals, your public web presence. You also have personalization via </a:t>
            </a:r>
            <a:r>
              <a:rPr lang="en-US" dirty="0" err="1" smtClean="0"/>
              <a:t>MySites</a:t>
            </a:r>
            <a:r>
              <a:rPr lang="en-US" dirty="0" smtClean="0"/>
              <a:t>, content targeting and tagging.</a:t>
            </a:r>
          </a:p>
          <a:p>
            <a:pPr>
              <a:defRPr/>
            </a:pPr>
            <a:r>
              <a:rPr lang="en-US" dirty="0" smtClean="0"/>
              <a:t>Perhaps the point here is that whether you are building an intranet, an extranet or an Internet site, the tools you need are similar. Personalization, collaboration, communities, social networking, content management — these things can be leveraged across any type of site you create.</a:t>
            </a:r>
          </a:p>
          <a:p>
            <a:pPr>
              <a:defRPr/>
            </a:pPr>
            <a:r>
              <a:rPr lang="en-US" dirty="0" smtClean="0"/>
              <a:t>Another important point to make here is that SharePoint 2010 is a platform that can support the growing number of mobile workers across an organization. This new virtual cube experience is supported through collaboration, content management and community capabilities. And SharePoint Workspace has arrived to support offline access (sometimes we do disconnect from the network).</a:t>
            </a:r>
          </a:p>
          <a:p>
            <a:pPr>
              <a:defRPr/>
            </a:pPr>
            <a:endParaRPr lang="en-US" b="1" dirty="0" smtClean="0"/>
          </a:p>
          <a:p>
            <a:pPr>
              <a:defRPr/>
            </a:pPr>
            <a:r>
              <a:rPr lang="en-US" b="1" dirty="0" smtClean="0"/>
              <a:t>2. Communities</a:t>
            </a:r>
          </a:p>
          <a:p>
            <a:pPr>
              <a:defRPr/>
            </a:pPr>
            <a:r>
              <a:rPr lang="en-US" dirty="0" smtClean="0"/>
              <a:t>It was called </a:t>
            </a:r>
            <a:r>
              <a:rPr lang="en-US" dirty="0" err="1" smtClean="0"/>
              <a:t>Facebook</a:t>
            </a:r>
            <a:r>
              <a:rPr lang="en-US" dirty="0" smtClean="0"/>
              <a:t> for the Enterprise during a Microsoft demonstration, and while I sort of dislike that term, the thinking behind it made sense. Microsoft has taken the social aspects of SharePoint 2007 and made them a lot better. </a:t>
            </a:r>
            <a:r>
              <a:rPr lang="en-US" dirty="0" err="1" smtClean="0"/>
              <a:t>MySites</a:t>
            </a:r>
            <a:r>
              <a:rPr lang="en-US" dirty="0" smtClean="0"/>
              <a:t> actually becomes a very useful component, Profiles are rich, there's a newsfeed — or activity feed — to keep you in the loop.</a:t>
            </a:r>
          </a:p>
          <a:p>
            <a:pPr>
              <a:defRPr/>
            </a:pPr>
            <a:r>
              <a:rPr lang="en-US" dirty="0" smtClean="0"/>
              <a:t>Communities are really special collaboration sites, if that helps you envision them better. They are not exactly like the communities you may be use to in solutions like </a:t>
            </a:r>
            <a:r>
              <a:rPr lang="en-US" dirty="0" err="1" smtClean="0"/>
              <a:t>Telligent</a:t>
            </a:r>
            <a:r>
              <a:rPr lang="en-US" dirty="0" smtClean="0"/>
              <a:t>, </a:t>
            </a:r>
            <a:r>
              <a:rPr lang="en-US" dirty="0" err="1" smtClean="0"/>
              <a:t>NewsGator</a:t>
            </a:r>
            <a:r>
              <a:rPr lang="en-US" dirty="0" smtClean="0"/>
              <a:t> or Jive, but the social computing capabilities are much better than 2007.</a:t>
            </a:r>
          </a:p>
          <a:p>
            <a:pPr>
              <a:defRPr/>
            </a:pPr>
            <a:endParaRPr lang="en-US" b="1" dirty="0" smtClean="0"/>
          </a:p>
          <a:p>
            <a:pPr>
              <a:defRPr/>
            </a:pPr>
            <a:r>
              <a:rPr lang="en-US" b="1" dirty="0" smtClean="0"/>
              <a:t>3. Content</a:t>
            </a:r>
          </a:p>
          <a:p>
            <a:pPr>
              <a:defRPr/>
            </a:pPr>
            <a:r>
              <a:rPr lang="en-US" dirty="0" smtClean="0"/>
              <a:t>In many ways, this pillar should really just be renamed Document and Records Management, but there's two many words to fit on the new SharePoint wheel. Maybe this is where the enhancements have really taken SharePoint from a departmental, or SMB solution to a real enterprise option.</a:t>
            </a:r>
          </a:p>
          <a:p>
            <a:pPr>
              <a:defRPr/>
            </a:pPr>
            <a:r>
              <a:rPr lang="en-US" dirty="0" smtClean="0"/>
              <a:t>There have been massive improvements to metadata creation and management, and taxonomy. You can set retention policies on content types, which can, by the way, be created globally. The amount of documents that can be added to SharePoint 2010 has increased significantly and the support for external data storage makes it that much better. You've got in place records management, a record management center, auditing and version control, and much more.</a:t>
            </a:r>
          </a:p>
          <a:p>
            <a:pPr>
              <a:defRPr/>
            </a:pPr>
            <a:r>
              <a:rPr lang="en-US" dirty="0" smtClean="0"/>
              <a:t>Important to note here that all these capabilities support not only document-based content, but web pages and social content as well.</a:t>
            </a:r>
          </a:p>
          <a:p>
            <a:pPr>
              <a:defRPr/>
            </a:pPr>
            <a:r>
              <a:rPr lang="en-US" dirty="0" smtClean="0"/>
              <a:t>DoD5015 certification is still not available, but likely in the works, as is support for the newly official CMIS standard.</a:t>
            </a:r>
          </a:p>
          <a:p>
            <a:pPr>
              <a:defRPr/>
            </a:pPr>
            <a:r>
              <a:rPr lang="en-US" b="1" dirty="0" smtClean="0"/>
              <a:t>4. Search</a:t>
            </a:r>
          </a:p>
          <a:p>
            <a:pPr>
              <a:defRPr/>
            </a:pPr>
            <a:r>
              <a:rPr lang="en-US" dirty="0" smtClean="0"/>
              <a:t>With the acquisition of FAST and its integration into SharePoint 2010, search has improved a great deal. Of course FAST Search for SharePoint is not the default search option. That, too, however has seen a number of improvements.</a:t>
            </a:r>
          </a:p>
          <a:p>
            <a:pPr>
              <a:defRPr/>
            </a:pPr>
            <a:endParaRPr lang="en-US" b="1" dirty="0" smtClean="0"/>
          </a:p>
          <a:p>
            <a:pPr>
              <a:defRPr/>
            </a:pPr>
            <a:r>
              <a:rPr lang="en-US" b="1" dirty="0" smtClean="0"/>
              <a:t>5. Insights</a:t>
            </a:r>
          </a:p>
          <a:p>
            <a:pPr>
              <a:defRPr/>
            </a:pPr>
            <a:r>
              <a:rPr lang="en-US" dirty="0" smtClean="0"/>
              <a:t>SQL Server 2008 R2 has added a number of self-service business intelligence capabilities, including some new functionality that works for SharePoint 2010. This is business intelligence for the information worker including dashboards, scorecards, reports and more.</a:t>
            </a:r>
          </a:p>
          <a:p>
            <a:pPr>
              <a:defRPr/>
            </a:pPr>
            <a:r>
              <a:rPr lang="en-US" dirty="0" smtClean="0"/>
              <a:t>You now have </a:t>
            </a:r>
            <a:r>
              <a:rPr lang="en-US" dirty="0" err="1" smtClean="0"/>
              <a:t>PowerPivot</a:t>
            </a:r>
            <a:r>
              <a:rPr lang="en-US" dirty="0" smtClean="0"/>
              <a:t> for SharePoint and Reporting Services 3.0. To take the business intelligence capabilities to the next step, Microsoft has added Performance Point Server to the SharePoint platform, renaming it </a:t>
            </a:r>
            <a:r>
              <a:rPr lang="en-US" b="1" dirty="0" err="1" smtClean="0"/>
              <a:t>PerformancePoint</a:t>
            </a:r>
            <a:r>
              <a:rPr lang="en-US" b="1" dirty="0" smtClean="0"/>
              <a:t> Services for SharePoint</a:t>
            </a:r>
            <a:endParaRPr lang="en-US" dirty="0" smtClean="0"/>
          </a:p>
          <a:p>
            <a:pPr>
              <a:defRPr/>
            </a:pPr>
            <a:endParaRPr lang="en-US" b="1" dirty="0" smtClean="0"/>
          </a:p>
          <a:p>
            <a:pPr>
              <a:defRPr/>
            </a:pPr>
            <a:r>
              <a:rPr lang="en-US" b="1" dirty="0" smtClean="0"/>
              <a:t>6. Composites</a:t>
            </a:r>
          </a:p>
          <a:p>
            <a:pPr>
              <a:defRPr/>
            </a:pPr>
            <a:r>
              <a:rPr lang="en-US" dirty="0" smtClean="0"/>
              <a:t>Remember, SharePoint is a platform. And with SharePoint 2010 comes a rich API and the new Business Connectivity Services. It has become much easier to integrate data from your line of business systems, mixing in a little collaboration, a rich security model, upcoming support for CMIS.</a:t>
            </a:r>
          </a:p>
          <a:p>
            <a:pPr>
              <a:defRPr/>
            </a:pPr>
            <a:r>
              <a:rPr lang="en-US" dirty="0" smtClean="0"/>
              <a:t>These composite applications can be built without diving into the world of developer code as well using tools like InfoPath, SharePoint Designer 2010 and Visio 2010. Cheers and </a:t>
            </a:r>
            <a:r>
              <a:rPr lang="en-US" dirty="0" err="1" smtClean="0"/>
              <a:t>woots</a:t>
            </a:r>
            <a:r>
              <a:rPr lang="en-US" dirty="0" smtClean="0"/>
              <a:t> just went up among the information workers, and shudders of fear among IT.</a:t>
            </a:r>
          </a:p>
          <a:p>
            <a:pPr>
              <a:defRPr/>
            </a:pPr>
            <a:endParaRPr lang="en-US" b="1" dirty="0" smtClean="0"/>
          </a:p>
        </p:txBody>
      </p:sp>
      <p:sp>
        <p:nvSpPr>
          <p:cNvPr id="30724" name="Slide Number Placeholder 3"/>
          <p:cNvSpPr>
            <a:spLocks noGrp="1"/>
          </p:cNvSpPr>
          <p:nvPr>
            <p:ph type="sldNum" sz="quarter" idx="5"/>
          </p:nvPr>
        </p:nvSpPr>
        <p:spPr>
          <a:noFill/>
        </p:spPr>
        <p:txBody>
          <a:bodyPr/>
          <a:lstStyle/>
          <a:p>
            <a:fld id="{2E88CAA7-E2A0-4558-8D25-7746FEC675A2}" type="slidenum">
              <a:rPr lang="en-US" smtClean="0">
                <a:latin typeface="Arial" pitchFamily="34" charset="0"/>
              </a:rPr>
              <a:pPr/>
              <a:t>11</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hangingPunct="1"/>
            <a:r>
              <a:rPr lang="en-US" smtClean="0">
                <a:latin typeface="Arial" pitchFamily="34" charset="0"/>
                <a:ea typeface="MS PGothic" pitchFamily="34" charset="-128"/>
              </a:rPr>
              <a:t>SharePoint Server 2010 is the next version of the SharePoint technology stack. There will be three different SKUs for SharePoint Server 2010</a:t>
            </a:r>
          </a:p>
          <a:p>
            <a:pPr lvl="1" hangingPunct="1"/>
            <a:r>
              <a:rPr lang="en-US" smtClean="0">
                <a:latin typeface="Arial" pitchFamily="34" charset="0"/>
                <a:ea typeface="MS PGothic" pitchFamily="34" charset="-128"/>
              </a:rPr>
              <a:t>SharePoint 2010 Server Enterprise</a:t>
            </a:r>
          </a:p>
          <a:p>
            <a:pPr lvl="1" hangingPunct="1"/>
            <a:r>
              <a:rPr lang="en-US" smtClean="0">
                <a:latin typeface="Arial" pitchFamily="34" charset="0"/>
                <a:ea typeface="MS PGothic" pitchFamily="34" charset="-128"/>
              </a:rPr>
              <a:t>SharePoint 2010 Server Standard</a:t>
            </a:r>
          </a:p>
          <a:p>
            <a:pPr lvl="1" hangingPunct="1"/>
            <a:r>
              <a:rPr lang="en-US" smtClean="0">
                <a:latin typeface="Arial" pitchFamily="34" charset="0"/>
                <a:ea typeface="MS PGothic" pitchFamily="34" charset="-128"/>
              </a:rPr>
              <a:t>Microsoft SharePoint Foundation</a:t>
            </a:r>
            <a:endParaRPr lang="en-US" i="1" smtClean="0">
              <a:latin typeface="Arial" pitchFamily="34" charset="0"/>
              <a:ea typeface="MS PGothic" pitchFamily="34" charset="-128"/>
            </a:endParaRPr>
          </a:p>
          <a:p>
            <a:pPr lvl="1" hangingPunct="1"/>
            <a:endParaRPr lang="en-US" i="1" smtClean="0">
              <a:latin typeface="Arial" pitchFamily="34" charset="0"/>
              <a:ea typeface="MS PGothic" pitchFamily="34" charset="-128"/>
            </a:endParaRPr>
          </a:p>
          <a:p>
            <a:pPr hangingPunct="1"/>
            <a:r>
              <a:rPr lang="en-US" smtClean="0">
                <a:latin typeface="Arial" pitchFamily="34" charset="0"/>
                <a:ea typeface="MS PGothic" pitchFamily="34" charset="-128"/>
              </a:rPr>
              <a:t>SharePoint 2010 Server only runs on 64-bit operating systems. This is different from MOSS 2007 and WSS 3.0 which ran on either a 32-bit OS and a 64-bit OS.</a:t>
            </a:r>
          </a:p>
          <a:p>
            <a:pPr hangingPunct="1"/>
            <a:r>
              <a:rPr lang="en-US" smtClean="0">
                <a:latin typeface="Arial" pitchFamily="34" charset="0"/>
                <a:ea typeface="MS PGothic" pitchFamily="34" charset="-128"/>
              </a:rPr>
              <a:t>SharePoint 2010 Server is the first version of the product that supports installation on a client OS for development. The supported clients Oss included 64-bit version of Windows 7 and Windows Vista.</a:t>
            </a:r>
          </a:p>
          <a:p>
            <a:pPr hangingPunct="1"/>
            <a:endParaRPr lang="en-US" smtClean="0">
              <a:latin typeface="Arial" pitchFamily="34" charset="0"/>
              <a:ea typeface="MS PGothic" pitchFamily="34" charset="-128"/>
            </a:endParaRPr>
          </a:p>
          <a:p>
            <a:pPr hangingPunct="1"/>
            <a:r>
              <a:rPr lang="en-US" smtClean="0">
                <a:latin typeface="Arial" pitchFamily="34" charset="0"/>
                <a:ea typeface="MS PGothic" pitchFamily="34" charset="-128"/>
              </a:rPr>
              <a:t>IIS 7.0 investments – few changes for the httpmodules and httphandlers registrations in the web.config – requires changes to webconfigmodifications</a:t>
            </a:r>
          </a:p>
          <a:p>
            <a:pPr hangingPunct="1"/>
            <a:r>
              <a:rPr lang="en-US" smtClean="0">
                <a:latin typeface="Arial" pitchFamily="34" charset="0"/>
                <a:ea typeface="MS PGothic" pitchFamily="34" charset="-128"/>
              </a:rPr>
              <a:t>Ajax &amp; Silverlight modifications natively supported by the platform</a:t>
            </a:r>
          </a:p>
          <a:p>
            <a:pPr hangingPunct="1"/>
            <a:endParaRPr lang="en-US" smtClean="0">
              <a:latin typeface="Arial" pitchFamily="34" charset="0"/>
              <a:ea typeface="MS PGothic" pitchFamily="34" charset="-128"/>
            </a:endParaRPr>
          </a:p>
          <a:p>
            <a:pPr hangingPunct="1"/>
            <a:r>
              <a:rPr lang="en-US" smtClean="0">
                <a:latin typeface="Arial" pitchFamily="34" charset="0"/>
                <a:ea typeface="MS PGothic" pitchFamily="34" charset="-128"/>
              </a:rPr>
              <a:t>Word services good example of the new possibilities of the Platform – transform documents for example to pdf and print them. Services provide new possibilities</a:t>
            </a:r>
            <a:endParaRPr lang="en-US" smtClean="0">
              <a:latin typeface="Arial" pitchFamily="34" charset="0"/>
            </a:endParaRPr>
          </a:p>
        </p:txBody>
      </p:sp>
      <p:sp>
        <p:nvSpPr>
          <p:cNvPr id="31748" name="Slide Number Placeholder 3"/>
          <p:cNvSpPr>
            <a:spLocks noGrp="1"/>
          </p:cNvSpPr>
          <p:nvPr>
            <p:ph type="sldNum" sz="quarter" idx="5"/>
          </p:nvPr>
        </p:nvSpPr>
        <p:spPr>
          <a:noFill/>
        </p:spPr>
        <p:txBody>
          <a:bodyPr/>
          <a:lstStyle/>
          <a:p>
            <a:fld id="{9F456225-063C-480E-AE0C-1509BFA41F12}" type="slidenum">
              <a:rPr lang="en-US" smtClean="0">
                <a:latin typeface="Arial" pitchFamily="34" charset="0"/>
              </a:rPr>
              <a:pPr/>
              <a:t>12</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r>
              <a:rPr lang="en-US" smtClean="0">
                <a:latin typeface="Arial" pitchFamily="34" charset="0"/>
              </a:rPr>
              <a:t>You can see from this list there are quite a few things for developers to get excited about when moving to SharePoint 2010. There is no need to drill into each of these bullets at this stage of the course but rather just to give students familiar with SharePoint 2007 a quick idea of the new surface area that they have to work with.</a:t>
            </a:r>
          </a:p>
          <a:p>
            <a:endParaRPr lang="en-US" smtClean="0">
              <a:latin typeface="Arial" pitchFamily="34" charset="0"/>
            </a:endParaRPr>
          </a:p>
        </p:txBody>
      </p:sp>
      <p:sp>
        <p:nvSpPr>
          <p:cNvPr id="32772" name="Slide Number Placeholder 3"/>
          <p:cNvSpPr>
            <a:spLocks noGrp="1"/>
          </p:cNvSpPr>
          <p:nvPr>
            <p:ph type="sldNum" sz="quarter" idx="5"/>
          </p:nvPr>
        </p:nvSpPr>
        <p:spPr>
          <a:noFill/>
        </p:spPr>
        <p:txBody>
          <a:bodyPr/>
          <a:lstStyle/>
          <a:p>
            <a:fld id="{777EF53F-EB0B-447E-BEAF-4749A3AC5E29}" type="slidenum">
              <a:rPr lang="en-US" smtClean="0">
                <a:latin typeface="Arial" pitchFamily="34" charset="0"/>
              </a:rPr>
              <a:pPr/>
              <a:t>13</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latin typeface="Arial" charset="0"/>
            </a:endParaRPr>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latin typeface="Arial" charset="0"/>
            </a:endParaRPr>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latin typeface="Arial" charset="0"/>
            </a:endParaRPr>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latin typeface="Arial" charset="0"/>
            </a:endParaRPr>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latin typeface="Arial" charset="0"/>
            </a:endParaRPr>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latin typeface="Arial" charset="0"/>
            </a:endParaRPr>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latin typeface="Arial" charset="0"/>
            </a:endParaRPr>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latin typeface="Arial" charset="0"/>
            </a:endParaRPr>
          </a:p>
        </p:txBody>
      </p:sp>
      <p:pic>
        <p:nvPicPr>
          <p:cNvPr id="13" name="Picture 77" descr="j0284911"/>
          <p:cNvPicPr>
            <a:picLocks noChangeAspect="1" noChangeArrowheads="1"/>
          </p:cNvPicPr>
          <p:nvPr userDrawn="1"/>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userDrawn="1"/>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atin typeface="Arial" charset="0"/>
              </a:defRPr>
            </a:lvl1pPr>
          </a:lstStyle>
          <a:p>
            <a:pPr>
              <a:defRPr/>
            </a:pPr>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atin typeface="Arial" charset="0"/>
              </a:defRPr>
            </a:lvl1p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1D4C7779-1A8D-4653-9995-BB9E3189851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A66BE840-CA97-4B14-ADC9-8D1515A3925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endParaRPr lang="en-US" noProof="0" smtClean="0"/>
          </a:p>
        </p:txBody>
      </p:sp>
      <p:sp>
        <p:nvSpPr>
          <p:cNvPr id="4" name="Rectangle 57"/>
          <p:cNvSpPr>
            <a:spLocks noGrp="1" noChangeArrowheads="1"/>
          </p:cNvSpPr>
          <p:nvPr>
            <p:ph type="sldNum" sz="quarter" idx="10"/>
          </p:nvPr>
        </p:nvSpPr>
        <p:spPr>
          <a:ln/>
        </p:spPr>
        <p:txBody>
          <a:bodyPr/>
          <a:lstStyle>
            <a:lvl1pPr>
              <a:defRPr/>
            </a:lvl1pPr>
          </a:lstStyle>
          <a:p>
            <a:pPr>
              <a:defRPr/>
            </a:pPr>
            <a:fld id="{388F6410-36A3-43E6-BC06-FD61D167FA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EF0F0574-919F-4324-AFBE-6E0820057CF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08B17737-FC25-4097-BF5B-E80441BA546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8C97D121-14AB-4E90-849A-CEEF35C4F19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89FEA55C-B5AB-49D5-9A48-192621F8A39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3BE9851F-8518-47A3-A0E6-6F6A495FE01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10E204A6-CC2A-4C47-A2BB-36A91887F1A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C7CA41A4-0422-417E-B4E7-650A1D234E1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4BA1FD68-8163-4AB6-A459-BB0E26FF1B8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latin typeface="Arial" charset="0"/>
            </a:endParaRPr>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latin typeface="Arial" charset="0"/>
            </a:endParaRPr>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latin typeface="Arial" charset="0"/>
            </a:endParaRPr>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pPr>
              <a:defRPr/>
            </a:pPr>
            <a:fld id="{C26BA718-6504-47A8-A01F-6ED2DB6BCD87}" type="slidenum">
              <a:rPr lang="en-US"/>
              <a:pPr>
                <a:defRPr/>
              </a:pPr>
              <a:t>‹#›</a:t>
            </a:fld>
            <a:endParaRPr lang="en-US"/>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latin typeface="Arial" charset="0"/>
            </a:endParaRPr>
          </a:p>
        </p:txBody>
      </p:sp>
      <p:sp>
        <p:nvSpPr>
          <p:cNvPr id="1093" name="Text Box 69"/>
          <p:cNvSpPr txBox="1">
            <a:spLocks noChangeArrowheads="1"/>
          </p:cNvSpPr>
          <p:nvPr userDrawn="1"/>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latin typeface="Arial" charset="0"/>
            </a:endParaRPr>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latin typeface="Arial" charset="0"/>
            </a:endParaRPr>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latin typeface="Arial" charset="0"/>
            </a:endParaRPr>
          </a:p>
        </p:txBody>
      </p:sp>
      <p:pic>
        <p:nvPicPr>
          <p:cNvPr id="1040" name="Picture 16" descr="Academy Logo.jpg"/>
          <p:cNvPicPr>
            <a:picLocks noChangeAspect="1"/>
          </p:cNvPicPr>
          <p:nvPr userDrawn="1"/>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smtClean="0"/>
              <a:t>SharePoint 2010 Overview</a:t>
            </a:r>
          </a:p>
        </p:txBody>
      </p:sp>
      <p:pic>
        <p:nvPicPr>
          <p:cNvPr id="3075"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6"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38D9CF55-5C73-436B-9BE5-6BFF73CD0A86}" type="slidenum">
              <a:rPr lang="en-US" smtClean="0"/>
              <a:pPr/>
              <a:t>10</a:t>
            </a:fld>
            <a:endParaRPr lang="en-US" smtClean="0"/>
          </a:p>
        </p:txBody>
      </p:sp>
      <p:sp>
        <p:nvSpPr>
          <p:cNvPr id="12291" name="Rectangle 2"/>
          <p:cNvSpPr>
            <a:spLocks noGrp="1" noChangeArrowheads="1"/>
          </p:cNvSpPr>
          <p:nvPr>
            <p:ph type="title"/>
          </p:nvPr>
        </p:nvSpPr>
        <p:spPr/>
        <p:txBody>
          <a:bodyPr/>
          <a:lstStyle/>
          <a:p>
            <a:pPr eaLnBrk="1" hangingPunct="1"/>
            <a:r>
              <a:rPr lang="en-US" sz="3600" smtClean="0"/>
              <a:t>MOSS 2007</a:t>
            </a:r>
          </a:p>
        </p:txBody>
      </p:sp>
      <p:sp>
        <p:nvSpPr>
          <p:cNvPr id="12292" name="Rectangle 3"/>
          <p:cNvSpPr>
            <a:spLocks noGrp="1" noChangeArrowheads="1"/>
          </p:cNvSpPr>
          <p:nvPr>
            <p:ph type="body" idx="1"/>
          </p:nvPr>
        </p:nvSpPr>
        <p:spPr>
          <a:xfrm>
            <a:off x="228600" y="1447800"/>
            <a:ext cx="8686800" cy="4943475"/>
          </a:xfrm>
        </p:spPr>
        <p:txBody>
          <a:bodyPr/>
          <a:lstStyle/>
          <a:p>
            <a:r>
              <a:rPr lang="en-US" sz="2800" smtClean="0"/>
              <a:t>Windows SharePoint Services (WSS v3)</a:t>
            </a:r>
          </a:p>
          <a:p>
            <a:pPr lvl="1"/>
            <a:r>
              <a:rPr lang="en-US" sz="2400" smtClean="0"/>
              <a:t>Site and Workspace Provisioning Engine</a:t>
            </a:r>
          </a:p>
          <a:p>
            <a:pPr lvl="1"/>
            <a:r>
              <a:rPr lang="en-US" sz="2400" smtClean="0"/>
              <a:t>Out-of-the-box Collaboration Services</a:t>
            </a:r>
          </a:p>
          <a:p>
            <a:r>
              <a:rPr lang="en-US" sz="2800" smtClean="0"/>
              <a:t>Microsoft Office SharePoint Server (MOSS)</a:t>
            </a:r>
          </a:p>
          <a:p>
            <a:pPr lvl="1"/>
            <a:r>
              <a:rPr lang="en-US" sz="2400" smtClean="0"/>
              <a:t>User Profiles, Search, Workflows, WCM</a:t>
            </a:r>
          </a:p>
          <a:p>
            <a:pPr lvl="1"/>
            <a:r>
              <a:rPr lang="en-US" sz="2400" smtClean="0"/>
              <a:t>BDC, Excel Services, Forms Services, ECM</a:t>
            </a:r>
          </a:p>
          <a:p>
            <a:pPr eaLnBrk="1" hangingPunct="1">
              <a:buFont typeface="Wingdings" pitchFamily="2" charset="2"/>
              <a:buNone/>
            </a:pPr>
            <a:endParaRPr lang="en-US" smtClean="0"/>
          </a:p>
        </p:txBody>
      </p:sp>
      <p:sp>
        <p:nvSpPr>
          <p:cNvPr id="12293" name="Rectangle 187405"/>
          <p:cNvSpPr>
            <a:spLocks noChangeArrowheads="1"/>
          </p:cNvSpPr>
          <p:nvPr/>
        </p:nvSpPr>
        <p:spPr bwMode="auto">
          <a:xfrm>
            <a:off x="3810000" y="4648200"/>
            <a:ext cx="4038600" cy="425450"/>
          </a:xfrm>
          <a:prstGeom prst="rect">
            <a:avLst/>
          </a:prstGeom>
          <a:solidFill>
            <a:srgbClr val="66CCFF"/>
          </a:solidFill>
          <a:ln w="9525" algn="ctr">
            <a:solidFill>
              <a:schemeClr val="tx1"/>
            </a:solidFill>
            <a:miter lim="800000"/>
            <a:headEnd/>
            <a:tailEnd/>
          </a:ln>
        </p:spPr>
        <p:txBody>
          <a:bodyPr wrap="none" anchor="ctr"/>
          <a:lstStyle/>
          <a:p>
            <a:r>
              <a:rPr lang="en-US" sz="1200">
                <a:solidFill>
                  <a:schemeClr val="bg1"/>
                </a:solidFill>
              </a:rPr>
              <a:t>Windows SharePoint Services 3.0 (WSS v3)</a:t>
            </a:r>
          </a:p>
        </p:txBody>
      </p:sp>
      <p:sp>
        <p:nvSpPr>
          <p:cNvPr id="6" name="Straight Connector 5"/>
          <p:cNvSpPr>
            <a:spLocks noChangeShapeType="1"/>
          </p:cNvSpPr>
          <p:nvPr/>
        </p:nvSpPr>
        <p:spPr bwMode="auto">
          <a:xfrm>
            <a:off x="2895600" y="4419600"/>
            <a:ext cx="762000" cy="152400"/>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kern="0">
              <a:solidFill>
                <a:schemeClr val="tx1">
                  <a:alpha val="100000"/>
                </a:schemeClr>
              </a:solidFill>
              <a:latin typeface="Tahoma"/>
            </a:endParaRPr>
          </a:p>
        </p:txBody>
      </p:sp>
      <p:sp>
        <p:nvSpPr>
          <p:cNvPr id="7" name="Straight Connector 6"/>
          <p:cNvSpPr>
            <a:spLocks noChangeShapeType="1"/>
          </p:cNvSpPr>
          <p:nvPr/>
        </p:nvSpPr>
        <p:spPr bwMode="auto">
          <a:xfrm flipV="1">
            <a:off x="2895600" y="4646613"/>
            <a:ext cx="762000" cy="230187"/>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kern="0">
              <a:solidFill>
                <a:schemeClr val="tx1">
                  <a:alpha val="100000"/>
                </a:schemeClr>
              </a:solidFill>
              <a:latin typeface="Tahoma"/>
            </a:endParaRPr>
          </a:p>
        </p:txBody>
      </p:sp>
      <p:sp>
        <p:nvSpPr>
          <p:cNvPr id="8" name="Rectangle 7"/>
          <p:cNvSpPr>
            <a:spLocks noChangeArrowheads="1"/>
          </p:cNvSpPr>
          <p:nvPr/>
        </p:nvSpPr>
        <p:spPr bwMode="auto">
          <a:xfrm>
            <a:off x="1143000" y="4267200"/>
            <a:ext cx="1752600" cy="304800"/>
          </a:xfrm>
          <a:prstGeom prst="rect">
            <a:avLst/>
          </a:prstGeom>
          <a:solidFill>
            <a:srgbClr val="0070C0"/>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defRPr/>
            </a:pPr>
            <a:r>
              <a:rPr lang="en-US" sz="1200" dirty="0">
                <a:solidFill>
                  <a:schemeClr val="bg1"/>
                </a:solidFill>
              </a:rPr>
              <a:t>Browser Clients</a:t>
            </a:r>
          </a:p>
        </p:txBody>
      </p:sp>
      <p:sp>
        <p:nvSpPr>
          <p:cNvPr id="9" name="Rectangle 8"/>
          <p:cNvSpPr>
            <a:spLocks noChangeArrowheads="1"/>
          </p:cNvSpPr>
          <p:nvPr/>
        </p:nvSpPr>
        <p:spPr bwMode="auto">
          <a:xfrm>
            <a:off x="1143000" y="4724400"/>
            <a:ext cx="1752600" cy="304800"/>
          </a:xfrm>
          <a:prstGeom prst="rect">
            <a:avLst/>
          </a:prstGeom>
          <a:solidFill>
            <a:schemeClr val="accent3">
              <a:lumMod val="75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defRPr/>
            </a:pPr>
            <a:r>
              <a:rPr lang="en-US" sz="1200" dirty="0">
                <a:solidFill>
                  <a:schemeClr val="bg1"/>
                </a:solidFill>
              </a:rPr>
              <a:t>MS Office Clients</a:t>
            </a:r>
          </a:p>
        </p:txBody>
      </p:sp>
      <p:sp>
        <p:nvSpPr>
          <p:cNvPr id="10" name="Rectangle 187413"/>
          <p:cNvSpPr>
            <a:spLocks noChangeArrowheads="1"/>
          </p:cNvSpPr>
          <p:nvPr/>
        </p:nvSpPr>
        <p:spPr bwMode="auto">
          <a:xfrm>
            <a:off x="3810000" y="4159250"/>
            <a:ext cx="4038600" cy="425450"/>
          </a:xfrm>
          <a:prstGeom prst="rect">
            <a:avLst/>
          </a:prstGeom>
          <a:solidFill>
            <a:srgbClr val="99FF99"/>
          </a:solidFill>
          <a:ln w="9525" algn="ctr">
            <a:solidFill>
              <a:schemeClr val="tx1"/>
            </a:solidFill>
            <a:miter lim="800000"/>
            <a:headEnd/>
            <a:tailEnd/>
          </a:ln>
        </p:spPr>
        <p:txBody>
          <a:bodyPr wrap="none" anchor="ctr"/>
          <a:lstStyle/>
          <a:p>
            <a:pPr>
              <a:defRPr/>
            </a:pPr>
            <a:r>
              <a:rPr lang="en-US" sz="1200" dirty="0">
                <a:solidFill>
                  <a:schemeClr val="accent1">
                    <a:lumMod val="75000"/>
                  </a:schemeClr>
                </a:solidFill>
              </a:rPr>
              <a:t>Microsoft Office SharePoint Server 2007 (MOSS)</a:t>
            </a:r>
          </a:p>
        </p:txBody>
      </p:sp>
      <p:sp>
        <p:nvSpPr>
          <p:cNvPr id="11" name="Rectangle 187405"/>
          <p:cNvSpPr>
            <a:spLocks noChangeArrowheads="1"/>
          </p:cNvSpPr>
          <p:nvPr/>
        </p:nvSpPr>
        <p:spPr bwMode="auto">
          <a:xfrm>
            <a:off x="3810000" y="5911850"/>
            <a:ext cx="4038600" cy="457200"/>
          </a:xfrm>
          <a:prstGeom prst="rect">
            <a:avLst/>
          </a:prstGeom>
          <a:solidFill>
            <a:schemeClr val="tx1">
              <a:lumMod val="50000"/>
            </a:schemeClr>
          </a:solidFill>
          <a:ln w="9525" algn="ctr">
            <a:solidFill>
              <a:schemeClr val="tx1"/>
            </a:solidFill>
            <a:miter lim="800000"/>
            <a:headEnd/>
            <a:tailEnd/>
          </a:ln>
        </p:spPr>
        <p:txBody>
          <a:bodyPr wrap="none" anchor="ctr"/>
          <a:lstStyle/>
          <a:p>
            <a:pPr>
              <a:defRPr/>
            </a:pPr>
            <a:r>
              <a:rPr lang="en-US" sz="1200" dirty="0">
                <a:solidFill>
                  <a:schemeClr val="bg1"/>
                </a:solidFill>
              </a:rPr>
              <a:t>Windows Server 2003 </a:t>
            </a:r>
            <a:r>
              <a:rPr lang="en-US" sz="1200" i="1" dirty="0">
                <a:solidFill>
                  <a:schemeClr val="bg1"/>
                </a:solidFill>
              </a:rPr>
              <a:t>or</a:t>
            </a:r>
            <a:r>
              <a:rPr lang="en-US" sz="1200" dirty="0">
                <a:solidFill>
                  <a:schemeClr val="bg1"/>
                </a:solidFill>
              </a:rPr>
              <a:t> 2008 (32-bit or x64)</a:t>
            </a:r>
            <a:endParaRPr lang="en-US" sz="1200" i="1" dirty="0">
              <a:solidFill>
                <a:schemeClr val="bg1"/>
              </a:solidFill>
            </a:endParaRPr>
          </a:p>
        </p:txBody>
      </p:sp>
      <p:sp>
        <p:nvSpPr>
          <p:cNvPr id="12" name="Rectangle 187405"/>
          <p:cNvSpPr>
            <a:spLocks noChangeArrowheads="1"/>
          </p:cNvSpPr>
          <p:nvPr/>
        </p:nvSpPr>
        <p:spPr bwMode="auto">
          <a:xfrm>
            <a:off x="3810000" y="5530850"/>
            <a:ext cx="4038600" cy="304800"/>
          </a:xfrm>
          <a:prstGeom prst="rect">
            <a:avLst/>
          </a:prstGeom>
          <a:solidFill>
            <a:schemeClr val="tx1">
              <a:lumMod val="65000"/>
            </a:schemeClr>
          </a:solidFill>
          <a:ln w="9525" algn="ctr">
            <a:solidFill>
              <a:schemeClr val="tx1"/>
            </a:solidFill>
            <a:miter lim="800000"/>
            <a:headEnd/>
            <a:tailEnd/>
          </a:ln>
        </p:spPr>
        <p:txBody>
          <a:bodyPr wrap="none" anchor="ctr"/>
          <a:lstStyle/>
          <a:p>
            <a:pPr>
              <a:defRPr/>
            </a:pPr>
            <a:r>
              <a:rPr lang="en-US" sz="1200" dirty="0">
                <a:solidFill>
                  <a:schemeClr val="bg1"/>
                </a:solidFill>
              </a:rPr>
              <a:t>Internet Information Services 6.0</a:t>
            </a:r>
            <a:r>
              <a:rPr lang="en-US" sz="1200" i="1" dirty="0">
                <a:solidFill>
                  <a:schemeClr val="bg1"/>
                </a:solidFill>
              </a:rPr>
              <a:t> </a:t>
            </a:r>
            <a:r>
              <a:rPr lang="en-US" sz="1200" dirty="0">
                <a:solidFill>
                  <a:schemeClr val="bg1"/>
                </a:solidFill>
              </a:rPr>
              <a:t>or</a:t>
            </a:r>
            <a:r>
              <a:rPr lang="en-US" sz="1200" i="1" dirty="0">
                <a:solidFill>
                  <a:schemeClr val="bg1"/>
                </a:solidFill>
              </a:rPr>
              <a:t> </a:t>
            </a:r>
            <a:r>
              <a:rPr lang="en-US" sz="1200" dirty="0">
                <a:solidFill>
                  <a:schemeClr val="bg1"/>
                </a:solidFill>
              </a:rPr>
              <a:t>7.0</a:t>
            </a:r>
          </a:p>
        </p:txBody>
      </p:sp>
      <p:sp>
        <p:nvSpPr>
          <p:cNvPr id="13" name="Rectangle 187405"/>
          <p:cNvSpPr>
            <a:spLocks noChangeArrowheads="1"/>
          </p:cNvSpPr>
          <p:nvPr/>
        </p:nvSpPr>
        <p:spPr bwMode="auto">
          <a:xfrm>
            <a:off x="3810000" y="5149850"/>
            <a:ext cx="4038600" cy="304800"/>
          </a:xfrm>
          <a:prstGeom prst="rect">
            <a:avLst/>
          </a:prstGeom>
          <a:solidFill>
            <a:schemeClr val="tx1">
              <a:lumMod val="75000"/>
            </a:schemeClr>
          </a:solidFill>
          <a:ln w="9525" algn="ctr">
            <a:solidFill>
              <a:schemeClr val="tx1"/>
            </a:solidFill>
            <a:miter lim="800000"/>
            <a:headEnd/>
            <a:tailEnd/>
          </a:ln>
        </p:spPr>
        <p:txBody>
          <a:bodyPr wrap="none" anchor="ctr"/>
          <a:lstStyle/>
          <a:p>
            <a:pPr>
              <a:defRPr/>
            </a:pPr>
            <a:r>
              <a:rPr lang="en-US" sz="1200" dirty="0">
                <a:solidFill>
                  <a:schemeClr val="bg1"/>
                </a:solidFill>
              </a:rPr>
              <a:t>.NET Framework 3.0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MS SharePoint 2010</a:t>
            </a:r>
          </a:p>
        </p:txBody>
      </p:sp>
      <p:sp>
        <p:nvSpPr>
          <p:cNvPr id="13315" name="Slide Number Placeholder 3"/>
          <p:cNvSpPr>
            <a:spLocks noGrp="1"/>
          </p:cNvSpPr>
          <p:nvPr>
            <p:ph type="sldNum" sz="quarter" idx="10"/>
          </p:nvPr>
        </p:nvSpPr>
        <p:spPr>
          <a:noFill/>
        </p:spPr>
        <p:txBody>
          <a:bodyPr/>
          <a:lstStyle/>
          <a:p>
            <a:fld id="{9923AD5F-3DD9-46BE-9704-8CFB0E0B64BD}" type="slidenum">
              <a:rPr lang="en-US" smtClean="0"/>
              <a:pPr/>
              <a:t>11</a:t>
            </a:fld>
            <a:endParaRPr lang="en-US" smtClean="0"/>
          </a:p>
        </p:txBody>
      </p:sp>
      <p:pic>
        <p:nvPicPr>
          <p:cNvPr id="13316" name="Picture 3"/>
          <p:cNvPicPr>
            <a:picLocks noChangeAspect="1" noChangeArrowheads="1"/>
          </p:cNvPicPr>
          <p:nvPr/>
        </p:nvPicPr>
        <p:blipFill>
          <a:blip r:embed="rId3" cstate="print"/>
          <a:srcRect/>
          <a:stretch>
            <a:fillRect/>
          </a:stretch>
        </p:blipFill>
        <p:spPr bwMode="auto">
          <a:xfrm>
            <a:off x="152400" y="1447800"/>
            <a:ext cx="8724900" cy="486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SharePoint Server 2010</a:t>
            </a:r>
          </a:p>
        </p:txBody>
      </p:sp>
      <p:sp>
        <p:nvSpPr>
          <p:cNvPr id="14339" name="Content Placeholder 2"/>
          <p:cNvSpPr>
            <a:spLocks noGrp="1"/>
          </p:cNvSpPr>
          <p:nvPr>
            <p:ph idx="1"/>
          </p:nvPr>
        </p:nvSpPr>
        <p:spPr/>
        <p:txBody>
          <a:bodyPr/>
          <a:lstStyle/>
          <a:p>
            <a:r>
              <a:rPr lang="en-US" smtClean="0"/>
              <a:t>An evolved version of MOSS and WSS v3</a:t>
            </a:r>
          </a:p>
          <a:p>
            <a:pPr lvl="1"/>
            <a:r>
              <a:rPr lang="en-US" smtClean="0"/>
              <a:t>Microsoft SharePoint Server 2010 (SPS)</a:t>
            </a:r>
          </a:p>
          <a:p>
            <a:pPr lvl="1"/>
            <a:r>
              <a:rPr lang="en-US" smtClean="0"/>
              <a:t>Microsoft SharePoint Foundation 2010 (SPF)</a:t>
            </a:r>
          </a:p>
          <a:p>
            <a:pPr lvl="1"/>
            <a:r>
              <a:rPr lang="en-US" smtClean="0"/>
              <a:t>Development can now be done on client OS</a:t>
            </a:r>
          </a:p>
          <a:p>
            <a:pPr lvl="2"/>
            <a:r>
              <a:rPr lang="en-US" smtClean="0"/>
              <a:t>Significant enhancement for many development teams</a:t>
            </a:r>
          </a:p>
          <a:p>
            <a:pPr>
              <a:buFont typeface="Wingdings" pitchFamily="2" charset="2"/>
              <a:buNone/>
            </a:pPr>
            <a:endParaRPr lang="en-US" smtClean="0"/>
          </a:p>
        </p:txBody>
      </p:sp>
      <p:sp>
        <p:nvSpPr>
          <p:cNvPr id="14340" name="Slide Number Placeholder 3"/>
          <p:cNvSpPr>
            <a:spLocks noGrp="1"/>
          </p:cNvSpPr>
          <p:nvPr>
            <p:ph type="sldNum" sz="quarter" idx="10"/>
          </p:nvPr>
        </p:nvSpPr>
        <p:spPr>
          <a:noFill/>
        </p:spPr>
        <p:txBody>
          <a:bodyPr/>
          <a:lstStyle/>
          <a:p>
            <a:fld id="{E694F156-1FF0-4720-87EA-7D86425B6674}" type="slidenum">
              <a:rPr lang="en-US" smtClean="0"/>
              <a:pPr/>
              <a:t>12</a:t>
            </a:fld>
            <a:endParaRPr lang="en-US" smtClean="0"/>
          </a:p>
        </p:txBody>
      </p:sp>
      <p:sp>
        <p:nvSpPr>
          <p:cNvPr id="5" name="Rectangle 187405"/>
          <p:cNvSpPr>
            <a:spLocks noChangeArrowheads="1"/>
          </p:cNvSpPr>
          <p:nvPr/>
        </p:nvSpPr>
        <p:spPr bwMode="auto">
          <a:xfrm>
            <a:off x="3657600" y="4529138"/>
            <a:ext cx="4038600" cy="425450"/>
          </a:xfrm>
          <a:prstGeom prst="rect">
            <a:avLst/>
          </a:prstGeom>
          <a:solidFill>
            <a:srgbClr val="66CCFF"/>
          </a:solidFill>
          <a:ln w="9525" algn="ctr">
            <a:solidFill>
              <a:schemeClr val="tx1"/>
            </a:solidFill>
            <a:miter lim="800000"/>
            <a:headEnd/>
            <a:tailEnd/>
          </a:ln>
        </p:spPr>
        <p:txBody>
          <a:bodyPr wrap="none" anchor="ctr"/>
          <a:lstStyle/>
          <a:p>
            <a:pPr>
              <a:defRPr/>
            </a:pPr>
            <a:r>
              <a:rPr lang="en-US" sz="1200" dirty="0">
                <a:solidFill>
                  <a:schemeClr val="accent1">
                    <a:lumMod val="75000"/>
                  </a:schemeClr>
                </a:solidFill>
              </a:rPr>
              <a:t>Microsoft SharePoint Foundation 2010</a:t>
            </a:r>
          </a:p>
        </p:txBody>
      </p:sp>
      <p:sp>
        <p:nvSpPr>
          <p:cNvPr id="6" name="Straight Connector 5"/>
          <p:cNvSpPr>
            <a:spLocks noChangeShapeType="1"/>
          </p:cNvSpPr>
          <p:nvPr/>
        </p:nvSpPr>
        <p:spPr bwMode="auto">
          <a:xfrm>
            <a:off x="2743200" y="4192588"/>
            <a:ext cx="762000" cy="152400"/>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kern="0">
              <a:solidFill>
                <a:schemeClr val="tx1">
                  <a:alpha val="100000"/>
                </a:schemeClr>
              </a:solidFill>
              <a:latin typeface="Tahoma"/>
            </a:endParaRPr>
          </a:p>
        </p:txBody>
      </p:sp>
      <p:sp>
        <p:nvSpPr>
          <p:cNvPr id="7" name="Straight Connector 6"/>
          <p:cNvSpPr>
            <a:spLocks noChangeShapeType="1"/>
          </p:cNvSpPr>
          <p:nvPr/>
        </p:nvSpPr>
        <p:spPr bwMode="auto">
          <a:xfrm flipV="1">
            <a:off x="2743200" y="4527550"/>
            <a:ext cx="762000" cy="46038"/>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kern="0">
              <a:solidFill>
                <a:schemeClr val="tx1">
                  <a:alpha val="100000"/>
                </a:schemeClr>
              </a:solidFill>
              <a:latin typeface="Tahoma"/>
            </a:endParaRPr>
          </a:p>
        </p:txBody>
      </p:sp>
      <p:sp>
        <p:nvSpPr>
          <p:cNvPr id="8" name="Rectangle 7"/>
          <p:cNvSpPr>
            <a:spLocks noChangeArrowheads="1"/>
          </p:cNvSpPr>
          <p:nvPr/>
        </p:nvSpPr>
        <p:spPr bwMode="auto">
          <a:xfrm>
            <a:off x="990600" y="4040188"/>
            <a:ext cx="1752600" cy="304800"/>
          </a:xfrm>
          <a:prstGeom prst="rect">
            <a:avLst/>
          </a:prstGeom>
          <a:solidFill>
            <a:srgbClr val="CC66FF"/>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defRPr/>
            </a:pPr>
            <a:r>
              <a:rPr lang="en-US" sz="1200" dirty="0">
                <a:solidFill>
                  <a:schemeClr val="bg1"/>
                </a:solidFill>
              </a:rPr>
              <a:t>Browser Clients</a:t>
            </a:r>
          </a:p>
        </p:txBody>
      </p:sp>
      <p:sp>
        <p:nvSpPr>
          <p:cNvPr id="9" name="Rectangle 8"/>
          <p:cNvSpPr>
            <a:spLocks noChangeArrowheads="1"/>
          </p:cNvSpPr>
          <p:nvPr/>
        </p:nvSpPr>
        <p:spPr bwMode="auto">
          <a:xfrm>
            <a:off x="990600" y="4421188"/>
            <a:ext cx="1752600" cy="304800"/>
          </a:xfrm>
          <a:prstGeom prst="rect">
            <a:avLst/>
          </a:prstGeom>
          <a:solidFill>
            <a:srgbClr val="FF9999"/>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defRPr/>
            </a:pPr>
            <a:r>
              <a:rPr lang="en-US" sz="1200" dirty="0">
                <a:solidFill>
                  <a:schemeClr val="bg1"/>
                </a:solidFill>
              </a:rPr>
              <a:t>MS Office Clients</a:t>
            </a:r>
          </a:p>
        </p:txBody>
      </p:sp>
      <p:sp>
        <p:nvSpPr>
          <p:cNvPr id="10" name="Rectangle 187413"/>
          <p:cNvSpPr>
            <a:spLocks noChangeArrowheads="1"/>
          </p:cNvSpPr>
          <p:nvPr/>
        </p:nvSpPr>
        <p:spPr bwMode="auto">
          <a:xfrm>
            <a:off x="3657600" y="4040188"/>
            <a:ext cx="4038600" cy="425450"/>
          </a:xfrm>
          <a:prstGeom prst="rect">
            <a:avLst/>
          </a:prstGeom>
          <a:solidFill>
            <a:srgbClr val="99FF99"/>
          </a:solidFill>
          <a:ln w="9525" algn="ctr">
            <a:solidFill>
              <a:schemeClr val="tx1"/>
            </a:solidFill>
            <a:miter lim="800000"/>
            <a:headEnd/>
            <a:tailEnd/>
          </a:ln>
        </p:spPr>
        <p:txBody>
          <a:bodyPr wrap="none" anchor="ctr"/>
          <a:lstStyle/>
          <a:p>
            <a:pPr>
              <a:defRPr/>
            </a:pPr>
            <a:r>
              <a:rPr lang="en-US" sz="1200" dirty="0">
                <a:solidFill>
                  <a:schemeClr val="accent1">
                    <a:lumMod val="75000"/>
                  </a:schemeClr>
                </a:solidFill>
              </a:rPr>
              <a:t>Microsoft SharePoint Server 2010</a:t>
            </a:r>
          </a:p>
        </p:txBody>
      </p:sp>
      <p:sp>
        <p:nvSpPr>
          <p:cNvPr id="11" name="Rectangle 187405"/>
          <p:cNvSpPr>
            <a:spLocks noChangeArrowheads="1"/>
          </p:cNvSpPr>
          <p:nvPr/>
        </p:nvSpPr>
        <p:spPr bwMode="auto">
          <a:xfrm>
            <a:off x="3657600" y="5792788"/>
            <a:ext cx="4038600" cy="457200"/>
          </a:xfrm>
          <a:prstGeom prst="rect">
            <a:avLst/>
          </a:prstGeom>
          <a:solidFill>
            <a:schemeClr val="tx1">
              <a:lumMod val="50000"/>
            </a:schemeClr>
          </a:solidFill>
          <a:ln w="9525" algn="ctr">
            <a:solidFill>
              <a:schemeClr val="tx1"/>
            </a:solidFill>
            <a:miter lim="800000"/>
            <a:headEnd/>
            <a:tailEnd/>
          </a:ln>
        </p:spPr>
        <p:txBody>
          <a:bodyPr wrap="none" anchor="ctr"/>
          <a:lstStyle/>
          <a:p>
            <a:pPr>
              <a:defRPr/>
            </a:pPr>
            <a:endParaRPr lang="en-US" sz="1100" dirty="0">
              <a:solidFill>
                <a:schemeClr val="bg1"/>
              </a:solidFill>
            </a:endParaRPr>
          </a:p>
          <a:p>
            <a:pPr>
              <a:defRPr/>
            </a:pPr>
            <a:r>
              <a:rPr lang="en-US" sz="1100" dirty="0">
                <a:solidFill>
                  <a:schemeClr val="bg1"/>
                </a:solidFill>
              </a:rPr>
              <a:t>Windows Server 2008 (x64 only) </a:t>
            </a:r>
            <a:r>
              <a:rPr lang="en-US" sz="900" i="1" dirty="0">
                <a:solidFill>
                  <a:schemeClr val="bg1"/>
                </a:solidFill>
              </a:rPr>
              <a:t>for Production Environments</a:t>
            </a:r>
            <a:endParaRPr lang="en-US" sz="1100" i="1" dirty="0">
              <a:solidFill>
                <a:schemeClr val="bg1"/>
              </a:solidFill>
            </a:endParaRPr>
          </a:p>
          <a:p>
            <a:pPr>
              <a:defRPr/>
            </a:pPr>
            <a:r>
              <a:rPr lang="en-US" sz="1100" dirty="0">
                <a:solidFill>
                  <a:schemeClr val="bg1"/>
                </a:solidFill>
              </a:rPr>
              <a:t> Windows 7 or Vista  (x64 only) </a:t>
            </a:r>
            <a:r>
              <a:rPr lang="en-US" sz="900" i="1" dirty="0">
                <a:solidFill>
                  <a:schemeClr val="bg1"/>
                </a:solidFill>
              </a:rPr>
              <a:t>for Development Environments only</a:t>
            </a:r>
            <a:endParaRPr lang="en-US" sz="1100" i="1" dirty="0">
              <a:solidFill>
                <a:schemeClr val="bg1"/>
              </a:solidFill>
            </a:endParaRPr>
          </a:p>
          <a:p>
            <a:pPr>
              <a:defRPr/>
            </a:pPr>
            <a:endParaRPr lang="en-US" sz="1100" dirty="0">
              <a:solidFill>
                <a:schemeClr val="bg1"/>
              </a:solidFill>
            </a:endParaRPr>
          </a:p>
        </p:txBody>
      </p:sp>
      <p:sp>
        <p:nvSpPr>
          <p:cNvPr id="12" name="Rectangle 187405"/>
          <p:cNvSpPr>
            <a:spLocks noChangeArrowheads="1"/>
          </p:cNvSpPr>
          <p:nvPr/>
        </p:nvSpPr>
        <p:spPr bwMode="auto">
          <a:xfrm>
            <a:off x="3657600" y="5411788"/>
            <a:ext cx="4038600" cy="304800"/>
          </a:xfrm>
          <a:prstGeom prst="rect">
            <a:avLst/>
          </a:prstGeom>
          <a:solidFill>
            <a:schemeClr val="tx1">
              <a:lumMod val="65000"/>
            </a:schemeClr>
          </a:solidFill>
          <a:ln w="9525" algn="ctr">
            <a:solidFill>
              <a:schemeClr val="tx1"/>
            </a:solidFill>
            <a:miter lim="800000"/>
            <a:headEnd/>
            <a:tailEnd/>
          </a:ln>
        </p:spPr>
        <p:txBody>
          <a:bodyPr wrap="none" anchor="ctr"/>
          <a:lstStyle/>
          <a:p>
            <a:pPr>
              <a:defRPr/>
            </a:pPr>
            <a:r>
              <a:rPr lang="en-US" sz="1200" dirty="0">
                <a:solidFill>
                  <a:schemeClr val="bg1"/>
                </a:solidFill>
              </a:rPr>
              <a:t>Internet Information Services 7.0</a:t>
            </a:r>
          </a:p>
        </p:txBody>
      </p:sp>
      <p:sp>
        <p:nvSpPr>
          <p:cNvPr id="13" name="Rectangle 187405"/>
          <p:cNvSpPr>
            <a:spLocks noChangeArrowheads="1"/>
          </p:cNvSpPr>
          <p:nvPr/>
        </p:nvSpPr>
        <p:spPr bwMode="auto">
          <a:xfrm>
            <a:off x="3657600" y="5030788"/>
            <a:ext cx="4038600" cy="304800"/>
          </a:xfrm>
          <a:prstGeom prst="rect">
            <a:avLst/>
          </a:prstGeom>
          <a:solidFill>
            <a:schemeClr val="tx1">
              <a:lumMod val="75000"/>
            </a:schemeClr>
          </a:solidFill>
          <a:ln w="9525" algn="ctr">
            <a:solidFill>
              <a:schemeClr val="tx1"/>
            </a:solidFill>
            <a:miter lim="800000"/>
            <a:headEnd/>
            <a:tailEnd/>
          </a:ln>
        </p:spPr>
        <p:txBody>
          <a:bodyPr wrap="none" anchor="ctr"/>
          <a:lstStyle/>
          <a:p>
            <a:pPr>
              <a:defRPr/>
            </a:pPr>
            <a:r>
              <a:rPr lang="en-US" sz="1200" dirty="0">
                <a:solidFill>
                  <a:schemeClr val="bg1"/>
                </a:solidFill>
              </a:rPr>
              <a:t>.NET Framework and ASP.NET 3.5 SP1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What's New in SharePoint 2010</a:t>
            </a:r>
          </a:p>
        </p:txBody>
      </p:sp>
      <p:sp>
        <p:nvSpPr>
          <p:cNvPr id="15363" name="Content Placeholder 2"/>
          <p:cNvSpPr>
            <a:spLocks noGrp="1"/>
          </p:cNvSpPr>
          <p:nvPr>
            <p:ph idx="1"/>
          </p:nvPr>
        </p:nvSpPr>
        <p:spPr/>
        <p:txBody>
          <a:bodyPr/>
          <a:lstStyle/>
          <a:p>
            <a:r>
              <a:rPr lang="en-US" sz="2000" smtClean="0"/>
              <a:t>Improvements to UI and accessibility features</a:t>
            </a:r>
          </a:p>
          <a:p>
            <a:r>
              <a:rPr lang="en-US" sz="2000" smtClean="0"/>
              <a:t>Better Tools for Developers and Designers</a:t>
            </a:r>
          </a:p>
          <a:p>
            <a:r>
              <a:rPr lang="en-US" sz="2000" smtClean="0"/>
              <a:t>End-to-end Integration with Power Shell</a:t>
            </a:r>
          </a:p>
          <a:p>
            <a:r>
              <a:rPr lang="en-US" sz="2000" smtClean="0"/>
              <a:t>Improvements to lists and events</a:t>
            </a:r>
          </a:p>
          <a:p>
            <a:r>
              <a:rPr lang="en-US" sz="2000" smtClean="0"/>
              <a:t>New WSS integration with LINQ</a:t>
            </a:r>
          </a:p>
          <a:p>
            <a:r>
              <a:rPr lang="en-US" sz="2000" smtClean="0"/>
              <a:t>New client-side object model and runtime</a:t>
            </a:r>
          </a:p>
          <a:p>
            <a:r>
              <a:rPr lang="en-US" sz="2000" smtClean="0"/>
              <a:t>Enhanced support for developing workflow applications</a:t>
            </a:r>
          </a:p>
          <a:p>
            <a:r>
              <a:rPr lang="en-US" sz="2000" smtClean="0"/>
              <a:t>New Extensible architecture for service applications</a:t>
            </a:r>
          </a:p>
          <a:p>
            <a:r>
              <a:rPr lang="en-US" sz="2000" smtClean="0"/>
              <a:t>Evolving story for integrating SharePoint with external data</a:t>
            </a:r>
          </a:p>
          <a:p>
            <a:r>
              <a:rPr lang="en-US" sz="2000" smtClean="0"/>
              <a:t>New Connector framework enhances Search architecture</a:t>
            </a:r>
          </a:p>
          <a:p>
            <a:r>
              <a:rPr lang="en-US" sz="2000" smtClean="0"/>
              <a:t>Sandbox Solutions and Partially Trusted Code</a:t>
            </a:r>
          </a:p>
          <a:p>
            <a:r>
              <a:rPr lang="en-US" sz="2000" smtClean="0"/>
              <a:t>The shift to claims-based security</a:t>
            </a:r>
          </a:p>
        </p:txBody>
      </p:sp>
      <p:sp>
        <p:nvSpPr>
          <p:cNvPr id="15364" name="Slide Number Placeholder 3"/>
          <p:cNvSpPr>
            <a:spLocks noGrp="1"/>
          </p:cNvSpPr>
          <p:nvPr>
            <p:ph type="sldNum" sz="quarter" idx="10"/>
          </p:nvPr>
        </p:nvSpPr>
        <p:spPr>
          <a:noFill/>
        </p:spPr>
        <p:txBody>
          <a:bodyPr/>
          <a:lstStyle/>
          <a:p>
            <a:fld id="{FC166526-6C9A-4D28-8932-A74B3027AC56}"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1">
                <a:alpha val="3000"/>
              </a:schemeClr>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Major Shifts in SharePoint UI</a:t>
            </a:r>
          </a:p>
        </p:txBody>
      </p:sp>
      <p:sp>
        <p:nvSpPr>
          <p:cNvPr id="16387" name="Slide Number Placeholder 3"/>
          <p:cNvSpPr>
            <a:spLocks noGrp="1"/>
          </p:cNvSpPr>
          <p:nvPr>
            <p:ph type="sldNum" sz="quarter" idx="10"/>
          </p:nvPr>
        </p:nvSpPr>
        <p:spPr>
          <a:noFill/>
        </p:spPr>
        <p:txBody>
          <a:bodyPr/>
          <a:lstStyle/>
          <a:p>
            <a:fld id="{ABBF0DF1-D1CB-45D7-A066-3188FAF33534}" type="slidenum">
              <a:rPr lang="en-US" smtClean="0"/>
              <a:pPr/>
              <a:t>14</a:t>
            </a:fld>
            <a:endParaRPr lang="en-US" smtClean="0"/>
          </a:p>
        </p:txBody>
      </p:sp>
      <p:sp>
        <p:nvSpPr>
          <p:cNvPr id="5" name="Content Placeholder 11"/>
          <p:cNvSpPr>
            <a:spLocks noGrp="1"/>
          </p:cNvSpPr>
          <p:nvPr>
            <p:ph idx="1"/>
          </p:nvPr>
        </p:nvSpPr>
        <p:spPr>
          <a:xfrm>
            <a:off x="381000" y="1295400"/>
            <a:ext cx="8382000" cy="4953000"/>
          </a:xfrm>
          <a:solidFill>
            <a:schemeClr val="accent1">
              <a:lumMod val="50000"/>
            </a:schemeClr>
          </a:solidFill>
        </p:spPr>
        <p:txBody>
          <a:bodyPr>
            <a:normAutofit/>
          </a:bodyPr>
          <a:lstStyle/>
          <a:p>
            <a:pPr>
              <a:defRPr/>
            </a:pPr>
            <a:r>
              <a:rPr lang="en-US" dirty="0" smtClean="0">
                <a:solidFill>
                  <a:schemeClr val="bg1"/>
                </a:solidFill>
              </a:rPr>
              <a:t>Server ribbon</a:t>
            </a:r>
          </a:p>
          <a:p>
            <a:pPr lvl="1">
              <a:defRPr/>
            </a:pPr>
            <a:endParaRPr lang="en-US" dirty="0" smtClean="0"/>
          </a:p>
          <a:p>
            <a:pPr lvl="1">
              <a:defRPr/>
            </a:pPr>
            <a:endParaRPr lang="en-US" dirty="0" smtClean="0"/>
          </a:p>
          <a:p>
            <a:pPr lvl="1">
              <a:defRPr/>
            </a:pPr>
            <a:endParaRPr lang="en-US" dirty="0" smtClean="0"/>
          </a:p>
          <a:p>
            <a:pPr>
              <a:defRPr/>
            </a:pPr>
            <a:r>
              <a:rPr lang="en-US" dirty="0" smtClean="0">
                <a:solidFill>
                  <a:schemeClr val="bg1"/>
                </a:solidFill>
              </a:rPr>
              <a:t>In-place editing</a:t>
            </a:r>
            <a:endParaRPr lang="en-US" dirty="0">
              <a:solidFill>
                <a:schemeClr val="bg1"/>
              </a:solidFill>
            </a:endParaRPr>
          </a:p>
        </p:txBody>
      </p:sp>
      <p:pic>
        <p:nvPicPr>
          <p:cNvPr id="16389" name="Picture 2"/>
          <p:cNvPicPr>
            <a:picLocks noChangeAspect="1" noChangeArrowheads="1"/>
          </p:cNvPicPr>
          <p:nvPr/>
        </p:nvPicPr>
        <p:blipFill>
          <a:blip r:embed="rId3" cstate="print"/>
          <a:srcRect/>
          <a:stretch>
            <a:fillRect/>
          </a:stretch>
        </p:blipFill>
        <p:spPr bwMode="auto">
          <a:xfrm>
            <a:off x="914400" y="1676400"/>
            <a:ext cx="7837488" cy="1131888"/>
          </a:xfrm>
          <a:prstGeom prst="rect">
            <a:avLst/>
          </a:prstGeom>
          <a:noFill/>
          <a:ln w="9525">
            <a:noFill/>
            <a:miter lim="800000"/>
            <a:headEnd/>
            <a:tailEnd/>
          </a:ln>
        </p:spPr>
      </p:pic>
      <p:pic>
        <p:nvPicPr>
          <p:cNvPr id="16390" name="Picture 3" descr="C:\Users\Wouter.CODECOUNSEL\Desktop\img\InPlaceEdit3.png"/>
          <p:cNvPicPr>
            <a:picLocks noChangeAspect="1" noChangeArrowheads="1"/>
          </p:cNvPicPr>
          <p:nvPr/>
        </p:nvPicPr>
        <p:blipFill>
          <a:blip r:embed="rId4" cstate="print"/>
          <a:srcRect l="13428" t="35170" r="33517" b="55153"/>
          <a:stretch>
            <a:fillRect/>
          </a:stretch>
        </p:blipFill>
        <p:spPr bwMode="auto">
          <a:xfrm>
            <a:off x="1447800" y="5638800"/>
            <a:ext cx="5959475" cy="550863"/>
          </a:xfrm>
          <a:prstGeom prst="rect">
            <a:avLst/>
          </a:prstGeom>
          <a:noFill/>
          <a:ln w="9525">
            <a:noFill/>
            <a:miter lim="800000"/>
            <a:headEnd/>
            <a:tailEnd/>
          </a:ln>
        </p:spPr>
      </p:pic>
      <p:pic>
        <p:nvPicPr>
          <p:cNvPr id="16391" name="Picture 4" descr="\\ccsrvdc\Course Material\Resources\Set1\image165.png"/>
          <p:cNvPicPr>
            <a:picLocks noChangeAspect="1" noChangeArrowheads="1"/>
          </p:cNvPicPr>
          <p:nvPr/>
        </p:nvPicPr>
        <p:blipFill>
          <a:blip r:embed="rId5" cstate="print"/>
          <a:srcRect/>
          <a:stretch>
            <a:fillRect/>
          </a:stretch>
        </p:blipFill>
        <p:spPr bwMode="auto">
          <a:xfrm>
            <a:off x="1471613" y="3810000"/>
            <a:ext cx="1843087" cy="1133475"/>
          </a:xfrm>
          <a:prstGeom prst="rect">
            <a:avLst/>
          </a:prstGeom>
          <a:noFill/>
          <a:ln w="9525">
            <a:noFill/>
            <a:miter lim="800000"/>
            <a:headEnd/>
            <a:tailEnd/>
          </a:ln>
        </p:spPr>
      </p:pic>
      <p:pic>
        <p:nvPicPr>
          <p:cNvPr id="16392" name="Picture 5" descr="\\ccsrvdc\Course Material\Resources\Set1\image166.png"/>
          <p:cNvPicPr>
            <a:picLocks noChangeAspect="1" noChangeArrowheads="1"/>
          </p:cNvPicPr>
          <p:nvPr/>
        </p:nvPicPr>
        <p:blipFill>
          <a:blip r:embed="rId6" cstate="print"/>
          <a:srcRect/>
          <a:stretch>
            <a:fillRect/>
          </a:stretch>
        </p:blipFill>
        <p:spPr bwMode="auto">
          <a:xfrm rot="8386971">
            <a:off x="2747963" y="4957763"/>
            <a:ext cx="1500187" cy="839787"/>
          </a:xfrm>
          <a:prstGeom prst="rect">
            <a:avLst/>
          </a:prstGeom>
          <a:noFill/>
          <a:ln w="9525">
            <a:noFill/>
            <a:miter lim="800000"/>
            <a:headEnd/>
            <a:tailEnd/>
          </a:ln>
        </p:spPr>
      </p:pic>
      <p:sp>
        <p:nvSpPr>
          <p:cNvPr id="16393" name="TextBox 10"/>
          <p:cNvSpPr txBox="1">
            <a:spLocks noChangeArrowheads="1"/>
          </p:cNvSpPr>
          <p:nvPr/>
        </p:nvSpPr>
        <p:spPr bwMode="auto">
          <a:xfrm>
            <a:off x="1143000" y="4495800"/>
            <a:ext cx="1311275" cy="307975"/>
          </a:xfrm>
          <a:prstGeom prst="rect">
            <a:avLst/>
          </a:prstGeom>
          <a:noFill/>
          <a:ln w="9525">
            <a:noFill/>
            <a:miter lim="800000"/>
            <a:headEnd/>
            <a:tailEnd/>
          </a:ln>
        </p:spPr>
        <p:txBody>
          <a:bodyPr>
            <a:spAutoFit/>
          </a:bodyPr>
          <a:lstStyle/>
          <a:p>
            <a:r>
              <a:rPr lang="en-US" sz="1400">
                <a:solidFill>
                  <a:schemeClr val="bg1"/>
                </a:solidFill>
              </a:rPr>
              <a:t>Popup dialog</a:t>
            </a:r>
            <a:endParaRPr lang="nl-NL" sz="1400">
              <a:solidFill>
                <a:schemeClr val="bg1"/>
              </a:solidFill>
            </a:endParaRPr>
          </a:p>
        </p:txBody>
      </p:sp>
      <p:sp>
        <p:nvSpPr>
          <p:cNvPr id="16394" name="TextBox 11"/>
          <p:cNvSpPr txBox="1">
            <a:spLocks noChangeArrowheads="1"/>
          </p:cNvSpPr>
          <p:nvPr/>
        </p:nvSpPr>
        <p:spPr bwMode="auto">
          <a:xfrm>
            <a:off x="4114800" y="5257800"/>
            <a:ext cx="1622425" cy="307975"/>
          </a:xfrm>
          <a:prstGeom prst="rect">
            <a:avLst/>
          </a:prstGeom>
          <a:noFill/>
          <a:ln w="9525">
            <a:noFill/>
            <a:miter lim="800000"/>
            <a:headEnd/>
            <a:tailEnd/>
          </a:ln>
        </p:spPr>
        <p:txBody>
          <a:bodyPr>
            <a:spAutoFit/>
          </a:bodyPr>
          <a:lstStyle/>
          <a:p>
            <a:r>
              <a:rPr lang="en-US" sz="1400">
                <a:solidFill>
                  <a:schemeClr val="bg1"/>
                </a:solidFill>
              </a:rPr>
              <a:t>AJAX refresh</a:t>
            </a:r>
            <a:endParaRPr lang="nl-NL" sz="1400">
              <a:solidFill>
                <a:schemeClr val="bg1"/>
              </a:solidFill>
            </a:endParaRPr>
          </a:p>
        </p:txBody>
      </p:sp>
      <p:pic>
        <p:nvPicPr>
          <p:cNvPr id="16395" name="Picture 3"/>
          <p:cNvPicPr>
            <a:picLocks noChangeAspect="1" noChangeArrowheads="1"/>
          </p:cNvPicPr>
          <p:nvPr/>
        </p:nvPicPr>
        <p:blipFill>
          <a:blip r:embed="rId7" cstate="print"/>
          <a:srcRect/>
          <a:stretch>
            <a:fillRect/>
          </a:stretch>
        </p:blipFill>
        <p:spPr bwMode="auto">
          <a:xfrm>
            <a:off x="1536700" y="3276600"/>
            <a:ext cx="4241800" cy="914400"/>
          </a:xfrm>
          <a:prstGeom prst="rect">
            <a:avLst/>
          </a:prstGeom>
          <a:noFill/>
          <a:ln w="9525">
            <a:noFill/>
            <a:miter lim="800000"/>
            <a:headEnd/>
            <a:tailEnd/>
          </a:ln>
        </p:spPr>
      </p:pic>
      <p:pic>
        <p:nvPicPr>
          <p:cNvPr id="16396" name="Picture 4"/>
          <p:cNvPicPr>
            <a:picLocks noChangeAspect="1" noChangeArrowheads="1"/>
          </p:cNvPicPr>
          <p:nvPr/>
        </p:nvPicPr>
        <p:blipFill>
          <a:blip r:embed="rId8" cstate="print"/>
          <a:srcRect/>
          <a:stretch>
            <a:fillRect/>
          </a:stretch>
        </p:blipFill>
        <p:spPr bwMode="auto">
          <a:xfrm>
            <a:off x="3200400" y="3657600"/>
            <a:ext cx="2409825"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marL="342900" indent="-342900"/>
            <a:r>
              <a:rPr lang="en-US" sz="3600" smtClean="0"/>
              <a:t>SharePoint 2010 Development Primer</a:t>
            </a:r>
          </a:p>
        </p:txBody>
      </p:sp>
      <p:sp>
        <p:nvSpPr>
          <p:cNvPr id="17411" name="Slide Number Placeholder 3"/>
          <p:cNvSpPr>
            <a:spLocks noGrp="1"/>
          </p:cNvSpPr>
          <p:nvPr>
            <p:ph type="sldNum" sz="quarter" idx="10"/>
          </p:nvPr>
        </p:nvSpPr>
        <p:spPr>
          <a:noFill/>
        </p:spPr>
        <p:txBody>
          <a:bodyPr/>
          <a:lstStyle/>
          <a:p>
            <a:fld id="{AF9FD80E-19CD-49F0-A3E8-BF07D8BB39C4}" type="slidenum">
              <a:rPr lang="en-US" smtClean="0"/>
              <a:pPr/>
              <a:t>15</a:t>
            </a:fld>
            <a:endParaRPr lang="en-US" smtClean="0"/>
          </a:p>
        </p:txBody>
      </p:sp>
      <p:sp>
        <p:nvSpPr>
          <p:cNvPr id="16" name="Rectangle 15"/>
          <p:cNvSpPr/>
          <p:nvPr/>
        </p:nvSpPr>
        <p:spPr bwMode="auto">
          <a:xfrm>
            <a:off x="695325" y="1295400"/>
            <a:ext cx="7848600" cy="4953000"/>
          </a:xfrm>
          <a:prstGeom prst="rect">
            <a:avLst/>
          </a:prstGeom>
          <a:solidFill>
            <a:srgbClr val="666699"/>
          </a:solidFill>
          <a:ln>
            <a:solidFill>
              <a:schemeClr val="accent2">
                <a:lumMod val="75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923364" y="1770530"/>
            <a:ext cx="7467600" cy="4191000"/>
          </a:xfrm>
          <a:prstGeom prst="rect">
            <a:avLst/>
          </a:prstGeom>
          <a:solidFill>
            <a:srgbClr val="D8750D"/>
          </a:solidFill>
          <a:ln w="3175">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1075764" y="2227730"/>
            <a:ext cx="7162800" cy="3581400"/>
          </a:xfrm>
          <a:prstGeom prst="rect">
            <a:avLst/>
          </a:prstGeom>
          <a:solidFill>
            <a:srgbClr val="287094"/>
          </a:solidFill>
          <a:ln w="3175">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9" name="Rectangle 18"/>
          <p:cNvSpPr/>
          <p:nvPr/>
        </p:nvSpPr>
        <p:spPr bwMode="auto">
          <a:xfrm>
            <a:off x="1228164" y="2684929"/>
            <a:ext cx="6858000" cy="2895600"/>
          </a:xfrm>
          <a:prstGeom prst="rect">
            <a:avLst/>
          </a:prstGeom>
          <a:solidFill>
            <a:srgbClr val="006600"/>
          </a:solidFill>
          <a:ln w="3175">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1380564" y="3124200"/>
            <a:ext cx="6553200" cy="1143000"/>
          </a:xfrm>
          <a:prstGeom prst="rect">
            <a:avLst/>
          </a:prstGeom>
          <a:solidFill>
            <a:srgbClr val="90B5D2"/>
          </a:solidFill>
          <a:ln w="3175">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1380564" y="4191000"/>
            <a:ext cx="6553200" cy="1371600"/>
          </a:xfrm>
          <a:prstGeom prst="rect">
            <a:avLst/>
          </a:prstGeom>
          <a:solidFill>
            <a:schemeClr val="accent5">
              <a:lumMod val="75000"/>
            </a:schemeClr>
          </a:solidFill>
          <a:ln w="3175">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2" name="Content Placeholder 2"/>
          <p:cNvSpPr>
            <a:spLocks noGrp="1"/>
          </p:cNvSpPr>
          <p:nvPr>
            <p:ph idx="1"/>
          </p:nvPr>
        </p:nvSpPr>
        <p:spPr>
          <a:xfrm>
            <a:off x="847725" y="1312863"/>
            <a:ext cx="6781800" cy="4572000"/>
          </a:xfrm>
          <a:ln w="3175"/>
        </p:spPr>
        <p:txBody>
          <a:bodyPr>
            <a:normAutofit lnSpcReduction="10000"/>
          </a:bodyPr>
          <a:lstStyle/>
          <a:p>
            <a:pPr>
              <a:buFont typeface="Wingdings" pitchFamily="2" charset="2"/>
              <a:buNone/>
              <a:defRPr/>
            </a:pPr>
            <a:r>
              <a:rPr lang="en-US" sz="2800" dirty="0" smtClean="0"/>
              <a:t>- Farm</a:t>
            </a:r>
            <a:r>
              <a:rPr lang="en-US" sz="1800" b="1" dirty="0" smtClean="0">
                <a:latin typeface="Lucida Console" pitchFamily="49" charset="0"/>
              </a:rPr>
              <a:t> (</a:t>
            </a:r>
            <a:r>
              <a:rPr lang="en-US" sz="1800" b="1" dirty="0" smtClean="0">
                <a:solidFill>
                  <a:schemeClr val="accent1">
                    <a:lumMod val="40000"/>
                    <a:lumOff val="60000"/>
                  </a:schemeClr>
                </a:solidFill>
                <a:latin typeface="Lucida Console" pitchFamily="49" charset="0"/>
              </a:rPr>
              <a:t>SPFarm</a:t>
            </a:r>
            <a:r>
              <a:rPr lang="en-US" sz="1800" b="1" dirty="0" smtClean="0">
                <a:latin typeface="Lucida Console" pitchFamily="49" charset="0"/>
              </a:rPr>
              <a:t>)</a:t>
            </a:r>
            <a:endParaRPr lang="en-US" sz="2800" b="1" dirty="0" smtClean="0">
              <a:latin typeface="Lucida Console" pitchFamily="49" charset="0"/>
            </a:endParaRPr>
          </a:p>
          <a:p>
            <a:pPr>
              <a:buFont typeface="Wingdings" pitchFamily="2" charset="2"/>
              <a:buNone/>
              <a:defRPr/>
            </a:pPr>
            <a:r>
              <a:rPr lang="en-US" sz="2800" dirty="0" smtClean="0"/>
              <a:t>  - Web Application</a:t>
            </a:r>
            <a:r>
              <a:rPr lang="en-US" sz="1800" b="1" dirty="0" smtClean="0">
                <a:latin typeface="Lucida Console" pitchFamily="49" charset="0"/>
              </a:rPr>
              <a:t> (</a:t>
            </a:r>
            <a:r>
              <a:rPr lang="en-US" sz="1800" b="1" dirty="0" smtClean="0">
                <a:solidFill>
                  <a:schemeClr val="accent1">
                    <a:lumMod val="40000"/>
                    <a:lumOff val="60000"/>
                  </a:schemeClr>
                </a:solidFill>
                <a:latin typeface="Lucida Console" pitchFamily="49" charset="0"/>
              </a:rPr>
              <a:t>SPWebApplication</a:t>
            </a:r>
            <a:r>
              <a:rPr lang="en-US" sz="1800" b="1" dirty="0" smtClean="0">
                <a:latin typeface="Lucida Console" pitchFamily="49" charset="0"/>
              </a:rPr>
              <a:t>)</a:t>
            </a:r>
            <a:endParaRPr lang="en-US" sz="2800" b="1" dirty="0" smtClean="0">
              <a:latin typeface="Lucida Console" pitchFamily="49" charset="0"/>
            </a:endParaRPr>
          </a:p>
          <a:p>
            <a:pPr>
              <a:buFont typeface="Wingdings" pitchFamily="2" charset="2"/>
              <a:buNone/>
              <a:defRPr/>
            </a:pPr>
            <a:r>
              <a:rPr lang="en-US" sz="2800" dirty="0" smtClean="0"/>
              <a:t>    - Site Collection</a:t>
            </a:r>
            <a:r>
              <a:rPr lang="en-US" sz="1800" b="1" dirty="0" smtClean="0">
                <a:latin typeface="Lucida Console" pitchFamily="49" charset="0"/>
              </a:rPr>
              <a:t> (</a:t>
            </a:r>
            <a:r>
              <a:rPr lang="en-US" sz="1800" b="1" dirty="0" smtClean="0">
                <a:solidFill>
                  <a:schemeClr val="accent1">
                    <a:lumMod val="40000"/>
                    <a:lumOff val="60000"/>
                  </a:schemeClr>
                </a:solidFill>
                <a:latin typeface="Lucida Console" pitchFamily="49" charset="0"/>
              </a:rPr>
              <a:t>SPSite</a:t>
            </a:r>
            <a:r>
              <a:rPr lang="en-US" sz="1800" b="1" dirty="0" smtClean="0">
                <a:latin typeface="Lucida Console" pitchFamily="49" charset="0"/>
              </a:rPr>
              <a:t>)</a:t>
            </a:r>
            <a:endParaRPr lang="en-US" sz="2800" b="1" dirty="0" smtClean="0">
              <a:latin typeface="Lucida Console" pitchFamily="49" charset="0"/>
            </a:endParaRPr>
          </a:p>
          <a:p>
            <a:pPr>
              <a:buFont typeface="Wingdings" pitchFamily="2" charset="2"/>
              <a:buNone/>
              <a:defRPr/>
            </a:pPr>
            <a:r>
              <a:rPr lang="en-US" sz="2800" dirty="0" smtClean="0"/>
              <a:t>      - Site</a:t>
            </a:r>
            <a:r>
              <a:rPr lang="en-US" sz="1800" b="1" dirty="0" smtClean="0">
                <a:latin typeface="Lucida Console" pitchFamily="49" charset="0"/>
              </a:rPr>
              <a:t> (</a:t>
            </a:r>
            <a:r>
              <a:rPr lang="en-US" sz="1800" b="1" dirty="0" smtClean="0">
                <a:solidFill>
                  <a:schemeClr val="accent1">
                    <a:lumMod val="40000"/>
                    <a:lumOff val="60000"/>
                  </a:schemeClr>
                </a:solidFill>
                <a:latin typeface="Lucida Console" pitchFamily="49" charset="0"/>
              </a:rPr>
              <a:t>SPWeb</a:t>
            </a:r>
            <a:r>
              <a:rPr lang="en-US" sz="1800" b="1" dirty="0" smtClean="0">
                <a:latin typeface="Lucida Console" pitchFamily="49" charset="0"/>
              </a:rPr>
              <a:t>)</a:t>
            </a:r>
          </a:p>
          <a:p>
            <a:pPr>
              <a:buFont typeface="Wingdings" pitchFamily="2" charset="2"/>
              <a:buNone/>
              <a:defRPr/>
            </a:pPr>
            <a:r>
              <a:rPr lang="en-US" sz="2800" dirty="0" smtClean="0"/>
              <a:t>        - </a:t>
            </a:r>
            <a:r>
              <a:rPr lang="en-US" sz="2800" dirty="0" smtClean="0">
                <a:solidFill>
                  <a:schemeClr val="tx2">
                    <a:lumMod val="75000"/>
                  </a:schemeClr>
                </a:solidFill>
              </a:rPr>
              <a:t>List</a:t>
            </a:r>
            <a:r>
              <a:rPr lang="en-US" sz="1800" b="1" dirty="0" smtClean="0">
                <a:solidFill>
                  <a:schemeClr val="tx2">
                    <a:lumMod val="75000"/>
                  </a:schemeClr>
                </a:solidFill>
                <a:latin typeface="Lucida Console" pitchFamily="49" charset="0"/>
              </a:rPr>
              <a:t> (SPList)</a:t>
            </a:r>
          </a:p>
          <a:p>
            <a:pPr>
              <a:buFont typeface="Wingdings" pitchFamily="2" charset="2"/>
              <a:buNone/>
              <a:defRPr/>
            </a:pPr>
            <a:r>
              <a:rPr lang="en-US" sz="2800" dirty="0" smtClean="0">
                <a:solidFill>
                  <a:schemeClr val="tx2">
                    <a:lumMod val="75000"/>
                  </a:schemeClr>
                </a:solidFill>
              </a:rPr>
              <a:t>          - Item</a:t>
            </a:r>
            <a:r>
              <a:rPr lang="en-US" sz="1800" b="1" dirty="0" smtClean="0">
                <a:solidFill>
                  <a:schemeClr val="tx2">
                    <a:lumMod val="75000"/>
                  </a:schemeClr>
                </a:solidFill>
                <a:latin typeface="Lucida Console" pitchFamily="49" charset="0"/>
              </a:rPr>
              <a:t> (SPListItem)</a:t>
            </a:r>
          </a:p>
          <a:p>
            <a:pPr>
              <a:buFont typeface="Wingdings" pitchFamily="2" charset="2"/>
              <a:buNone/>
              <a:defRPr/>
            </a:pPr>
            <a:r>
              <a:rPr lang="en-US" sz="2800" dirty="0" smtClean="0"/>
              <a:t>        - Document Library </a:t>
            </a:r>
            <a:r>
              <a:rPr lang="en-US" sz="1800" b="1" dirty="0" smtClean="0">
                <a:latin typeface="Lucida Console" pitchFamily="49" charset="0"/>
              </a:rPr>
              <a:t>(</a:t>
            </a:r>
            <a:r>
              <a:rPr lang="en-US" sz="1800" b="1" dirty="0" smtClean="0">
                <a:solidFill>
                  <a:schemeClr val="accent1">
                    <a:lumMod val="40000"/>
                    <a:lumOff val="60000"/>
                  </a:schemeClr>
                </a:solidFill>
                <a:latin typeface="Lucida Console" pitchFamily="49" charset="0"/>
              </a:rPr>
              <a:t>SPDocumentLibrary</a:t>
            </a:r>
            <a:r>
              <a:rPr lang="en-US" sz="1800" b="1" dirty="0" smtClean="0">
                <a:latin typeface="Lucida Console" pitchFamily="49" charset="0"/>
              </a:rPr>
              <a:t>)</a:t>
            </a:r>
          </a:p>
          <a:p>
            <a:pPr>
              <a:buFont typeface="Wingdings" pitchFamily="2" charset="2"/>
              <a:buNone/>
              <a:defRPr/>
            </a:pPr>
            <a:r>
              <a:rPr lang="en-US" sz="2800" dirty="0" smtClean="0"/>
              <a:t>          - File</a:t>
            </a:r>
            <a:r>
              <a:rPr lang="en-US" sz="1800" b="1" dirty="0" smtClean="0">
                <a:solidFill>
                  <a:schemeClr val="tx2">
                    <a:lumMod val="90000"/>
                  </a:schemeClr>
                </a:solidFill>
                <a:latin typeface="Lucida Console" pitchFamily="49" charset="0"/>
              </a:rPr>
              <a:t> </a:t>
            </a:r>
            <a:r>
              <a:rPr lang="en-US" sz="1800" b="1" dirty="0" smtClean="0">
                <a:latin typeface="Lucida Console" pitchFamily="49" charset="0"/>
              </a:rPr>
              <a:t>(</a:t>
            </a:r>
            <a:r>
              <a:rPr lang="en-US" sz="1800" b="1" dirty="0" smtClean="0">
                <a:solidFill>
                  <a:schemeClr val="accent1">
                    <a:lumMod val="40000"/>
                    <a:lumOff val="60000"/>
                  </a:schemeClr>
                </a:solidFill>
                <a:latin typeface="Lucida Console" pitchFamily="49" charset="0"/>
              </a:rPr>
              <a:t>SPFile</a:t>
            </a:r>
            <a:r>
              <a:rPr lang="en-US" sz="1800" b="1" dirty="0" smtClean="0">
                <a:latin typeface="Lucida Console" pitchFamily="49" charset="0"/>
              </a:rPr>
              <a:t>)</a:t>
            </a:r>
          </a:p>
          <a:p>
            <a:pPr>
              <a:buFont typeface="Wingdings" pitchFamily="2" charset="2"/>
              <a:buNone/>
              <a:defRPr/>
            </a:pPr>
            <a:r>
              <a:rPr lang="en-US" sz="2800" dirty="0" smtClean="0"/>
              <a:t>          - Folder</a:t>
            </a:r>
            <a:r>
              <a:rPr lang="en-US" sz="1800" b="1" dirty="0" smtClean="0">
                <a:solidFill>
                  <a:schemeClr val="accent4">
                    <a:lumMod val="20000"/>
                    <a:lumOff val="80000"/>
                  </a:schemeClr>
                </a:solidFill>
                <a:latin typeface="Lucida Console" pitchFamily="49" charset="0"/>
              </a:rPr>
              <a:t> </a:t>
            </a:r>
            <a:r>
              <a:rPr lang="en-US" sz="1800" b="1" dirty="0" smtClean="0">
                <a:latin typeface="Lucida Console" pitchFamily="49" charset="0"/>
              </a:rPr>
              <a:t>(</a:t>
            </a:r>
            <a:r>
              <a:rPr lang="en-US" sz="1800" b="1" dirty="0" smtClean="0">
                <a:solidFill>
                  <a:schemeClr val="accent1">
                    <a:lumMod val="40000"/>
                    <a:lumOff val="60000"/>
                  </a:schemeClr>
                </a:solidFill>
                <a:latin typeface="Lucida Console" pitchFamily="49" charset="0"/>
              </a:rPr>
              <a:t>SPFolder</a:t>
            </a:r>
            <a:r>
              <a:rPr lang="en-US" sz="1800" b="1" dirty="0" smtClean="0">
                <a:latin typeface="Lucida Console" pitchFamily="49" charset="0"/>
              </a:rPr>
              <a:t>)</a:t>
            </a:r>
            <a:endParaRPr lang="en-US" sz="2800" b="1" dirty="0">
              <a:latin typeface="Lucida Console"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EFD2BA94-596D-443A-9350-9C5FBD596F75}" type="slidenum">
              <a:rPr lang="en-US" smtClean="0"/>
              <a:pPr/>
              <a:t>16</a:t>
            </a:fld>
            <a:endParaRPr lang="en-US" smtClean="0"/>
          </a:p>
        </p:txBody>
      </p:sp>
      <p:sp>
        <p:nvSpPr>
          <p:cNvPr id="18435" name="Rectangle 2"/>
          <p:cNvSpPr>
            <a:spLocks noGrp="1" noChangeArrowheads="1"/>
          </p:cNvSpPr>
          <p:nvPr>
            <p:ph type="title"/>
          </p:nvPr>
        </p:nvSpPr>
        <p:spPr/>
        <p:txBody>
          <a:bodyPr/>
          <a:lstStyle/>
          <a:p>
            <a:pPr eaLnBrk="1" hangingPunct="1"/>
            <a:r>
              <a:rPr lang="en-US" sz="3200" smtClean="0"/>
              <a:t>New Developer Tools for SharePoint 2010</a:t>
            </a:r>
          </a:p>
        </p:txBody>
      </p:sp>
      <p:sp>
        <p:nvSpPr>
          <p:cNvPr id="18436" name="Rectangle 3"/>
          <p:cNvSpPr>
            <a:spLocks noGrp="1" noChangeArrowheads="1"/>
          </p:cNvSpPr>
          <p:nvPr>
            <p:ph type="body" idx="1"/>
          </p:nvPr>
        </p:nvSpPr>
        <p:spPr/>
        <p:txBody>
          <a:bodyPr/>
          <a:lstStyle/>
          <a:p>
            <a:pPr eaLnBrk="1" hangingPunct="1"/>
            <a:r>
              <a:rPr lang="en-US" smtClean="0"/>
              <a:t>VS 2010 SharePoint Tools – It brings new tools</a:t>
            </a:r>
          </a:p>
          <a:p>
            <a:pPr lvl="1" eaLnBrk="1" hangingPunct="1"/>
            <a:r>
              <a:rPr lang="en-US" smtClean="0"/>
              <a:t>Created by group within Visual Studio 2010 team</a:t>
            </a:r>
          </a:p>
          <a:p>
            <a:pPr lvl="1" eaLnBrk="1" hangingPunct="1"/>
            <a:r>
              <a:rPr lang="en-US" smtClean="0"/>
              <a:t>Major step forward from SharePoint 2007 development</a:t>
            </a:r>
          </a:p>
          <a:p>
            <a:pPr lvl="1" eaLnBrk="1" hangingPunct="1"/>
            <a:r>
              <a:rPr lang="en-US" smtClean="0"/>
              <a:t>New tools target SharePoint 2010 only</a:t>
            </a:r>
          </a:p>
          <a:p>
            <a:pPr eaLnBrk="1" hangingPunct="1"/>
            <a:r>
              <a:rPr lang="en-US" smtClean="0"/>
              <a:t>SharePoint Designer Improvements</a:t>
            </a:r>
          </a:p>
          <a:p>
            <a:pPr eaLnBrk="1" hangingPunct="1"/>
            <a:r>
              <a:rPr lang="en-US" smtClean="0"/>
              <a:t>Power Shell Support</a:t>
            </a:r>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D1473ACF-0DAC-40F4-A8D4-3CBBCB0F8B9F}" type="slidenum">
              <a:rPr lang="en-US" smtClean="0"/>
              <a:pPr/>
              <a:t>17</a:t>
            </a:fld>
            <a:endParaRPr lang="en-US" smtClean="0"/>
          </a:p>
        </p:txBody>
      </p:sp>
      <p:sp>
        <p:nvSpPr>
          <p:cNvPr id="19459" name="Rectangle 2"/>
          <p:cNvSpPr>
            <a:spLocks noGrp="1" noChangeArrowheads="1"/>
          </p:cNvSpPr>
          <p:nvPr>
            <p:ph type="title"/>
          </p:nvPr>
        </p:nvSpPr>
        <p:spPr/>
        <p:txBody>
          <a:bodyPr/>
          <a:lstStyle/>
          <a:p>
            <a:pPr eaLnBrk="1" hangingPunct="1"/>
            <a:r>
              <a:rPr lang="en-US" sz="3600" smtClean="0"/>
              <a:t>Test Your Understanding</a:t>
            </a:r>
          </a:p>
        </p:txBody>
      </p:sp>
      <p:sp>
        <p:nvSpPr>
          <p:cNvPr id="19460" name="Rectangle 3"/>
          <p:cNvSpPr>
            <a:spLocks noGrp="1" noChangeArrowheads="1"/>
          </p:cNvSpPr>
          <p:nvPr>
            <p:ph type="body" idx="1"/>
          </p:nvPr>
        </p:nvSpPr>
        <p:spPr/>
        <p:txBody>
          <a:bodyPr/>
          <a:lstStyle/>
          <a:p>
            <a:pPr eaLnBrk="1" hangingPunct="1"/>
            <a:r>
              <a:rPr lang="en-US" smtClean="0"/>
              <a:t>What is SharePoint ?</a:t>
            </a:r>
          </a:p>
          <a:p>
            <a:pPr eaLnBrk="1" hangingPunct="1"/>
            <a:r>
              <a:rPr lang="en-US" smtClean="0"/>
              <a:t>Brief about SharePoint 2010 New Features?</a:t>
            </a:r>
          </a:p>
          <a:p>
            <a:pPr eaLnBrk="1" hangingPunct="1"/>
            <a:r>
              <a:rPr lang="en-US" smtClean="0"/>
              <a:t>What are the development tools  new in SharePoint 2010 Server?</a:t>
            </a:r>
          </a:p>
        </p:txBody>
      </p:sp>
      <p:pic>
        <p:nvPicPr>
          <p:cNvPr id="1946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81CFEB8F-E359-4AB1-9915-A741A16B7C95}" type="slidenum">
              <a:rPr lang="en-US" smtClean="0"/>
              <a:pPr/>
              <a:t>18</a:t>
            </a:fld>
            <a:endParaRPr lang="en-US" smtClean="0"/>
          </a:p>
        </p:txBody>
      </p:sp>
      <p:sp>
        <p:nvSpPr>
          <p:cNvPr id="20483" name="Rectangle 2"/>
          <p:cNvSpPr>
            <a:spLocks noGrp="1" noChangeArrowheads="1"/>
          </p:cNvSpPr>
          <p:nvPr>
            <p:ph type="title"/>
          </p:nvPr>
        </p:nvSpPr>
        <p:spPr/>
        <p:txBody>
          <a:bodyPr/>
          <a:lstStyle/>
          <a:p>
            <a:pPr eaLnBrk="1" hangingPunct="1"/>
            <a:r>
              <a:rPr lang="en-US" sz="3600" smtClean="0"/>
              <a:t>Overview: </a:t>
            </a:r>
            <a:r>
              <a:rPr lang="en-US" sz="3600" dirty="0" smtClean="0"/>
              <a:t>Summary</a:t>
            </a:r>
          </a:p>
        </p:txBody>
      </p:sp>
      <p:sp>
        <p:nvSpPr>
          <p:cNvPr id="20484" name="Rectangle 3"/>
          <p:cNvSpPr>
            <a:spLocks noGrp="1" noChangeArrowheads="1"/>
          </p:cNvSpPr>
          <p:nvPr>
            <p:ph type="body" idx="1"/>
          </p:nvPr>
        </p:nvSpPr>
        <p:spPr/>
        <p:txBody>
          <a:bodyPr/>
          <a:lstStyle/>
          <a:p>
            <a:pPr eaLnBrk="1" hangingPunct="1"/>
            <a:r>
              <a:rPr lang="en-US" smtClean="0"/>
              <a:t>What is SharePoint</a:t>
            </a:r>
          </a:p>
          <a:p>
            <a:pPr eaLnBrk="1" hangingPunct="1"/>
            <a:r>
              <a:rPr lang="en-US" smtClean="0"/>
              <a:t>SharePoint History</a:t>
            </a:r>
          </a:p>
          <a:p>
            <a:pPr eaLnBrk="1" hangingPunct="1"/>
            <a:r>
              <a:rPr lang="en-US" smtClean="0"/>
              <a:t>SharePoint 2010 System Requirements </a:t>
            </a:r>
          </a:p>
          <a:p>
            <a:pPr eaLnBrk="1" hangingPunct="1"/>
            <a:r>
              <a:rPr lang="en-US" smtClean="0"/>
              <a:t>What’s New in SharePoint 2010</a:t>
            </a:r>
          </a:p>
          <a:p>
            <a:pPr eaLnBrk="1" hangingPunct="1"/>
            <a:r>
              <a:rPr lang="en-US" smtClean="0"/>
              <a:t>SharePoint 2010 Development Primer</a:t>
            </a:r>
          </a:p>
          <a:p>
            <a:pPr eaLnBrk="1" hangingPunct="1"/>
            <a:r>
              <a:rPr lang="en-US" smtClean="0"/>
              <a:t>New Developer Tools for SharePoint 2010</a:t>
            </a:r>
          </a:p>
          <a:p>
            <a:pPr eaLnBrk="1" hangingPunct="1"/>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442E4AFA-3C83-4A78-B3EE-E86919BDECCA}" type="slidenum">
              <a:rPr lang="en-US" smtClean="0"/>
              <a:pPr/>
              <a:t>19</a:t>
            </a:fld>
            <a:endParaRPr lang="en-US" smtClean="0"/>
          </a:p>
        </p:txBody>
      </p:sp>
      <p:sp>
        <p:nvSpPr>
          <p:cNvPr id="21507" name="Rectangle 2"/>
          <p:cNvSpPr>
            <a:spLocks noGrp="1" noChangeArrowheads="1"/>
          </p:cNvSpPr>
          <p:nvPr>
            <p:ph type="title"/>
          </p:nvPr>
        </p:nvSpPr>
        <p:spPr/>
        <p:txBody>
          <a:bodyPr/>
          <a:lstStyle/>
          <a:p>
            <a:pPr eaLnBrk="1" hangingPunct="1"/>
            <a:r>
              <a:rPr lang="en-US" sz="3600" smtClean="0"/>
              <a:t>SharePoint 2010 Overview: Source</a:t>
            </a:r>
          </a:p>
        </p:txBody>
      </p:sp>
      <p:sp>
        <p:nvSpPr>
          <p:cNvPr id="21508" name="Rectangle 3"/>
          <p:cNvSpPr>
            <a:spLocks noGrp="1" noChangeArrowheads="1"/>
          </p:cNvSpPr>
          <p:nvPr>
            <p:ph type="body" idx="1"/>
          </p:nvPr>
        </p:nvSpPr>
        <p:spPr/>
        <p:txBody>
          <a:bodyPr/>
          <a:lstStyle/>
          <a:p>
            <a:pPr eaLnBrk="1" hangingPunct="1"/>
            <a:r>
              <a:rPr lang="en-US" smtClean="0"/>
              <a:t>http://sharepoint.microsoft.com/en-us/Pages/default.aspx</a:t>
            </a:r>
          </a:p>
          <a:p>
            <a:pPr eaLnBrk="1" hangingPunct="1"/>
            <a:endParaRPr lang="en-US" smtClean="0"/>
          </a:p>
        </p:txBody>
      </p:sp>
      <p:sp>
        <p:nvSpPr>
          <p:cNvPr id="21509"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1510" name="Picture 7"/>
          <p:cNvPicPr>
            <a:picLocks noChangeAspect="1" noChangeArrowheads="1"/>
          </p:cNvPicPr>
          <p:nvPr/>
        </p:nvPicPr>
        <p:blipFill>
          <a:blip r:embed="rId2" cstate="print"/>
          <a:srcRect/>
          <a:stretch>
            <a:fillRect/>
          </a:stretch>
        </p:blipFill>
        <p:spPr bwMode="auto">
          <a:xfrm>
            <a:off x="8153400" y="0"/>
            <a:ext cx="990600" cy="9906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E578E0AE-292C-4D20-92B4-B25D169231B9}"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NS, Jenkins (188281)</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8+ Years Exp, HealthCare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15-Aug-2011</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ctrTitle"/>
          </p:nvPr>
        </p:nvSpPr>
        <p:spPr/>
        <p:txBody>
          <a:bodyPr/>
          <a:lstStyle/>
          <a:p>
            <a:pPr eaLnBrk="1" hangingPunct="1"/>
            <a:r>
              <a:rPr lang="en-US" sz="3200" smtClean="0">
                <a:latin typeface="Trebuchet MS" pitchFamily="34" charset="0"/>
              </a:rPr>
              <a:t>You have successfully completed </a:t>
            </a:r>
            <a:br>
              <a:rPr lang="en-US" sz="3200" smtClean="0">
                <a:latin typeface="Trebuchet MS" pitchFamily="34" charset="0"/>
              </a:rPr>
            </a:br>
            <a:r>
              <a:rPr lang="en-US" sz="3200" smtClean="0"/>
              <a:t>SharePoint 2010 Overview</a:t>
            </a:r>
            <a:endParaRPr lang="en-US" sz="3200" smtClean="0">
              <a:latin typeface="Trebuchet MS" pitchFamily="34" charset="0"/>
            </a:endParaRPr>
          </a:p>
        </p:txBody>
      </p:sp>
      <p:pic>
        <p:nvPicPr>
          <p:cNvPr id="22531"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8D2B4C17-50D6-4BA5-91B0-02FDF39BBC53}"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0D992B86-33EA-4A00-9D49-FB4B00EFB319}" type="slidenum">
              <a:rPr lang="en-US" smtClean="0"/>
              <a:pPr/>
              <a:t>4</a:t>
            </a:fld>
            <a:endParaRPr lang="en-US" smtClean="0"/>
          </a:p>
        </p:txBody>
      </p:sp>
      <p:sp>
        <p:nvSpPr>
          <p:cNvPr id="6147" name="Rectangle 2"/>
          <p:cNvSpPr>
            <a:spLocks noGrp="1" noChangeArrowheads="1"/>
          </p:cNvSpPr>
          <p:nvPr>
            <p:ph type="title"/>
          </p:nvPr>
        </p:nvSpPr>
        <p:spPr/>
        <p:txBody>
          <a:bodyPr/>
          <a:lstStyle/>
          <a:p>
            <a:pPr eaLnBrk="1" hangingPunct="1"/>
            <a:r>
              <a:rPr lang="en-US" sz="3600" smtClean="0"/>
              <a:t>SharePoint 2010 : Overview</a:t>
            </a:r>
          </a:p>
        </p:txBody>
      </p:sp>
      <p:sp>
        <p:nvSpPr>
          <p:cNvPr id="6148" name="Rectangle 3"/>
          <p:cNvSpPr>
            <a:spLocks noGrp="1" noChangeArrowheads="1"/>
          </p:cNvSpPr>
          <p:nvPr>
            <p:ph type="body" idx="1"/>
          </p:nvPr>
        </p:nvSpPr>
        <p:spPr/>
        <p:txBody>
          <a:bodyPr/>
          <a:lstStyle/>
          <a:p>
            <a:pPr eaLnBrk="1" hangingPunct="1"/>
            <a:r>
              <a:rPr lang="en-US" smtClean="0"/>
              <a:t>Introduction</a:t>
            </a:r>
          </a:p>
          <a:p>
            <a:pPr lvl="1" algn="just" eaLnBrk="1" hangingPunct="1"/>
            <a:r>
              <a:rPr lang="en-US" smtClean="0"/>
              <a:t>This module provides a general overview about Microsoft SharePoint  Server is all about, New Features in 2010 and History available. It also covers System Requirements, functional and architectural overview.</a:t>
            </a:r>
          </a:p>
          <a:p>
            <a:pPr lvl="1"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2CC3D193-FE9E-4717-BD8C-F77FFC6961E7}" type="slidenum">
              <a:rPr lang="en-US" smtClean="0"/>
              <a:pPr/>
              <a:t>5</a:t>
            </a:fld>
            <a:endParaRPr lang="en-US" smtClean="0"/>
          </a:p>
        </p:txBody>
      </p:sp>
      <p:sp>
        <p:nvSpPr>
          <p:cNvPr id="7171" name="Rectangle 2"/>
          <p:cNvSpPr>
            <a:spLocks noGrp="1" noChangeArrowheads="1"/>
          </p:cNvSpPr>
          <p:nvPr>
            <p:ph type="title"/>
          </p:nvPr>
        </p:nvSpPr>
        <p:spPr/>
        <p:txBody>
          <a:bodyPr/>
          <a:lstStyle/>
          <a:p>
            <a:pPr eaLnBrk="1" hangingPunct="1"/>
            <a:r>
              <a:rPr lang="en-US" sz="3600" smtClean="0"/>
              <a:t>Objectives</a:t>
            </a:r>
          </a:p>
        </p:txBody>
      </p:sp>
      <p:sp>
        <p:nvSpPr>
          <p:cNvPr id="7172" name="Rectangle 3"/>
          <p:cNvSpPr>
            <a:spLocks noGrp="1" noChangeArrowheads="1"/>
          </p:cNvSpPr>
          <p:nvPr>
            <p:ph type="body" idx="1"/>
          </p:nvPr>
        </p:nvSpPr>
        <p:spPr/>
        <p:txBody>
          <a:bodyPr/>
          <a:lstStyle/>
          <a:p>
            <a:pPr eaLnBrk="1" hangingPunct="1"/>
            <a:r>
              <a:rPr lang="en-US" smtClean="0"/>
              <a:t>Objective:</a:t>
            </a:r>
          </a:p>
          <a:p>
            <a:pPr eaLnBrk="1" hangingPunct="1">
              <a:buFont typeface="Wingdings" pitchFamily="2" charset="2"/>
              <a:buNone/>
            </a:pPr>
            <a:r>
              <a:rPr lang="en-US" sz="2000" smtClean="0"/>
              <a:t>After completing this chapter you will be able to:</a:t>
            </a:r>
          </a:p>
          <a:p>
            <a:pPr lvl="1" eaLnBrk="1" hangingPunct="1"/>
            <a:r>
              <a:rPr lang="en-US" smtClean="0"/>
              <a:t>What is SharePoint</a:t>
            </a:r>
          </a:p>
          <a:p>
            <a:pPr lvl="1" eaLnBrk="1" hangingPunct="1"/>
            <a:r>
              <a:rPr lang="en-US" smtClean="0"/>
              <a:t>SharePoint History</a:t>
            </a:r>
          </a:p>
          <a:p>
            <a:pPr lvl="1" eaLnBrk="1" hangingPunct="1"/>
            <a:r>
              <a:rPr lang="en-US" smtClean="0"/>
              <a:t>SharePoint 2010 System Requirements </a:t>
            </a:r>
          </a:p>
          <a:p>
            <a:pPr lvl="1" eaLnBrk="1" hangingPunct="1"/>
            <a:r>
              <a:rPr lang="en-US" smtClean="0"/>
              <a:t>What’s New in SharePoint 2010</a:t>
            </a:r>
          </a:p>
          <a:p>
            <a:pPr lvl="1" eaLnBrk="1" hangingPunct="1"/>
            <a:r>
              <a:rPr lang="en-US" smtClean="0"/>
              <a:t>SharePoint 2010 Development Primer</a:t>
            </a:r>
          </a:p>
          <a:p>
            <a:pPr lvl="1" eaLnBrk="1" hangingPunct="1"/>
            <a:r>
              <a:rPr lang="en-US" smtClean="0"/>
              <a:t>New Developer Tools for SharePoint 2010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0E85C692-072F-427A-9BC8-8EF37635B2CA}" type="slidenum">
              <a:rPr lang="en-US" smtClean="0"/>
              <a:pPr/>
              <a:t>6</a:t>
            </a:fld>
            <a:endParaRPr lang="en-US" smtClean="0"/>
          </a:p>
        </p:txBody>
      </p:sp>
      <p:sp>
        <p:nvSpPr>
          <p:cNvPr id="8195" name="Rectangle 2"/>
          <p:cNvSpPr>
            <a:spLocks noGrp="1" noChangeArrowheads="1"/>
          </p:cNvSpPr>
          <p:nvPr>
            <p:ph type="title"/>
          </p:nvPr>
        </p:nvSpPr>
        <p:spPr/>
        <p:txBody>
          <a:bodyPr/>
          <a:lstStyle/>
          <a:p>
            <a:pPr eaLnBrk="1" hangingPunct="1"/>
            <a:r>
              <a:rPr lang="en-US" sz="3600" smtClean="0"/>
              <a:t>What is SharePoint</a:t>
            </a:r>
          </a:p>
        </p:txBody>
      </p:sp>
      <p:sp>
        <p:nvSpPr>
          <p:cNvPr id="8196" name="Rectangle 3"/>
          <p:cNvSpPr>
            <a:spLocks noGrp="1" noChangeArrowheads="1"/>
          </p:cNvSpPr>
          <p:nvPr>
            <p:ph type="body" idx="1"/>
          </p:nvPr>
        </p:nvSpPr>
        <p:spPr/>
        <p:txBody>
          <a:bodyPr/>
          <a:lstStyle/>
          <a:p>
            <a:pPr algn="just" eaLnBrk="1" hangingPunct="1"/>
            <a:r>
              <a:rPr lang="en-US" smtClean="0"/>
              <a:t>Microsoft SharePoint makes it easier for people to work together. Using SharePoint, your people can set up Web sites to share information with others, manage documents from start to finish, and publish reports to help everyone make better decisions.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7E87C487-4A8E-4C0F-8C7C-313CF57187BD}" type="slidenum">
              <a:rPr lang="en-US" smtClean="0"/>
              <a:pPr/>
              <a:t>7</a:t>
            </a:fld>
            <a:endParaRPr lang="en-US" smtClean="0"/>
          </a:p>
        </p:txBody>
      </p:sp>
      <p:sp>
        <p:nvSpPr>
          <p:cNvPr id="9219" name="Rectangle 2"/>
          <p:cNvSpPr>
            <a:spLocks noGrp="1" noChangeArrowheads="1"/>
          </p:cNvSpPr>
          <p:nvPr>
            <p:ph type="title"/>
          </p:nvPr>
        </p:nvSpPr>
        <p:spPr/>
        <p:txBody>
          <a:bodyPr/>
          <a:lstStyle/>
          <a:p>
            <a:pPr eaLnBrk="1" hangingPunct="1"/>
            <a:r>
              <a:rPr lang="en-US" sz="3600" smtClean="0"/>
              <a:t>SharePoint History</a:t>
            </a:r>
          </a:p>
        </p:txBody>
      </p:sp>
      <p:sp>
        <p:nvSpPr>
          <p:cNvPr id="9220" name="Rectangle 3"/>
          <p:cNvSpPr>
            <a:spLocks noGrp="1" noChangeArrowheads="1"/>
          </p:cNvSpPr>
          <p:nvPr>
            <p:ph type="body" idx="1"/>
          </p:nvPr>
        </p:nvSpPr>
        <p:spPr/>
        <p:txBody>
          <a:bodyPr/>
          <a:lstStyle/>
          <a:p>
            <a:pPr eaLnBrk="1" hangingPunct="1"/>
            <a:r>
              <a:rPr lang="en-US" smtClean="0"/>
              <a:t>Before SharePoint</a:t>
            </a:r>
          </a:p>
          <a:p>
            <a:pPr lvl="1" eaLnBrk="1" hangingPunct="1"/>
            <a:r>
              <a:rPr lang="en-US" smtClean="0"/>
              <a:t>1997 – Site Server with SQL Server 6.5</a:t>
            </a:r>
          </a:p>
          <a:p>
            <a:pPr lvl="1" eaLnBrk="1" hangingPunct="1"/>
            <a:r>
              <a:rPr lang="en-US" smtClean="0"/>
              <a:t>1999 - Digital Dashboard Starter Kit with SQL server 6.5</a:t>
            </a:r>
          </a:p>
          <a:p>
            <a:pPr lvl="1" eaLnBrk="1" hangingPunct="1"/>
            <a:r>
              <a:rPr lang="en-US" smtClean="0"/>
              <a:t>2000 – Digital Dashboard Resource Kit 2000 with SQL server 6.5 and Portal look</a:t>
            </a:r>
          </a:p>
          <a:p>
            <a:pPr eaLnBrk="1" hangingPunct="1"/>
            <a:r>
              <a:rPr lang="en-US" smtClean="0"/>
              <a:t>SharePoint Versions</a:t>
            </a:r>
          </a:p>
          <a:p>
            <a:pPr lvl="1" eaLnBrk="1" hangingPunct="1"/>
            <a:r>
              <a:rPr lang="en-US" smtClean="0"/>
              <a:t>V1 – Early in 2001 - MS SharePoint Portal Server 2001, WSS 1.0 and Office XP</a:t>
            </a:r>
          </a:p>
          <a:p>
            <a:pPr lvl="1" eaLnBrk="1" hangingPunct="1"/>
            <a:r>
              <a:rPr lang="en-US" smtClean="0"/>
              <a:t>V2 – October 2003 - MS Office SharePoint Server 2003, WSS 2.0 and Office 2003</a:t>
            </a:r>
          </a:p>
          <a:p>
            <a:pPr lvl="1" eaLnBrk="1" hangingPunct="1"/>
            <a:r>
              <a:rPr lang="en-US" smtClean="0"/>
              <a:t>V3 – Nov 2006- MOSS 2007, WSS 3.0 and Office 2007</a:t>
            </a:r>
          </a:p>
          <a:p>
            <a:pPr lvl="1" eaLnBrk="1" hangingPunct="1"/>
            <a:r>
              <a:rPr lang="en-US" smtClean="0"/>
              <a:t>V4 – May 12</a:t>
            </a:r>
            <a:r>
              <a:rPr lang="en-US" baseline="30000" smtClean="0"/>
              <a:t>th</a:t>
            </a:r>
            <a:r>
              <a:rPr lang="en-US" smtClean="0"/>
              <a:t> 2010 - MS SharePoint Server 2010, MS SharePoint 2010 Foundation(WSS 4.0) and Office 2010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CEBE2876-19E7-461F-BB2C-1195269ECCF9}" type="slidenum">
              <a:rPr lang="en-US" smtClean="0"/>
              <a:pPr/>
              <a:t>8</a:t>
            </a:fld>
            <a:endParaRPr lang="en-US" smtClean="0"/>
          </a:p>
        </p:txBody>
      </p:sp>
      <p:sp>
        <p:nvSpPr>
          <p:cNvPr id="10243" name="Rectangle 2"/>
          <p:cNvSpPr>
            <a:spLocks noGrp="1" noChangeArrowheads="1"/>
          </p:cNvSpPr>
          <p:nvPr>
            <p:ph type="title"/>
          </p:nvPr>
        </p:nvSpPr>
        <p:spPr/>
        <p:txBody>
          <a:bodyPr/>
          <a:lstStyle/>
          <a:p>
            <a:pPr marL="342900" indent="-342900" eaLnBrk="1" hangingPunct="1"/>
            <a:r>
              <a:rPr lang="en-US" sz="3600" smtClean="0"/>
              <a:t>SharePoint 2010 System Requirements</a:t>
            </a:r>
          </a:p>
        </p:txBody>
      </p:sp>
      <p:sp>
        <p:nvSpPr>
          <p:cNvPr id="10244" name="Rectangle 3"/>
          <p:cNvSpPr>
            <a:spLocks noGrp="1" noChangeArrowheads="1"/>
          </p:cNvSpPr>
          <p:nvPr>
            <p:ph type="body" idx="1"/>
          </p:nvPr>
        </p:nvSpPr>
        <p:spPr/>
        <p:txBody>
          <a:bodyPr/>
          <a:lstStyle/>
          <a:p>
            <a:pPr eaLnBrk="1" hangingPunct="1"/>
            <a:r>
              <a:rPr lang="en-US" smtClean="0"/>
              <a:t>Hardware Requirements</a:t>
            </a:r>
          </a:p>
          <a:p>
            <a:pPr lvl="1" eaLnBrk="1" hangingPunct="1"/>
            <a:r>
              <a:rPr lang="en-US" smtClean="0"/>
              <a:t>Processor -  64-bit, four cores</a:t>
            </a:r>
          </a:p>
          <a:p>
            <a:pPr lvl="1" eaLnBrk="1" hangingPunct="1"/>
            <a:r>
              <a:rPr lang="en-US" smtClean="0"/>
              <a:t> RAM SharePoint Server</a:t>
            </a:r>
          </a:p>
          <a:p>
            <a:pPr lvl="2" eaLnBrk="1" hangingPunct="1"/>
            <a:r>
              <a:rPr lang="en-US" smtClean="0"/>
              <a:t>4 GB for developer or evaluation use</a:t>
            </a:r>
          </a:p>
          <a:p>
            <a:pPr lvl="2" eaLnBrk="1" hangingPunct="1"/>
            <a:r>
              <a:rPr lang="en-US" smtClean="0"/>
              <a:t>8 GB for production use in a single server or multiple server farm</a:t>
            </a:r>
          </a:p>
          <a:p>
            <a:pPr lvl="1" eaLnBrk="1" hangingPunct="1"/>
            <a:r>
              <a:rPr lang="en-US" smtClean="0"/>
              <a:t>RAM for Database Server</a:t>
            </a:r>
          </a:p>
          <a:p>
            <a:pPr lvl="2" eaLnBrk="1" hangingPunct="1"/>
            <a:r>
              <a:rPr lang="en-US" smtClean="0"/>
              <a:t>8 GB for small deployments</a:t>
            </a:r>
          </a:p>
          <a:p>
            <a:pPr lvl="2" eaLnBrk="1" hangingPunct="1"/>
            <a:r>
              <a:rPr lang="en-US" smtClean="0"/>
              <a:t>16 GB for medium deployments</a:t>
            </a:r>
          </a:p>
          <a:p>
            <a:pPr lvl="1" eaLnBrk="1" hangingPunct="1"/>
            <a:r>
              <a:rPr lang="en-US" smtClean="0"/>
              <a:t>Hard disk -  80 GB for system drive</a:t>
            </a:r>
          </a:p>
          <a:p>
            <a:pPr eaLnBrk="1" hangingPunct="1"/>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ACD015C6-A752-4907-B342-46A05A0261CB}" type="slidenum">
              <a:rPr lang="en-US" smtClean="0"/>
              <a:pPr/>
              <a:t>9</a:t>
            </a:fld>
            <a:endParaRPr lang="en-US" smtClean="0"/>
          </a:p>
        </p:txBody>
      </p:sp>
      <p:sp>
        <p:nvSpPr>
          <p:cNvPr id="11267" name="Rectangle 2"/>
          <p:cNvSpPr>
            <a:spLocks noGrp="1" noChangeArrowheads="1"/>
          </p:cNvSpPr>
          <p:nvPr>
            <p:ph type="title"/>
          </p:nvPr>
        </p:nvSpPr>
        <p:spPr/>
        <p:txBody>
          <a:bodyPr/>
          <a:lstStyle/>
          <a:p>
            <a:pPr marL="342900" indent="-342900" eaLnBrk="1" hangingPunct="1"/>
            <a:r>
              <a:rPr lang="en-US" sz="3600" smtClean="0"/>
              <a:t>SharePoint 2010 System Requirements</a:t>
            </a:r>
          </a:p>
        </p:txBody>
      </p:sp>
      <p:sp>
        <p:nvSpPr>
          <p:cNvPr id="11268" name="Rectangle 3"/>
          <p:cNvSpPr>
            <a:spLocks noGrp="1" noChangeArrowheads="1"/>
          </p:cNvSpPr>
          <p:nvPr>
            <p:ph type="body" idx="1"/>
          </p:nvPr>
        </p:nvSpPr>
        <p:spPr/>
        <p:txBody>
          <a:bodyPr/>
          <a:lstStyle/>
          <a:p>
            <a:pPr eaLnBrk="1" hangingPunct="1"/>
            <a:r>
              <a:rPr lang="en-US" smtClean="0"/>
              <a:t>Software Requirements</a:t>
            </a:r>
          </a:p>
          <a:p>
            <a:pPr lvl="1" eaLnBrk="1" hangingPunct="1"/>
            <a:r>
              <a:rPr lang="pt-BR" sz="1900" smtClean="0"/>
              <a:t>Server Box</a:t>
            </a:r>
          </a:p>
          <a:p>
            <a:pPr lvl="2" eaLnBrk="1" hangingPunct="1"/>
            <a:r>
              <a:rPr lang="pt-BR" sz="1900" smtClean="0"/>
              <a:t>Windows 2008 Server</a:t>
            </a:r>
          </a:p>
          <a:p>
            <a:pPr lvl="2" eaLnBrk="1" hangingPunct="1"/>
            <a:r>
              <a:rPr lang="pt-BR" sz="1900" smtClean="0"/>
              <a:t>IIS7</a:t>
            </a:r>
          </a:p>
          <a:p>
            <a:pPr lvl="2" eaLnBrk="1" hangingPunct="1"/>
            <a:r>
              <a:rPr lang="pt-BR" sz="1900" smtClean="0"/>
              <a:t>Microsoft SQL Server 2008 R2</a:t>
            </a:r>
          </a:p>
          <a:p>
            <a:pPr lvl="2" eaLnBrk="1" hangingPunct="1"/>
            <a:r>
              <a:rPr lang="pt-BR" sz="1900" smtClean="0"/>
              <a:t>Windows PowerShell 2.0</a:t>
            </a:r>
          </a:p>
          <a:p>
            <a:pPr lvl="1" eaLnBrk="1" hangingPunct="1"/>
            <a:r>
              <a:rPr lang="pt-BR" sz="1900" smtClean="0"/>
              <a:t>Developer Box</a:t>
            </a:r>
          </a:p>
          <a:p>
            <a:pPr lvl="2" eaLnBrk="1" hangingPunct="1"/>
            <a:r>
              <a:rPr lang="pt-BR" sz="1900" smtClean="0"/>
              <a:t>Windows 7 / Vista</a:t>
            </a:r>
          </a:p>
          <a:p>
            <a:pPr lvl="2" eaLnBrk="1" hangingPunct="1"/>
            <a:r>
              <a:rPr lang="pt-BR" sz="1900" smtClean="0"/>
              <a:t>MS Visual Studio 2010</a:t>
            </a:r>
          </a:p>
          <a:p>
            <a:pPr lvl="2" eaLnBrk="1" hangingPunct="1"/>
            <a:r>
              <a:rPr lang="pt-BR" sz="1900" smtClean="0"/>
              <a:t>MS SharePoint Designer 2010</a:t>
            </a:r>
          </a:p>
          <a:p>
            <a:pPr lvl="2" eaLnBrk="1" hangingPunct="1"/>
            <a:r>
              <a:rPr lang="pt-BR" sz="1900" smtClean="0"/>
              <a:t>MS Office 2010</a:t>
            </a:r>
          </a:p>
          <a:p>
            <a:pPr lvl="2" eaLnBrk="1" hangingPunct="1"/>
            <a:r>
              <a:rPr lang="pt-BR" sz="1900" smtClean="0"/>
              <a:t>MS Office InfoPath 2010</a:t>
            </a:r>
          </a:p>
          <a:p>
            <a:pPr lvl="2" eaLnBrk="1" hangingPunct="1"/>
            <a:r>
              <a:rPr lang="pt-BR" sz="1900" smtClean="0"/>
              <a:t>IE 8.0 / FireBox Latest Version</a:t>
            </a:r>
          </a:p>
          <a:p>
            <a:pPr lvl="1"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B19F4E7C7474FB1BA8D1F1322D63D" ma:contentTypeVersion="0" ma:contentTypeDescription="Create a new document." ma:contentTypeScope="" ma:versionID="7ac69171c1f8886e49dfc13201fa298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A1104EC-0BCA-4059-B241-4344E18A25DE}"/>
</file>

<file path=customXml/itemProps2.xml><?xml version="1.0" encoding="utf-8"?>
<ds:datastoreItem xmlns:ds="http://schemas.openxmlformats.org/officeDocument/2006/customXml" ds:itemID="{F82CC780-E47D-4425-912E-21F4DC0BE183}"/>
</file>

<file path=customXml/itemProps3.xml><?xml version="1.0" encoding="utf-8"?>
<ds:datastoreItem xmlns:ds="http://schemas.openxmlformats.org/officeDocument/2006/customXml" ds:itemID="{95DBA7A9-8D69-446E-9B37-692F5408F140}"/>
</file>

<file path=docProps/app.xml><?xml version="1.0" encoding="utf-8"?>
<Properties xmlns="http://schemas.openxmlformats.org/officeDocument/2006/extended-properties" xmlns:vt="http://schemas.openxmlformats.org/officeDocument/2006/docPropsVTypes">
  <Template>CA - Presentation Template</Template>
  <TotalTime>1558</TotalTime>
  <Words>1993</Words>
  <Application>Microsoft Office PowerPoint</Application>
  <PresentationFormat>On-screen Show (4:3)</PresentationFormat>
  <Paragraphs>249</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CA - Presentation Template</vt:lpstr>
      <vt:lpstr>SharePoint 2010 Overview</vt:lpstr>
      <vt:lpstr>About the Author</vt:lpstr>
      <vt:lpstr>Icons Used</vt:lpstr>
      <vt:lpstr>SharePoint 2010 : Overview</vt:lpstr>
      <vt:lpstr>Objectives</vt:lpstr>
      <vt:lpstr>What is SharePoint</vt:lpstr>
      <vt:lpstr>SharePoint History</vt:lpstr>
      <vt:lpstr>SharePoint 2010 System Requirements</vt:lpstr>
      <vt:lpstr>SharePoint 2010 System Requirements</vt:lpstr>
      <vt:lpstr>MOSS 2007</vt:lpstr>
      <vt:lpstr>MS SharePoint 2010</vt:lpstr>
      <vt:lpstr>SharePoint Server 2010</vt:lpstr>
      <vt:lpstr>What's New in SharePoint 2010</vt:lpstr>
      <vt:lpstr>Major Shifts in SharePoint UI</vt:lpstr>
      <vt:lpstr>SharePoint 2010 Development Primer</vt:lpstr>
      <vt:lpstr>New Developer Tools for SharePoint 2010</vt:lpstr>
      <vt:lpstr>Test Your Understanding</vt:lpstr>
      <vt:lpstr>Overview: Summary</vt:lpstr>
      <vt:lpstr>SharePoint 2010 Overview: Source</vt:lpstr>
      <vt:lpstr>You have successfully completed  SharePoint 2010 Overview</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188281</cp:lastModifiedBy>
  <cp:revision>96</cp:revision>
  <dcterms:created xsi:type="dcterms:W3CDTF">2006-08-07T10:58:16Z</dcterms:created>
  <dcterms:modified xsi:type="dcterms:W3CDTF">2011-09-07T09:50:26Z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0x010100D8BB19F4E7C7474FB1BA8D1F1322D63D</vt:lpwstr>
  </property>
</Properties>
</file>