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147471198" r:id="rId2"/>
    <p:sldId id="256" r:id="rId3"/>
    <p:sldId id="258" r:id="rId4"/>
    <p:sldId id="257" r:id="rId5"/>
    <p:sldId id="259" r:id="rId6"/>
    <p:sldId id="214747120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28"/>
    <p:restoredTop sz="95728"/>
  </p:normalViewPr>
  <p:slideViewPr>
    <p:cSldViewPr snapToGrid="0">
      <p:cViewPr varScale="1">
        <p:scale>
          <a:sx n="77" d="100"/>
          <a:sy n="77" d="100"/>
        </p:scale>
        <p:origin x="39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A7D6E-CBF7-E349-9338-D30A6CDA117E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E57BD-195F-4840-9D0A-8A61081A03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5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6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96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D032-E3F7-D64D-72F4-31C358756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EE748-2F51-70CC-012C-346191C78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26EB0-0587-F843-0FF6-5525E1A8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DCDE-A03D-75B5-7BA8-EAF94703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ECA15-D97C-EFA6-B2A9-F86B8275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F96E-85BF-96EF-6ADA-DDD22678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12D922-8344-01C6-9A6A-3C5B5DF51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59903-34D1-6292-3222-DD7666D8B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6D5B-8CA3-642F-0E99-851B3049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BF65-A5BF-16B7-B0F2-46C9F6B33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BC36B-D0D5-5CCA-D5DF-B7A2BFFAD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85827-6959-D9ED-CD5C-9F3E42086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E931B-7EAE-50AD-2020-A4C3BC30B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8DA0-DBBD-0DDD-9DA7-A82FD21A7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21FF-0667-D835-CEF1-ACAB859A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2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1 - dark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5D98D9-078E-1B4D-9B08-C13EF3A05D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7" t="117"/>
          <a:stretch/>
        </p:blipFill>
        <p:spPr>
          <a:xfrm>
            <a:off x="0" y="-1"/>
            <a:ext cx="12192000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45B5F9-B0CC-474A-9C3C-A26A32768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416" y="2105094"/>
            <a:ext cx="4013200" cy="1828469"/>
          </a:xfrm>
        </p:spPr>
        <p:txBody>
          <a:bodyPr anchor="b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7EFB4-CCA6-4E89-9EF6-9F4FE5D53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9" y="4187952"/>
            <a:ext cx="4014215" cy="45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A57A3A6-0AF3-C54A-8CB5-7EF0565FF32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042416" y="5289745"/>
            <a:ext cx="4013178" cy="365125"/>
          </a:xfrm>
          <a:prstGeom prst="rect">
            <a:avLst/>
          </a:prstGeom>
        </p:spPr>
        <p:txBody>
          <a:bodyPr wrap="none"/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bg2"/>
                </a:solidFill>
              </a:defRPr>
            </a:lvl2pPr>
            <a:lvl3pPr marL="914400" indent="0">
              <a:buNone/>
              <a:defRPr>
                <a:solidFill>
                  <a:schemeClr val="bg2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 marL="1828800" indent="0">
              <a:buNone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14FB0-4CED-294C-94C0-7AE48992D94A}"/>
              </a:ext>
            </a:extLst>
          </p:cNvPr>
          <p:cNvSpPr txBox="1"/>
          <p:nvPr userDrawn="1"/>
        </p:nvSpPr>
        <p:spPr>
          <a:xfrm>
            <a:off x="-1367942" y="16825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500EB0FA-ED09-2D45-A504-B05B58FC39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67678" y="381865"/>
            <a:ext cx="2067983" cy="62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52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E200-0915-3A85-8E8E-92716571D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3682D-9EF2-521F-03FF-03D1A295F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DA378-92BD-35D9-5373-29FE88E2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D6D01-CD26-8860-1061-7CF43EF0B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FD9C-D03C-DF04-4439-A27C45F9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8CC9-4AC2-3CD0-3D8E-F324A388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9FE8-9719-16E7-9F03-5BAF893B7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1AB23-D9BA-7C5D-2E25-BDEBE442C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49B5F-CE80-AF5F-39CB-6CE37140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17A1A-F8C1-7169-0B1A-28AF25E9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1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F8C3-8F9B-BEE6-EA62-B4ADBD2E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19DE-0CB8-C2A9-7D96-EA147DDD5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2E3B-2452-1B5F-1CB8-47E3878C7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F7F93-4BB5-30FC-50B8-A52291DA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FB5E2-0320-ECC9-C135-74C110FA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A1A9-3920-6A2E-FE4D-839EA81F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14CE-8E19-2891-C902-4F9763C5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23F9A-121B-D62B-0963-508355FB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0112A-A755-DD4F-C7EA-49BEF107D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F6F34-466F-A4E2-E028-15C319662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655C5-E57F-26EC-D735-56B53DE523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682C12-48C8-0340-8D9C-69B062DC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8A57A-226A-0B99-3971-0A6F8099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147CA-9A7D-606B-A1CC-03AA6F79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F632-5931-7C72-D956-51856C17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4803B-6DB5-3D47-58F9-CC1E19A8B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41D4B-8B0A-0D3C-544E-4BB05E20C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E64A3-D87A-5321-4276-57F0709E7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8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6DE01-A825-911E-E40F-D998FC1F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413F0F-357A-3A07-013C-9E7F0E6B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E0DC0-6698-2A53-D624-BA0281C2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05C0-1204-EF33-77DE-110A28AA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08F82-F253-C3ED-D581-77C29D7CF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5E107-E45D-DCAD-D79D-DD34D7E9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20B83-41E5-F67C-EC29-88DF6160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0ACF-7BA7-C1FC-ABA2-141126F5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CA71B-1D4A-0972-CCA1-84A16C99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1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D755-B61A-95F3-9FCC-A87E1AB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874C6-4996-7B73-B38B-8EB31EEFB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FB10F-7B44-8402-DA6A-E71E96374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382C9-8505-14DB-1DD5-4EB4BFB5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F4B49-5143-4731-5607-6621111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70446-85D8-19C3-5454-117248BA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0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12EC5-CFEA-5EFD-5A19-E4C710CF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30D5A-687A-EF82-EFF2-9B9E6F7AD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23B92-BB9A-DA10-E75A-A9BC8276D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0ADD5-CD5B-624E-A1F4-D9CDEB6A3226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CD36-6E3F-19C7-BF93-421D018D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2111-2291-5FB7-5F82-7369C1418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5797C-2D7B-7C41-920D-DC00B021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405" y="2760746"/>
            <a:ext cx="6449412" cy="1828469"/>
          </a:xfrm>
        </p:spPr>
        <p:txBody>
          <a:bodyPr/>
          <a:lstStyle/>
          <a:p>
            <a:pPr algn="ctr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Americana Last Mile Delivery Platform</a:t>
            </a:r>
            <a:b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Overview</a:t>
            </a:r>
            <a:br>
              <a:rPr lang="en-US" sz="3000" b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C62E-0EDE-0B4D-AC45-361F7429018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7600417" y="6429553"/>
            <a:ext cx="4013178" cy="365125"/>
          </a:xfrm>
        </p:spPr>
        <p:txBody>
          <a:bodyPr vert="horz" wrap="none" lIns="0" tIns="0" rIns="0" bIns="0" rtlCol="0" anchor="t">
            <a:noAutofit/>
          </a:bodyPr>
          <a:lstStyle/>
          <a:p>
            <a:pPr algn="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Date: 31 Jan 2023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E60514-44BB-EFD7-FA4E-78B0FA894085}"/>
              </a:ext>
            </a:extLst>
          </p:cNvPr>
          <p:cNvSpPr txBox="1"/>
          <p:nvPr/>
        </p:nvSpPr>
        <p:spPr>
          <a:xfrm>
            <a:off x="2966224" y="-6244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108F19F-7631-148D-737E-AAF21211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33" y="2853863"/>
            <a:ext cx="2136967" cy="87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82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15070-D7D5-E1DE-C422-A1575EBAADA4}"/>
              </a:ext>
            </a:extLst>
          </p:cNvPr>
          <p:cNvSpPr/>
          <p:nvPr/>
        </p:nvSpPr>
        <p:spPr>
          <a:xfrm>
            <a:off x="492367" y="175846"/>
            <a:ext cx="11019692" cy="82061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Americana Last Mile Delivery Platform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(Automated Monitoring &amp; Alert)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9337A-5EC5-2231-160C-D0A7DEBD5590}"/>
              </a:ext>
            </a:extLst>
          </p:cNvPr>
          <p:cNvSpPr/>
          <p:nvPr/>
        </p:nvSpPr>
        <p:spPr>
          <a:xfrm>
            <a:off x="492367" y="1512278"/>
            <a:ext cx="3071446" cy="8206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Azure Cloud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b="1" dirty="0">
                <a:solidFill>
                  <a:schemeClr val="tx1"/>
                </a:solidFill>
              </a:rPr>
              <a:t>Application Insights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b="1" dirty="0">
                <a:solidFill>
                  <a:schemeClr val="tx1"/>
                </a:solidFill>
              </a:rPr>
              <a:t>Azure Analytics </a:t>
            </a:r>
            <a:r>
              <a:rPr lang="en-US" sz="1400" dirty="0">
                <a:solidFill>
                  <a:schemeClr val="tx1"/>
                </a:solidFill>
              </a:rPr>
              <a:t>| New Relic | Dynatrace | AppDynamics)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26404A-5544-BB72-B54F-96DE10985763}"/>
              </a:ext>
            </a:extLst>
          </p:cNvPr>
          <p:cNvSpPr/>
          <p:nvPr/>
        </p:nvSpPr>
        <p:spPr>
          <a:xfrm>
            <a:off x="4513382" y="1512278"/>
            <a:ext cx="3071446" cy="8206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Confluent Kafka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(Confluent Health+ |New Relic | Grafana | Dynatrace)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7AB57C-3737-AD20-D5C5-9702617B1170}"/>
              </a:ext>
            </a:extLst>
          </p:cNvPr>
          <p:cNvSpPr/>
          <p:nvPr/>
        </p:nvSpPr>
        <p:spPr>
          <a:xfrm>
            <a:off x="8440613" y="1512277"/>
            <a:ext cx="3071446" cy="820615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ALMP Workflow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(Custom Health Check)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C7D8F4-4C89-097C-D5BB-EEA150578CF8}"/>
              </a:ext>
            </a:extLst>
          </p:cNvPr>
          <p:cNvSpPr/>
          <p:nvPr/>
        </p:nvSpPr>
        <p:spPr>
          <a:xfrm>
            <a:off x="504090" y="2672862"/>
            <a:ext cx="3071446" cy="39389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API Management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App Gateway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Containers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Database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Firewall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Front Door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Key Vault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Load Balancer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Redis Cache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Storage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Virtual Machine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Virtual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BBF5EC-72C9-8511-C3DE-0B52395D7749}"/>
              </a:ext>
            </a:extLst>
          </p:cNvPr>
          <p:cNvSpPr/>
          <p:nvPr/>
        </p:nvSpPr>
        <p:spPr>
          <a:xfrm>
            <a:off x="4501659" y="2649416"/>
            <a:ext cx="3071446" cy="39389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Kafka Cluster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Partitions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Kafka Brokers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Kafka Topics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Replication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Read &amp; Write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Latency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Incoming Traffic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Outgoing Traffic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Size of Queue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Producer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Consumer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A0C122-DB42-D555-E67A-C7E88963D0D8}"/>
              </a:ext>
            </a:extLst>
          </p:cNvPr>
          <p:cNvSpPr/>
          <p:nvPr/>
        </p:nvSpPr>
        <p:spPr>
          <a:xfrm>
            <a:off x="8440613" y="2661139"/>
            <a:ext cx="3071446" cy="393895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Authentication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Ingestion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Assignment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Delivery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Notifications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Third Party API Monitoring (Weather, </a:t>
            </a:r>
            <a:r>
              <a:rPr lang="en-US" sz="1600" dirty="0" err="1">
                <a:solidFill>
                  <a:schemeClr val="tx1"/>
                </a:solidFill>
              </a:rPr>
              <a:t>RouteMobile</a:t>
            </a:r>
            <a:r>
              <a:rPr lang="en-US" sz="1600" dirty="0">
                <a:solidFill>
                  <a:schemeClr val="tx1"/>
                </a:solidFill>
              </a:rPr>
              <a:t>, FCM, Google Maps APIs etc.)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7EDC3D-E714-9958-C4B8-5B5A731ACA78}"/>
              </a:ext>
            </a:extLst>
          </p:cNvPr>
          <p:cNvCxnSpPr>
            <a:cxnSpLocks/>
          </p:cNvCxnSpPr>
          <p:nvPr/>
        </p:nvCxnSpPr>
        <p:spPr>
          <a:xfrm>
            <a:off x="2028091" y="1242646"/>
            <a:ext cx="79365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4BE62E-CD1D-ACA6-0A10-51043CC0D84C}"/>
              </a:ext>
            </a:extLst>
          </p:cNvPr>
          <p:cNvCxnSpPr/>
          <p:nvPr/>
        </p:nvCxnSpPr>
        <p:spPr>
          <a:xfrm>
            <a:off x="2028091" y="1242646"/>
            <a:ext cx="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5F7D11-026D-AFB0-0716-C2506F029D05}"/>
              </a:ext>
            </a:extLst>
          </p:cNvPr>
          <p:cNvCxnSpPr/>
          <p:nvPr/>
        </p:nvCxnSpPr>
        <p:spPr>
          <a:xfrm>
            <a:off x="6009461" y="1242646"/>
            <a:ext cx="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F8A562-033A-D110-B4E9-EF03335D5BA2}"/>
              </a:ext>
            </a:extLst>
          </p:cNvPr>
          <p:cNvCxnSpPr/>
          <p:nvPr/>
        </p:nvCxnSpPr>
        <p:spPr>
          <a:xfrm>
            <a:off x="9964617" y="1242646"/>
            <a:ext cx="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1A440C-3026-306A-3215-D5BD07141AB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28090" y="2332893"/>
            <a:ext cx="2" cy="343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A73F9-FF72-F39D-D555-3E63CD8A2586}"/>
              </a:ext>
            </a:extLst>
          </p:cNvPr>
          <p:cNvCxnSpPr>
            <a:cxnSpLocks/>
          </p:cNvCxnSpPr>
          <p:nvPr/>
        </p:nvCxnSpPr>
        <p:spPr>
          <a:xfrm>
            <a:off x="6013938" y="2375954"/>
            <a:ext cx="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75D5B1-9D6B-2752-DB1E-F96DD3CCF46D}"/>
              </a:ext>
            </a:extLst>
          </p:cNvPr>
          <p:cNvCxnSpPr/>
          <p:nvPr/>
        </p:nvCxnSpPr>
        <p:spPr>
          <a:xfrm>
            <a:off x="9964618" y="2356334"/>
            <a:ext cx="0" cy="269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DFA76D-60AB-5936-5673-050C09DB232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02213" y="996461"/>
            <a:ext cx="0" cy="246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77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39FD5-2F69-490A-3046-C8E79FB2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6" y="975654"/>
            <a:ext cx="11612880" cy="573755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5904264-0F41-0890-996D-1F1F137FB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0" y="80585"/>
            <a:ext cx="11259300" cy="600453"/>
          </a:xfrm>
        </p:spPr>
        <p:txBody>
          <a:bodyPr>
            <a:normAutofit fontScale="90000"/>
          </a:bodyPr>
          <a:lstStyle/>
          <a:p>
            <a:r>
              <a:rPr lang="en-US" dirty="0"/>
              <a:t>Microsoft Azure – Application Insights</a:t>
            </a:r>
          </a:p>
        </p:txBody>
      </p:sp>
    </p:spTree>
    <p:extLst>
      <p:ext uri="{BB962C8B-B14F-4D97-AF65-F5344CB8AC3E}">
        <p14:creationId xmlns:p14="http://schemas.microsoft.com/office/powerpoint/2010/main" val="73540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B08-64B1-47C4-E013-E83004CD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0" y="80585"/>
            <a:ext cx="11259300" cy="600453"/>
          </a:xfrm>
        </p:spPr>
        <p:txBody>
          <a:bodyPr>
            <a:normAutofit fontScale="90000"/>
          </a:bodyPr>
          <a:lstStyle/>
          <a:p>
            <a:r>
              <a:rPr lang="en-US" dirty="0"/>
              <a:t>New Relic – ALMP Infrastructure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3735-FCB2-D019-B156-574284777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1FF34-E655-5CBA-B98A-229F6088E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0" y="761622"/>
            <a:ext cx="12097500" cy="609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1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EAF7F-49E3-46AA-AA8E-89EC4D6D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AA455C-912D-7329-83CF-F408ABDBB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906"/>
            <a:ext cx="121920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2C4B45B-50DE-0F31-F3B7-8FDC813B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00" y="80585"/>
            <a:ext cx="11259300" cy="600453"/>
          </a:xfrm>
        </p:spPr>
        <p:txBody>
          <a:bodyPr>
            <a:normAutofit fontScale="90000"/>
          </a:bodyPr>
          <a:lstStyle/>
          <a:p>
            <a:r>
              <a:rPr lang="en-US" dirty="0"/>
              <a:t>New Relic – Confluent Kafka Monitoring</a:t>
            </a:r>
          </a:p>
        </p:txBody>
      </p:sp>
    </p:spTree>
    <p:extLst>
      <p:ext uri="{BB962C8B-B14F-4D97-AF65-F5344CB8AC3E}">
        <p14:creationId xmlns:p14="http://schemas.microsoft.com/office/powerpoint/2010/main" val="415836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E60514-44BB-EFD7-FA4E-78B0FA894085}"/>
              </a:ext>
            </a:extLst>
          </p:cNvPr>
          <p:cNvSpPr txBox="1"/>
          <p:nvPr/>
        </p:nvSpPr>
        <p:spPr>
          <a:xfrm>
            <a:off x="2966224" y="-6244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600">
              <a:solidFill>
                <a:schemeClr val="tx2"/>
              </a:solidFill>
            </a:endParaRP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108F19F-7631-148D-737E-AAF21211C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033" y="2862401"/>
            <a:ext cx="2136967" cy="873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097790-64C2-0C9C-4B22-F2EEC426CDBF}"/>
              </a:ext>
            </a:extLst>
          </p:cNvPr>
          <p:cNvSpPr txBox="1"/>
          <p:nvPr/>
        </p:nvSpPr>
        <p:spPr>
          <a:xfrm>
            <a:off x="1596320" y="3072014"/>
            <a:ext cx="2172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5914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146</Words>
  <Application>Microsoft Office PowerPoint</Application>
  <PresentationFormat>Widescreen</PresentationFormat>
  <Paragraphs>47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Americana Last Mile Delivery Platform Monitoring Overview </vt:lpstr>
      <vt:lpstr>PowerPoint Presentation</vt:lpstr>
      <vt:lpstr>Microsoft Azure – Application Insights</vt:lpstr>
      <vt:lpstr>New Relic – ALMP Infrastructure Monitoring</vt:lpstr>
      <vt:lpstr>New Relic – Confluent Kafka Monitoring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 Tiwari Appinventiv</dc:creator>
  <cp:lastModifiedBy>Vinod Tiwari</cp:lastModifiedBy>
  <cp:revision>32</cp:revision>
  <dcterms:created xsi:type="dcterms:W3CDTF">2023-01-31T05:53:55Z</dcterms:created>
  <dcterms:modified xsi:type="dcterms:W3CDTF">2023-07-10T04:24:20Z</dcterms:modified>
</cp:coreProperties>
</file>