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png" ContentType="image/png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Nature_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436A92-7FA3-41ED-8674-A3F091D663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847338-7C1D-4029-B989-AF89FC508B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Nature_Illustra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5D608F-6F4A-491C-AD0F-0896516ACF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9280" cy="75592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3447360" y="7200000"/>
            <a:ext cx="3194280" cy="17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2"/>
          </p:nvPr>
        </p:nvSpPr>
        <p:spPr>
          <a:xfrm>
            <a:off x="9288000" y="7236000"/>
            <a:ext cx="647280" cy="2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68E3F5-10C9-4A4D-9267-40D9A2242739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 idx="3"/>
          </p:nvPr>
        </p:nvSpPr>
        <p:spPr>
          <a:xfrm>
            <a:off x="0" y="7200000"/>
            <a:ext cx="2347560" cy="23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9280" cy="755928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ftr" idx="4"/>
          </p:nvPr>
        </p:nvSpPr>
        <p:spPr>
          <a:xfrm>
            <a:off x="3447360" y="7200000"/>
            <a:ext cx="3194280" cy="17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5"/>
          </p:nvPr>
        </p:nvSpPr>
        <p:spPr>
          <a:xfrm>
            <a:off x="9288000" y="7236000"/>
            <a:ext cx="647280" cy="2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2736F9-019C-496A-A986-18028F331FD0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6"/>
          </p:nvPr>
        </p:nvSpPr>
        <p:spPr>
          <a:xfrm>
            <a:off x="0" y="7200000"/>
            <a:ext cx="2347560" cy="23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ftr" idx="7"/>
          </p:nvPr>
        </p:nvSpPr>
        <p:spPr>
          <a:xfrm>
            <a:off x="3447360" y="7272000"/>
            <a:ext cx="3194280" cy="52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8"/>
          </p:nvPr>
        </p:nvSpPr>
        <p:spPr>
          <a:xfrm>
            <a:off x="7587720" y="7254720"/>
            <a:ext cx="2347560" cy="52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54118E-D3AA-4A54-8023-9159F9D4BD0F}" type="slidenum">
              <a:rPr b="0" lang="en-IN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dt" idx="9"/>
          </p:nvPr>
        </p:nvSpPr>
        <p:spPr>
          <a:xfrm>
            <a:off x="27720" y="7272000"/>
            <a:ext cx="2347560" cy="52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48000" y="1980000"/>
            <a:ext cx="853128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4000" spc="-1" strike="noStrike">
                <a:solidFill>
                  <a:schemeClr val="dk1"/>
                </a:solidFill>
                <a:latin typeface="Segoe UI Black"/>
                <a:ea typeface="Segoe UI Black"/>
              </a:rPr>
              <a:t>blink</a:t>
            </a:r>
            <a:r>
              <a:rPr b="0" lang="en-IN" sz="4000" spc="-1" strike="noStrike">
                <a:solidFill>
                  <a:schemeClr val="accent6">
                    <a:lumMod val="50000"/>
                  </a:schemeClr>
                </a:solidFill>
                <a:latin typeface="Segoe UI Black"/>
                <a:ea typeface="Segoe UI Black"/>
              </a:rPr>
              <a:t>it</a:t>
            </a:r>
            <a:r>
              <a:rPr b="0" lang="en-IN" sz="4000" spc="-1" strike="noStrike">
                <a:solidFill>
                  <a:schemeClr val="dk1"/>
                </a:solidFill>
                <a:latin typeface="Segoe UI Black"/>
                <a:ea typeface="Segoe UI Black"/>
              </a:rPr>
              <a:t> </a:t>
            </a:r>
            <a:r>
              <a:rPr b="0" lang="en-IN" sz="4000" spc="-1" strike="noStrike">
                <a:solidFill>
                  <a:schemeClr val="accent5">
                    <a:lumMod val="75000"/>
                  </a:schemeClr>
                </a:solidFill>
                <a:latin typeface="Segoe UI Black"/>
                <a:ea typeface="Segoe UI Black"/>
              </a:rPr>
              <a:t>Analysis using SQL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" name="Picture 2" descr="Azure SQL Logo - PNG Logo Vector Brand Downloads (SVG, EPS)"/>
          <p:cNvPicPr/>
          <p:nvPr/>
        </p:nvPicPr>
        <p:blipFill>
          <a:blip r:embed="rId1"/>
          <a:stretch/>
        </p:blipFill>
        <p:spPr>
          <a:xfrm>
            <a:off x="89640" y="43920"/>
            <a:ext cx="1095120" cy="79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225800" y="540000"/>
            <a:ext cx="8099280" cy="107928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200" spc="-1" strike="noStrike">
                <a:solidFill>
                  <a:schemeClr val="accent1">
                    <a:lumMod val="75000"/>
                  </a:schemeClr>
                </a:solidFill>
                <a:latin typeface="Arial Rounded MT Bold"/>
                <a:ea typeface="Segoe UI Black"/>
              </a:rPr>
              <a:t>BUSINESS REQUIREMENT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720000" y="1769040"/>
            <a:ext cx="9070920" cy="48542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accent6">
                    <a:lumMod val="50000"/>
                  </a:schemeClr>
                </a:solidFill>
                <a:latin typeface="Calibri"/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400" spc="-1" strike="noStrike">
                <a:solidFill>
                  <a:schemeClr val="lt1"/>
                </a:solidFill>
                <a:highlight>
                  <a:srgbClr val="000000"/>
                </a:highlight>
                <a:latin typeface="Arial Rounded MT Bold"/>
                <a:ea typeface="Segoe UI Black"/>
              </a:rPr>
              <a:t>KPI’s Requirements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highlight>
                  <a:srgbClr val="000000"/>
                </a:highlight>
                <a:latin typeface="Arial"/>
                <a:ea typeface="Segoe UI Black"/>
              </a:rPr>
              <a:t>1) Total Sales</a:t>
            </a:r>
            <a:r>
              <a:rPr b="0" lang="en-US" sz="1800" spc="-1" strike="noStrike">
                <a:solidFill>
                  <a:schemeClr val="dk1"/>
                </a:solidFill>
                <a:highlight>
                  <a:srgbClr val="000000"/>
                </a:highlight>
                <a:latin typeface="Arial"/>
                <a:ea typeface="Segoe UI Black"/>
              </a:rPr>
              <a:t>: The overall revenue generated from all items sold.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highlight>
                  <a:srgbClr val="000000"/>
                </a:highlight>
                <a:latin typeface="Arial"/>
                <a:ea typeface="Segoe UI Black"/>
              </a:rPr>
              <a:t>2) Average Sales</a:t>
            </a:r>
            <a:r>
              <a:rPr b="0" lang="en-US" sz="1800" spc="-1" strike="noStrike">
                <a:solidFill>
                  <a:schemeClr val="dk1"/>
                </a:solidFill>
                <a:highlight>
                  <a:srgbClr val="000000"/>
                </a:highlight>
                <a:latin typeface="Arial"/>
                <a:ea typeface="Segoe UI Black"/>
              </a:rPr>
              <a:t>: The average revenue per sale.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highlight>
                  <a:srgbClr val="000000"/>
                </a:highlight>
                <a:latin typeface="Arial"/>
                <a:ea typeface="Segoe UI Black"/>
              </a:rPr>
              <a:t>3) Number of Items</a:t>
            </a:r>
            <a:r>
              <a:rPr b="0" lang="en-US" sz="1800" spc="-1" strike="noStrike">
                <a:solidFill>
                  <a:schemeClr val="dk1"/>
                </a:solidFill>
                <a:highlight>
                  <a:srgbClr val="000000"/>
                </a:highlight>
                <a:latin typeface="Arial"/>
                <a:ea typeface="Segoe UI Black"/>
              </a:rPr>
              <a:t>: The total count of different items sold.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highlight>
                  <a:srgbClr val="000000"/>
                </a:highlight>
                <a:latin typeface="Arial"/>
                <a:ea typeface="Segoe UI Black"/>
              </a:rPr>
              <a:t>4) Average Rating</a:t>
            </a:r>
            <a:r>
              <a:rPr b="0" lang="en-US" sz="1800" spc="-1" strike="noStrike">
                <a:solidFill>
                  <a:schemeClr val="dk1"/>
                </a:solidFill>
                <a:highlight>
                  <a:srgbClr val="000000"/>
                </a:highlight>
                <a:latin typeface="Arial"/>
                <a:ea typeface="Segoe UI Black"/>
              </a:rPr>
              <a:t>: The average customer rating for items sold.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" name="Picture 1" descr="Azure SQL Logo - PNG Logo Vector Brand Downloads (SVG, EPS)"/>
          <p:cNvPicPr/>
          <p:nvPr/>
        </p:nvPicPr>
        <p:blipFill>
          <a:blip r:embed="rId1"/>
          <a:stretch/>
        </p:blipFill>
        <p:spPr>
          <a:xfrm>
            <a:off x="89640" y="43920"/>
            <a:ext cx="1095120" cy="7930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89D79C2-D750-4463-8B1B-61BB0B50DA06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80000" y="837360"/>
            <a:ext cx="9034920" cy="8427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200" spc="-1" strike="noStrike">
                <a:solidFill>
                  <a:schemeClr val="accent1">
                    <a:lumMod val="75000"/>
                  </a:schemeClr>
                </a:solidFill>
                <a:latin typeface="Arial Rounded MT Bold"/>
                <a:ea typeface="Segoe UI Black"/>
              </a:rPr>
              <a:t>BUSINESS REQUIREMENT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64360" y="1620000"/>
            <a:ext cx="9214920" cy="50702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400" spc="-1" strike="noStrike">
                <a:solidFill>
                  <a:schemeClr val="lt1"/>
                </a:solidFill>
                <a:highlight>
                  <a:srgbClr val="000000"/>
                </a:highlight>
                <a:latin typeface="Arial Rounded MT Bold"/>
                <a:ea typeface="Segoe UI Black"/>
              </a:rPr>
              <a:t>Granular Requirements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Arial"/>
                <a:ea typeface="Segoe UI Black"/>
              </a:rPr>
              <a:t>1)  Total Sales by Fat Content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Segoe UI Black"/>
              </a:rPr>
              <a:t>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chemeClr val="accent1">
                    <a:lumMod val="75000"/>
                  </a:schemeClr>
                </a:solidFill>
                <a:latin typeface="Calibri"/>
                <a:ea typeface="Segoe UI Black"/>
              </a:rPr>
              <a:t>Objective: </a:t>
            </a:r>
            <a:r>
              <a:rPr b="0" lang="en-US" sz="1500" spc="-1" strike="noStrike">
                <a:solidFill>
                  <a:schemeClr val="accent1">
                    <a:lumMod val="75000"/>
                  </a:schemeClr>
                </a:solidFill>
                <a:latin typeface="Calibri"/>
                <a:ea typeface="Segoe UI Black"/>
              </a:rPr>
              <a:t>Analyze the impact of fat content on total sales.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accent1">
                    <a:lumMod val="75000"/>
                  </a:schemeClr>
                </a:solidFill>
                <a:latin typeface="Calibri"/>
                <a:ea typeface="Segoe UI Black"/>
              </a:rPr>
              <a:t>Additional KPI Metrics: Assess how other KPIs (Average Sales, Number of Items, Average Rating) vary with fat content.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Arial"/>
                <a:ea typeface="Segoe UI Black"/>
              </a:rPr>
              <a:t>2)  Total Sales by Item Type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Segoe UI Black"/>
              </a:rPr>
              <a:t>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chemeClr val="accent1">
                    <a:lumMod val="75000"/>
                  </a:schemeClr>
                </a:solidFill>
                <a:latin typeface="Calibri"/>
                <a:ea typeface="Segoe UI Black"/>
              </a:rPr>
              <a:t>Objective: </a:t>
            </a:r>
            <a:r>
              <a:rPr b="0" lang="en-US" sz="1500" spc="-1" strike="noStrike">
                <a:solidFill>
                  <a:schemeClr val="accent1">
                    <a:lumMod val="75000"/>
                  </a:schemeClr>
                </a:solidFill>
                <a:latin typeface="Calibri"/>
                <a:ea typeface="Segoe UI Black"/>
              </a:rPr>
              <a:t>Identify the performance of different item types in terms of total sales.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accent1">
                    <a:lumMod val="75000"/>
                  </a:schemeClr>
                </a:solidFill>
                <a:latin typeface="Calibri"/>
                <a:ea typeface="Segoe UI Black"/>
              </a:rPr>
              <a:t>Additional KPI Metrics: Assess how other KPIs (Average Sales, Number of Items, Average Rating) vary with fat content.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Arial"/>
                <a:ea typeface="Segoe UI Black"/>
              </a:rPr>
              <a:t>3)  Fat Content by Outlet for Total Sales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Segoe UI Black"/>
              </a:rPr>
              <a:t>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chemeClr val="accent1">
                    <a:lumMod val="75000"/>
                  </a:schemeClr>
                </a:solidFill>
                <a:latin typeface="Calibri"/>
                <a:ea typeface="Segoe UI Black"/>
              </a:rPr>
              <a:t>Objective: </a:t>
            </a:r>
            <a:r>
              <a:rPr b="0" lang="en-US" sz="1500" spc="-1" strike="noStrike">
                <a:solidFill>
                  <a:schemeClr val="accent1">
                    <a:lumMod val="75000"/>
                  </a:schemeClr>
                </a:solidFill>
                <a:latin typeface="Calibri"/>
                <a:ea typeface="Segoe UI Black"/>
              </a:rPr>
              <a:t>Compare total sales across different outlets segmented by fat content.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accent1">
                    <a:lumMod val="75000"/>
                  </a:schemeClr>
                </a:solidFill>
                <a:latin typeface="Calibri"/>
                <a:ea typeface="Segoe UI Black"/>
              </a:rPr>
              <a:t>Additional KPI Metrics: Assess how other KPIs (Average Sales, Number of Items, Average Rating) vary with fat content.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Arial"/>
                <a:ea typeface="Segoe UI Black"/>
              </a:rPr>
              <a:t>4.) Total Sales by Outlet Establishment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Segoe UI Black"/>
              </a:rPr>
              <a:t>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chemeClr val="accent1">
                    <a:lumMod val="75000"/>
                  </a:schemeClr>
                </a:solidFill>
                <a:latin typeface="Calibri"/>
                <a:ea typeface="Segoe UI Black"/>
              </a:rPr>
              <a:t>Objective: </a:t>
            </a:r>
            <a:r>
              <a:rPr b="0" lang="en-US" sz="1500" spc="-1" strike="noStrike">
                <a:solidFill>
                  <a:schemeClr val="accent1">
                    <a:lumMod val="75000"/>
                  </a:schemeClr>
                </a:solidFill>
                <a:latin typeface="Calibri"/>
                <a:ea typeface="Segoe UI Black"/>
              </a:rPr>
              <a:t>Evaluate how the age or type of outlet establishment influences total sales.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" name="Picture 3" descr="Azure SQL Logo - PNG Logo Vector Brand Downloads (SVG, EPS)"/>
          <p:cNvPicPr/>
          <p:nvPr/>
        </p:nvPicPr>
        <p:blipFill>
          <a:blip r:embed="rId1"/>
          <a:stretch/>
        </p:blipFill>
        <p:spPr>
          <a:xfrm>
            <a:off x="89640" y="43920"/>
            <a:ext cx="1095120" cy="7930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6303BB-DBBC-4C2E-AAAC-E9485BAB9350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80000" y="900360"/>
            <a:ext cx="7019280" cy="71928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200" spc="-1" strike="noStrike">
                <a:solidFill>
                  <a:schemeClr val="accent1">
                    <a:lumMod val="75000"/>
                  </a:schemeClr>
                </a:solidFill>
                <a:latin typeface="Arial Rounded MT Bold"/>
                <a:ea typeface="Segoe UI Black"/>
              </a:rPr>
              <a:t>BUSINESS REQUIREMENT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28360" y="1985040"/>
            <a:ext cx="9070920" cy="48542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400" spc="-1" strike="noStrike">
                <a:solidFill>
                  <a:schemeClr val="lt1"/>
                </a:solidFill>
                <a:highlight>
                  <a:srgbClr val="000000"/>
                </a:highlight>
                <a:latin typeface="Arial Rounded MT Bold"/>
                <a:ea typeface="Segoe UI Black"/>
              </a:rPr>
              <a:t>Chart’s Requirements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highlight>
                  <a:srgbClr val="000000"/>
                </a:highlight>
                <a:latin typeface="Arial"/>
                <a:ea typeface="Segoe UI Black"/>
              </a:rPr>
              <a:t>5)  Percentage of Sales by Outlet Size: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chemeClr val="accent1">
                    <a:lumMod val="75000"/>
                  </a:schemeClr>
                </a:solidFill>
                <a:highlight>
                  <a:srgbClr val="000000"/>
                </a:highlight>
                <a:latin typeface="Calibri"/>
                <a:ea typeface="Segoe UI Black"/>
              </a:rPr>
              <a:t>Objective: </a:t>
            </a:r>
            <a:r>
              <a:rPr b="0" lang="en-US" sz="1500" spc="-1" strike="noStrike">
                <a:solidFill>
                  <a:schemeClr val="accent1">
                    <a:lumMod val="75000"/>
                  </a:schemeClr>
                </a:solidFill>
                <a:highlight>
                  <a:srgbClr val="000000"/>
                </a:highlight>
                <a:latin typeface="Calibri"/>
                <a:ea typeface="Segoe UI Black"/>
              </a:rPr>
              <a:t>Analyze the correlation between outlet size and total sales.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highlight>
                  <a:srgbClr val="000000"/>
                </a:highlight>
                <a:latin typeface="Arial"/>
                <a:ea typeface="Segoe UI Black"/>
              </a:rPr>
              <a:t>6) Sales by Outlet Location: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chemeClr val="accent1">
                    <a:lumMod val="75000"/>
                  </a:schemeClr>
                </a:solidFill>
                <a:highlight>
                  <a:srgbClr val="000000"/>
                </a:highlight>
                <a:latin typeface="Calibri"/>
                <a:ea typeface="Segoe UI Black"/>
              </a:rPr>
              <a:t>Objective: </a:t>
            </a:r>
            <a:r>
              <a:rPr b="0" lang="en-US" sz="1500" spc="-1" strike="noStrike">
                <a:solidFill>
                  <a:schemeClr val="accent1">
                    <a:lumMod val="75000"/>
                  </a:schemeClr>
                </a:solidFill>
                <a:highlight>
                  <a:srgbClr val="000000"/>
                </a:highlight>
                <a:latin typeface="Calibri"/>
                <a:ea typeface="Segoe UI Black"/>
              </a:rPr>
              <a:t>Assess the geographic distribution of sales across different locations.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highlight>
                  <a:srgbClr val="000000"/>
                </a:highlight>
                <a:latin typeface="Arial"/>
                <a:ea typeface="Segoe UI Black"/>
              </a:rPr>
              <a:t>7)  All Metrics by Outlet Type: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chemeClr val="accent1">
                    <a:lumMod val="75000"/>
                  </a:schemeClr>
                </a:solidFill>
                <a:highlight>
                  <a:srgbClr val="000000"/>
                </a:highlight>
                <a:latin typeface="Calibri"/>
                <a:ea typeface="Segoe UI Black"/>
              </a:rPr>
              <a:t>Objective: </a:t>
            </a:r>
            <a:r>
              <a:rPr b="0" lang="en-US" sz="1500" spc="-1" strike="noStrike">
                <a:solidFill>
                  <a:schemeClr val="accent1">
                    <a:lumMod val="75000"/>
                  </a:schemeClr>
                </a:solidFill>
                <a:highlight>
                  <a:srgbClr val="000000"/>
                </a:highlight>
                <a:latin typeface="Calibri"/>
                <a:ea typeface="Segoe UI Black"/>
              </a:rPr>
              <a:t>Provide a comprehensive view of all key metrics (Total Sales, Average Sales, Number of Items, Average Rating) broken down by different outlet types.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" name="Picture 4" descr="Azure SQL Logo - PNG Logo Vector Brand Downloads (SVG, EPS)"/>
          <p:cNvPicPr/>
          <p:nvPr/>
        </p:nvPicPr>
        <p:blipFill>
          <a:blip r:embed="rId1"/>
          <a:stretch/>
        </p:blipFill>
        <p:spPr>
          <a:xfrm>
            <a:off x="89640" y="43920"/>
            <a:ext cx="1095120" cy="7930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BCCC35-77A4-4669-A044-7859D87A64BF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2025-07-25T15:31:08Z</dcterms:created>
  <dc:creator/>
  <dc:description/>
  <dc:language>en-IN</dc:language>
  <cp:lastModifiedBy/>
  <dcterms:modified xsi:type="dcterms:W3CDTF">2025-07-25T15:53:21Z</dcterms:modified>
  <cp:revision>4</cp:revision>
  <dc:subject/>
  <dc:title>Nature Illustration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