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5"/>
  </p:notesMasterIdLst>
  <p:sldIdLst>
    <p:sldId id="256" r:id="rId2"/>
    <p:sldId id="257" r:id="rId3"/>
    <p:sldId id="258" r:id="rId4"/>
    <p:sldId id="269" r:id="rId5"/>
    <p:sldId id="268" r:id="rId6"/>
    <p:sldId id="260"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59" r:id="rId27"/>
    <p:sldId id="262" r:id="rId28"/>
    <p:sldId id="263" r:id="rId29"/>
    <p:sldId id="264" r:id="rId30"/>
    <p:sldId id="265" r:id="rId31"/>
    <p:sldId id="266" r:id="rId32"/>
    <p:sldId id="289" r:id="rId33"/>
    <p:sldId id="26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98" autoAdjust="0"/>
  </p:normalViewPr>
  <p:slideViewPr>
    <p:cSldViewPr snapToGrid="0">
      <p:cViewPr varScale="1">
        <p:scale>
          <a:sx n="75" d="100"/>
          <a:sy n="75" d="100"/>
        </p:scale>
        <p:origin x="94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5AB3E0-EC26-449F-B45D-5913CCAAADC0}" type="datetimeFigureOut">
              <a:rPr lang="en-IN" smtClean="0"/>
              <a:t>04-12-2017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4242D3-2EEA-4CC1-A70C-2A9EF92E8689}" type="slidenum">
              <a:rPr lang="en-IN" smtClean="0"/>
              <a:t>‹#›</a:t>
            </a:fld>
            <a:endParaRPr lang="en-IN"/>
          </a:p>
        </p:txBody>
      </p:sp>
    </p:spTree>
    <p:extLst>
      <p:ext uri="{BB962C8B-B14F-4D97-AF65-F5344CB8AC3E}">
        <p14:creationId xmlns:p14="http://schemas.microsoft.com/office/powerpoint/2010/main" val="2437886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en.wikipedia.org/wiki/Fred_Brook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Unfortunately, just using new technology doesn’t magically solve distributed systems problems. We take a look at some of the forces involved and what successful companies have done to make </a:t>
            </a:r>
            <a:r>
              <a:rPr lang="en-IN" sz="1200" kern="1200" dirty="0" err="1" smtClean="0">
                <a:solidFill>
                  <a:schemeClr val="tx1"/>
                </a:solidFill>
                <a:latin typeface="+mn-lt"/>
                <a:ea typeface="+mn-ea"/>
                <a:cs typeface="+mn-cs"/>
              </a:rPr>
              <a:t>microservices</a:t>
            </a:r>
            <a:r>
              <a:rPr lang="en-IN" sz="1200" kern="1200" dirty="0" smtClean="0">
                <a:solidFill>
                  <a:schemeClr val="tx1"/>
                </a:solidFill>
                <a:latin typeface="+mn-lt"/>
                <a:ea typeface="+mn-ea"/>
                <a:cs typeface="+mn-cs"/>
              </a:rPr>
              <a:t> work for them, including culture, organizational structure, and market pressures.</a:t>
            </a:r>
            <a:endParaRPr lang="en-IN" dirty="0"/>
          </a:p>
        </p:txBody>
      </p:sp>
      <p:sp>
        <p:nvSpPr>
          <p:cNvPr id="4" name="Slide Number Placeholder 3"/>
          <p:cNvSpPr>
            <a:spLocks noGrp="1"/>
          </p:cNvSpPr>
          <p:nvPr>
            <p:ph type="sldNum" sz="quarter" idx="10"/>
          </p:nvPr>
        </p:nvSpPr>
        <p:spPr/>
        <p:txBody>
          <a:bodyPr/>
          <a:lstStyle/>
          <a:p>
            <a:fld id="{E94242D3-2EEA-4CC1-A70C-2A9EF92E8689}" type="slidenum">
              <a:rPr lang="en-IN" smtClean="0"/>
              <a:t>2</a:t>
            </a:fld>
            <a:endParaRPr lang="en-IN"/>
          </a:p>
        </p:txBody>
      </p:sp>
    </p:spTree>
    <p:extLst>
      <p:ext uri="{BB962C8B-B14F-4D97-AF65-F5344CB8AC3E}">
        <p14:creationId xmlns:p14="http://schemas.microsoft.com/office/powerpoint/2010/main" val="3474724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94242D3-2EEA-4CC1-A70C-2A9EF92E8689}" type="slidenum">
              <a:rPr lang="en-IN" smtClean="0"/>
              <a:t>11</a:t>
            </a:fld>
            <a:endParaRPr lang="en-IN"/>
          </a:p>
        </p:txBody>
      </p:sp>
    </p:spTree>
    <p:extLst>
      <p:ext uri="{BB962C8B-B14F-4D97-AF65-F5344CB8AC3E}">
        <p14:creationId xmlns:p14="http://schemas.microsoft.com/office/powerpoint/2010/main" val="554430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94242D3-2EEA-4CC1-A70C-2A9EF92E8689}" type="slidenum">
              <a:rPr lang="en-IN" smtClean="0"/>
              <a:t>12</a:t>
            </a:fld>
            <a:endParaRPr lang="en-IN"/>
          </a:p>
        </p:txBody>
      </p:sp>
    </p:spTree>
    <p:extLst>
      <p:ext uri="{BB962C8B-B14F-4D97-AF65-F5344CB8AC3E}">
        <p14:creationId xmlns:p14="http://schemas.microsoft.com/office/powerpoint/2010/main" val="277046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The development phase is automated using version control tools such as Git together with</a:t>
            </a:r>
          </a:p>
          <a:p>
            <a:r>
              <a:rPr lang="en-IN" sz="1200" b="1" kern="1200" dirty="0" smtClean="0">
                <a:solidFill>
                  <a:schemeClr val="tx1"/>
                </a:solidFill>
                <a:effectLst/>
                <a:latin typeface="+mn-lt"/>
                <a:ea typeface="+mn-ea"/>
                <a:cs typeface="+mn-cs"/>
              </a:rPr>
              <a:t>Continuous Integration</a:t>
            </a:r>
            <a:r>
              <a:rPr lang="en-IN" sz="1200" kern="1200" dirty="0" smtClean="0">
                <a:solidFill>
                  <a:schemeClr val="tx1"/>
                </a:solidFill>
                <a:effectLst/>
                <a:latin typeface="+mn-lt"/>
                <a:ea typeface="+mn-ea"/>
                <a:cs typeface="+mn-cs"/>
              </a:rPr>
              <a:t> (</a:t>
            </a:r>
            <a:r>
              <a:rPr lang="en-IN" sz="1200" b="1" kern="1200" dirty="0" smtClean="0">
                <a:solidFill>
                  <a:schemeClr val="tx1"/>
                </a:solidFill>
                <a:effectLst/>
                <a:latin typeface="+mn-lt"/>
                <a:ea typeface="+mn-ea"/>
                <a:cs typeface="+mn-cs"/>
              </a:rPr>
              <a:t>CI</a:t>
            </a:r>
            <a:r>
              <a:rPr lang="en-IN" sz="1200" kern="1200" dirty="0" smtClean="0">
                <a:solidFill>
                  <a:schemeClr val="tx1"/>
                </a:solidFill>
                <a:effectLst/>
                <a:latin typeface="+mn-lt"/>
                <a:ea typeface="+mn-ea"/>
                <a:cs typeface="+mn-cs"/>
              </a:rPr>
              <a:t>) tools such as Jenkins, Travis CI, and so on. </a:t>
            </a:r>
          </a:p>
          <a:p>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The testing phase will be automated using testing tools such as Selenium, Cucumber, and other AB</a:t>
            </a:r>
          </a:p>
          <a:p>
            <a:r>
              <a:rPr lang="en-IN" sz="1200" kern="1200" dirty="0" smtClean="0">
                <a:solidFill>
                  <a:schemeClr val="tx1"/>
                </a:solidFill>
                <a:effectLst/>
                <a:latin typeface="+mn-lt"/>
                <a:ea typeface="+mn-ea"/>
                <a:cs typeface="+mn-cs"/>
              </a:rPr>
              <a:t>testing strategies. As </a:t>
            </a:r>
            <a:r>
              <a:rPr lang="en-IN" sz="1200" kern="1200" dirty="0" err="1" smtClean="0">
                <a:solidFill>
                  <a:schemeClr val="tx1"/>
                </a:solidFill>
                <a:effectLst/>
                <a:latin typeface="+mn-lt"/>
                <a:ea typeface="+mn-ea"/>
                <a:cs typeface="+mn-cs"/>
              </a:rPr>
              <a:t>microservices</a:t>
            </a:r>
            <a:r>
              <a:rPr lang="en-IN" sz="1200" kern="1200" dirty="0" smtClean="0">
                <a:solidFill>
                  <a:schemeClr val="tx1"/>
                </a:solidFill>
                <a:effectLst/>
                <a:latin typeface="+mn-lt"/>
                <a:ea typeface="+mn-ea"/>
                <a:cs typeface="+mn-cs"/>
              </a:rPr>
              <a:t> are aligned to business capabilities, the number of test cases to</a:t>
            </a:r>
          </a:p>
          <a:p>
            <a:r>
              <a:rPr lang="en-IN" sz="1200" kern="1200" dirty="0" smtClean="0">
                <a:solidFill>
                  <a:schemeClr val="tx1"/>
                </a:solidFill>
                <a:effectLst/>
                <a:latin typeface="+mn-lt"/>
                <a:ea typeface="+mn-ea"/>
                <a:cs typeface="+mn-cs"/>
              </a:rPr>
              <a:t>automate is fewer compared to monolithic applications, hence regression testing on every build also</a:t>
            </a:r>
          </a:p>
          <a:p>
            <a:r>
              <a:rPr lang="en-IN" sz="1200" kern="1200" dirty="0" smtClean="0">
                <a:solidFill>
                  <a:schemeClr val="tx1"/>
                </a:solidFill>
                <a:effectLst/>
                <a:latin typeface="+mn-lt"/>
                <a:ea typeface="+mn-ea"/>
                <a:cs typeface="+mn-cs"/>
              </a:rPr>
              <a:t>becomes possible</a:t>
            </a:r>
          </a:p>
          <a:p>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Infrastructure provisioning is done through container technologies such as Docker, together with</a:t>
            </a:r>
          </a:p>
          <a:p>
            <a:r>
              <a:rPr lang="en-IN" sz="1200" kern="1200" dirty="0" smtClean="0">
                <a:solidFill>
                  <a:schemeClr val="tx1"/>
                </a:solidFill>
                <a:effectLst/>
                <a:latin typeface="+mn-lt"/>
                <a:ea typeface="+mn-ea"/>
                <a:cs typeface="+mn-cs"/>
              </a:rPr>
              <a:t>release management tools such as Chef or Puppet, and configuration management tools such as</a:t>
            </a:r>
          </a:p>
          <a:p>
            <a:r>
              <a:rPr lang="en-IN" sz="1200" kern="1200" dirty="0" err="1" smtClean="0">
                <a:solidFill>
                  <a:schemeClr val="tx1"/>
                </a:solidFill>
                <a:effectLst/>
                <a:latin typeface="+mn-lt"/>
                <a:ea typeface="+mn-ea"/>
                <a:cs typeface="+mn-cs"/>
              </a:rPr>
              <a:t>Ansible</a:t>
            </a:r>
            <a:r>
              <a:rPr lang="en-IN" sz="1200" kern="1200" dirty="0" smtClean="0">
                <a:solidFill>
                  <a:schemeClr val="tx1"/>
                </a:solidFill>
                <a:effectLst/>
                <a:latin typeface="+mn-lt"/>
                <a:ea typeface="+mn-ea"/>
                <a:cs typeface="+mn-cs"/>
              </a:rPr>
              <a:t>. Automated deployments are handled using tools such as Spring Cloud, </a:t>
            </a:r>
            <a:r>
              <a:rPr lang="en-IN" sz="1200" kern="1200" dirty="0" err="1" smtClean="0">
                <a:solidFill>
                  <a:schemeClr val="tx1"/>
                </a:solidFill>
                <a:effectLst/>
                <a:latin typeface="+mn-lt"/>
                <a:ea typeface="+mn-ea"/>
                <a:cs typeface="+mn-cs"/>
              </a:rPr>
              <a:t>Kubernetes</a:t>
            </a:r>
            <a:r>
              <a:rPr lang="en-IN" sz="1200" kern="1200" dirty="0" smtClean="0">
                <a:solidFill>
                  <a:schemeClr val="tx1"/>
                </a:solidFill>
                <a:effectLst/>
                <a:latin typeface="+mn-lt"/>
                <a:ea typeface="+mn-ea"/>
                <a:cs typeface="+mn-cs"/>
              </a:rPr>
              <a:t>, </a:t>
            </a:r>
            <a:r>
              <a:rPr lang="en-IN" sz="1200" kern="1200" dirty="0" err="1" smtClean="0">
                <a:solidFill>
                  <a:schemeClr val="tx1"/>
                </a:solidFill>
                <a:effectLst/>
                <a:latin typeface="+mn-lt"/>
                <a:ea typeface="+mn-ea"/>
                <a:cs typeface="+mn-cs"/>
              </a:rPr>
              <a:t>Mesos</a:t>
            </a:r>
            <a:r>
              <a:rPr lang="en-IN" sz="1200" kern="1200" dirty="0" smtClean="0">
                <a:solidFill>
                  <a:schemeClr val="tx1"/>
                </a:solidFill>
                <a:effectLst/>
                <a:latin typeface="+mn-lt"/>
                <a:ea typeface="+mn-ea"/>
                <a:cs typeface="+mn-cs"/>
              </a:rPr>
              <a:t>,</a:t>
            </a:r>
          </a:p>
          <a:p>
            <a:r>
              <a:rPr lang="en-IN" sz="1200" kern="1200" dirty="0" smtClean="0">
                <a:solidFill>
                  <a:schemeClr val="tx1"/>
                </a:solidFill>
                <a:effectLst/>
                <a:latin typeface="+mn-lt"/>
                <a:ea typeface="+mn-ea"/>
                <a:cs typeface="+mn-cs"/>
              </a:rPr>
              <a:t>and Marathon.</a:t>
            </a:r>
          </a:p>
          <a:p>
            <a:endParaRPr lang="en-IN" dirty="0"/>
          </a:p>
        </p:txBody>
      </p:sp>
      <p:sp>
        <p:nvSpPr>
          <p:cNvPr id="4" name="Slide Number Placeholder 3"/>
          <p:cNvSpPr>
            <a:spLocks noGrp="1"/>
          </p:cNvSpPr>
          <p:nvPr>
            <p:ph type="sldNum" sz="quarter" idx="10"/>
          </p:nvPr>
        </p:nvSpPr>
        <p:spPr/>
        <p:txBody>
          <a:bodyPr/>
          <a:lstStyle/>
          <a:p>
            <a:fld id="{E94242D3-2EEA-4CC1-A70C-2A9EF92E8689}" type="slidenum">
              <a:rPr lang="en-IN" smtClean="0">
                <a:solidFill>
                  <a:prstClr val="black"/>
                </a:solidFill>
              </a:rPr>
              <a:pPr/>
              <a:t>13</a:t>
            </a:fld>
            <a:endParaRPr lang="en-IN">
              <a:solidFill>
                <a:prstClr val="black"/>
              </a:solidFill>
            </a:endParaRPr>
          </a:p>
        </p:txBody>
      </p:sp>
    </p:spTree>
    <p:extLst>
      <p:ext uri="{BB962C8B-B14F-4D97-AF65-F5344CB8AC3E}">
        <p14:creationId xmlns:p14="http://schemas.microsoft.com/office/powerpoint/2010/main" val="4026732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Fail fast is a concept used to build fault-tolerant, resilient systems. This philosophy advocates systems that expect failures versus building systems that never fail. Importance should be given to how quickly the system can fail and if it fails, how quickly it can recover from this failure. With this approach, the focus is shifted from </a:t>
            </a:r>
            <a:r>
              <a:rPr lang="en-IN" sz="1200" b="1" kern="1200" dirty="0" smtClean="0">
                <a:solidFill>
                  <a:schemeClr val="tx1"/>
                </a:solidFill>
                <a:effectLst/>
                <a:latin typeface="+mn-lt"/>
                <a:ea typeface="+mn-ea"/>
                <a:cs typeface="+mn-cs"/>
              </a:rPr>
              <a:t>Mean Time Between Failures</a:t>
            </a:r>
            <a:r>
              <a:rPr lang="en-IN" sz="1200" kern="1200" dirty="0" smtClean="0">
                <a:solidFill>
                  <a:schemeClr val="tx1"/>
                </a:solidFill>
                <a:effectLst/>
                <a:latin typeface="+mn-lt"/>
                <a:ea typeface="+mn-ea"/>
                <a:cs typeface="+mn-cs"/>
              </a:rPr>
              <a:t> (</a:t>
            </a:r>
            <a:r>
              <a:rPr lang="en-IN" sz="1200" b="1" kern="1200" dirty="0" smtClean="0">
                <a:solidFill>
                  <a:schemeClr val="tx1"/>
                </a:solidFill>
                <a:effectLst/>
                <a:latin typeface="+mn-lt"/>
                <a:ea typeface="+mn-ea"/>
                <a:cs typeface="+mn-cs"/>
              </a:rPr>
              <a:t>MTBF</a:t>
            </a:r>
            <a:r>
              <a:rPr lang="en-IN" sz="1200" kern="1200" dirty="0" smtClean="0">
                <a:solidFill>
                  <a:schemeClr val="tx1"/>
                </a:solidFill>
                <a:effectLst/>
                <a:latin typeface="+mn-lt"/>
                <a:ea typeface="+mn-ea"/>
                <a:cs typeface="+mn-cs"/>
              </a:rPr>
              <a:t>) to </a:t>
            </a:r>
            <a:r>
              <a:rPr lang="en-IN" sz="1200" b="1" kern="1200" dirty="0" smtClean="0">
                <a:solidFill>
                  <a:schemeClr val="tx1"/>
                </a:solidFill>
                <a:effectLst/>
                <a:latin typeface="+mn-lt"/>
                <a:ea typeface="+mn-ea"/>
                <a:cs typeface="+mn-cs"/>
              </a:rPr>
              <a:t>Mean Time To Recover</a:t>
            </a:r>
            <a:r>
              <a:rPr lang="en-IN" sz="1200" kern="1200" dirty="0" smtClean="0">
                <a:solidFill>
                  <a:schemeClr val="tx1"/>
                </a:solidFill>
                <a:effectLst/>
                <a:latin typeface="+mn-lt"/>
                <a:ea typeface="+mn-ea"/>
                <a:cs typeface="+mn-cs"/>
              </a:rPr>
              <a:t> (</a:t>
            </a:r>
            <a:r>
              <a:rPr lang="en-IN" sz="1200" b="1" kern="1200" dirty="0" smtClean="0">
                <a:solidFill>
                  <a:schemeClr val="tx1"/>
                </a:solidFill>
                <a:effectLst/>
                <a:latin typeface="+mn-lt"/>
                <a:ea typeface="+mn-ea"/>
                <a:cs typeface="+mn-cs"/>
              </a:rPr>
              <a:t>MTTR</a:t>
            </a:r>
            <a:r>
              <a:rPr lang="en-IN" sz="1200" kern="1200" dirty="0" smtClean="0">
                <a:solidFill>
                  <a:schemeClr val="tx1"/>
                </a:solidFill>
                <a:effectLst/>
                <a:latin typeface="+mn-lt"/>
                <a:ea typeface="+mn-ea"/>
                <a:cs typeface="+mn-cs"/>
              </a:rPr>
              <a:t>). A key advantage of this approach is that if something goes wrong, it kills itself, and downstream functions aren't stressed.</a:t>
            </a: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94242D3-2EEA-4CC1-A70C-2A9EF92E8689}" type="slidenum">
              <a:rPr lang="en-IN" smtClean="0">
                <a:solidFill>
                  <a:prstClr val="black"/>
                </a:solidFill>
              </a:rPr>
              <a:pPr/>
              <a:t>14</a:t>
            </a:fld>
            <a:endParaRPr lang="en-IN">
              <a:solidFill>
                <a:prstClr val="black"/>
              </a:solidFill>
            </a:endParaRPr>
          </a:p>
        </p:txBody>
      </p:sp>
    </p:spTree>
    <p:extLst>
      <p:ext uri="{BB962C8B-B14F-4D97-AF65-F5344CB8AC3E}">
        <p14:creationId xmlns:p14="http://schemas.microsoft.com/office/powerpoint/2010/main" val="2239532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Upgrading an application with</a:t>
            </a:r>
            <a:r>
              <a:rPr lang="en-IN" sz="1200" kern="1200" baseline="0" dirty="0" smtClean="0">
                <a:solidFill>
                  <a:schemeClr val="tx1"/>
                </a:solidFill>
                <a:effectLst/>
                <a:latin typeface="+mn-lt"/>
                <a:ea typeface="+mn-ea"/>
                <a:cs typeface="+mn-cs"/>
              </a:rPr>
              <a:t> </a:t>
            </a:r>
            <a:r>
              <a:rPr lang="en-IN" sz="1200" kern="1200" dirty="0" smtClean="0">
                <a:solidFill>
                  <a:schemeClr val="tx1"/>
                </a:solidFill>
                <a:effectLst/>
                <a:latin typeface="+mn-lt"/>
                <a:ea typeface="+mn-ea"/>
                <a:cs typeface="+mn-cs"/>
              </a:rPr>
              <a:t>five million lines written on EJB 1.1 and Hibernate to the Spring, JPA, and REST services is almost similar to rewriting the entire application. In the  </a:t>
            </a:r>
            <a:r>
              <a:rPr lang="en-IN" sz="1200" kern="1200" dirty="0" err="1" smtClean="0">
                <a:solidFill>
                  <a:schemeClr val="tx1"/>
                </a:solidFill>
                <a:effectLst/>
                <a:latin typeface="+mn-lt"/>
                <a:ea typeface="+mn-ea"/>
                <a:cs typeface="+mn-cs"/>
              </a:rPr>
              <a:t>microservices</a:t>
            </a:r>
            <a:r>
              <a:rPr lang="en-IN" sz="1200" kern="1200" dirty="0" smtClean="0">
                <a:solidFill>
                  <a:schemeClr val="tx1"/>
                </a:solidFill>
                <a:effectLst/>
                <a:latin typeface="+mn-lt"/>
                <a:ea typeface="+mn-ea"/>
                <a:cs typeface="+mn-cs"/>
              </a:rPr>
              <a:t> world, this could be done incrementally.</a:t>
            </a:r>
          </a:p>
          <a:p>
            <a:endParaRPr lang="en-I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Business events and system events, unless published explicitly, are hard to understand and </a:t>
            </a:r>
            <a:r>
              <a:rPr lang="en-IN" sz="1200" kern="1200" dirty="0" err="1" smtClean="0">
                <a:solidFill>
                  <a:schemeClr val="tx1"/>
                </a:solidFill>
                <a:effectLst/>
                <a:latin typeface="+mn-lt"/>
                <a:ea typeface="+mn-ea"/>
                <a:cs typeface="+mn-cs"/>
              </a:rPr>
              <a:t>analyze</a:t>
            </a:r>
            <a:r>
              <a:rPr lang="en-IN" sz="1200" kern="1200" dirty="0" smtClean="0">
                <a:solidFill>
                  <a:schemeClr val="tx1"/>
                </a:solidFill>
                <a:effectLst/>
                <a:latin typeface="+mn-lt"/>
                <a:ea typeface="+mn-ea"/>
                <a:cs typeface="+mn-cs"/>
              </a:rPr>
              <a:t>. Modern applications require data for business analysis, to understand dynamic system </a:t>
            </a:r>
            <a:r>
              <a:rPr lang="en-IN" sz="1200" kern="1200" dirty="0" err="1" smtClean="0">
                <a:solidFill>
                  <a:schemeClr val="tx1"/>
                </a:solidFill>
                <a:effectLst/>
                <a:latin typeface="+mn-lt"/>
                <a:ea typeface="+mn-ea"/>
                <a:cs typeface="+mn-cs"/>
              </a:rPr>
              <a:t>behaviors</a:t>
            </a:r>
            <a:r>
              <a:rPr lang="en-IN" sz="1200" kern="1200" dirty="0" smtClean="0">
                <a:solidFill>
                  <a:schemeClr val="tx1"/>
                </a:solidFill>
                <a:effectLst/>
                <a:latin typeface="+mn-lt"/>
                <a:ea typeface="+mn-ea"/>
                <a:cs typeface="+mn-cs"/>
              </a:rPr>
              <a:t>, and </a:t>
            </a:r>
            <a:r>
              <a:rPr lang="en-IN" sz="1200" kern="1200" dirty="0" err="1" smtClean="0">
                <a:solidFill>
                  <a:schemeClr val="tx1"/>
                </a:solidFill>
                <a:effectLst/>
                <a:latin typeface="+mn-lt"/>
                <a:ea typeface="+mn-ea"/>
                <a:cs typeface="+mn-cs"/>
              </a:rPr>
              <a:t>analyze</a:t>
            </a:r>
            <a:r>
              <a:rPr lang="en-IN" sz="1200" kern="1200" dirty="0" smtClean="0">
                <a:solidFill>
                  <a:schemeClr val="tx1"/>
                </a:solidFill>
                <a:effectLst/>
                <a:latin typeface="+mn-lt"/>
                <a:ea typeface="+mn-ea"/>
                <a:cs typeface="+mn-cs"/>
              </a:rPr>
              <a:t> market trends, and they also need to respond to real-time events. Events are useful mechanisms for data extraction.</a:t>
            </a:r>
          </a:p>
          <a:p>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94242D3-2EEA-4CC1-A70C-2A9EF92E8689}" type="slidenum">
              <a:rPr lang="en-IN" smtClean="0">
                <a:solidFill>
                  <a:prstClr val="black"/>
                </a:solidFill>
              </a:rPr>
              <a:pPr/>
              <a:t>15</a:t>
            </a:fld>
            <a:endParaRPr lang="en-IN">
              <a:solidFill>
                <a:prstClr val="black"/>
              </a:solidFill>
            </a:endParaRPr>
          </a:p>
        </p:txBody>
      </p:sp>
    </p:spTree>
    <p:extLst>
      <p:ext uri="{BB962C8B-B14F-4D97-AF65-F5344CB8AC3E}">
        <p14:creationId xmlns:p14="http://schemas.microsoft.com/office/powerpoint/2010/main" val="13196331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The difference between </a:t>
            </a:r>
            <a:r>
              <a:rPr lang="en-IN" sz="1200" kern="1200" dirty="0" err="1" smtClean="0">
                <a:solidFill>
                  <a:schemeClr val="tx1"/>
                </a:solidFill>
                <a:effectLst/>
                <a:latin typeface="+mn-lt"/>
                <a:ea typeface="+mn-ea"/>
                <a:cs typeface="+mn-cs"/>
              </a:rPr>
              <a:t>microservices</a:t>
            </a:r>
            <a:r>
              <a:rPr lang="en-IN" sz="1200" kern="1200" dirty="0" smtClean="0">
                <a:solidFill>
                  <a:schemeClr val="tx1"/>
                </a:solidFill>
                <a:effectLst/>
                <a:latin typeface="+mn-lt"/>
                <a:ea typeface="+mn-ea"/>
                <a:cs typeface="+mn-cs"/>
              </a:rPr>
              <a:t> and SOA is in a way based on how an organization approaches SOA.</a:t>
            </a:r>
          </a:p>
          <a:p>
            <a:endParaRPr lang="en-IN" dirty="0"/>
          </a:p>
        </p:txBody>
      </p:sp>
      <p:sp>
        <p:nvSpPr>
          <p:cNvPr id="4" name="Slide Number Placeholder 3"/>
          <p:cNvSpPr>
            <a:spLocks noGrp="1"/>
          </p:cNvSpPr>
          <p:nvPr>
            <p:ph type="sldNum" sz="quarter" idx="10"/>
          </p:nvPr>
        </p:nvSpPr>
        <p:spPr/>
        <p:txBody>
          <a:bodyPr/>
          <a:lstStyle/>
          <a:p>
            <a:fld id="{E94242D3-2EEA-4CC1-A70C-2A9EF92E8689}" type="slidenum">
              <a:rPr lang="en-IN" smtClean="0"/>
              <a:t>16</a:t>
            </a:fld>
            <a:endParaRPr lang="en-IN"/>
          </a:p>
        </p:txBody>
      </p:sp>
    </p:spTree>
    <p:extLst>
      <p:ext uri="{BB962C8B-B14F-4D97-AF65-F5344CB8AC3E}">
        <p14:creationId xmlns:p14="http://schemas.microsoft.com/office/powerpoint/2010/main" val="2705963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Cloud native is a term used for developing applications that can work efficiently in a cloud environment, understanding and utilizing cloud </a:t>
            </a:r>
            <a:r>
              <a:rPr lang="en-IN" sz="1200" kern="1200" dirty="0" err="1" smtClean="0">
                <a:solidFill>
                  <a:schemeClr val="tx1"/>
                </a:solidFill>
                <a:effectLst/>
                <a:latin typeface="+mn-lt"/>
                <a:ea typeface="+mn-ea"/>
                <a:cs typeface="+mn-cs"/>
              </a:rPr>
              <a:t>behaviors</a:t>
            </a:r>
            <a:r>
              <a:rPr lang="en-IN" sz="1200" kern="1200" dirty="0" smtClean="0">
                <a:solidFill>
                  <a:schemeClr val="tx1"/>
                </a:solidFill>
                <a:effectLst/>
                <a:latin typeface="+mn-lt"/>
                <a:ea typeface="+mn-ea"/>
                <a:cs typeface="+mn-cs"/>
              </a:rPr>
              <a:t> such as elasticity, utilization based charging, fail aware, and so on.</a:t>
            </a:r>
          </a:p>
          <a:p>
            <a:endParaRPr lang="en-IN" dirty="0"/>
          </a:p>
        </p:txBody>
      </p:sp>
      <p:sp>
        <p:nvSpPr>
          <p:cNvPr id="4" name="Slide Number Placeholder 3"/>
          <p:cNvSpPr>
            <a:spLocks noGrp="1"/>
          </p:cNvSpPr>
          <p:nvPr>
            <p:ph type="sldNum" sz="quarter" idx="10"/>
          </p:nvPr>
        </p:nvSpPr>
        <p:spPr/>
        <p:txBody>
          <a:bodyPr/>
          <a:lstStyle/>
          <a:p>
            <a:fld id="{E94242D3-2EEA-4CC1-A70C-2A9EF92E8689}" type="slidenum">
              <a:rPr lang="en-IN" smtClean="0"/>
              <a:t>17</a:t>
            </a:fld>
            <a:endParaRPr lang="en-IN"/>
          </a:p>
        </p:txBody>
      </p:sp>
    </p:spTree>
    <p:extLst>
      <p:ext uri="{BB962C8B-B14F-4D97-AF65-F5344CB8AC3E}">
        <p14:creationId xmlns:p14="http://schemas.microsoft.com/office/powerpoint/2010/main" val="352405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94242D3-2EEA-4CC1-A70C-2A9EF92E8689}" type="slidenum">
              <a:rPr lang="en-IN" smtClean="0"/>
              <a:t>18</a:t>
            </a:fld>
            <a:endParaRPr lang="en-IN"/>
          </a:p>
        </p:txBody>
      </p:sp>
    </p:spTree>
    <p:extLst>
      <p:ext uri="{BB962C8B-B14F-4D97-AF65-F5344CB8AC3E}">
        <p14:creationId xmlns:p14="http://schemas.microsoft.com/office/powerpoint/2010/main" val="27040525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The build stage refers to compiling and producing binaries by including all the assets required. The release stage refers to combining binaries with environment-specific configuration parameters. The run stage refers to running application on a specific execution environment. The pipeline is unidirectional.</a:t>
            </a:r>
          </a:p>
          <a:p>
            <a:endParaRPr lang="en-IN" dirty="0"/>
          </a:p>
        </p:txBody>
      </p:sp>
      <p:sp>
        <p:nvSpPr>
          <p:cNvPr id="4" name="Slide Number Placeholder 3"/>
          <p:cNvSpPr>
            <a:spLocks noGrp="1"/>
          </p:cNvSpPr>
          <p:nvPr>
            <p:ph type="sldNum" sz="quarter" idx="10"/>
          </p:nvPr>
        </p:nvSpPr>
        <p:spPr/>
        <p:txBody>
          <a:bodyPr/>
          <a:lstStyle/>
          <a:p>
            <a:fld id="{E94242D3-2EEA-4CC1-A70C-2A9EF92E8689}" type="slidenum">
              <a:rPr lang="en-IN" smtClean="0"/>
              <a:t>19</a:t>
            </a:fld>
            <a:endParaRPr lang="en-IN"/>
          </a:p>
        </p:txBody>
      </p:sp>
    </p:spTree>
    <p:extLst>
      <p:ext uri="{BB962C8B-B14F-4D97-AF65-F5344CB8AC3E}">
        <p14:creationId xmlns:p14="http://schemas.microsoft.com/office/powerpoint/2010/main" val="12975875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err="1" smtClean="0">
                <a:solidFill>
                  <a:schemeClr val="tx1"/>
                </a:solidFill>
                <a:effectLst/>
                <a:latin typeface="+mn-lt"/>
                <a:ea typeface="+mn-ea"/>
                <a:cs typeface="+mn-cs"/>
              </a:rPr>
              <a:t>Splunk</a:t>
            </a:r>
            <a:r>
              <a:rPr lang="en-IN" sz="1200" kern="1200" dirty="0" smtClean="0">
                <a:solidFill>
                  <a:schemeClr val="tx1"/>
                </a:solidFill>
                <a:effectLst/>
                <a:latin typeface="+mn-lt"/>
                <a:ea typeface="+mn-ea"/>
                <a:cs typeface="+mn-cs"/>
              </a:rPr>
              <a:t>, </a:t>
            </a:r>
            <a:r>
              <a:rPr lang="en-IN" sz="1200" kern="1200" dirty="0" err="1" smtClean="0">
                <a:solidFill>
                  <a:schemeClr val="tx1"/>
                </a:solidFill>
                <a:effectLst/>
                <a:latin typeface="+mn-lt"/>
                <a:ea typeface="+mn-ea"/>
                <a:cs typeface="+mn-cs"/>
              </a:rPr>
              <a:t>Greylog</a:t>
            </a:r>
            <a:r>
              <a:rPr lang="en-IN" sz="1200" kern="1200" dirty="0" smtClean="0">
                <a:solidFill>
                  <a:schemeClr val="tx1"/>
                </a:solidFill>
                <a:effectLst/>
                <a:latin typeface="+mn-lt"/>
                <a:ea typeface="+mn-ea"/>
                <a:cs typeface="+mn-cs"/>
              </a:rPr>
              <a:t>, </a:t>
            </a:r>
            <a:r>
              <a:rPr lang="en-IN" sz="1200" kern="1200" dirty="0" err="1" smtClean="0">
                <a:solidFill>
                  <a:schemeClr val="tx1"/>
                </a:solidFill>
                <a:effectLst/>
                <a:latin typeface="+mn-lt"/>
                <a:ea typeface="+mn-ea"/>
                <a:cs typeface="+mn-cs"/>
              </a:rPr>
              <a:t>Logstash</a:t>
            </a:r>
            <a:r>
              <a:rPr lang="en-IN" sz="1200" kern="1200" dirty="0" smtClean="0">
                <a:solidFill>
                  <a:schemeClr val="tx1"/>
                </a:solidFill>
                <a:effectLst/>
                <a:latin typeface="+mn-lt"/>
                <a:ea typeface="+mn-ea"/>
                <a:cs typeface="+mn-cs"/>
              </a:rPr>
              <a:t>, </a:t>
            </a:r>
            <a:r>
              <a:rPr lang="en-IN" sz="1200" kern="1200" dirty="0" err="1" smtClean="0">
                <a:solidFill>
                  <a:schemeClr val="tx1"/>
                </a:solidFill>
                <a:effectLst/>
                <a:latin typeface="+mn-lt"/>
                <a:ea typeface="+mn-ea"/>
                <a:cs typeface="+mn-cs"/>
              </a:rPr>
              <a:t>Logplex</a:t>
            </a:r>
            <a:r>
              <a:rPr lang="en-IN" sz="1200" kern="1200" dirty="0" smtClean="0">
                <a:solidFill>
                  <a:schemeClr val="tx1"/>
                </a:solidFill>
                <a:effectLst/>
                <a:latin typeface="+mn-lt"/>
                <a:ea typeface="+mn-ea"/>
                <a:cs typeface="+mn-cs"/>
              </a:rPr>
              <a:t>, and </a:t>
            </a:r>
            <a:r>
              <a:rPr lang="en-IN" sz="1200" kern="1200" dirty="0" err="1" smtClean="0">
                <a:solidFill>
                  <a:schemeClr val="tx1"/>
                </a:solidFill>
                <a:effectLst/>
                <a:latin typeface="+mn-lt"/>
                <a:ea typeface="+mn-ea"/>
                <a:cs typeface="+mn-cs"/>
              </a:rPr>
              <a:t>Loggly</a:t>
            </a:r>
            <a:r>
              <a:rPr lang="en-IN" sz="1200" kern="1200" dirty="0" smtClean="0">
                <a:solidFill>
                  <a:schemeClr val="tx1"/>
                </a:solidFill>
                <a:effectLst/>
                <a:latin typeface="+mn-lt"/>
                <a:ea typeface="+mn-ea"/>
                <a:cs typeface="+mn-cs"/>
              </a:rPr>
              <a:t> are some examples of log shipping and analysis tools. The recommended approach is to ship logs to a central repository by tapping the </a:t>
            </a:r>
            <a:r>
              <a:rPr lang="en-IN" sz="1200" kern="1200" dirty="0" err="1" smtClean="0">
                <a:solidFill>
                  <a:schemeClr val="tx1"/>
                </a:solidFill>
                <a:effectLst/>
                <a:latin typeface="+mn-lt"/>
                <a:ea typeface="+mn-ea"/>
                <a:cs typeface="+mn-cs"/>
              </a:rPr>
              <a:t>logback</a:t>
            </a:r>
            <a:r>
              <a:rPr lang="en-IN" sz="1200" kern="1200" dirty="0" smtClean="0">
                <a:solidFill>
                  <a:schemeClr val="tx1"/>
                </a:solidFill>
                <a:effectLst/>
                <a:latin typeface="+mn-lt"/>
                <a:ea typeface="+mn-ea"/>
                <a:cs typeface="+mn-cs"/>
              </a:rPr>
              <a:t> </a:t>
            </a:r>
            <a:r>
              <a:rPr lang="en-IN" sz="1200" kern="1200" dirty="0" err="1" smtClean="0">
                <a:solidFill>
                  <a:schemeClr val="tx1"/>
                </a:solidFill>
                <a:effectLst/>
                <a:latin typeface="+mn-lt"/>
                <a:ea typeface="+mn-ea"/>
                <a:cs typeface="+mn-cs"/>
              </a:rPr>
              <a:t>appenders</a:t>
            </a:r>
            <a:r>
              <a:rPr lang="en-IN" sz="1200" kern="1200" dirty="0" smtClean="0">
                <a:solidFill>
                  <a:schemeClr val="tx1"/>
                </a:solidFill>
                <a:effectLst/>
                <a:latin typeface="+mn-lt"/>
                <a:ea typeface="+mn-ea"/>
                <a:cs typeface="+mn-cs"/>
              </a:rPr>
              <a:t> and write to one of the shippers' endpoints</a:t>
            </a:r>
          </a:p>
          <a:p>
            <a:endParaRPr lang="en-IN" dirty="0"/>
          </a:p>
        </p:txBody>
      </p:sp>
      <p:sp>
        <p:nvSpPr>
          <p:cNvPr id="4" name="Slide Number Placeholder 3"/>
          <p:cNvSpPr>
            <a:spLocks noGrp="1"/>
          </p:cNvSpPr>
          <p:nvPr>
            <p:ph type="sldNum" sz="quarter" idx="10"/>
          </p:nvPr>
        </p:nvSpPr>
        <p:spPr/>
        <p:txBody>
          <a:bodyPr/>
          <a:lstStyle/>
          <a:p>
            <a:fld id="{E94242D3-2EEA-4CC1-A70C-2A9EF92E8689}" type="slidenum">
              <a:rPr lang="en-IN" smtClean="0"/>
              <a:t>20</a:t>
            </a:fld>
            <a:endParaRPr lang="en-IN"/>
          </a:p>
        </p:txBody>
      </p:sp>
    </p:spTree>
    <p:extLst>
      <p:ext uri="{BB962C8B-B14F-4D97-AF65-F5344CB8AC3E}">
        <p14:creationId xmlns:p14="http://schemas.microsoft.com/office/powerpoint/2010/main" val="390804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Implementations of </a:t>
            </a:r>
            <a:r>
              <a:rPr lang="en-IN" dirty="0" err="1" smtClean="0"/>
              <a:t>microservices</a:t>
            </a:r>
            <a:r>
              <a:rPr lang="en-IN" dirty="0" smtClean="0"/>
              <a:t> have roots in complex-adaptive theory, service design, technology evolution, domain-driven design, dependency thinking, promise theory, and other backgrounds. They all come together to allow the people of an organization to truly exhibit agile, responsive, learning </a:t>
            </a:r>
            <a:r>
              <a:rPr lang="en-IN" dirty="0" smtClean="0"/>
              <a:t>behaviours </a:t>
            </a:r>
            <a:r>
              <a:rPr lang="en-IN" dirty="0" smtClean="0"/>
              <a:t>to stay competitive in a fast-evolving business world. </a:t>
            </a:r>
          </a:p>
          <a:p>
            <a:endParaRPr lang="en-IN" dirty="0" smtClean="0"/>
          </a:p>
        </p:txBody>
      </p:sp>
      <p:sp>
        <p:nvSpPr>
          <p:cNvPr id="4" name="Slide Number Placeholder 3"/>
          <p:cNvSpPr>
            <a:spLocks noGrp="1"/>
          </p:cNvSpPr>
          <p:nvPr>
            <p:ph type="sldNum" sz="quarter" idx="10"/>
          </p:nvPr>
        </p:nvSpPr>
        <p:spPr/>
        <p:txBody>
          <a:bodyPr/>
          <a:lstStyle/>
          <a:p>
            <a:fld id="{E94242D3-2EEA-4CC1-A70C-2A9EF92E8689}" type="slidenum">
              <a:rPr lang="en-IN" smtClean="0"/>
              <a:t>3</a:t>
            </a:fld>
            <a:endParaRPr lang="en-IN"/>
          </a:p>
        </p:txBody>
      </p:sp>
    </p:spTree>
    <p:extLst>
      <p:ext uri="{BB962C8B-B14F-4D97-AF65-F5344CB8AC3E}">
        <p14:creationId xmlns:p14="http://schemas.microsoft.com/office/powerpoint/2010/main" val="27363846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One of the most common questions relating to </a:t>
            </a:r>
            <a:r>
              <a:rPr lang="en-IN" sz="1200" kern="1200" dirty="0" err="1" smtClean="0">
                <a:solidFill>
                  <a:schemeClr val="tx1"/>
                </a:solidFill>
                <a:effectLst/>
                <a:latin typeface="+mn-lt"/>
                <a:ea typeface="+mn-ea"/>
                <a:cs typeface="+mn-cs"/>
              </a:rPr>
              <a:t>microservices</a:t>
            </a:r>
            <a:r>
              <a:rPr lang="en-IN" sz="1200" kern="1200" dirty="0" smtClean="0">
                <a:solidFill>
                  <a:schemeClr val="tx1"/>
                </a:solidFill>
                <a:effectLst/>
                <a:latin typeface="+mn-lt"/>
                <a:ea typeface="+mn-ea"/>
                <a:cs typeface="+mn-cs"/>
              </a:rPr>
              <a:t> is regarding the size of the service. How big (mini-monolithic) or how small (</a:t>
            </a:r>
            <a:r>
              <a:rPr lang="en-IN" sz="1200" kern="1200" dirty="0" err="1" smtClean="0">
                <a:solidFill>
                  <a:schemeClr val="tx1"/>
                </a:solidFill>
                <a:effectLst/>
                <a:latin typeface="+mn-lt"/>
                <a:ea typeface="+mn-ea"/>
                <a:cs typeface="+mn-cs"/>
              </a:rPr>
              <a:t>nano</a:t>
            </a:r>
            <a:r>
              <a:rPr lang="en-IN" sz="1200" kern="1200" dirty="0" smtClean="0">
                <a:solidFill>
                  <a:schemeClr val="tx1"/>
                </a:solidFill>
                <a:effectLst/>
                <a:latin typeface="+mn-lt"/>
                <a:ea typeface="+mn-ea"/>
                <a:cs typeface="+mn-cs"/>
              </a:rPr>
              <a:t> service) can a microservice be, or is there anything like right-sized services? Does size really matter? A quick answer could be "one REST endpoint per microservice", or "less than 300 lines of code", or "a component that performs a single responsibility".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A bounded context is a subdomain or a subsystem of a larger domain or system that is responsible for performing a particular function.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Even though real world organizational boundaries are the simplest mechanisms for establishing a bounded context, these may prove wrong in some cases due to inherent problems within the organization's structures. For example, a business capability may be delivered through different channels such as front  offices, online, roaming agents, and so on. In many organizations, the business units may be organized based on delivery channels rather than the actual underlying business capabilities. In such cases, organization boundaries may not provide accurate service boundaries.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E94242D3-2EEA-4CC1-A70C-2A9EF92E8689}" type="slidenum">
              <a:rPr lang="en-IN" smtClean="0"/>
              <a:t>21</a:t>
            </a:fld>
            <a:endParaRPr lang="en-IN"/>
          </a:p>
        </p:txBody>
      </p:sp>
    </p:spTree>
    <p:extLst>
      <p:ext uri="{BB962C8B-B14F-4D97-AF65-F5344CB8AC3E}">
        <p14:creationId xmlns:p14="http://schemas.microsoft.com/office/powerpoint/2010/main" val="2382289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From a high availability standpoint, many active instances can be up and running, accepting traffic. Since there are no other infrastructure dependencies such as a shared messaging server, there are management fewer overheads. In case of an error at any stage, the error will be propagated back to the caller immediately, leaving the system in a consistent state, without compromising data integrity.</a:t>
            </a:r>
          </a:p>
          <a:p>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It is complex to handle the fault tolerance of a messaging server. Messaging typically works with an active/passive semantics. Hence, handling continuous availability of messaging systems is harder to achieve. Since messaging typically uses persistence, a higher level of I/O handling and tuning is required.</a:t>
            </a:r>
          </a:p>
          <a:p>
            <a:endParaRPr lang="en-IN" dirty="0"/>
          </a:p>
        </p:txBody>
      </p:sp>
      <p:sp>
        <p:nvSpPr>
          <p:cNvPr id="4" name="Slide Number Placeholder 3"/>
          <p:cNvSpPr>
            <a:spLocks noGrp="1"/>
          </p:cNvSpPr>
          <p:nvPr>
            <p:ph type="sldNum" sz="quarter" idx="10"/>
          </p:nvPr>
        </p:nvSpPr>
        <p:spPr/>
        <p:txBody>
          <a:bodyPr/>
          <a:lstStyle/>
          <a:p>
            <a:fld id="{E94242D3-2EEA-4CC1-A70C-2A9EF92E8689}" type="slidenum">
              <a:rPr lang="en-IN" smtClean="0"/>
              <a:t>22</a:t>
            </a:fld>
            <a:endParaRPr lang="en-IN"/>
          </a:p>
        </p:txBody>
      </p:sp>
    </p:spTree>
    <p:extLst>
      <p:ext uri="{BB962C8B-B14F-4D97-AF65-F5344CB8AC3E}">
        <p14:creationId xmlns:p14="http://schemas.microsoft.com/office/powerpoint/2010/main" val="10864502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94242D3-2EEA-4CC1-A70C-2A9EF92E8689}" type="slidenum">
              <a:rPr lang="en-IN" smtClean="0"/>
              <a:t>23</a:t>
            </a:fld>
            <a:endParaRPr lang="en-IN"/>
          </a:p>
        </p:txBody>
      </p:sp>
    </p:spTree>
    <p:extLst>
      <p:ext uri="{BB962C8B-B14F-4D97-AF65-F5344CB8AC3E}">
        <p14:creationId xmlns:p14="http://schemas.microsoft.com/office/powerpoint/2010/main" val="18899302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94242D3-2EEA-4CC1-A70C-2A9EF92E8689}" type="slidenum">
              <a:rPr lang="en-IN" smtClean="0"/>
              <a:t>24</a:t>
            </a:fld>
            <a:endParaRPr lang="en-IN"/>
          </a:p>
        </p:txBody>
      </p:sp>
    </p:spTree>
    <p:extLst>
      <p:ext uri="{BB962C8B-B14F-4D97-AF65-F5344CB8AC3E}">
        <p14:creationId xmlns:p14="http://schemas.microsoft.com/office/powerpoint/2010/main" val="41940453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94242D3-2EEA-4CC1-A70C-2A9EF92E8689}" type="slidenum">
              <a:rPr lang="en-IN" smtClean="0"/>
              <a:t>25</a:t>
            </a:fld>
            <a:endParaRPr lang="en-IN"/>
          </a:p>
        </p:txBody>
      </p:sp>
    </p:spTree>
    <p:extLst>
      <p:ext uri="{BB962C8B-B14F-4D97-AF65-F5344CB8AC3E}">
        <p14:creationId xmlns:p14="http://schemas.microsoft.com/office/powerpoint/2010/main" val="41921794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No discussion on </a:t>
            </a:r>
            <a:r>
              <a:rPr lang="en-IN" sz="1200" kern="1200" dirty="0" err="1" smtClean="0">
                <a:solidFill>
                  <a:schemeClr val="tx1"/>
                </a:solidFill>
                <a:latin typeface="+mn-lt"/>
                <a:ea typeface="+mn-ea"/>
                <a:cs typeface="+mn-cs"/>
              </a:rPr>
              <a:t>microservices</a:t>
            </a:r>
            <a:r>
              <a:rPr lang="en-IN" sz="1200" kern="1200" dirty="0" smtClean="0">
                <a:solidFill>
                  <a:schemeClr val="tx1"/>
                </a:solidFill>
                <a:latin typeface="+mn-lt"/>
                <a:ea typeface="+mn-ea"/>
                <a:cs typeface="+mn-cs"/>
              </a:rPr>
              <a:t> would be complete without quoting Conway’s law: “organizations which design systems…are constrained to produce designs which are copies of the communication structures of these organizations.”:- </a:t>
            </a:r>
            <a:r>
              <a:rPr lang="en-IN" sz="1200" b="1" i="0" u="none" kern="1200" dirty="0" smtClean="0">
                <a:solidFill>
                  <a:schemeClr val="tx1"/>
                </a:solidFill>
                <a:effectLst/>
                <a:latin typeface="+mn-lt"/>
                <a:ea typeface="+mn-ea"/>
                <a:cs typeface="+mn-cs"/>
                <a:hlinkClick r:id="rId3" tooltip="http://en.wikipedia.org/wiki/Fred_Brooks"/>
              </a:rPr>
              <a:t>Fred Brooks</a:t>
            </a:r>
            <a:r>
              <a:rPr lang="en-IN" sz="1200" b="0" i="0" kern="1200" dirty="0" smtClean="0">
                <a:solidFill>
                  <a:schemeClr val="tx1"/>
                </a:solidFill>
                <a:effectLst/>
                <a:latin typeface="+mn-lt"/>
                <a:ea typeface="+mn-ea"/>
                <a:cs typeface="+mn-cs"/>
              </a:rPr>
              <a:t> cited the paper and the idea in his elegant classic "The Mythical Man-Month," calling it "Conway's Law." The name stuck.</a:t>
            </a:r>
            <a:endParaRPr lang="en-IN" dirty="0"/>
          </a:p>
        </p:txBody>
      </p:sp>
      <p:sp>
        <p:nvSpPr>
          <p:cNvPr id="4" name="Slide Number Placeholder 3"/>
          <p:cNvSpPr>
            <a:spLocks noGrp="1"/>
          </p:cNvSpPr>
          <p:nvPr>
            <p:ph type="sldNum" sz="quarter" idx="10"/>
          </p:nvPr>
        </p:nvSpPr>
        <p:spPr/>
        <p:txBody>
          <a:bodyPr/>
          <a:lstStyle/>
          <a:p>
            <a:fld id="{E94242D3-2EEA-4CC1-A70C-2A9EF92E8689}" type="slidenum">
              <a:rPr lang="en-IN" smtClean="0"/>
              <a:t>26</a:t>
            </a:fld>
            <a:endParaRPr lang="en-IN"/>
          </a:p>
        </p:txBody>
      </p:sp>
    </p:spTree>
    <p:extLst>
      <p:ext uri="{BB962C8B-B14F-4D97-AF65-F5344CB8AC3E}">
        <p14:creationId xmlns:p14="http://schemas.microsoft.com/office/powerpoint/2010/main" val="12870191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Think of </a:t>
            </a:r>
            <a:r>
              <a:rPr lang="en-IN" dirty="0" err="1" smtClean="0"/>
              <a:t>microservices</a:t>
            </a:r>
            <a:r>
              <a:rPr lang="en-IN" dirty="0" smtClean="0"/>
              <a:t> as an optimization for problems that require the ability to change things quickly at scale but with a price. </a:t>
            </a:r>
            <a:endParaRPr lang="en-IN" dirty="0"/>
          </a:p>
        </p:txBody>
      </p:sp>
      <p:sp>
        <p:nvSpPr>
          <p:cNvPr id="4" name="Slide Number Placeholder 3"/>
          <p:cNvSpPr>
            <a:spLocks noGrp="1"/>
          </p:cNvSpPr>
          <p:nvPr>
            <p:ph type="sldNum" sz="quarter" idx="10"/>
          </p:nvPr>
        </p:nvSpPr>
        <p:spPr/>
        <p:txBody>
          <a:bodyPr/>
          <a:lstStyle/>
          <a:p>
            <a:fld id="{E94242D3-2EEA-4CC1-A70C-2A9EF92E8689}" type="slidenum">
              <a:rPr lang="en-IN" smtClean="0"/>
              <a:t>27</a:t>
            </a:fld>
            <a:endParaRPr lang="en-IN"/>
          </a:p>
        </p:txBody>
      </p:sp>
    </p:spTree>
    <p:extLst>
      <p:ext uri="{BB962C8B-B14F-4D97-AF65-F5344CB8AC3E}">
        <p14:creationId xmlns:p14="http://schemas.microsoft.com/office/powerpoint/2010/main" val="41449010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In complex systems, things fail. Hard drives crash, network cables get unplugged, we do maintenance on the live database instead of the backups, and VMs disappear. Single faults can be propagated to other parts of the system and result in cascading failures that take an entire system down.</a:t>
            </a:r>
          </a:p>
          <a:p>
            <a:endParaRPr lang="en-IN" dirty="0" smtClean="0"/>
          </a:p>
          <a:p>
            <a:r>
              <a:rPr lang="en-IN" dirty="0" smtClean="0"/>
              <a:t>Design with dependencies in mind: This means being able to change things as quickly as the business needs without impacting those services around you or the system at large. </a:t>
            </a:r>
          </a:p>
          <a:p>
            <a:endParaRPr lang="en-IN" dirty="0" smtClean="0"/>
          </a:p>
          <a:p>
            <a:r>
              <a:rPr lang="en-IN" sz="1200" kern="1200" dirty="0" smtClean="0">
                <a:solidFill>
                  <a:schemeClr val="tx1"/>
                </a:solidFill>
                <a:latin typeface="+mn-lt"/>
                <a:ea typeface="+mn-ea"/>
                <a:cs typeface="+mn-cs"/>
              </a:rPr>
              <a:t>“One of the principles of creativity is to drop a constraint:</a:t>
            </a:r>
            <a:r>
              <a:rPr lang="en-IN" sz="1200" kern="1200" baseline="0" dirty="0" smtClean="0">
                <a:solidFill>
                  <a:schemeClr val="tx1"/>
                </a:solidFill>
                <a:latin typeface="+mn-lt"/>
                <a:ea typeface="+mn-ea"/>
                <a:cs typeface="+mn-cs"/>
              </a:rPr>
              <a:t> Ganesh Prasad in Dependency Oriented Thinking.</a:t>
            </a:r>
            <a:endParaRPr lang="en-IN" dirty="0"/>
          </a:p>
        </p:txBody>
      </p:sp>
      <p:sp>
        <p:nvSpPr>
          <p:cNvPr id="4" name="Slide Number Placeholder 3"/>
          <p:cNvSpPr>
            <a:spLocks noGrp="1"/>
          </p:cNvSpPr>
          <p:nvPr>
            <p:ph type="sldNum" sz="quarter" idx="10"/>
          </p:nvPr>
        </p:nvSpPr>
        <p:spPr/>
        <p:txBody>
          <a:bodyPr/>
          <a:lstStyle/>
          <a:p>
            <a:fld id="{E94242D3-2EEA-4CC1-A70C-2A9EF92E8689}" type="slidenum">
              <a:rPr lang="en-IN" smtClean="0"/>
              <a:t>28</a:t>
            </a:fld>
            <a:endParaRPr lang="en-IN"/>
          </a:p>
        </p:txBody>
      </p:sp>
    </p:spTree>
    <p:extLst>
      <p:ext uri="{BB962C8B-B14F-4D97-AF65-F5344CB8AC3E}">
        <p14:creationId xmlns:p14="http://schemas.microsoft.com/office/powerpoint/2010/main" val="28138905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Models have been used for centuries to simplify and understand a problem through a certain lens. For example, the GPS maps on our phones are great models for navigating a city while walking or driving. This model would be completely useless to someone flying a commercial airplane. The models they use are more appropriate to describe way points, landmarks, and jet streams. Different models make more or less sense depending on the context from which they’re viewed.</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It may take a few iterations to fully understand the ambiguities that exist in business models and properly separate them out and allow them to change independently. This is at least one reason starting off building </a:t>
            </a:r>
            <a:r>
              <a:rPr lang="en-IN" sz="1200" kern="1200" dirty="0" err="1" smtClean="0">
                <a:solidFill>
                  <a:schemeClr val="tx1"/>
                </a:solidFill>
                <a:latin typeface="+mn-lt"/>
                <a:ea typeface="+mn-ea"/>
                <a:cs typeface="+mn-cs"/>
              </a:rPr>
              <a:t>microservices</a:t>
            </a:r>
            <a:r>
              <a:rPr lang="en-IN" sz="1200" kern="1200" dirty="0" smtClean="0">
                <a:solidFill>
                  <a:schemeClr val="tx1"/>
                </a:solidFill>
                <a:latin typeface="+mn-lt"/>
                <a:ea typeface="+mn-ea"/>
                <a:cs typeface="+mn-cs"/>
              </a:rPr>
              <a:t> is difficult. Carving up a monolith is no easy task, but a lot of the concepts are already baked into the monolith; your job is to identify and carve it up. With a greenfield project, you cannot carve up anything until you deeply understand it. In fact, all of the </a:t>
            </a:r>
            <a:r>
              <a:rPr lang="en-IN" sz="1200" kern="1200" dirty="0" err="1" smtClean="0">
                <a:solidFill>
                  <a:schemeClr val="tx1"/>
                </a:solidFill>
                <a:latin typeface="+mn-lt"/>
                <a:ea typeface="+mn-ea"/>
                <a:cs typeface="+mn-cs"/>
              </a:rPr>
              <a:t>microservice</a:t>
            </a:r>
            <a:r>
              <a:rPr lang="en-IN" sz="1200" kern="1200" dirty="0" smtClean="0">
                <a:solidFill>
                  <a:schemeClr val="tx1"/>
                </a:solidFill>
                <a:latin typeface="+mn-lt"/>
                <a:ea typeface="+mn-ea"/>
                <a:cs typeface="+mn-cs"/>
              </a:rPr>
              <a:t> success stories we hear about (like Amazon and Netflix) all started out going down the path of the monolith before they successfully made the transition to </a:t>
            </a:r>
            <a:r>
              <a:rPr lang="en-IN" sz="1200" kern="1200" dirty="0" err="1" smtClean="0">
                <a:solidFill>
                  <a:schemeClr val="tx1"/>
                </a:solidFill>
                <a:latin typeface="+mn-lt"/>
                <a:ea typeface="+mn-ea"/>
                <a:cs typeface="+mn-cs"/>
              </a:rPr>
              <a:t>microservices</a:t>
            </a:r>
            <a:r>
              <a:rPr lang="en-IN" sz="1200" kern="1200" dirty="0" smtClean="0">
                <a:solidFill>
                  <a:schemeClr val="tx1"/>
                </a:solidFill>
                <a:latin typeface="+mn-lt"/>
                <a:ea typeface="+mn-ea"/>
                <a:cs typeface="+mn-cs"/>
              </a:rPr>
              <a:t>.</a:t>
            </a:r>
            <a:endParaRPr lang="en-IN" dirty="0"/>
          </a:p>
        </p:txBody>
      </p:sp>
      <p:sp>
        <p:nvSpPr>
          <p:cNvPr id="4" name="Slide Number Placeholder 3"/>
          <p:cNvSpPr>
            <a:spLocks noGrp="1"/>
          </p:cNvSpPr>
          <p:nvPr>
            <p:ph type="sldNum" sz="quarter" idx="10"/>
          </p:nvPr>
        </p:nvSpPr>
        <p:spPr/>
        <p:txBody>
          <a:bodyPr/>
          <a:lstStyle/>
          <a:p>
            <a:fld id="{E94242D3-2EEA-4CC1-A70C-2A9EF92E8689}" type="slidenum">
              <a:rPr lang="en-IN" smtClean="0"/>
              <a:t>29</a:t>
            </a:fld>
            <a:endParaRPr lang="en-IN"/>
          </a:p>
        </p:txBody>
      </p:sp>
    </p:spTree>
    <p:extLst>
      <p:ext uri="{BB962C8B-B14F-4D97-AF65-F5344CB8AC3E}">
        <p14:creationId xmlns:p14="http://schemas.microsoft.com/office/powerpoint/2010/main" val="1069715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As an autonomous service team, you cannot place obligations on other teams and services because you do not own them; they’re autonomous by definition. All you can do is choose whether or not to accept their promises of functionality or </a:t>
            </a:r>
            <a:r>
              <a:rPr lang="en-IN" sz="1200" kern="1200" dirty="0" err="1" smtClean="0">
                <a:solidFill>
                  <a:schemeClr val="tx1"/>
                </a:solidFill>
                <a:latin typeface="+mn-lt"/>
                <a:ea typeface="+mn-ea"/>
                <a:cs typeface="+mn-cs"/>
              </a:rPr>
              <a:t>behavior</a:t>
            </a:r>
            <a:r>
              <a:rPr lang="en-IN" sz="1200" kern="1200" dirty="0" smtClean="0">
                <a:solidFill>
                  <a:schemeClr val="tx1"/>
                </a:solidFill>
                <a:latin typeface="+mn-lt"/>
                <a:ea typeface="+mn-ea"/>
                <a:cs typeface="+mn-cs"/>
              </a:rPr>
              <a:t>. As a provider of a service to others, all you can do is promise them a certain </a:t>
            </a:r>
            <a:r>
              <a:rPr lang="en-IN" sz="1200" kern="1200" dirty="0" err="1" smtClean="0">
                <a:solidFill>
                  <a:schemeClr val="tx1"/>
                </a:solidFill>
                <a:latin typeface="+mn-lt"/>
                <a:ea typeface="+mn-ea"/>
                <a:cs typeface="+mn-cs"/>
              </a:rPr>
              <a:t>behavior</a:t>
            </a:r>
            <a:r>
              <a:rPr lang="en-IN" sz="1200" kern="1200" dirty="0" smtClean="0">
                <a:solidFill>
                  <a:schemeClr val="tx1"/>
                </a:solidFill>
                <a:latin typeface="+mn-lt"/>
                <a:ea typeface="+mn-ea"/>
                <a:cs typeface="+mn-cs"/>
              </a:rPr>
              <a:t>. They are free to trust you or not.</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Promise theory, a model first proposed by Mark Burgess in 2004 and covered in his book In Search of Certainty (O’Reilly, 2015).</a:t>
            </a:r>
            <a:r>
              <a:rPr lang="en-IN" sz="1200" kern="1200" baseline="0" dirty="0" smtClean="0">
                <a:solidFill>
                  <a:schemeClr val="tx1"/>
                </a:solidFill>
                <a:latin typeface="+mn-lt"/>
                <a:ea typeface="+mn-ea"/>
                <a:cs typeface="+mn-cs"/>
              </a:rPr>
              <a:t> </a:t>
            </a:r>
          </a:p>
          <a:p>
            <a:r>
              <a:rPr lang="en-IN" sz="1200" kern="1200" dirty="0" smtClean="0">
                <a:solidFill>
                  <a:schemeClr val="tx1"/>
                </a:solidFill>
                <a:latin typeface="+mn-lt"/>
                <a:ea typeface="+mn-ea"/>
                <a:cs typeface="+mn-cs"/>
              </a:rPr>
              <a:t>In the course of trying to keep a promise, it helps to have empathy for the rest of the system and the service quality we’re trying to uphold.</a:t>
            </a:r>
            <a:endParaRPr lang="en-IN" dirty="0"/>
          </a:p>
        </p:txBody>
      </p:sp>
      <p:sp>
        <p:nvSpPr>
          <p:cNvPr id="4" name="Slide Number Placeholder 3"/>
          <p:cNvSpPr>
            <a:spLocks noGrp="1"/>
          </p:cNvSpPr>
          <p:nvPr>
            <p:ph type="sldNum" sz="quarter" idx="10"/>
          </p:nvPr>
        </p:nvSpPr>
        <p:spPr/>
        <p:txBody>
          <a:bodyPr/>
          <a:lstStyle/>
          <a:p>
            <a:fld id="{E94242D3-2EEA-4CC1-A70C-2A9EF92E8689}" type="slidenum">
              <a:rPr lang="en-IN" smtClean="0"/>
              <a:t>30</a:t>
            </a:fld>
            <a:endParaRPr lang="en-IN"/>
          </a:p>
        </p:txBody>
      </p:sp>
    </p:spTree>
    <p:extLst>
      <p:ext uri="{BB962C8B-B14F-4D97-AF65-F5344CB8AC3E}">
        <p14:creationId xmlns:p14="http://schemas.microsoft.com/office/powerpoint/2010/main" val="3286403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Today, for instance, banking or financial institutions do not invest in rebuilding their core mainframe systems as another monolithic monster.	</a:t>
            </a:r>
          </a:p>
          <a:p>
            <a:endParaRPr lang="en-IN" dirty="0" smtClean="0"/>
          </a:p>
        </p:txBody>
      </p:sp>
      <p:sp>
        <p:nvSpPr>
          <p:cNvPr id="4" name="Slide Number Placeholder 3"/>
          <p:cNvSpPr>
            <a:spLocks noGrp="1"/>
          </p:cNvSpPr>
          <p:nvPr>
            <p:ph type="sldNum" sz="quarter" idx="10"/>
          </p:nvPr>
        </p:nvSpPr>
        <p:spPr/>
        <p:txBody>
          <a:bodyPr/>
          <a:lstStyle/>
          <a:p>
            <a:fld id="{E94242D3-2EEA-4CC1-A70C-2A9EF92E8689}" type="slidenum">
              <a:rPr lang="en-IN" smtClean="0"/>
              <a:t>4</a:t>
            </a:fld>
            <a:endParaRPr lang="en-IN"/>
          </a:p>
        </p:txBody>
      </p:sp>
    </p:spTree>
    <p:extLst>
      <p:ext uri="{BB962C8B-B14F-4D97-AF65-F5344CB8AC3E}">
        <p14:creationId xmlns:p14="http://schemas.microsoft.com/office/powerpoint/2010/main" val="28101579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At the end of the day, managing a single system is easier than a distributed one. If there’s just one machine, and one application server, and there are problems with the system, we know where to look. If you need to make a configuration change, upgrade to a specific version, or secure it, it’s still all in one physical and logical location. Managing, debugging, and changing it is easier. </a:t>
            </a:r>
          </a:p>
          <a:p>
            <a:endParaRPr lang="en-IN" dirty="0" smtClean="0"/>
          </a:p>
          <a:p>
            <a:r>
              <a:rPr lang="en-IN" sz="1200" kern="1200" dirty="0" smtClean="0">
                <a:solidFill>
                  <a:schemeClr val="tx1"/>
                </a:solidFill>
                <a:latin typeface="+mn-lt"/>
                <a:ea typeface="+mn-ea"/>
                <a:cs typeface="+mn-cs"/>
              </a:rPr>
              <a:t> As we discussed earlier, however, Microservices are not free; the trade-off for having flexibility and scalability is having to manage a complicated system.</a:t>
            </a:r>
            <a:endParaRPr lang="en-IN" dirty="0"/>
          </a:p>
        </p:txBody>
      </p:sp>
      <p:sp>
        <p:nvSpPr>
          <p:cNvPr id="4" name="Slide Number Placeholder 3"/>
          <p:cNvSpPr>
            <a:spLocks noGrp="1"/>
          </p:cNvSpPr>
          <p:nvPr>
            <p:ph type="sldNum" sz="quarter" idx="10"/>
          </p:nvPr>
        </p:nvSpPr>
        <p:spPr/>
        <p:txBody>
          <a:bodyPr/>
          <a:lstStyle/>
          <a:p>
            <a:fld id="{E94242D3-2EEA-4CC1-A70C-2A9EF92E8689}" type="slidenum">
              <a:rPr lang="en-IN" smtClean="0"/>
              <a:t>31</a:t>
            </a:fld>
            <a:endParaRPr lang="en-IN"/>
          </a:p>
        </p:txBody>
      </p:sp>
    </p:spTree>
    <p:extLst>
      <p:ext uri="{BB962C8B-B14F-4D97-AF65-F5344CB8AC3E}">
        <p14:creationId xmlns:p14="http://schemas.microsoft.com/office/powerpoint/2010/main" val="4654968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Java frameworks: Spring Boot, </a:t>
            </a:r>
            <a:r>
              <a:rPr lang="en-IN" dirty="0" err="1" smtClean="0"/>
              <a:t>DropWizard</a:t>
            </a:r>
            <a:r>
              <a:rPr lang="en-IN" dirty="0" smtClean="0"/>
              <a:t>,</a:t>
            </a:r>
            <a:r>
              <a:rPr lang="en-IN" baseline="0" dirty="0" smtClean="0"/>
              <a:t> </a:t>
            </a:r>
            <a:r>
              <a:rPr lang="en-IN" baseline="0" dirty="0" err="1" smtClean="0"/>
              <a:t>Wildfly</a:t>
            </a:r>
            <a:r>
              <a:rPr lang="en-IN" baseline="0" dirty="0" smtClean="0"/>
              <a:t> Swarm.</a:t>
            </a:r>
          </a:p>
          <a:p>
            <a:endParaRPr lang="en-IN" baseline="0" dirty="0" smtClean="0"/>
          </a:p>
          <a:p>
            <a:r>
              <a:rPr lang="en-IN" baseline="0" dirty="0" smtClean="0"/>
              <a:t>Reactive approach: </a:t>
            </a:r>
            <a:r>
              <a:rPr lang="en-IN" baseline="0" dirty="0" err="1" smtClean="0"/>
              <a:t>Vert.x</a:t>
            </a:r>
            <a:r>
              <a:rPr lang="en-IN" baseline="0" dirty="0" smtClean="0"/>
              <a:t> (http://vertx.io/docs/), </a:t>
            </a:r>
            <a:r>
              <a:rPr lang="en-IN" baseline="0" dirty="0" err="1" smtClean="0"/>
              <a:t>Lagom</a:t>
            </a:r>
            <a:r>
              <a:rPr lang="en-IN" baseline="0" dirty="0" smtClean="0"/>
              <a:t> (https://www.lagomframework.com/)</a:t>
            </a:r>
          </a:p>
          <a:p>
            <a:endParaRPr lang="en-IN" baseline="0" dirty="0" smtClean="0"/>
          </a:p>
          <a:p>
            <a:r>
              <a:rPr lang="en-IN" sz="1200" kern="1200" dirty="0" smtClean="0">
                <a:solidFill>
                  <a:schemeClr val="tx1"/>
                </a:solidFill>
                <a:latin typeface="+mn-lt"/>
                <a:ea typeface="+mn-ea"/>
                <a:cs typeface="+mn-cs"/>
              </a:rPr>
              <a:t>Microservices are described through well-defined service</a:t>
            </a:r>
            <a:r>
              <a:rPr lang="en-IN" sz="1200" kern="1200" baseline="0" dirty="0" smtClean="0">
                <a:solidFill>
                  <a:schemeClr val="tx1"/>
                </a:solidFill>
                <a:latin typeface="+mn-lt"/>
                <a:ea typeface="+mn-ea"/>
                <a:cs typeface="+mn-cs"/>
              </a:rPr>
              <a:t> contracts: </a:t>
            </a:r>
            <a:r>
              <a:rPr lang="en-IN" sz="1200" kern="1200" dirty="0" err="1" smtClean="0">
                <a:solidFill>
                  <a:schemeClr val="tx1"/>
                </a:solidFill>
                <a:latin typeface="+mn-lt"/>
                <a:ea typeface="+mn-ea"/>
                <a:cs typeface="+mn-cs"/>
              </a:rPr>
              <a:t>JSONSchema</a:t>
            </a:r>
            <a:r>
              <a:rPr lang="en-IN" sz="1200" kern="1200" dirty="0" smtClean="0">
                <a:solidFill>
                  <a:schemeClr val="tx1"/>
                </a:solidFill>
                <a:latin typeface="+mn-lt"/>
                <a:ea typeface="+mn-ea"/>
                <a:cs typeface="+mn-cs"/>
              </a:rPr>
              <a:t>, WADL, Swagger, and RAML are a few examples.</a:t>
            </a:r>
            <a:endParaRPr lang="en-IN" sz="1200" kern="1200" dirty="0">
              <a:solidFill>
                <a:schemeClr val="tx1"/>
              </a:solidFill>
              <a:latin typeface="+mn-lt"/>
              <a:ea typeface="+mn-ea"/>
              <a:cs typeface="+mn-cs"/>
            </a:endParaRPr>
          </a:p>
          <a:p>
            <a:endParaRPr lang="en-IN" sz="1200" kern="1200" dirty="0">
              <a:solidFill>
                <a:schemeClr val="tx1"/>
              </a:solidFill>
              <a:latin typeface="+mn-lt"/>
              <a:ea typeface="+mn-ea"/>
              <a:cs typeface="+mn-cs"/>
            </a:endParaRPr>
          </a:p>
          <a:p>
            <a:r>
              <a:rPr lang="en-IN" sz="1200" kern="1200" dirty="0" smtClean="0">
                <a:solidFill>
                  <a:schemeClr val="tx1"/>
                </a:solidFill>
                <a:latin typeface="+mn-lt"/>
                <a:ea typeface="+mn-ea"/>
                <a:cs typeface="+mn-cs"/>
              </a:rPr>
              <a:t>Infrastructure provisioning is done through container technologies such as Docker, together with release management tools such as Chef or Puppet, and configuration management tools such as</a:t>
            </a:r>
          </a:p>
          <a:p>
            <a:r>
              <a:rPr lang="en-IN" sz="1200" kern="1200" dirty="0" err="1" smtClean="0">
                <a:solidFill>
                  <a:schemeClr val="tx1"/>
                </a:solidFill>
                <a:latin typeface="+mn-lt"/>
                <a:ea typeface="+mn-ea"/>
                <a:cs typeface="+mn-cs"/>
              </a:rPr>
              <a:t>Ansible</a:t>
            </a:r>
            <a:r>
              <a:rPr lang="en-IN" sz="1200" kern="1200" dirty="0" smtClean="0">
                <a:solidFill>
                  <a:schemeClr val="tx1"/>
                </a:solidFill>
                <a:latin typeface="+mn-lt"/>
                <a:ea typeface="+mn-ea"/>
                <a:cs typeface="+mn-cs"/>
              </a:rPr>
              <a:t>. Automated deployments are handled using tools such as </a:t>
            </a:r>
            <a:r>
              <a:rPr lang="en-IN" sz="1200" kern="1200" dirty="0" err="1" smtClean="0">
                <a:solidFill>
                  <a:schemeClr val="tx1"/>
                </a:solidFill>
                <a:latin typeface="+mn-lt"/>
                <a:ea typeface="+mn-ea"/>
                <a:cs typeface="+mn-cs"/>
              </a:rPr>
              <a:t>SpringCloud</a:t>
            </a:r>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Kubernetes</a:t>
            </a:r>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Mesos</a:t>
            </a:r>
            <a:r>
              <a:rPr lang="en-IN" sz="1200" kern="1200" dirty="0" smtClean="0">
                <a:solidFill>
                  <a:schemeClr val="tx1"/>
                </a:solidFill>
                <a:latin typeface="+mn-lt"/>
                <a:ea typeface="+mn-ea"/>
                <a:cs typeface="+mn-cs"/>
              </a:rPr>
              <a:t>, and Marathon.</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Centralized logging framework. </a:t>
            </a:r>
            <a:r>
              <a:rPr lang="en-IN" sz="1200" kern="1200" dirty="0" err="1" smtClean="0">
                <a:solidFill>
                  <a:schemeClr val="tx1"/>
                </a:solidFill>
                <a:latin typeface="+mn-lt"/>
                <a:ea typeface="+mn-ea"/>
                <a:cs typeface="+mn-cs"/>
              </a:rPr>
              <a:t>Splunk</a:t>
            </a:r>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Greylog</a:t>
            </a:r>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Logstash</a:t>
            </a:r>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Logplex</a:t>
            </a:r>
            <a:r>
              <a:rPr lang="en-IN" sz="1200" kern="1200" dirty="0" smtClean="0">
                <a:solidFill>
                  <a:schemeClr val="tx1"/>
                </a:solidFill>
                <a:latin typeface="+mn-lt"/>
                <a:ea typeface="+mn-ea"/>
                <a:cs typeface="+mn-cs"/>
              </a:rPr>
              <a:t>, and </a:t>
            </a:r>
            <a:r>
              <a:rPr lang="en-IN" sz="1200" kern="1200" dirty="0" err="1" smtClean="0">
                <a:solidFill>
                  <a:schemeClr val="tx1"/>
                </a:solidFill>
                <a:latin typeface="+mn-lt"/>
                <a:ea typeface="+mn-ea"/>
                <a:cs typeface="+mn-cs"/>
              </a:rPr>
              <a:t>Loggly</a:t>
            </a:r>
            <a:r>
              <a:rPr lang="en-IN" sz="1200" kern="1200" dirty="0" smtClean="0">
                <a:solidFill>
                  <a:schemeClr val="tx1"/>
                </a:solidFill>
                <a:latin typeface="+mn-lt"/>
                <a:ea typeface="+mn-ea"/>
                <a:cs typeface="+mn-cs"/>
              </a:rPr>
              <a:t> are some examples of log shipping and analysis tools.</a:t>
            </a:r>
          </a:p>
          <a:p>
            <a:endParaRPr lang="en-IN"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94242D3-2EEA-4CC1-A70C-2A9EF92E8689}" type="slidenum">
              <a:rPr lang="en-IN" smtClean="0"/>
              <a:t>33</a:t>
            </a:fld>
            <a:endParaRPr lang="en-IN"/>
          </a:p>
        </p:txBody>
      </p:sp>
    </p:spTree>
    <p:extLst>
      <p:ext uri="{BB962C8B-B14F-4D97-AF65-F5344CB8AC3E}">
        <p14:creationId xmlns:p14="http://schemas.microsoft.com/office/powerpoint/2010/main" val="3691561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94242D3-2EEA-4CC1-A70C-2A9EF92E8689}" type="slidenum">
              <a:rPr lang="en-IN" smtClean="0"/>
              <a:t>5</a:t>
            </a:fld>
            <a:endParaRPr lang="en-IN"/>
          </a:p>
        </p:txBody>
      </p:sp>
    </p:spTree>
    <p:extLst>
      <p:ext uri="{BB962C8B-B14F-4D97-AF65-F5344CB8AC3E}">
        <p14:creationId xmlns:p14="http://schemas.microsoft.com/office/powerpoint/2010/main" val="2830684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kern="1200" dirty="0" smtClean="0">
                <a:solidFill>
                  <a:schemeClr val="tx1"/>
                </a:solidFill>
                <a:latin typeface="+mn-lt"/>
                <a:ea typeface="+mn-ea"/>
                <a:cs typeface="+mn-cs"/>
              </a:rPr>
              <a:t>Many organizations such as Netflix, Amazon, and eBay successfully used the divide-and-conquer technique to functionally partition their monolithic applications into smaller atomic units, each performing a single function. These organizations solved a number of prevailing issues they were experiencing with their monolithic application. </a:t>
            </a:r>
            <a:r>
              <a:rPr lang="en-IN" sz="1200" kern="1200" dirty="0" smtClean="0">
                <a:solidFill>
                  <a:schemeClr val="tx1"/>
                </a:solidFill>
                <a:effectLst/>
                <a:latin typeface="+mn-lt"/>
                <a:ea typeface="+mn-ea"/>
                <a:cs typeface="+mn-cs"/>
              </a:rPr>
              <a:t>Following the success of these organizations, many other organizations started adopting this as a common pattern to refactor their monolithic applications. Later, evangelists termed this pattern as the </a:t>
            </a:r>
            <a:r>
              <a:rPr lang="en-IN" sz="1200" kern="1200" dirty="0" err="1" smtClean="0">
                <a:solidFill>
                  <a:schemeClr val="tx1"/>
                </a:solidFill>
                <a:effectLst/>
                <a:latin typeface="+mn-lt"/>
                <a:ea typeface="+mn-ea"/>
                <a:cs typeface="+mn-cs"/>
              </a:rPr>
              <a:t>microservices</a:t>
            </a:r>
            <a:r>
              <a:rPr lang="en-IN" sz="1200" kern="1200" dirty="0" smtClean="0">
                <a:solidFill>
                  <a:schemeClr val="tx1"/>
                </a:solidFill>
                <a:effectLst/>
                <a:latin typeface="+mn-lt"/>
                <a:ea typeface="+mn-ea"/>
                <a:cs typeface="+mn-cs"/>
              </a:rPr>
              <a:t> architecture.</a:t>
            </a:r>
          </a:p>
          <a:p>
            <a:endParaRPr lang="en-IN" sz="10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There is no standard for communication or transport mechanisms for </a:t>
            </a:r>
            <a:r>
              <a:rPr lang="en-IN" sz="1200" kern="1200" dirty="0" err="1" smtClean="0">
                <a:solidFill>
                  <a:schemeClr val="tx1"/>
                </a:solidFill>
                <a:effectLst/>
                <a:latin typeface="+mn-lt"/>
                <a:ea typeface="+mn-ea"/>
                <a:cs typeface="+mn-cs"/>
              </a:rPr>
              <a:t>microservices</a:t>
            </a:r>
            <a:r>
              <a:rPr lang="en-IN" sz="1200" kern="1200" dirty="0" smtClean="0">
                <a:solidFill>
                  <a:schemeClr val="tx1"/>
                </a:solidFill>
                <a:effectLst/>
                <a:latin typeface="+mn-lt"/>
                <a:ea typeface="+mn-ea"/>
                <a:cs typeface="+mn-cs"/>
              </a:rPr>
              <a:t>. In general, </a:t>
            </a:r>
            <a:r>
              <a:rPr lang="en-IN" sz="1200" kern="1200" dirty="0" err="1" smtClean="0">
                <a:solidFill>
                  <a:schemeClr val="tx1"/>
                </a:solidFill>
                <a:effectLst/>
                <a:latin typeface="+mn-lt"/>
                <a:ea typeface="+mn-ea"/>
                <a:cs typeface="+mn-cs"/>
              </a:rPr>
              <a:t>microservices</a:t>
            </a:r>
            <a:r>
              <a:rPr lang="en-IN" sz="1200" kern="1200" dirty="0" smtClean="0">
                <a:solidFill>
                  <a:schemeClr val="tx1"/>
                </a:solidFill>
                <a:effectLst/>
                <a:latin typeface="+mn-lt"/>
                <a:ea typeface="+mn-ea"/>
                <a:cs typeface="+mn-cs"/>
              </a:rPr>
              <a:t> communicate with each other using widely adopted lightweight protocols, such as HTTP and REST, or messaging protocols, such as JMS or AMQP. In specific cases, one might choose more optimized communication protocols, such as Thrift, </a:t>
            </a:r>
            <a:r>
              <a:rPr lang="en-IN" sz="1200" kern="1200" dirty="0" err="1" smtClean="0">
                <a:solidFill>
                  <a:schemeClr val="tx1"/>
                </a:solidFill>
                <a:effectLst/>
                <a:latin typeface="+mn-lt"/>
                <a:ea typeface="+mn-ea"/>
                <a:cs typeface="+mn-cs"/>
              </a:rPr>
              <a:t>ZeroMQ</a:t>
            </a:r>
            <a:r>
              <a:rPr lang="en-IN" sz="1200" kern="1200" dirty="0" smtClean="0">
                <a:solidFill>
                  <a:schemeClr val="tx1"/>
                </a:solidFill>
                <a:effectLst/>
                <a:latin typeface="+mn-lt"/>
                <a:ea typeface="+mn-ea"/>
                <a:cs typeface="+mn-cs"/>
              </a:rPr>
              <a:t>, Protocol Buffers, or Avro.</a:t>
            </a:r>
          </a:p>
          <a:p>
            <a:endParaRPr lang="en-IN" sz="1000" kern="1200" dirty="0" smtClean="0">
              <a:solidFill>
                <a:schemeClr val="tx1"/>
              </a:solidFill>
              <a:latin typeface="+mn-lt"/>
              <a:ea typeface="+mn-ea"/>
              <a:cs typeface="+mn-cs"/>
            </a:endParaRPr>
          </a:p>
          <a:p>
            <a:r>
              <a:rPr lang="en-IN" sz="1000" kern="1200" dirty="0" smtClean="0">
                <a:solidFill>
                  <a:schemeClr val="tx1"/>
                </a:solidFill>
                <a:latin typeface="+mn-lt"/>
                <a:ea typeface="+mn-ea"/>
                <a:cs typeface="+mn-cs"/>
              </a:rPr>
              <a:t> </a:t>
            </a:r>
            <a:r>
              <a:rPr lang="en-IN" sz="1200" kern="1200" dirty="0" smtClean="0">
                <a:solidFill>
                  <a:schemeClr val="tx1"/>
                </a:solidFill>
                <a:latin typeface="+mn-lt"/>
                <a:ea typeface="+mn-ea"/>
                <a:cs typeface="+mn-cs"/>
              </a:rPr>
              <a:t>Microservices </a:t>
            </a:r>
            <a:r>
              <a:rPr lang="en-IN" sz="1200" kern="1200" dirty="0" smtClean="0">
                <a:solidFill>
                  <a:schemeClr val="tx1"/>
                </a:solidFill>
                <a:latin typeface="+mn-lt"/>
                <a:ea typeface="+mn-ea"/>
                <a:cs typeface="+mn-cs"/>
              </a:rPr>
              <a:t>originated from the idea of hexagonal architecture coined by </a:t>
            </a:r>
            <a:r>
              <a:rPr lang="en-IN" sz="1200" kern="1200" dirty="0" err="1" smtClean="0">
                <a:solidFill>
                  <a:schemeClr val="tx1"/>
                </a:solidFill>
                <a:latin typeface="+mn-lt"/>
                <a:ea typeface="+mn-ea"/>
                <a:cs typeface="+mn-cs"/>
              </a:rPr>
              <a:t>AlistairCockburn</a:t>
            </a:r>
            <a:r>
              <a:rPr lang="en-IN" sz="1200" kern="1200" dirty="0" smtClean="0">
                <a:solidFill>
                  <a:schemeClr val="tx1"/>
                </a:solidFill>
                <a:latin typeface="+mn-lt"/>
                <a:ea typeface="+mn-ea"/>
                <a:cs typeface="+mn-cs"/>
              </a:rPr>
              <a:t>. http://alistair.cockburn.us/Hexagonal+architecture.</a:t>
            </a:r>
          </a:p>
          <a:p>
            <a:endParaRPr lang="en-IN" dirty="0"/>
          </a:p>
        </p:txBody>
      </p:sp>
      <p:sp>
        <p:nvSpPr>
          <p:cNvPr id="4" name="Slide Number Placeholder 3"/>
          <p:cNvSpPr>
            <a:spLocks noGrp="1"/>
          </p:cNvSpPr>
          <p:nvPr>
            <p:ph type="sldNum" sz="quarter" idx="10"/>
          </p:nvPr>
        </p:nvSpPr>
        <p:spPr/>
        <p:txBody>
          <a:bodyPr/>
          <a:lstStyle/>
          <a:p>
            <a:fld id="{E94242D3-2EEA-4CC1-A70C-2A9EF92E8689}" type="slidenum">
              <a:rPr lang="en-IN" smtClean="0"/>
              <a:t>6</a:t>
            </a:fld>
            <a:endParaRPr lang="en-IN"/>
          </a:p>
        </p:txBody>
      </p:sp>
    </p:spTree>
    <p:extLst>
      <p:ext uri="{BB962C8B-B14F-4D97-AF65-F5344CB8AC3E}">
        <p14:creationId xmlns:p14="http://schemas.microsoft.com/office/powerpoint/2010/main" val="3725298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94242D3-2EEA-4CC1-A70C-2A9EF92E8689}" type="slidenum">
              <a:rPr lang="en-IN" smtClean="0"/>
              <a:t>7</a:t>
            </a:fld>
            <a:endParaRPr lang="en-IN"/>
          </a:p>
        </p:txBody>
      </p:sp>
    </p:spTree>
    <p:extLst>
      <p:ext uri="{BB962C8B-B14F-4D97-AF65-F5344CB8AC3E}">
        <p14:creationId xmlns:p14="http://schemas.microsoft.com/office/powerpoint/2010/main" val="835579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kern="1200" dirty="0" smtClean="0">
                <a:solidFill>
                  <a:schemeClr val="tx1"/>
                </a:solidFill>
                <a:effectLst/>
                <a:latin typeface="+mn-lt"/>
                <a:ea typeface="+mn-ea"/>
                <a:cs typeface="+mn-cs"/>
              </a:rPr>
              <a:t>Customer</a:t>
            </a:r>
            <a:r>
              <a:rPr lang="en-IN" sz="1200" kern="1200" dirty="0" smtClean="0">
                <a:solidFill>
                  <a:schemeClr val="tx1"/>
                </a:solidFill>
                <a:effectLst/>
                <a:latin typeface="+mn-lt"/>
                <a:ea typeface="+mn-ea"/>
                <a:cs typeface="+mn-cs"/>
              </a:rPr>
              <a:t>, </a:t>
            </a:r>
            <a:r>
              <a:rPr lang="en-IN" sz="1200" b="1" kern="1200" dirty="0" smtClean="0">
                <a:solidFill>
                  <a:schemeClr val="tx1"/>
                </a:solidFill>
                <a:effectLst/>
                <a:latin typeface="+mn-lt"/>
                <a:ea typeface="+mn-ea"/>
                <a:cs typeface="+mn-cs"/>
              </a:rPr>
              <a:t>Product</a:t>
            </a:r>
            <a:r>
              <a:rPr lang="en-IN" sz="1200" kern="1200" dirty="0" smtClean="0">
                <a:solidFill>
                  <a:schemeClr val="tx1"/>
                </a:solidFill>
                <a:effectLst/>
                <a:latin typeface="+mn-lt"/>
                <a:ea typeface="+mn-ea"/>
                <a:cs typeface="+mn-cs"/>
              </a:rPr>
              <a:t>, and </a:t>
            </a:r>
            <a:r>
              <a:rPr lang="en-IN" sz="1200" b="1" kern="1200" dirty="0" smtClean="0">
                <a:solidFill>
                  <a:schemeClr val="tx1"/>
                </a:solidFill>
                <a:effectLst/>
                <a:latin typeface="+mn-lt"/>
                <a:ea typeface="+mn-ea"/>
                <a:cs typeface="+mn-cs"/>
              </a:rPr>
              <a:t>Order</a:t>
            </a:r>
            <a:r>
              <a:rPr lang="en-IN" sz="1200" kern="1200" dirty="0" smtClean="0">
                <a:solidFill>
                  <a:schemeClr val="tx1"/>
                </a:solidFill>
                <a:effectLst/>
                <a:latin typeface="+mn-lt"/>
                <a:ea typeface="+mn-ea"/>
                <a:cs typeface="+mn-cs"/>
              </a:rPr>
              <a:t> are different functions of an ecommerce application. Rather than building all of them into one application, it is better to have three different services, each responsible for exactly one business function, so that changes to one responsibility will not impair others. In the preceding scenario, </a:t>
            </a:r>
            <a:r>
              <a:rPr lang="en-IN" sz="1200" b="1" kern="1200" dirty="0" smtClean="0">
                <a:solidFill>
                  <a:schemeClr val="tx1"/>
                </a:solidFill>
                <a:effectLst/>
                <a:latin typeface="+mn-lt"/>
                <a:ea typeface="+mn-ea"/>
                <a:cs typeface="+mn-cs"/>
              </a:rPr>
              <a:t>Customer</a:t>
            </a:r>
            <a:r>
              <a:rPr lang="en-IN" sz="1200" kern="1200" dirty="0" smtClean="0">
                <a:solidFill>
                  <a:schemeClr val="tx1"/>
                </a:solidFill>
                <a:effectLst/>
                <a:latin typeface="+mn-lt"/>
                <a:ea typeface="+mn-ea"/>
                <a:cs typeface="+mn-cs"/>
              </a:rPr>
              <a:t>, </a:t>
            </a:r>
            <a:r>
              <a:rPr lang="en-IN" sz="1200" b="1" kern="1200" dirty="0" smtClean="0">
                <a:solidFill>
                  <a:schemeClr val="tx1"/>
                </a:solidFill>
                <a:effectLst/>
                <a:latin typeface="+mn-lt"/>
                <a:ea typeface="+mn-ea"/>
                <a:cs typeface="+mn-cs"/>
              </a:rPr>
              <a:t>Product</a:t>
            </a:r>
            <a:r>
              <a:rPr lang="en-IN" sz="1200" kern="1200" dirty="0" smtClean="0">
                <a:solidFill>
                  <a:schemeClr val="tx1"/>
                </a:solidFill>
                <a:effectLst/>
                <a:latin typeface="+mn-lt"/>
                <a:ea typeface="+mn-ea"/>
                <a:cs typeface="+mn-cs"/>
              </a:rPr>
              <a:t>, and </a:t>
            </a:r>
            <a:r>
              <a:rPr lang="en-IN" sz="1200" b="1" kern="1200" dirty="0" smtClean="0">
                <a:solidFill>
                  <a:schemeClr val="tx1"/>
                </a:solidFill>
                <a:effectLst/>
                <a:latin typeface="+mn-lt"/>
                <a:ea typeface="+mn-ea"/>
                <a:cs typeface="+mn-cs"/>
              </a:rPr>
              <a:t>Order</a:t>
            </a:r>
            <a:r>
              <a:rPr lang="en-IN" sz="1200" kern="1200" dirty="0" smtClean="0">
                <a:solidFill>
                  <a:schemeClr val="tx1"/>
                </a:solidFill>
                <a:effectLst/>
                <a:latin typeface="+mn-lt"/>
                <a:ea typeface="+mn-ea"/>
                <a:cs typeface="+mn-cs"/>
              </a:rPr>
              <a:t> will  be treated as three independent </a:t>
            </a:r>
            <a:r>
              <a:rPr lang="en-IN" sz="1200" kern="1200" dirty="0" err="1" smtClean="0">
                <a:solidFill>
                  <a:schemeClr val="tx1"/>
                </a:solidFill>
                <a:effectLst/>
                <a:latin typeface="+mn-lt"/>
                <a:ea typeface="+mn-ea"/>
                <a:cs typeface="+mn-cs"/>
              </a:rPr>
              <a:t>microservices</a:t>
            </a:r>
            <a:r>
              <a:rPr lang="en-IN" sz="1200" kern="1200" dirty="0" smtClean="0">
                <a:solidFill>
                  <a:schemeClr val="tx1"/>
                </a:solidFill>
                <a:effectLst/>
                <a:latin typeface="+mn-lt"/>
                <a:ea typeface="+mn-ea"/>
                <a:cs typeface="+mn-cs"/>
              </a:rPr>
              <a:t>.</a:t>
            </a:r>
          </a:p>
          <a:p>
            <a:endParaRPr lang="en-IN" dirty="0"/>
          </a:p>
        </p:txBody>
      </p:sp>
      <p:sp>
        <p:nvSpPr>
          <p:cNvPr id="4" name="Slide Number Placeholder 3"/>
          <p:cNvSpPr>
            <a:spLocks noGrp="1"/>
          </p:cNvSpPr>
          <p:nvPr>
            <p:ph type="sldNum" sz="quarter" idx="10"/>
          </p:nvPr>
        </p:nvSpPr>
        <p:spPr/>
        <p:txBody>
          <a:bodyPr/>
          <a:lstStyle/>
          <a:p>
            <a:fld id="{E94242D3-2EEA-4CC1-A70C-2A9EF92E8689}" type="slidenum">
              <a:rPr lang="en-IN" smtClean="0"/>
              <a:t>8</a:t>
            </a:fld>
            <a:endParaRPr lang="en-IN"/>
          </a:p>
        </p:txBody>
      </p:sp>
    </p:spTree>
    <p:extLst>
      <p:ext uri="{BB962C8B-B14F-4D97-AF65-F5344CB8AC3E}">
        <p14:creationId xmlns:p14="http://schemas.microsoft.com/office/powerpoint/2010/main" val="99564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94242D3-2EEA-4CC1-A70C-2A9EF92E8689}" type="slidenum">
              <a:rPr lang="en-IN" smtClean="0">
                <a:solidFill>
                  <a:prstClr val="black"/>
                </a:solidFill>
              </a:rPr>
              <a:pPr/>
              <a:t>9</a:t>
            </a:fld>
            <a:endParaRPr lang="en-IN">
              <a:solidFill>
                <a:prstClr val="black"/>
              </a:solidFill>
            </a:endParaRPr>
          </a:p>
        </p:txBody>
      </p:sp>
    </p:spTree>
    <p:extLst>
      <p:ext uri="{BB962C8B-B14F-4D97-AF65-F5344CB8AC3E}">
        <p14:creationId xmlns:p14="http://schemas.microsoft.com/office/powerpoint/2010/main" val="1885380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94242D3-2EEA-4CC1-A70C-2A9EF92E8689}" type="slidenum">
              <a:rPr lang="en-IN" smtClean="0"/>
              <a:t>10</a:t>
            </a:fld>
            <a:endParaRPr lang="en-IN"/>
          </a:p>
        </p:txBody>
      </p:sp>
    </p:spTree>
    <p:extLst>
      <p:ext uri="{BB962C8B-B14F-4D97-AF65-F5344CB8AC3E}">
        <p14:creationId xmlns:p14="http://schemas.microsoft.com/office/powerpoint/2010/main" val="136438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Title 6"/>
          <p:cNvSpPr>
            <a:spLocks noGrp="1"/>
          </p:cNvSpPr>
          <p:nvPr>
            <p:ph type="title"/>
          </p:nvPr>
        </p:nvSpPr>
        <p:spPr/>
        <p:txBody>
          <a:bodyPr/>
          <a:lstStyle/>
          <a:p>
            <a:r>
              <a:rPr lang="en-US" smtClean="0"/>
              <a:t>Click to edit Master title style</a:t>
            </a:r>
            <a:endParaRPr lang="en-IN"/>
          </a:p>
        </p:txBody>
      </p:sp>
      <p:sp>
        <p:nvSpPr>
          <p:cNvPr id="8" name="Date Placeholder 7"/>
          <p:cNvSpPr>
            <a:spLocks noGrp="1"/>
          </p:cNvSpPr>
          <p:nvPr>
            <p:ph type="dt" sz="half" idx="10"/>
          </p:nvPr>
        </p:nvSpPr>
        <p:spPr/>
        <p:txBody>
          <a:bodyPr/>
          <a:lstStyle/>
          <a:p>
            <a:fld id="{AD72E0FD-7C2E-46E0-BC59-8317A369699E}" type="datetimeFigureOut">
              <a:rPr lang="en-IN" smtClean="0"/>
              <a:t>04-12-2017</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2A3B58BD-2E2D-4202-8D57-63D31BED74D8}" type="slidenum">
              <a:rPr lang="en-IN" smtClean="0"/>
              <a:t>‹#›</a:t>
            </a:fld>
            <a:endParaRPr lang="en-IN"/>
          </a:p>
        </p:txBody>
      </p:sp>
    </p:spTree>
    <p:extLst>
      <p:ext uri="{BB962C8B-B14F-4D97-AF65-F5344CB8AC3E}">
        <p14:creationId xmlns:p14="http://schemas.microsoft.com/office/powerpoint/2010/main" val="3184760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72E0FD-7C2E-46E0-BC59-8317A369699E}" type="datetimeFigureOut">
              <a:rPr lang="en-IN" smtClean="0"/>
              <a:t>04-12-2017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3B58BD-2E2D-4202-8D57-63D31BED74D8}" type="slidenum">
              <a:rPr lang="en-IN" smtClean="0"/>
              <a:t>‹#›</a:t>
            </a:fld>
            <a:endParaRPr lang="en-IN"/>
          </a:p>
        </p:txBody>
      </p:sp>
    </p:spTree>
    <p:extLst>
      <p:ext uri="{BB962C8B-B14F-4D97-AF65-F5344CB8AC3E}">
        <p14:creationId xmlns:p14="http://schemas.microsoft.com/office/powerpoint/2010/main" val="3840459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72E0FD-7C2E-46E0-BC59-8317A369699E}" type="datetimeFigureOut">
              <a:rPr lang="en-IN" smtClean="0"/>
              <a:t>04-12-2017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3B58BD-2E2D-4202-8D57-63D31BED74D8}" type="slidenum">
              <a:rPr lang="en-IN" smtClean="0"/>
              <a:t>‹#›</a:t>
            </a:fld>
            <a:endParaRPr lang="en-IN"/>
          </a:p>
        </p:txBody>
      </p:sp>
    </p:spTree>
    <p:extLst>
      <p:ext uri="{BB962C8B-B14F-4D97-AF65-F5344CB8AC3E}">
        <p14:creationId xmlns:p14="http://schemas.microsoft.com/office/powerpoint/2010/main" val="1449095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72E0FD-7C2E-46E0-BC59-8317A369699E}" type="datetimeFigureOut">
              <a:rPr lang="en-IN" smtClean="0"/>
              <a:t>04-12-2017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3B58BD-2E2D-4202-8D57-63D31BED74D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130414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72E0FD-7C2E-46E0-BC59-8317A369699E}" type="datetimeFigureOut">
              <a:rPr lang="en-IN" smtClean="0"/>
              <a:t>04-12-2017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3B58BD-2E2D-4202-8D57-63D31BED74D8}" type="slidenum">
              <a:rPr lang="en-IN" smtClean="0"/>
              <a:t>‹#›</a:t>
            </a:fld>
            <a:endParaRPr lang="en-IN"/>
          </a:p>
        </p:txBody>
      </p:sp>
    </p:spTree>
    <p:extLst>
      <p:ext uri="{BB962C8B-B14F-4D97-AF65-F5344CB8AC3E}">
        <p14:creationId xmlns:p14="http://schemas.microsoft.com/office/powerpoint/2010/main" val="4103018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D72E0FD-7C2E-46E0-BC59-8317A369699E}" type="datetimeFigureOut">
              <a:rPr lang="en-IN" smtClean="0"/>
              <a:t>04-12-2017</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3B58BD-2E2D-4202-8D57-63D31BED74D8}" type="slidenum">
              <a:rPr lang="en-IN" smtClean="0"/>
              <a:t>‹#›</a:t>
            </a:fld>
            <a:endParaRPr lang="en-IN"/>
          </a:p>
        </p:txBody>
      </p:sp>
    </p:spTree>
    <p:extLst>
      <p:ext uri="{BB962C8B-B14F-4D97-AF65-F5344CB8AC3E}">
        <p14:creationId xmlns:p14="http://schemas.microsoft.com/office/powerpoint/2010/main" val="552132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D72E0FD-7C2E-46E0-BC59-8317A369699E}" type="datetimeFigureOut">
              <a:rPr lang="en-IN" smtClean="0"/>
              <a:t>04-12-2017</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3B58BD-2E2D-4202-8D57-63D31BED74D8}" type="slidenum">
              <a:rPr lang="en-IN" smtClean="0"/>
              <a:t>‹#›</a:t>
            </a:fld>
            <a:endParaRPr lang="en-IN"/>
          </a:p>
        </p:txBody>
      </p:sp>
    </p:spTree>
    <p:extLst>
      <p:ext uri="{BB962C8B-B14F-4D97-AF65-F5344CB8AC3E}">
        <p14:creationId xmlns:p14="http://schemas.microsoft.com/office/powerpoint/2010/main" val="2558692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3BFD82-90AF-4C85-9506-DAC1C2D3349A}" type="datetimeFigureOut">
              <a:rPr lang="en-IN" smtClean="0"/>
              <a:t>04-12-2017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3B58BD-2E2D-4202-8D57-63D31BED74D8}" type="slidenum">
              <a:rPr lang="en-IN" smtClean="0"/>
              <a:t>‹#›</a:t>
            </a:fld>
            <a:endParaRPr lang="en-IN"/>
          </a:p>
        </p:txBody>
      </p:sp>
    </p:spTree>
    <p:extLst>
      <p:ext uri="{BB962C8B-B14F-4D97-AF65-F5344CB8AC3E}">
        <p14:creationId xmlns:p14="http://schemas.microsoft.com/office/powerpoint/2010/main" val="390195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3BFD82-90AF-4C85-9506-DAC1C2D3349A}" type="datetimeFigureOut">
              <a:rPr lang="en-IN" smtClean="0"/>
              <a:t>04-12-2017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3B58BD-2E2D-4202-8D57-63D31BED74D8}" type="slidenum">
              <a:rPr lang="en-IN" smtClean="0"/>
              <a:t>‹#›</a:t>
            </a:fld>
            <a:endParaRPr lang="en-IN"/>
          </a:p>
        </p:txBody>
      </p:sp>
    </p:spTree>
    <p:extLst>
      <p:ext uri="{BB962C8B-B14F-4D97-AF65-F5344CB8AC3E}">
        <p14:creationId xmlns:p14="http://schemas.microsoft.com/office/powerpoint/2010/main" val="95638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452718"/>
            <a:ext cx="11802533" cy="140053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04799" y="2052918"/>
            <a:ext cx="11802533" cy="41954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2A3B58BD-2E2D-4202-8D57-63D31BED74D8}" type="slidenum">
              <a:rPr lang="en-IN" smtClean="0"/>
              <a:t>‹#›</a:t>
            </a:fld>
            <a:endParaRPr lang="en-IN"/>
          </a:p>
        </p:txBody>
      </p:sp>
    </p:spTree>
    <p:extLst>
      <p:ext uri="{BB962C8B-B14F-4D97-AF65-F5344CB8AC3E}">
        <p14:creationId xmlns:p14="http://schemas.microsoft.com/office/powerpoint/2010/main" val="1864626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3BFD82-90AF-4C85-9506-DAC1C2D3349A}" type="datetimeFigureOut">
              <a:rPr lang="en-IN" smtClean="0"/>
              <a:t>04-12-2017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3B58BD-2E2D-4202-8D57-63D31BED74D8}" type="slidenum">
              <a:rPr lang="en-IN" smtClean="0"/>
              <a:t>‹#›</a:t>
            </a:fld>
            <a:endParaRPr lang="en-IN"/>
          </a:p>
        </p:txBody>
      </p:sp>
    </p:spTree>
    <p:extLst>
      <p:ext uri="{BB962C8B-B14F-4D97-AF65-F5344CB8AC3E}">
        <p14:creationId xmlns:p14="http://schemas.microsoft.com/office/powerpoint/2010/main" val="2741154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3BFD82-90AF-4C85-9506-DAC1C2D3349A}" type="datetimeFigureOut">
              <a:rPr lang="en-IN" smtClean="0"/>
              <a:t>04-12-2017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3B58BD-2E2D-4202-8D57-63D31BED74D8}" type="slidenum">
              <a:rPr lang="en-IN" smtClean="0"/>
              <a:t>‹#›</a:t>
            </a:fld>
            <a:endParaRPr lang="en-IN"/>
          </a:p>
        </p:txBody>
      </p:sp>
    </p:spTree>
    <p:extLst>
      <p:ext uri="{BB962C8B-B14F-4D97-AF65-F5344CB8AC3E}">
        <p14:creationId xmlns:p14="http://schemas.microsoft.com/office/powerpoint/2010/main" val="3756826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3BFD82-90AF-4C85-9506-DAC1C2D3349A}" type="datetimeFigureOut">
              <a:rPr lang="en-IN" smtClean="0"/>
              <a:t>04-12-2017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3B58BD-2E2D-4202-8D57-63D31BED74D8}" type="slidenum">
              <a:rPr lang="en-IN" smtClean="0"/>
              <a:t>‹#›</a:t>
            </a:fld>
            <a:endParaRPr lang="en-IN"/>
          </a:p>
        </p:txBody>
      </p:sp>
    </p:spTree>
    <p:extLst>
      <p:ext uri="{BB962C8B-B14F-4D97-AF65-F5344CB8AC3E}">
        <p14:creationId xmlns:p14="http://schemas.microsoft.com/office/powerpoint/2010/main" val="3386198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B3BFD82-90AF-4C85-9506-DAC1C2D3349A}" type="datetimeFigureOut">
              <a:rPr lang="en-IN" smtClean="0"/>
              <a:t>04-12-2017</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A3B58BD-2E2D-4202-8D57-63D31BED74D8}" type="slidenum">
              <a:rPr lang="en-IN" smtClean="0"/>
              <a:t>‹#›</a:t>
            </a:fld>
            <a:endParaRPr lang="en-IN"/>
          </a:p>
        </p:txBody>
      </p:sp>
    </p:spTree>
    <p:extLst>
      <p:ext uri="{BB962C8B-B14F-4D97-AF65-F5344CB8AC3E}">
        <p14:creationId xmlns:p14="http://schemas.microsoft.com/office/powerpoint/2010/main" val="2703508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B3BFD82-90AF-4C85-9506-DAC1C2D3349A}" type="datetimeFigureOut">
              <a:rPr lang="en-IN" smtClean="0"/>
              <a:t>04-12-2017</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A3B58BD-2E2D-4202-8D57-63D31BED74D8}" type="slidenum">
              <a:rPr lang="en-IN" smtClean="0"/>
              <a:t>‹#›</a:t>
            </a:fld>
            <a:endParaRPr lang="en-IN"/>
          </a:p>
        </p:txBody>
      </p:sp>
    </p:spTree>
    <p:extLst>
      <p:ext uri="{BB962C8B-B14F-4D97-AF65-F5344CB8AC3E}">
        <p14:creationId xmlns:p14="http://schemas.microsoft.com/office/powerpoint/2010/main" val="640336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B3BFD82-90AF-4C85-9506-DAC1C2D3349A}" type="datetimeFigureOut">
              <a:rPr lang="en-IN" smtClean="0"/>
              <a:t>04-12-2017</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A3B58BD-2E2D-4202-8D57-63D31BED74D8}" type="slidenum">
              <a:rPr lang="en-IN" smtClean="0"/>
              <a:t>‹#›</a:t>
            </a:fld>
            <a:endParaRPr lang="en-IN"/>
          </a:p>
        </p:txBody>
      </p:sp>
    </p:spTree>
    <p:extLst>
      <p:ext uri="{BB962C8B-B14F-4D97-AF65-F5344CB8AC3E}">
        <p14:creationId xmlns:p14="http://schemas.microsoft.com/office/powerpoint/2010/main" val="799620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3BFD82-90AF-4C85-9506-DAC1C2D3349A}" type="datetimeFigureOut">
              <a:rPr lang="en-IN" smtClean="0"/>
              <a:t>04-12-2017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3B58BD-2E2D-4202-8D57-63D31BED74D8}" type="slidenum">
              <a:rPr lang="en-IN" smtClean="0"/>
              <a:t>‹#›</a:t>
            </a:fld>
            <a:endParaRPr lang="en-IN"/>
          </a:p>
        </p:txBody>
      </p:sp>
    </p:spTree>
    <p:extLst>
      <p:ext uri="{BB962C8B-B14F-4D97-AF65-F5344CB8AC3E}">
        <p14:creationId xmlns:p14="http://schemas.microsoft.com/office/powerpoint/2010/main" val="63845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D72E0FD-7C2E-46E0-BC59-8317A369699E}" type="datetimeFigureOut">
              <a:rPr lang="en-IN" smtClean="0"/>
              <a:t>04-12-2017</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A3B58BD-2E2D-4202-8D57-63D31BED74D8}" type="slidenum">
              <a:rPr lang="en-IN" smtClean="0"/>
              <a:t>‹#›</a:t>
            </a:fld>
            <a:endParaRPr lang="en-IN"/>
          </a:p>
        </p:txBody>
      </p:sp>
    </p:spTree>
    <p:extLst>
      <p:ext uri="{BB962C8B-B14F-4D97-AF65-F5344CB8AC3E}">
        <p14:creationId xmlns:p14="http://schemas.microsoft.com/office/powerpoint/2010/main" val="3601377801"/>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hyperlink" Target="https://12factor.net/"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domainlanguage.com/ddd/"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iki.c2.com/?PrinciplesOfObjectOrientedDesign"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lstStyle/>
          <a:p>
            <a:r>
              <a:rPr lang="en-IN" b="1" dirty="0" smtClean="0">
                <a:latin typeface="Consolas" panose="020B0609020204030204" pitchFamily="49" charset="0"/>
              </a:rPr>
              <a:t>Microservices</a:t>
            </a:r>
            <a:endParaRPr lang="en-IN" b="1" dirty="0">
              <a:latin typeface="Consolas" panose="020B0609020204030204" pitchFamily="49" charset="0"/>
            </a:endParaRPr>
          </a:p>
        </p:txBody>
      </p:sp>
    </p:spTree>
    <p:extLst>
      <p:ext uri="{BB962C8B-B14F-4D97-AF65-F5344CB8AC3E}">
        <p14:creationId xmlns:p14="http://schemas.microsoft.com/office/powerpoint/2010/main" val="1523899806"/>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2718"/>
            <a:ext cx="11802533" cy="817282"/>
          </a:xfrm>
        </p:spPr>
        <p:txBody>
          <a:bodyPr/>
          <a:lstStyle/>
          <a:p>
            <a:r>
              <a:rPr lang="en-IN" b="1" dirty="0" smtClean="0"/>
              <a:t>Characteristics of </a:t>
            </a:r>
            <a:r>
              <a:rPr lang="en-IN" b="1" dirty="0" err="1" smtClean="0"/>
              <a:t>microservices</a:t>
            </a:r>
            <a:endParaRPr lang="en-IN" dirty="0"/>
          </a:p>
        </p:txBody>
      </p:sp>
      <p:sp>
        <p:nvSpPr>
          <p:cNvPr id="3" name="Content Placeholder 2"/>
          <p:cNvSpPr>
            <a:spLocks noGrp="1"/>
          </p:cNvSpPr>
          <p:nvPr>
            <p:ph idx="1"/>
          </p:nvPr>
        </p:nvSpPr>
        <p:spPr>
          <a:xfrm>
            <a:off x="304799" y="1137920"/>
            <a:ext cx="11802533" cy="5110479"/>
          </a:xfrm>
        </p:spPr>
        <p:txBody>
          <a:bodyPr/>
          <a:lstStyle/>
          <a:p>
            <a:r>
              <a:rPr lang="en-IN" dirty="0"/>
              <a:t>There is no single, concrete, and universally accepted definition for </a:t>
            </a:r>
            <a:r>
              <a:rPr lang="en-IN" dirty="0" err="1"/>
              <a:t>microservices</a:t>
            </a:r>
            <a:r>
              <a:rPr lang="en-IN" dirty="0"/>
              <a:t>. </a:t>
            </a:r>
            <a:r>
              <a:rPr lang="en-IN" dirty="0" smtClean="0"/>
              <a:t>However</a:t>
            </a:r>
            <a:r>
              <a:rPr lang="en-IN" dirty="0"/>
              <a:t>, </a:t>
            </a:r>
            <a:r>
              <a:rPr lang="en-IN" dirty="0" smtClean="0"/>
              <a:t>there are some common characteristics.</a:t>
            </a:r>
          </a:p>
          <a:p>
            <a:pPr lvl="1"/>
            <a:r>
              <a:rPr lang="en-IN" b="1" dirty="0" smtClean="0"/>
              <a:t>Services are first-class citizens</a:t>
            </a:r>
          </a:p>
          <a:p>
            <a:pPr lvl="2"/>
            <a:r>
              <a:rPr lang="en-IN" dirty="0"/>
              <a:t>Microservices expose service endpoints as APIs and abstract all their realization details. </a:t>
            </a:r>
            <a:endParaRPr lang="en-IN" dirty="0" smtClean="0"/>
          </a:p>
          <a:p>
            <a:pPr lvl="2"/>
            <a:endParaRPr lang="en-IN" dirty="0"/>
          </a:p>
          <a:p>
            <a:pPr lvl="2"/>
            <a:r>
              <a:rPr lang="en-IN" dirty="0" smtClean="0"/>
              <a:t>The </a:t>
            </a:r>
            <a:r>
              <a:rPr lang="en-IN" dirty="0"/>
              <a:t>internal implementation logic, architecture, and technologies (including programming language, database, quality of services mechanisms, and so on) are completely hidden behind the service API</a:t>
            </a:r>
            <a:r>
              <a:rPr lang="en-IN" dirty="0" smtClean="0"/>
              <a:t>.</a:t>
            </a:r>
          </a:p>
          <a:p>
            <a:pPr lvl="2"/>
            <a:endParaRPr lang="en-IN" dirty="0" smtClean="0"/>
          </a:p>
          <a:p>
            <a:pPr lvl="2"/>
            <a:r>
              <a:rPr lang="en-IN" dirty="0" smtClean="0"/>
              <a:t>In </a:t>
            </a:r>
            <a:r>
              <a:rPr lang="en-IN" dirty="0"/>
              <a:t>the </a:t>
            </a:r>
            <a:r>
              <a:rPr lang="en-IN" dirty="0" err="1"/>
              <a:t>microservices</a:t>
            </a:r>
            <a:r>
              <a:rPr lang="en-IN" dirty="0"/>
              <a:t> architecture, there is no more </a:t>
            </a:r>
            <a:r>
              <a:rPr lang="en-IN" b="1" dirty="0"/>
              <a:t>application</a:t>
            </a:r>
            <a:r>
              <a:rPr lang="en-IN" dirty="0"/>
              <a:t> development; instead, organizations focus on </a:t>
            </a:r>
            <a:r>
              <a:rPr lang="en-IN" b="1" dirty="0"/>
              <a:t>service</a:t>
            </a:r>
            <a:r>
              <a:rPr lang="en-IN" dirty="0"/>
              <a:t> development.</a:t>
            </a:r>
          </a:p>
          <a:p>
            <a:pPr lvl="2"/>
            <a:endParaRPr lang="en-IN" dirty="0" smtClean="0"/>
          </a:p>
          <a:p>
            <a:pPr lvl="2"/>
            <a:endParaRPr lang="en-IN" dirty="0"/>
          </a:p>
        </p:txBody>
      </p:sp>
    </p:spTree>
    <p:extLst>
      <p:ext uri="{BB962C8B-B14F-4D97-AF65-F5344CB8AC3E}">
        <p14:creationId xmlns:p14="http://schemas.microsoft.com/office/powerpoint/2010/main" val="916597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2718"/>
            <a:ext cx="11802533" cy="817282"/>
          </a:xfrm>
        </p:spPr>
        <p:txBody>
          <a:bodyPr/>
          <a:lstStyle/>
          <a:p>
            <a:r>
              <a:rPr lang="en-IN" b="1" dirty="0" smtClean="0"/>
              <a:t>Characteristics of </a:t>
            </a:r>
            <a:r>
              <a:rPr lang="en-IN" b="1" dirty="0" err="1" smtClean="0"/>
              <a:t>microservices</a:t>
            </a:r>
            <a:endParaRPr lang="en-IN" dirty="0"/>
          </a:p>
        </p:txBody>
      </p:sp>
      <p:sp>
        <p:nvSpPr>
          <p:cNvPr id="3" name="Content Placeholder 2"/>
          <p:cNvSpPr>
            <a:spLocks noGrp="1"/>
          </p:cNvSpPr>
          <p:nvPr>
            <p:ph idx="1"/>
          </p:nvPr>
        </p:nvSpPr>
        <p:spPr>
          <a:xfrm>
            <a:off x="304799" y="1137920"/>
            <a:ext cx="11802533" cy="5110479"/>
          </a:xfrm>
        </p:spPr>
        <p:txBody>
          <a:bodyPr>
            <a:normAutofit fontScale="92500" lnSpcReduction="10000"/>
          </a:bodyPr>
          <a:lstStyle/>
          <a:p>
            <a:r>
              <a:rPr lang="en-IN" b="1" dirty="0"/>
              <a:t>Characteristics of services in a </a:t>
            </a:r>
            <a:r>
              <a:rPr lang="en-IN" b="1" dirty="0" smtClean="0"/>
              <a:t>microservice</a:t>
            </a:r>
          </a:p>
          <a:p>
            <a:endParaRPr lang="en-IN" dirty="0"/>
          </a:p>
          <a:p>
            <a:pPr lvl="1"/>
            <a:r>
              <a:rPr lang="en-IN" b="1" dirty="0"/>
              <a:t>Service contract: </a:t>
            </a:r>
            <a:r>
              <a:rPr lang="en-IN" dirty="0"/>
              <a:t>Similar to SOA, </a:t>
            </a:r>
            <a:r>
              <a:rPr lang="en-IN" dirty="0" err="1"/>
              <a:t>microservices</a:t>
            </a:r>
            <a:r>
              <a:rPr lang="en-IN" dirty="0"/>
              <a:t> are described through well-defined </a:t>
            </a:r>
            <a:r>
              <a:rPr lang="en-IN" dirty="0" smtClean="0"/>
              <a:t>service contracts</a:t>
            </a:r>
            <a:r>
              <a:rPr lang="en-IN" dirty="0"/>
              <a:t>. </a:t>
            </a:r>
            <a:r>
              <a:rPr lang="en-IN" dirty="0" smtClean="0"/>
              <a:t>JSON </a:t>
            </a:r>
            <a:r>
              <a:rPr lang="en-IN" dirty="0"/>
              <a:t>and REST are universally accepted for </a:t>
            </a:r>
            <a:r>
              <a:rPr lang="en-IN" dirty="0" smtClean="0"/>
              <a:t>service communication</a:t>
            </a:r>
            <a:r>
              <a:rPr lang="en-IN" dirty="0"/>
              <a:t>. In the case of JSON/REST, </a:t>
            </a:r>
            <a:r>
              <a:rPr lang="en-IN" dirty="0" smtClean="0"/>
              <a:t>to service contracts: </a:t>
            </a:r>
            <a:r>
              <a:rPr lang="en-IN" dirty="0"/>
              <a:t>JSON Schema, WADL, Swagger, and </a:t>
            </a:r>
            <a:r>
              <a:rPr lang="en-IN" dirty="0" smtClean="0"/>
              <a:t>RAML.</a:t>
            </a:r>
          </a:p>
          <a:p>
            <a:pPr lvl="1"/>
            <a:endParaRPr lang="en-IN" b="1" dirty="0" smtClean="0"/>
          </a:p>
          <a:p>
            <a:pPr lvl="1"/>
            <a:r>
              <a:rPr lang="en-IN" b="1" dirty="0" smtClean="0"/>
              <a:t>Loose </a:t>
            </a:r>
            <a:r>
              <a:rPr lang="en-IN" b="1" dirty="0"/>
              <a:t>coupling</a:t>
            </a:r>
            <a:r>
              <a:rPr lang="en-IN" dirty="0"/>
              <a:t>: Microservices are independent and loosely coupled. </a:t>
            </a:r>
            <a:r>
              <a:rPr lang="en-IN" dirty="0" smtClean="0"/>
              <a:t>Messaging</a:t>
            </a:r>
            <a:r>
              <a:rPr lang="en-IN" dirty="0"/>
              <a:t>, HTTP, and REST are </a:t>
            </a:r>
            <a:r>
              <a:rPr lang="en-IN" dirty="0" smtClean="0"/>
              <a:t>commonly used </a:t>
            </a:r>
            <a:r>
              <a:rPr lang="en-IN" dirty="0"/>
              <a:t>for interaction between </a:t>
            </a:r>
            <a:r>
              <a:rPr lang="en-IN" dirty="0" err="1"/>
              <a:t>microservices</a:t>
            </a:r>
            <a:r>
              <a:rPr lang="en-IN" dirty="0"/>
              <a:t>. </a:t>
            </a:r>
            <a:endParaRPr lang="en-IN" dirty="0" smtClean="0"/>
          </a:p>
          <a:p>
            <a:pPr lvl="1"/>
            <a:endParaRPr lang="en-IN" b="1" dirty="0" smtClean="0"/>
          </a:p>
          <a:p>
            <a:pPr lvl="1"/>
            <a:r>
              <a:rPr lang="en-IN" b="1" dirty="0" smtClean="0"/>
              <a:t>Service </a:t>
            </a:r>
            <a:r>
              <a:rPr lang="en-IN" b="1" dirty="0"/>
              <a:t>abstraction</a:t>
            </a:r>
            <a:r>
              <a:rPr lang="en-IN" dirty="0"/>
              <a:t>: In </a:t>
            </a:r>
            <a:r>
              <a:rPr lang="en-IN" dirty="0" err="1"/>
              <a:t>microservices</a:t>
            </a:r>
            <a:r>
              <a:rPr lang="en-IN" dirty="0"/>
              <a:t>, service abstraction is not just an abstraction of </a:t>
            </a:r>
            <a:r>
              <a:rPr lang="en-IN" dirty="0" smtClean="0"/>
              <a:t>service realization</a:t>
            </a:r>
            <a:r>
              <a:rPr lang="en-IN" dirty="0"/>
              <a:t>, but it also provides a complete abstraction of all libraries and environment </a:t>
            </a:r>
            <a:r>
              <a:rPr lang="en-IN" dirty="0" smtClean="0"/>
              <a:t>details.</a:t>
            </a:r>
          </a:p>
          <a:p>
            <a:pPr lvl="1"/>
            <a:endParaRPr lang="en-IN" dirty="0" smtClean="0"/>
          </a:p>
          <a:p>
            <a:pPr lvl="1"/>
            <a:r>
              <a:rPr lang="en-IN" b="1" dirty="0" smtClean="0"/>
              <a:t>Statelessness</a:t>
            </a:r>
            <a:r>
              <a:rPr lang="en-IN" dirty="0"/>
              <a:t>: Well-designed </a:t>
            </a:r>
            <a:r>
              <a:rPr lang="en-IN" dirty="0" err="1"/>
              <a:t>microservices</a:t>
            </a:r>
            <a:r>
              <a:rPr lang="en-IN" dirty="0"/>
              <a:t> are stateless and share nothing with no shared state </a:t>
            </a:r>
            <a:r>
              <a:rPr lang="en-IN" dirty="0" smtClean="0"/>
              <a:t>or conversational </a:t>
            </a:r>
            <a:r>
              <a:rPr lang="en-IN" dirty="0"/>
              <a:t>state maintained by the services. In case there is a requirement to maintain state, </a:t>
            </a:r>
            <a:r>
              <a:rPr lang="en-IN" dirty="0" smtClean="0"/>
              <a:t>they are </a:t>
            </a:r>
            <a:r>
              <a:rPr lang="en-IN" dirty="0"/>
              <a:t>maintained in a database, perhaps in memory.</a:t>
            </a:r>
          </a:p>
          <a:p>
            <a:pPr lvl="1"/>
            <a:endParaRPr lang="en-IN" dirty="0" smtClean="0"/>
          </a:p>
        </p:txBody>
      </p:sp>
    </p:spTree>
    <p:extLst>
      <p:ext uri="{BB962C8B-B14F-4D97-AF65-F5344CB8AC3E}">
        <p14:creationId xmlns:p14="http://schemas.microsoft.com/office/powerpoint/2010/main" val="3149012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2718"/>
            <a:ext cx="11802533" cy="817282"/>
          </a:xfrm>
        </p:spPr>
        <p:txBody>
          <a:bodyPr/>
          <a:lstStyle/>
          <a:p>
            <a:r>
              <a:rPr lang="en-IN" b="1" dirty="0" smtClean="0"/>
              <a:t>Characteristics of </a:t>
            </a:r>
            <a:r>
              <a:rPr lang="en-IN" b="1" dirty="0" err="1" smtClean="0"/>
              <a:t>microservices</a:t>
            </a:r>
            <a:endParaRPr lang="en-IN" dirty="0"/>
          </a:p>
        </p:txBody>
      </p:sp>
      <p:sp>
        <p:nvSpPr>
          <p:cNvPr id="3" name="Content Placeholder 2"/>
          <p:cNvSpPr>
            <a:spLocks noGrp="1"/>
          </p:cNvSpPr>
          <p:nvPr>
            <p:ph idx="1"/>
          </p:nvPr>
        </p:nvSpPr>
        <p:spPr>
          <a:xfrm>
            <a:off x="304799" y="1137920"/>
            <a:ext cx="11802533" cy="5110479"/>
          </a:xfrm>
        </p:spPr>
        <p:txBody>
          <a:bodyPr>
            <a:normAutofit/>
          </a:bodyPr>
          <a:lstStyle/>
          <a:p>
            <a:r>
              <a:rPr lang="en-IN" b="1" dirty="0"/>
              <a:t>Characteristics of services in a </a:t>
            </a:r>
            <a:r>
              <a:rPr lang="en-IN" b="1" dirty="0" smtClean="0"/>
              <a:t>microservice</a:t>
            </a:r>
          </a:p>
          <a:p>
            <a:pPr lvl="1"/>
            <a:endParaRPr lang="en-IN" b="1" dirty="0" smtClean="0"/>
          </a:p>
          <a:p>
            <a:pPr lvl="1"/>
            <a:r>
              <a:rPr lang="en-IN" b="1" dirty="0" smtClean="0"/>
              <a:t>Services </a:t>
            </a:r>
            <a:r>
              <a:rPr lang="en-IN" b="1" dirty="0"/>
              <a:t>are discoverable </a:t>
            </a:r>
            <a:r>
              <a:rPr lang="en-IN" dirty="0"/>
              <a:t>: Microservices are discoverable. In a typical </a:t>
            </a:r>
            <a:r>
              <a:rPr lang="en-IN" dirty="0" err="1" smtClean="0"/>
              <a:t>microservices</a:t>
            </a:r>
            <a:r>
              <a:rPr lang="en-IN" dirty="0" smtClean="0"/>
              <a:t> environment</a:t>
            </a:r>
            <a:r>
              <a:rPr lang="en-IN" dirty="0"/>
              <a:t>, </a:t>
            </a:r>
            <a:r>
              <a:rPr lang="en-IN" dirty="0" err="1"/>
              <a:t>microservices</a:t>
            </a:r>
            <a:r>
              <a:rPr lang="en-IN" dirty="0"/>
              <a:t> self-advertise their existence and make themselves available </a:t>
            </a:r>
            <a:r>
              <a:rPr lang="en-IN" dirty="0" smtClean="0"/>
              <a:t>for discovery</a:t>
            </a:r>
            <a:r>
              <a:rPr lang="en-IN" dirty="0"/>
              <a:t>. When services die, they automatically take themselves out from the </a:t>
            </a:r>
            <a:r>
              <a:rPr lang="en-IN" dirty="0" err="1" smtClean="0"/>
              <a:t>microservices</a:t>
            </a:r>
            <a:r>
              <a:rPr lang="en-IN" dirty="0" smtClean="0"/>
              <a:t> ecosystem.</a:t>
            </a:r>
          </a:p>
          <a:p>
            <a:pPr lvl="1"/>
            <a:endParaRPr lang="en-IN" dirty="0" smtClean="0"/>
          </a:p>
          <a:p>
            <a:pPr lvl="1"/>
            <a:r>
              <a:rPr lang="en-IN" b="1" dirty="0"/>
              <a:t>Service interoperability</a:t>
            </a:r>
            <a:r>
              <a:rPr lang="en-IN" dirty="0"/>
              <a:t>: Services are interoperable as they use standard protocols and </a:t>
            </a:r>
            <a:r>
              <a:rPr lang="en-IN" dirty="0" smtClean="0"/>
              <a:t>message exchange </a:t>
            </a:r>
            <a:r>
              <a:rPr lang="en-IN" dirty="0"/>
              <a:t>standards. Messaging, HTTP, and so on are used as transport mechanisms</a:t>
            </a:r>
            <a:r>
              <a:rPr lang="en-IN" dirty="0" smtClean="0"/>
              <a:t>.</a:t>
            </a:r>
          </a:p>
          <a:p>
            <a:pPr lvl="1"/>
            <a:endParaRPr lang="en-IN" dirty="0"/>
          </a:p>
          <a:p>
            <a:pPr lvl="1"/>
            <a:r>
              <a:rPr lang="en-IN" b="1" dirty="0"/>
              <a:t>Service </a:t>
            </a:r>
            <a:r>
              <a:rPr lang="en-IN" b="1" dirty="0" err="1" smtClean="0"/>
              <a:t>composeability</a:t>
            </a:r>
            <a:r>
              <a:rPr lang="en-IN" dirty="0"/>
              <a:t>: Microservices are </a:t>
            </a:r>
            <a:r>
              <a:rPr lang="en-IN" dirty="0" err="1"/>
              <a:t>composeable</a:t>
            </a:r>
            <a:r>
              <a:rPr lang="en-IN" dirty="0"/>
              <a:t>. Service </a:t>
            </a:r>
            <a:r>
              <a:rPr lang="en-IN" dirty="0" err="1"/>
              <a:t>composeability</a:t>
            </a:r>
            <a:r>
              <a:rPr lang="en-IN" dirty="0"/>
              <a:t> is </a:t>
            </a:r>
            <a:r>
              <a:rPr lang="en-IN" dirty="0" smtClean="0"/>
              <a:t>achieved either </a:t>
            </a:r>
            <a:r>
              <a:rPr lang="en-IN" dirty="0"/>
              <a:t>through service orchestration or service choreography.</a:t>
            </a:r>
          </a:p>
          <a:p>
            <a:pPr marL="457200" lvl="1" indent="0">
              <a:buNone/>
            </a:pPr>
            <a:r>
              <a:rPr lang="en-IN" dirty="0" smtClean="0"/>
              <a:t> </a:t>
            </a:r>
            <a:endParaRPr lang="en-IN" dirty="0"/>
          </a:p>
          <a:p>
            <a:pPr lvl="1"/>
            <a:endParaRPr lang="en-IN" dirty="0"/>
          </a:p>
          <a:p>
            <a:pPr lvl="1"/>
            <a:endParaRPr lang="en-IN" dirty="0" smtClean="0"/>
          </a:p>
        </p:txBody>
      </p:sp>
    </p:spTree>
    <p:extLst>
      <p:ext uri="{BB962C8B-B14F-4D97-AF65-F5344CB8AC3E}">
        <p14:creationId xmlns:p14="http://schemas.microsoft.com/office/powerpoint/2010/main" val="45254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2718"/>
            <a:ext cx="11802533" cy="817282"/>
          </a:xfrm>
        </p:spPr>
        <p:txBody>
          <a:bodyPr/>
          <a:lstStyle/>
          <a:p>
            <a:r>
              <a:rPr lang="en-IN" b="1" dirty="0" smtClean="0"/>
              <a:t>Characteristics of </a:t>
            </a:r>
            <a:r>
              <a:rPr lang="en-IN" b="1" dirty="0" err="1" smtClean="0"/>
              <a:t>microservices</a:t>
            </a:r>
            <a:endParaRPr lang="en-IN" dirty="0"/>
          </a:p>
        </p:txBody>
      </p:sp>
      <p:sp>
        <p:nvSpPr>
          <p:cNvPr id="3" name="Content Placeholder 2"/>
          <p:cNvSpPr>
            <a:spLocks noGrp="1"/>
          </p:cNvSpPr>
          <p:nvPr>
            <p:ph idx="1"/>
          </p:nvPr>
        </p:nvSpPr>
        <p:spPr>
          <a:xfrm>
            <a:off x="304799" y="1137920"/>
            <a:ext cx="11802533" cy="5110479"/>
          </a:xfrm>
        </p:spPr>
        <p:txBody>
          <a:bodyPr>
            <a:normAutofit lnSpcReduction="10000"/>
          </a:bodyPr>
          <a:lstStyle/>
          <a:p>
            <a:r>
              <a:rPr lang="en-IN" b="1" dirty="0" smtClean="0"/>
              <a:t>Microservices are lightweight</a:t>
            </a:r>
          </a:p>
          <a:p>
            <a:pPr lvl="1"/>
            <a:r>
              <a:rPr lang="en-IN" dirty="0"/>
              <a:t>common characteristics </a:t>
            </a:r>
            <a:r>
              <a:rPr lang="en-IN" dirty="0" smtClean="0"/>
              <a:t>in </a:t>
            </a:r>
            <a:r>
              <a:rPr lang="en-IN" dirty="0"/>
              <a:t>most of the implementations are </a:t>
            </a:r>
            <a:r>
              <a:rPr lang="en-IN" dirty="0" smtClean="0"/>
              <a:t>with </a:t>
            </a:r>
            <a:r>
              <a:rPr lang="en-IN" dirty="0"/>
              <a:t>smaller footprints.</a:t>
            </a:r>
          </a:p>
          <a:p>
            <a:endParaRPr lang="en-IN" b="1" dirty="0"/>
          </a:p>
          <a:p>
            <a:r>
              <a:rPr lang="en-IN" b="1" dirty="0" smtClean="0"/>
              <a:t>Microservices with polyglot architecture</a:t>
            </a:r>
          </a:p>
          <a:p>
            <a:endParaRPr lang="en-IN" b="1" dirty="0"/>
          </a:p>
          <a:p>
            <a:endParaRPr lang="en-IN" b="1" dirty="0" smtClean="0"/>
          </a:p>
          <a:p>
            <a:endParaRPr lang="en-IN" b="1" dirty="0"/>
          </a:p>
          <a:p>
            <a:r>
              <a:rPr lang="en-IN" b="1" dirty="0" smtClean="0"/>
              <a:t>Automation in a </a:t>
            </a:r>
            <a:r>
              <a:rPr lang="en-IN" b="1" dirty="0" err="1" smtClean="0"/>
              <a:t>microservices</a:t>
            </a:r>
            <a:r>
              <a:rPr lang="en-IN" b="1" dirty="0" smtClean="0"/>
              <a:t> environment</a:t>
            </a:r>
          </a:p>
          <a:p>
            <a:endParaRPr lang="en-IN" b="1" dirty="0"/>
          </a:p>
          <a:p>
            <a:endParaRPr lang="en-IN" b="1" dirty="0" smtClean="0"/>
          </a:p>
          <a:p>
            <a:endParaRPr lang="en-IN" b="1" dirty="0"/>
          </a:p>
          <a:p>
            <a:r>
              <a:rPr lang="en-IN" b="1" dirty="0" smtClean="0"/>
              <a:t>Microservices with a supporting ecosystem</a:t>
            </a:r>
            <a:endParaRPr lang="en-IN" dirty="0" smtClean="0"/>
          </a:p>
        </p:txBody>
      </p:sp>
      <p:pic>
        <p:nvPicPr>
          <p:cNvPr id="4" name="Picture 3"/>
          <p:cNvPicPr>
            <a:picLocks noChangeAspect="1"/>
          </p:cNvPicPr>
          <p:nvPr/>
        </p:nvPicPr>
        <p:blipFill>
          <a:blip r:embed="rId3"/>
          <a:stretch>
            <a:fillRect/>
          </a:stretch>
        </p:blipFill>
        <p:spPr>
          <a:xfrm>
            <a:off x="6690101" y="1873639"/>
            <a:ext cx="3805028" cy="1651598"/>
          </a:xfrm>
          <a:prstGeom prst="rect">
            <a:avLst/>
          </a:prstGeom>
        </p:spPr>
      </p:pic>
      <p:pic>
        <p:nvPicPr>
          <p:cNvPr id="5" name="Picture 4"/>
          <p:cNvPicPr>
            <a:picLocks noChangeAspect="1"/>
          </p:cNvPicPr>
          <p:nvPr/>
        </p:nvPicPr>
        <p:blipFill>
          <a:blip r:embed="rId4"/>
          <a:stretch>
            <a:fillRect/>
          </a:stretch>
        </p:blipFill>
        <p:spPr>
          <a:xfrm>
            <a:off x="6690101" y="3867838"/>
            <a:ext cx="5005644" cy="757311"/>
          </a:xfrm>
          <a:prstGeom prst="rect">
            <a:avLst/>
          </a:prstGeom>
        </p:spPr>
      </p:pic>
      <p:pic>
        <p:nvPicPr>
          <p:cNvPr id="6" name="Picture 5"/>
          <p:cNvPicPr>
            <a:picLocks noChangeAspect="1"/>
          </p:cNvPicPr>
          <p:nvPr/>
        </p:nvPicPr>
        <p:blipFill>
          <a:blip r:embed="rId5"/>
          <a:stretch>
            <a:fillRect/>
          </a:stretch>
        </p:blipFill>
        <p:spPr>
          <a:xfrm>
            <a:off x="6690101" y="4873654"/>
            <a:ext cx="4359158" cy="1865572"/>
          </a:xfrm>
          <a:prstGeom prst="rect">
            <a:avLst/>
          </a:prstGeom>
        </p:spPr>
      </p:pic>
    </p:spTree>
    <p:extLst>
      <p:ext uri="{BB962C8B-B14F-4D97-AF65-F5344CB8AC3E}">
        <p14:creationId xmlns:p14="http://schemas.microsoft.com/office/powerpoint/2010/main" val="3857107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2718"/>
            <a:ext cx="11802533" cy="817282"/>
          </a:xfrm>
        </p:spPr>
        <p:txBody>
          <a:bodyPr/>
          <a:lstStyle/>
          <a:p>
            <a:r>
              <a:rPr lang="en-IN" b="1" dirty="0" smtClean="0"/>
              <a:t>Characteristics of </a:t>
            </a:r>
            <a:r>
              <a:rPr lang="en-IN" b="1" dirty="0" err="1" smtClean="0"/>
              <a:t>microservices</a:t>
            </a:r>
            <a:endParaRPr lang="en-IN" dirty="0"/>
          </a:p>
        </p:txBody>
      </p:sp>
      <p:sp>
        <p:nvSpPr>
          <p:cNvPr id="3" name="Content Placeholder 2"/>
          <p:cNvSpPr>
            <a:spLocks noGrp="1"/>
          </p:cNvSpPr>
          <p:nvPr>
            <p:ph idx="1"/>
          </p:nvPr>
        </p:nvSpPr>
        <p:spPr>
          <a:xfrm>
            <a:off x="304799" y="1137920"/>
            <a:ext cx="11802533" cy="5110479"/>
          </a:xfrm>
        </p:spPr>
        <p:txBody>
          <a:bodyPr>
            <a:normAutofit/>
          </a:bodyPr>
          <a:lstStyle/>
          <a:p>
            <a:r>
              <a:rPr lang="en-IN" b="1" dirty="0" smtClean="0"/>
              <a:t>Microservices are distributed and dynamic</a:t>
            </a:r>
          </a:p>
          <a:p>
            <a:pPr lvl="1"/>
            <a:r>
              <a:rPr lang="en-IN" dirty="0" smtClean="0"/>
              <a:t>Distributed data and logic and decentralized governance.</a:t>
            </a:r>
            <a:endParaRPr lang="en-IN" b="1" dirty="0" smtClean="0"/>
          </a:p>
          <a:p>
            <a:pPr lvl="1"/>
            <a:endParaRPr lang="en-IN" b="1" dirty="0"/>
          </a:p>
          <a:p>
            <a:r>
              <a:rPr lang="en-IN" b="1" dirty="0" err="1"/>
              <a:t>Antifragility</a:t>
            </a:r>
            <a:r>
              <a:rPr lang="en-IN" b="1" dirty="0" smtClean="0"/>
              <a:t>, </a:t>
            </a:r>
            <a:r>
              <a:rPr lang="en-IN" b="1" dirty="0" err="1" smtClean="0"/>
              <a:t>failfast</a:t>
            </a:r>
            <a:r>
              <a:rPr lang="en-IN" b="1" dirty="0" smtClean="0"/>
              <a:t>, and self-healing</a:t>
            </a:r>
            <a:endParaRPr lang="en-IN" dirty="0" smtClean="0"/>
          </a:p>
        </p:txBody>
      </p:sp>
    </p:spTree>
    <p:extLst>
      <p:ext uri="{BB962C8B-B14F-4D97-AF65-F5344CB8AC3E}">
        <p14:creationId xmlns:p14="http://schemas.microsoft.com/office/powerpoint/2010/main" val="3368455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8" y="198719"/>
            <a:ext cx="11802533" cy="817282"/>
          </a:xfrm>
        </p:spPr>
        <p:txBody>
          <a:bodyPr/>
          <a:lstStyle/>
          <a:p>
            <a:r>
              <a:rPr lang="en-IN" b="1" dirty="0" smtClean="0"/>
              <a:t>Microservices benefits</a:t>
            </a:r>
            <a:endParaRPr lang="en-IN" dirty="0"/>
          </a:p>
        </p:txBody>
      </p:sp>
      <p:sp>
        <p:nvSpPr>
          <p:cNvPr id="3" name="Content Placeholder 2"/>
          <p:cNvSpPr>
            <a:spLocks noGrp="1"/>
          </p:cNvSpPr>
          <p:nvPr>
            <p:ph idx="1"/>
          </p:nvPr>
        </p:nvSpPr>
        <p:spPr>
          <a:xfrm>
            <a:off x="304797" y="863599"/>
            <a:ext cx="11802533" cy="5908491"/>
          </a:xfrm>
        </p:spPr>
        <p:txBody>
          <a:bodyPr>
            <a:normAutofit fontScale="92500" lnSpcReduction="10000"/>
          </a:bodyPr>
          <a:lstStyle/>
          <a:p>
            <a:r>
              <a:rPr lang="en-IN" b="1" dirty="0" smtClean="0"/>
              <a:t>Supports polyglot architecture</a:t>
            </a:r>
          </a:p>
          <a:p>
            <a:r>
              <a:rPr lang="en-IN" b="1" dirty="0" smtClean="0"/>
              <a:t>Enables experimentation and innovation</a:t>
            </a:r>
          </a:p>
          <a:p>
            <a:r>
              <a:rPr lang="en-IN" b="1" dirty="0" smtClean="0"/>
              <a:t>Elastically and selectively scalable</a:t>
            </a:r>
          </a:p>
          <a:p>
            <a:pPr lvl="1"/>
            <a:r>
              <a:rPr lang="en-IN" dirty="0" smtClean="0"/>
              <a:t>Enable us to implement selective scalability.</a:t>
            </a:r>
          </a:p>
          <a:p>
            <a:r>
              <a:rPr lang="en-IN" b="1" dirty="0" smtClean="0"/>
              <a:t>Helping reducing technology debt</a:t>
            </a:r>
          </a:p>
          <a:p>
            <a:pPr lvl="1"/>
            <a:r>
              <a:rPr lang="en-IN" dirty="0" smtClean="0"/>
              <a:t>It is possible to change or upgrade </a:t>
            </a:r>
          </a:p>
          <a:p>
            <a:pPr marL="457200" lvl="1" indent="0">
              <a:buNone/>
            </a:pPr>
            <a:r>
              <a:rPr lang="en-IN" dirty="0" smtClean="0"/>
              <a:t>  technology for each service individually</a:t>
            </a:r>
          </a:p>
          <a:p>
            <a:pPr marL="457200" lvl="1" indent="0">
              <a:buNone/>
            </a:pPr>
            <a:r>
              <a:rPr lang="en-IN" dirty="0"/>
              <a:t> </a:t>
            </a:r>
            <a:r>
              <a:rPr lang="en-IN" dirty="0" smtClean="0"/>
              <a:t> rather than upgrading an entire application.</a:t>
            </a:r>
          </a:p>
          <a:p>
            <a:pPr marL="457200" lvl="1" indent="0">
              <a:buNone/>
            </a:pPr>
            <a:endParaRPr lang="en-IN" dirty="0"/>
          </a:p>
          <a:p>
            <a:pPr marL="400050">
              <a:buFont typeface="Wingdings" panose="05000000000000000000" pitchFamily="2" charset="2"/>
              <a:buChar char="Ø"/>
            </a:pPr>
            <a:r>
              <a:rPr lang="en-IN" b="1" dirty="0" smtClean="0"/>
              <a:t>Allowing the coexistence of different versions</a:t>
            </a:r>
          </a:p>
          <a:p>
            <a:pPr marL="400050">
              <a:buFont typeface="Wingdings" panose="05000000000000000000" pitchFamily="2" charset="2"/>
              <a:buChar char="Ø"/>
            </a:pPr>
            <a:endParaRPr lang="en-IN" b="1" dirty="0" smtClean="0"/>
          </a:p>
          <a:p>
            <a:pPr marL="400050">
              <a:buFont typeface="Wingdings" panose="05000000000000000000" pitchFamily="2" charset="2"/>
              <a:buChar char="Ø"/>
            </a:pPr>
            <a:endParaRPr lang="en-IN" b="1" dirty="0"/>
          </a:p>
          <a:p>
            <a:pPr marL="400050">
              <a:buFont typeface="Wingdings" panose="05000000000000000000" pitchFamily="2" charset="2"/>
              <a:buChar char="Ø"/>
            </a:pPr>
            <a:r>
              <a:rPr lang="en-IN" b="1" dirty="0" smtClean="0"/>
              <a:t>Supporting event-driven architecture</a:t>
            </a:r>
          </a:p>
          <a:p>
            <a:pPr marL="800100" lvl="1">
              <a:buFont typeface="Wingdings" panose="05000000000000000000" pitchFamily="2" charset="2"/>
              <a:buChar char="Ø"/>
            </a:pPr>
            <a:r>
              <a:rPr lang="en-IN" dirty="0" smtClean="0"/>
              <a:t>Microservices enable us to develop </a:t>
            </a:r>
          </a:p>
          <a:p>
            <a:pPr marL="514350" lvl="1" indent="0">
              <a:buNone/>
            </a:pPr>
            <a:r>
              <a:rPr lang="en-IN" dirty="0"/>
              <a:t> </a:t>
            </a:r>
            <a:r>
              <a:rPr lang="en-IN" dirty="0" smtClean="0"/>
              <a:t>  transparent software systems</a:t>
            </a:r>
            <a:r>
              <a:rPr lang="en-IN" dirty="0"/>
              <a:t>.</a:t>
            </a:r>
          </a:p>
          <a:p>
            <a:pPr lvl="1"/>
            <a:endParaRPr lang="en-IN" dirty="0" smtClean="0"/>
          </a:p>
        </p:txBody>
      </p:sp>
      <p:pic>
        <p:nvPicPr>
          <p:cNvPr id="4" name="Picture 3"/>
          <p:cNvPicPr>
            <a:picLocks noChangeAspect="1"/>
          </p:cNvPicPr>
          <p:nvPr/>
        </p:nvPicPr>
        <p:blipFill>
          <a:blip r:embed="rId3"/>
          <a:stretch>
            <a:fillRect/>
          </a:stretch>
        </p:blipFill>
        <p:spPr>
          <a:xfrm>
            <a:off x="7283886" y="1375195"/>
            <a:ext cx="4227393" cy="1718270"/>
          </a:xfrm>
          <a:prstGeom prst="rect">
            <a:avLst/>
          </a:prstGeom>
        </p:spPr>
      </p:pic>
      <p:sp>
        <p:nvSpPr>
          <p:cNvPr id="5" name="Rectangle 4"/>
          <p:cNvSpPr/>
          <p:nvPr/>
        </p:nvSpPr>
        <p:spPr>
          <a:xfrm>
            <a:off x="6699684" y="675189"/>
            <a:ext cx="6096000" cy="646331"/>
          </a:xfrm>
          <a:prstGeom prst="rect">
            <a:avLst/>
          </a:prstGeom>
        </p:spPr>
        <p:txBody>
          <a:bodyPr>
            <a:spAutoFit/>
          </a:bodyPr>
          <a:lstStyle/>
          <a:p>
            <a:r>
              <a:rPr lang="en-IN" dirty="0">
                <a:latin typeface="+mj-lt"/>
              </a:rPr>
              <a:t>Selective scalability </a:t>
            </a:r>
            <a:r>
              <a:rPr lang="en-IN" dirty="0" smtClean="0">
                <a:latin typeface="+mj-lt"/>
              </a:rPr>
              <a:t>is also </a:t>
            </a:r>
            <a:r>
              <a:rPr lang="en-IN" dirty="0">
                <a:latin typeface="+mj-lt"/>
              </a:rPr>
              <a:t>in the way in which the </a:t>
            </a:r>
            <a:r>
              <a:rPr lang="en-IN" dirty="0" err="1">
                <a:latin typeface="+mj-lt"/>
              </a:rPr>
              <a:t>microservices</a:t>
            </a:r>
            <a:r>
              <a:rPr lang="en-IN" dirty="0">
                <a:latin typeface="+mj-lt"/>
              </a:rPr>
              <a:t> are architected. </a:t>
            </a:r>
          </a:p>
        </p:txBody>
      </p:sp>
      <p:pic>
        <p:nvPicPr>
          <p:cNvPr id="6" name="Picture 5"/>
          <p:cNvPicPr>
            <a:picLocks noChangeAspect="1"/>
          </p:cNvPicPr>
          <p:nvPr/>
        </p:nvPicPr>
        <p:blipFill>
          <a:blip r:embed="rId4"/>
          <a:stretch>
            <a:fillRect/>
          </a:stretch>
        </p:blipFill>
        <p:spPr>
          <a:xfrm>
            <a:off x="7924800" y="3105659"/>
            <a:ext cx="3129279" cy="1861452"/>
          </a:xfrm>
          <a:prstGeom prst="rect">
            <a:avLst/>
          </a:prstGeom>
        </p:spPr>
      </p:pic>
      <p:pic>
        <p:nvPicPr>
          <p:cNvPr id="7" name="Picture 6"/>
          <p:cNvPicPr>
            <a:picLocks noChangeAspect="1"/>
          </p:cNvPicPr>
          <p:nvPr/>
        </p:nvPicPr>
        <p:blipFill>
          <a:blip r:embed="rId5"/>
          <a:stretch>
            <a:fillRect/>
          </a:stretch>
        </p:blipFill>
        <p:spPr>
          <a:xfrm>
            <a:off x="5826783" y="5149425"/>
            <a:ext cx="5227296" cy="1622666"/>
          </a:xfrm>
          <a:prstGeom prst="rect">
            <a:avLst/>
          </a:prstGeom>
        </p:spPr>
      </p:pic>
    </p:spTree>
    <p:extLst>
      <p:ext uri="{BB962C8B-B14F-4D97-AF65-F5344CB8AC3E}">
        <p14:creationId xmlns:p14="http://schemas.microsoft.com/office/powerpoint/2010/main" val="10428168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05" y="135667"/>
            <a:ext cx="12914125" cy="1162722"/>
          </a:xfrm>
        </p:spPr>
        <p:txBody>
          <a:bodyPr/>
          <a:lstStyle/>
          <a:p>
            <a:r>
              <a:rPr lang="en-IN" sz="4000" b="1" dirty="0" smtClean="0"/>
              <a:t>Relationship with other architecture styles</a:t>
            </a:r>
            <a:endParaRPr lang="en-IN" sz="4000" dirty="0"/>
          </a:p>
        </p:txBody>
      </p:sp>
      <p:sp>
        <p:nvSpPr>
          <p:cNvPr id="3" name="Content Placeholder 2"/>
          <p:cNvSpPr>
            <a:spLocks noGrp="1"/>
          </p:cNvSpPr>
          <p:nvPr>
            <p:ph idx="1"/>
          </p:nvPr>
        </p:nvSpPr>
        <p:spPr>
          <a:xfrm>
            <a:off x="243075" y="995680"/>
            <a:ext cx="11802533" cy="5506720"/>
          </a:xfrm>
        </p:spPr>
        <p:txBody>
          <a:bodyPr>
            <a:normAutofit/>
          </a:bodyPr>
          <a:lstStyle/>
          <a:p>
            <a:r>
              <a:rPr lang="en-IN" b="1" dirty="0" smtClean="0"/>
              <a:t>Relations with SOA</a:t>
            </a:r>
          </a:p>
          <a:p>
            <a:pPr marL="0" indent="0">
              <a:buNone/>
            </a:pPr>
            <a:r>
              <a:rPr lang="en-IN" b="1" dirty="0" smtClean="0"/>
              <a:t>	A</a:t>
            </a:r>
            <a:r>
              <a:rPr lang="en-IN" dirty="0" smtClean="0"/>
              <a:t>re they same or are they different</a:t>
            </a:r>
            <a:r>
              <a:rPr lang="en-IN" dirty="0"/>
              <a:t>?</a:t>
            </a:r>
          </a:p>
          <a:p>
            <a:pPr marL="0" indent="0">
              <a:buNone/>
            </a:pPr>
            <a:endParaRPr lang="en-IN" b="1" dirty="0" smtClean="0"/>
          </a:p>
          <a:p>
            <a:pPr lvl="1"/>
            <a:r>
              <a:rPr lang="en-IN" b="1" dirty="0" smtClean="0"/>
              <a:t>Service-oriented integration</a:t>
            </a:r>
          </a:p>
          <a:p>
            <a:endParaRPr lang="en-IN" b="1" dirty="0"/>
          </a:p>
          <a:p>
            <a:endParaRPr lang="en-IN" b="1" dirty="0" smtClean="0"/>
          </a:p>
          <a:p>
            <a:endParaRPr lang="en-IN" b="1" dirty="0" smtClean="0"/>
          </a:p>
          <a:p>
            <a:pPr lvl="1"/>
            <a:r>
              <a:rPr lang="en-IN" b="1" dirty="0" smtClean="0"/>
              <a:t>Legacy modernization</a:t>
            </a:r>
          </a:p>
          <a:p>
            <a:endParaRPr lang="en-IN" b="1" dirty="0"/>
          </a:p>
          <a:p>
            <a:endParaRPr lang="en-IN" b="1" dirty="0" smtClean="0"/>
          </a:p>
          <a:p>
            <a:endParaRPr lang="en-IN" b="1" dirty="0"/>
          </a:p>
          <a:p>
            <a:endParaRPr lang="en-IN" b="1" dirty="0" smtClean="0"/>
          </a:p>
          <a:p>
            <a:pPr lvl="1"/>
            <a:r>
              <a:rPr lang="en-IN" b="1" dirty="0" smtClean="0"/>
              <a:t>Service-oriented application</a:t>
            </a:r>
            <a:endParaRPr lang="en-IN" dirty="0"/>
          </a:p>
        </p:txBody>
      </p:sp>
      <p:pic>
        <p:nvPicPr>
          <p:cNvPr id="6" name="Picture 5"/>
          <p:cNvPicPr>
            <a:picLocks noChangeAspect="1"/>
          </p:cNvPicPr>
          <p:nvPr/>
        </p:nvPicPr>
        <p:blipFill>
          <a:blip r:embed="rId3"/>
          <a:stretch>
            <a:fillRect/>
          </a:stretch>
        </p:blipFill>
        <p:spPr>
          <a:xfrm>
            <a:off x="6257796" y="852051"/>
            <a:ext cx="3435608" cy="2050282"/>
          </a:xfrm>
          <a:prstGeom prst="rect">
            <a:avLst/>
          </a:prstGeom>
        </p:spPr>
      </p:pic>
      <p:pic>
        <p:nvPicPr>
          <p:cNvPr id="7" name="Picture 6"/>
          <p:cNvPicPr>
            <a:picLocks noChangeAspect="1"/>
          </p:cNvPicPr>
          <p:nvPr/>
        </p:nvPicPr>
        <p:blipFill>
          <a:blip r:embed="rId4"/>
          <a:stretch>
            <a:fillRect/>
          </a:stretch>
        </p:blipFill>
        <p:spPr>
          <a:xfrm>
            <a:off x="5833820" y="3027302"/>
            <a:ext cx="2881478" cy="1819395"/>
          </a:xfrm>
          <a:prstGeom prst="rect">
            <a:avLst/>
          </a:prstGeom>
        </p:spPr>
      </p:pic>
      <p:pic>
        <p:nvPicPr>
          <p:cNvPr id="8" name="Picture 7"/>
          <p:cNvPicPr>
            <a:picLocks noChangeAspect="1"/>
          </p:cNvPicPr>
          <p:nvPr/>
        </p:nvPicPr>
        <p:blipFill>
          <a:blip r:embed="rId5"/>
          <a:stretch>
            <a:fillRect/>
          </a:stretch>
        </p:blipFill>
        <p:spPr>
          <a:xfrm>
            <a:off x="5577079" y="4971666"/>
            <a:ext cx="3537199" cy="1870451"/>
          </a:xfrm>
          <a:prstGeom prst="rect">
            <a:avLst/>
          </a:prstGeom>
        </p:spPr>
      </p:pic>
    </p:spTree>
    <p:extLst>
      <p:ext uri="{BB962C8B-B14F-4D97-AF65-F5344CB8AC3E}">
        <p14:creationId xmlns:p14="http://schemas.microsoft.com/office/powerpoint/2010/main" val="2129325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05" y="135667"/>
            <a:ext cx="12914125" cy="1162722"/>
          </a:xfrm>
        </p:spPr>
        <p:txBody>
          <a:bodyPr/>
          <a:lstStyle/>
          <a:p>
            <a:r>
              <a:rPr lang="en-IN" sz="4000" b="1" dirty="0" smtClean="0"/>
              <a:t>Relationship with other architecture styles</a:t>
            </a:r>
            <a:endParaRPr lang="en-IN" sz="4000" dirty="0"/>
          </a:p>
        </p:txBody>
      </p:sp>
      <p:sp>
        <p:nvSpPr>
          <p:cNvPr id="3" name="Content Placeholder 2"/>
          <p:cNvSpPr>
            <a:spLocks noGrp="1"/>
          </p:cNvSpPr>
          <p:nvPr>
            <p:ph idx="1"/>
          </p:nvPr>
        </p:nvSpPr>
        <p:spPr>
          <a:xfrm>
            <a:off x="243075" y="995680"/>
            <a:ext cx="11802533" cy="5506720"/>
          </a:xfrm>
        </p:spPr>
        <p:txBody>
          <a:bodyPr>
            <a:normAutofit/>
          </a:bodyPr>
          <a:lstStyle/>
          <a:p>
            <a:r>
              <a:rPr lang="en-IN" b="1" dirty="0" smtClean="0"/>
              <a:t>Relations with Twelve-</a:t>
            </a:r>
            <a:r>
              <a:rPr lang="en-IN" b="1" dirty="0" err="1" smtClean="0"/>
              <a:t>Factorapps</a:t>
            </a:r>
            <a:r>
              <a:rPr lang="en-IN" b="1" dirty="0"/>
              <a:t> (</a:t>
            </a:r>
            <a:r>
              <a:rPr lang="en-IN" b="1" dirty="0">
                <a:hlinkClick r:id="rId3"/>
              </a:rPr>
              <a:t>https://12factor.net</a:t>
            </a:r>
            <a:r>
              <a:rPr lang="en-IN" b="1" dirty="0" smtClean="0">
                <a:hlinkClick r:id="rId3"/>
              </a:rPr>
              <a:t>/</a:t>
            </a:r>
            <a:r>
              <a:rPr lang="en-IN" b="1" dirty="0" smtClean="0"/>
              <a:t>)</a:t>
            </a:r>
          </a:p>
          <a:p>
            <a:pPr lvl="1"/>
            <a:r>
              <a:rPr lang="en-IN" dirty="0"/>
              <a:t>Twelve-Factor App, forwarded by </a:t>
            </a:r>
            <a:r>
              <a:rPr lang="en-IN" dirty="0" err="1"/>
              <a:t>Heroku</a:t>
            </a:r>
            <a:r>
              <a:rPr lang="en-IN" dirty="0"/>
              <a:t>, is a methodology describing the characteristics expected </a:t>
            </a:r>
            <a:r>
              <a:rPr lang="en-IN" dirty="0" smtClean="0"/>
              <a:t>from modern </a:t>
            </a:r>
            <a:r>
              <a:rPr lang="en-IN" dirty="0"/>
              <a:t>cloud-ready applications. </a:t>
            </a:r>
            <a:endParaRPr lang="en-IN" dirty="0" smtClean="0"/>
          </a:p>
          <a:p>
            <a:pPr lvl="1"/>
            <a:r>
              <a:rPr lang="en-IN" dirty="0" smtClean="0"/>
              <a:t>Twelve-Factor </a:t>
            </a:r>
            <a:r>
              <a:rPr lang="en-IN" dirty="0"/>
              <a:t>App is equally applicable for </a:t>
            </a:r>
            <a:r>
              <a:rPr lang="en-IN" dirty="0" err="1"/>
              <a:t>microservices</a:t>
            </a:r>
            <a:r>
              <a:rPr lang="en-IN" dirty="0"/>
              <a:t> as well.</a:t>
            </a:r>
          </a:p>
          <a:p>
            <a:r>
              <a:rPr lang="en-IN" b="1" dirty="0" smtClean="0"/>
              <a:t>A single code base</a:t>
            </a:r>
          </a:p>
          <a:p>
            <a:pPr lvl="1"/>
            <a:r>
              <a:rPr lang="en-IN" dirty="0"/>
              <a:t>Each application has a single code base. There can be multiple instances of deployment of the same code base, such as development, testing, and production. </a:t>
            </a:r>
          </a:p>
          <a:p>
            <a:pPr lvl="1"/>
            <a:endParaRPr lang="en-IN" dirty="0"/>
          </a:p>
          <a:p>
            <a:pPr lvl="1"/>
            <a:endParaRPr lang="en-IN" dirty="0"/>
          </a:p>
        </p:txBody>
      </p:sp>
      <p:pic>
        <p:nvPicPr>
          <p:cNvPr id="4" name="Picture 3"/>
          <p:cNvPicPr>
            <a:picLocks noChangeAspect="1"/>
          </p:cNvPicPr>
          <p:nvPr/>
        </p:nvPicPr>
        <p:blipFill>
          <a:blip r:embed="rId4"/>
          <a:stretch>
            <a:fillRect/>
          </a:stretch>
        </p:blipFill>
        <p:spPr>
          <a:xfrm>
            <a:off x="3340112" y="4129191"/>
            <a:ext cx="5227296" cy="1606978"/>
          </a:xfrm>
          <a:prstGeom prst="rect">
            <a:avLst/>
          </a:prstGeom>
        </p:spPr>
      </p:pic>
    </p:spTree>
    <p:extLst>
      <p:ext uri="{BB962C8B-B14F-4D97-AF65-F5344CB8AC3E}">
        <p14:creationId xmlns:p14="http://schemas.microsoft.com/office/powerpoint/2010/main" val="776899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05" y="135667"/>
            <a:ext cx="12914125" cy="1162722"/>
          </a:xfrm>
        </p:spPr>
        <p:txBody>
          <a:bodyPr/>
          <a:lstStyle/>
          <a:p>
            <a:r>
              <a:rPr lang="en-IN" sz="4000" b="1" dirty="0" smtClean="0"/>
              <a:t>Relationship with other architecture styles</a:t>
            </a:r>
            <a:endParaRPr lang="en-IN" sz="4000" dirty="0"/>
          </a:p>
        </p:txBody>
      </p:sp>
      <p:sp>
        <p:nvSpPr>
          <p:cNvPr id="3" name="Content Placeholder 2"/>
          <p:cNvSpPr>
            <a:spLocks noGrp="1"/>
          </p:cNvSpPr>
          <p:nvPr>
            <p:ph idx="1"/>
          </p:nvPr>
        </p:nvSpPr>
        <p:spPr>
          <a:xfrm>
            <a:off x="243075" y="995680"/>
            <a:ext cx="11802533" cy="5506720"/>
          </a:xfrm>
        </p:spPr>
        <p:txBody>
          <a:bodyPr>
            <a:normAutofit/>
          </a:bodyPr>
          <a:lstStyle/>
          <a:p>
            <a:r>
              <a:rPr lang="en-IN" b="1" dirty="0" smtClean="0"/>
              <a:t>Bundling dependencies</a:t>
            </a:r>
          </a:p>
          <a:p>
            <a:pPr lvl="1"/>
            <a:r>
              <a:rPr lang="en-IN" dirty="0"/>
              <a:t>As per this principle, all applications should bundle their dependencies along with the </a:t>
            </a:r>
            <a:r>
              <a:rPr lang="en-IN" dirty="0" smtClean="0"/>
              <a:t>application bundle.</a:t>
            </a:r>
          </a:p>
          <a:p>
            <a:pPr lvl="1"/>
            <a:endParaRPr lang="en-IN" dirty="0"/>
          </a:p>
          <a:p>
            <a:r>
              <a:rPr lang="en-IN" b="1" dirty="0" smtClean="0"/>
              <a:t>Externalizing configurations</a:t>
            </a:r>
          </a:p>
          <a:p>
            <a:pPr lvl="1"/>
            <a:r>
              <a:rPr lang="en-IN" dirty="0" smtClean="0"/>
              <a:t>This principle advises the externalization of all configuration parameters from the code</a:t>
            </a:r>
            <a:r>
              <a:rPr lang="en-IN" dirty="0"/>
              <a:t>.</a:t>
            </a:r>
          </a:p>
          <a:p>
            <a:pPr lvl="1"/>
            <a:endParaRPr lang="en-IN" dirty="0"/>
          </a:p>
        </p:txBody>
      </p:sp>
      <p:pic>
        <p:nvPicPr>
          <p:cNvPr id="5" name="Picture 4"/>
          <p:cNvPicPr>
            <a:picLocks noChangeAspect="1"/>
          </p:cNvPicPr>
          <p:nvPr/>
        </p:nvPicPr>
        <p:blipFill>
          <a:blip r:embed="rId3"/>
          <a:stretch>
            <a:fillRect/>
          </a:stretch>
        </p:blipFill>
        <p:spPr>
          <a:xfrm>
            <a:off x="5783021" y="3495601"/>
            <a:ext cx="2881478" cy="2142637"/>
          </a:xfrm>
          <a:prstGeom prst="rect">
            <a:avLst/>
          </a:prstGeom>
        </p:spPr>
      </p:pic>
    </p:spTree>
    <p:extLst>
      <p:ext uri="{BB962C8B-B14F-4D97-AF65-F5344CB8AC3E}">
        <p14:creationId xmlns:p14="http://schemas.microsoft.com/office/powerpoint/2010/main" val="3190172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05" y="135667"/>
            <a:ext cx="12914125" cy="1162722"/>
          </a:xfrm>
        </p:spPr>
        <p:txBody>
          <a:bodyPr/>
          <a:lstStyle/>
          <a:p>
            <a:r>
              <a:rPr lang="en-IN" sz="4000" b="1" dirty="0" smtClean="0"/>
              <a:t>Relationship with other architecture styles</a:t>
            </a:r>
            <a:endParaRPr lang="en-IN" sz="4000" dirty="0"/>
          </a:p>
        </p:txBody>
      </p:sp>
      <p:sp>
        <p:nvSpPr>
          <p:cNvPr id="3" name="Content Placeholder 2"/>
          <p:cNvSpPr>
            <a:spLocks noGrp="1"/>
          </p:cNvSpPr>
          <p:nvPr>
            <p:ph idx="1"/>
          </p:nvPr>
        </p:nvSpPr>
        <p:spPr>
          <a:xfrm>
            <a:off x="243075" y="995680"/>
            <a:ext cx="11802533" cy="5506720"/>
          </a:xfrm>
        </p:spPr>
        <p:txBody>
          <a:bodyPr>
            <a:normAutofit/>
          </a:bodyPr>
          <a:lstStyle/>
          <a:p>
            <a:r>
              <a:rPr lang="en-IN" b="1" dirty="0" smtClean="0"/>
              <a:t>Backing services are addressable</a:t>
            </a:r>
          </a:p>
          <a:p>
            <a:pPr lvl="1"/>
            <a:r>
              <a:rPr lang="en-IN" dirty="0" smtClean="0"/>
              <a:t>All backing services should be accessible </a:t>
            </a:r>
          </a:p>
          <a:p>
            <a:pPr marL="457200" lvl="1" indent="0">
              <a:buNone/>
            </a:pPr>
            <a:r>
              <a:rPr lang="en-IN" dirty="0" smtClean="0"/>
              <a:t>  through an addressable URL.</a:t>
            </a:r>
          </a:p>
          <a:p>
            <a:pPr marL="457200" lvl="1" indent="0">
              <a:buNone/>
            </a:pPr>
            <a:endParaRPr lang="en-IN" dirty="0"/>
          </a:p>
          <a:p>
            <a:pPr marL="400050">
              <a:buFont typeface="Wingdings" panose="05000000000000000000" pitchFamily="2" charset="2"/>
              <a:buChar char="Ø"/>
            </a:pPr>
            <a:r>
              <a:rPr lang="en-IN" b="1" dirty="0" smtClean="0"/>
              <a:t>Isolation between </a:t>
            </a:r>
            <a:r>
              <a:rPr lang="en-IN" b="1" dirty="0" err="1" smtClean="0"/>
              <a:t>build,release</a:t>
            </a:r>
            <a:r>
              <a:rPr lang="en-IN" b="1" dirty="0" smtClean="0"/>
              <a:t> and run</a:t>
            </a:r>
          </a:p>
          <a:p>
            <a:pPr marL="400050">
              <a:buFont typeface="Wingdings" panose="05000000000000000000" pitchFamily="2" charset="2"/>
              <a:buChar char="Ø"/>
            </a:pPr>
            <a:endParaRPr lang="en-IN" b="1" dirty="0"/>
          </a:p>
          <a:p>
            <a:pPr marL="400050">
              <a:buFont typeface="Wingdings" panose="05000000000000000000" pitchFamily="2" charset="2"/>
              <a:buChar char="Ø"/>
            </a:pPr>
            <a:r>
              <a:rPr lang="en-IN" b="1" dirty="0" smtClean="0"/>
              <a:t>Stateless, shared nothing processes</a:t>
            </a:r>
          </a:p>
          <a:p>
            <a:pPr marL="400050">
              <a:buFont typeface="Wingdings" panose="05000000000000000000" pitchFamily="2" charset="2"/>
              <a:buChar char="Ø"/>
            </a:pPr>
            <a:endParaRPr lang="en-IN" b="1" dirty="0"/>
          </a:p>
          <a:p>
            <a:pPr marL="400050">
              <a:buFont typeface="Wingdings" panose="05000000000000000000" pitchFamily="2" charset="2"/>
              <a:buChar char="Ø"/>
            </a:pPr>
            <a:r>
              <a:rPr lang="en-IN" b="1" dirty="0" smtClean="0"/>
              <a:t>Exposing services through port bindings</a:t>
            </a:r>
          </a:p>
          <a:p>
            <a:pPr marL="800100" lvl="1">
              <a:buFont typeface="Wingdings" panose="05000000000000000000" pitchFamily="2" charset="2"/>
              <a:buChar char="Ø"/>
            </a:pPr>
            <a:r>
              <a:rPr lang="en-IN" dirty="0"/>
              <a:t>Port binding is one of the fundamental requirements for </a:t>
            </a:r>
            <a:r>
              <a:rPr lang="en-IN" dirty="0" err="1"/>
              <a:t>microservices</a:t>
            </a:r>
            <a:r>
              <a:rPr lang="en-IN" dirty="0"/>
              <a:t> to be autonomous and self-contained. Microservices embed service listeners as a part of the service itself.</a:t>
            </a:r>
          </a:p>
          <a:p>
            <a:pPr marL="800100" lvl="1">
              <a:buFont typeface="Wingdings" panose="05000000000000000000" pitchFamily="2" charset="2"/>
              <a:buChar char="Ø"/>
            </a:pPr>
            <a:endParaRPr lang="en-IN" dirty="0"/>
          </a:p>
        </p:txBody>
      </p:sp>
      <p:pic>
        <p:nvPicPr>
          <p:cNvPr id="4" name="Picture 3"/>
          <p:cNvPicPr>
            <a:picLocks noChangeAspect="1"/>
          </p:cNvPicPr>
          <p:nvPr/>
        </p:nvPicPr>
        <p:blipFill>
          <a:blip r:embed="rId3"/>
          <a:stretch>
            <a:fillRect/>
          </a:stretch>
        </p:blipFill>
        <p:spPr>
          <a:xfrm>
            <a:off x="6530437" y="1178731"/>
            <a:ext cx="3989738" cy="3158543"/>
          </a:xfrm>
          <a:prstGeom prst="rect">
            <a:avLst/>
          </a:prstGeom>
        </p:spPr>
      </p:pic>
    </p:spTree>
    <p:extLst>
      <p:ext uri="{BB962C8B-B14F-4D97-AF65-F5344CB8AC3E}">
        <p14:creationId xmlns:p14="http://schemas.microsoft.com/office/powerpoint/2010/main" val="1102140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441" y="452718"/>
            <a:ext cx="11765280" cy="1400530"/>
          </a:xfrm>
        </p:spPr>
        <p:txBody>
          <a:bodyPr/>
          <a:lstStyle/>
          <a:p>
            <a:r>
              <a:rPr lang="en-IN" b="1" dirty="0"/>
              <a:t>What Can You Expect from This </a:t>
            </a:r>
            <a:r>
              <a:rPr lang="en-IN" b="1" dirty="0" smtClean="0"/>
              <a:t>Training!</a:t>
            </a:r>
            <a:r>
              <a:rPr lang="en-IN" b="1" dirty="0"/>
              <a:t/>
            </a:r>
            <a:br>
              <a:rPr lang="en-IN" b="1" dirty="0"/>
            </a:br>
            <a:endParaRPr lang="en-IN" dirty="0"/>
          </a:p>
        </p:txBody>
      </p:sp>
      <p:sp>
        <p:nvSpPr>
          <p:cNvPr id="3" name="Content Placeholder 2"/>
          <p:cNvSpPr>
            <a:spLocks noGrp="1"/>
          </p:cNvSpPr>
          <p:nvPr>
            <p:ph idx="1"/>
          </p:nvPr>
        </p:nvSpPr>
        <p:spPr>
          <a:xfrm>
            <a:off x="646112" y="1188720"/>
            <a:ext cx="11003344" cy="5059679"/>
          </a:xfrm>
        </p:spPr>
        <p:txBody>
          <a:bodyPr>
            <a:normAutofit/>
          </a:bodyPr>
          <a:lstStyle/>
          <a:p>
            <a:r>
              <a:rPr lang="en-IN" dirty="0" smtClean="0"/>
              <a:t>For </a:t>
            </a:r>
            <a:r>
              <a:rPr lang="en-IN" dirty="0"/>
              <a:t>Java developers and architects interested in </a:t>
            </a:r>
            <a:r>
              <a:rPr lang="en-IN" dirty="0" smtClean="0"/>
              <a:t>developing </a:t>
            </a:r>
            <a:r>
              <a:rPr lang="en-IN" dirty="0" err="1"/>
              <a:t>microservices</a:t>
            </a:r>
            <a:r>
              <a:rPr lang="en-IN" dirty="0" smtClean="0"/>
              <a:t>.</a:t>
            </a:r>
          </a:p>
          <a:p>
            <a:endParaRPr lang="en-IN" dirty="0"/>
          </a:p>
          <a:p>
            <a:r>
              <a:rPr lang="en-IN" dirty="0" smtClean="0"/>
              <a:t>High-level understanding </a:t>
            </a:r>
            <a:r>
              <a:rPr lang="en-IN" dirty="0"/>
              <a:t>and fundamental prerequisites that </a:t>
            </a:r>
            <a:r>
              <a:rPr lang="en-IN" dirty="0" smtClean="0"/>
              <a:t>should </a:t>
            </a:r>
            <a:r>
              <a:rPr lang="en-IN" dirty="0"/>
              <a:t>be in place to </a:t>
            </a:r>
            <a:r>
              <a:rPr lang="en-IN" dirty="0" smtClean="0"/>
              <a:t>be successful </a:t>
            </a:r>
            <a:r>
              <a:rPr lang="en-IN" dirty="0"/>
              <a:t>with a microservice architecture. </a:t>
            </a:r>
            <a:endParaRPr lang="en-IN" dirty="0" smtClean="0"/>
          </a:p>
          <a:p>
            <a:endParaRPr lang="en-IN" dirty="0"/>
          </a:p>
          <a:p>
            <a:r>
              <a:rPr lang="en-IN" dirty="0" smtClean="0"/>
              <a:t>Take </a:t>
            </a:r>
            <a:r>
              <a:rPr lang="en-IN" dirty="0"/>
              <a:t>a </a:t>
            </a:r>
            <a:r>
              <a:rPr lang="en-IN" dirty="0" smtClean="0"/>
              <a:t>dive </a:t>
            </a:r>
            <a:r>
              <a:rPr lang="en-IN" dirty="0"/>
              <a:t>into a </a:t>
            </a:r>
            <a:r>
              <a:rPr lang="en-IN" dirty="0" smtClean="0"/>
              <a:t>Java framework for implementing </a:t>
            </a:r>
            <a:r>
              <a:rPr lang="en-IN" dirty="0" err="1"/>
              <a:t>microservices</a:t>
            </a:r>
            <a:r>
              <a:rPr lang="en-IN" dirty="0" smtClean="0"/>
              <a:t>.</a:t>
            </a:r>
          </a:p>
          <a:p>
            <a:endParaRPr lang="en-IN" dirty="0"/>
          </a:p>
          <a:p>
            <a:r>
              <a:rPr lang="en-IN" dirty="0" smtClean="0"/>
              <a:t>Discuss </a:t>
            </a:r>
            <a:r>
              <a:rPr lang="en-IN" dirty="0"/>
              <a:t>issues around deployment, </a:t>
            </a:r>
            <a:r>
              <a:rPr lang="en-IN" dirty="0" smtClean="0"/>
              <a:t>clustering</a:t>
            </a:r>
            <a:r>
              <a:rPr lang="en-IN" dirty="0"/>
              <a:t>, failover, and how </a:t>
            </a:r>
            <a:r>
              <a:rPr lang="en-IN" dirty="0" smtClean="0"/>
              <a:t>Spring Cloud, NetflixOSS, ELK, </a:t>
            </a:r>
            <a:r>
              <a:rPr lang="en-IN" dirty="0" err="1" smtClean="0"/>
              <a:t>Mesos</a:t>
            </a:r>
            <a:r>
              <a:rPr lang="en-IN" dirty="0" smtClean="0"/>
              <a:t>/ Marathon</a:t>
            </a:r>
            <a:r>
              <a:rPr lang="en-IN" dirty="0"/>
              <a:t>, Docker, </a:t>
            </a:r>
            <a:r>
              <a:rPr lang="en-IN" dirty="0" err="1"/>
              <a:t>Kubernetes</a:t>
            </a:r>
            <a:r>
              <a:rPr lang="en-IN" dirty="0"/>
              <a:t> </a:t>
            </a:r>
            <a:r>
              <a:rPr lang="en-IN" dirty="0" smtClean="0"/>
              <a:t>deliver </a:t>
            </a:r>
            <a:r>
              <a:rPr lang="en-IN" dirty="0"/>
              <a:t>solutions </a:t>
            </a:r>
            <a:r>
              <a:rPr lang="en-IN" dirty="0" smtClean="0"/>
              <a:t>in these </a:t>
            </a:r>
            <a:r>
              <a:rPr lang="en-IN" dirty="0"/>
              <a:t>areas.</a:t>
            </a:r>
          </a:p>
        </p:txBody>
      </p:sp>
    </p:spTree>
    <p:extLst>
      <p:ext uri="{BB962C8B-B14F-4D97-AF65-F5344CB8AC3E}">
        <p14:creationId xmlns:p14="http://schemas.microsoft.com/office/powerpoint/2010/main" val="954279817"/>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05" y="135667"/>
            <a:ext cx="12914125" cy="1162722"/>
          </a:xfrm>
        </p:spPr>
        <p:txBody>
          <a:bodyPr/>
          <a:lstStyle/>
          <a:p>
            <a:r>
              <a:rPr lang="en-IN" sz="4000" b="1" dirty="0" smtClean="0"/>
              <a:t>Relationship with other architecture styles</a:t>
            </a:r>
            <a:endParaRPr lang="en-IN" sz="4000" dirty="0"/>
          </a:p>
        </p:txBody>
      </p:sp>
      <p:sp>
        <p:nvSpPr>
          <p:cNvPr id="3" name="Content Placeholder 2"/>
          <p:cNvSpPr>
            <a:spLocks noGrp="1"/>
          </p:cNvSpPr>
          <p:nvPr>
            <p:ph idx="1"/>
          </p:nvPr>
        </p:nvSpPr>
        <p:spPr>
          <a:xfrm>
            <a:off x="243075" y="995680"/>
            <a:ext cx="11802533" cy="5506720"/>
          </a:xfrm>
        </p:spPr>
        <p:txBody>
          <a:bodyPr>
            <a:normAutofit/>
          </a:bodyPr>
          <a:lstStyle/>
          <a:p>
            <a:r>
              <a:rPr lang="en-IN" b="1" dirty="0" smtClean="0"/>
              <a:t>Disposability with minimal overhead</a:t>
            </a:r>
          </a:p>
          <a:p>
            <a:pPr lvl="1"/>
            <a:r>
              <a:rPr lang="en-IN" dirty="0" smtClean="0"/>
              <a:t>In an automated deployment environment, we should be able bring up or bring down</a:t>
            </a:r>
            <a:endParaRPr lang="en-IN" dirty="0"/>
          </a:p>
          <a:p>
            <a:pPr marL="0" indent="0">
              <a:buNone/>
            </a:pPr>
            <a:r>
              <a:rPr lang="en-IN" dirty="0"/>
              <a:t>	 </a:t>
            </a:r>
            <a:r>
              <a:rPr lang="en-IN" dirty="0" smtClean="0"/>
              <a:t> instances as quick as possible.</a:t>
            </a:r>
          </a:p>
          <a:p>
            <a:pPr marL="0" indent="0">
              <a:buNone/>
            </a:pPr>
            <a:endParaRPr lang="en-IN" dirty="0" smtClean="0"/>
          </a:p>
          <a:p>
            <a:pPr>
              <a:buFont typeface="Wingdings" panose="05000000000000000000" pitchFamily="2" charset="2"/>
              <a:buChar char="Ø"/>
            </a:pPr>
            <a:r>
              <a:rPr lang="en-IN" b="1" dirty="0" smtClean="0"/>
              <a:t>Development and production parity</a:t>
            </a:r>
          </a:p>
          <a:p>
            <a:pPr lvl="1">
              <a:buFont typeface="Wingdings" panose="05000000000000000000" pitchFamily="2" charset="2"/>
              <a:buChar char="Ø"/>
            </a:pPr>
            <a:r>
              <a:rPr lang="en-IN" dirty="0"/>
              <a:t>This principle states the importance of keeping development and production environments as identical as possible.</a:t>
            </a:r>
          </a:p>
          <a:p>
            <a:pPr lvl="1">
              <a:buFont typeface="Wingdings" panose="05000000000000000000" pitchFamily="2" charset="2"/>
              <a:buChar char="Ø"/>
            </a:pPr>
            <a:endParaRPr lang="en-IN" dirty="0" smtClean="0"/>
          </a:p>
          <a:p>
            <a:pPr>
              <a:buFont typeface="Wingdings" panose="05000000000000000000" pitchFamily="2" charset="2"/>
              <a:buChar char="Ø"/>
            </a:pPr>
            <a:r>
              <a:rPr lang="en-IN" b="1" dirty="0" smtClean="0"/>
              <a:t>Externalizing logs</a:t>
            </a:r>
          </a:p>
          <a:p>
            <a:pPr lvl="1">
              <a:buFont typeface="Wingdings" panose="05000000000000000000" pitchFamily="2" charset="2"/>
              <a:buChar char="Ø"/>
            </a:pPr>
            <a:r>
              <a:rPr lang="en-IN" dirty="0" smtClean="0"/>
              <a:t>Use a centralized logging framework.</a:t>
            </a:r>
          </a:p>
          <a:p>
            <a:pPr lvl="1">
              <a:buFont typeface="Wingdings" panose="05000000000000000000" pitchFamily="2" charset="2"/>
              <a:buChar char="Ø"/>
            </a:pPr>
            <a:endParaRPr lang="en-IN" dirty="0"/>
          </a:p>
          <a:p>
            <a:pPr>
              <a:buFont typeface="Wingdings" panose="05000000000000000000" pitchFamily="2" charset="2"/>
              <a:buChar char="Ø"/>
            </a:pPr>
            <a:r>
              <a:rPr lang="en-IN" b="1" dirty="0" smtClean="0"/>
              <a:t>Package admin processes</a:t>
            </a:r>
          </a:p>
          <a:p>
            <a:pPr lvl="1">
              <a:buFont typeface="Wingdings" panose="05000000000000000000" pitchFamily="2" charset="2"/>
              <a:buChar char="Ø"/>
            </a:pPr>
            <a:r>
              <a:rPr lang="en-IN" dirty="0" smtClean="0"/>
              <a:t>Admin code should also be packaged along with the application code</a:t>
            </a:r>
            <a:r>
              <a:rPr lang="en-IN" dirty="0"/>
              <a:t>.</a:t>
            </a:r>
            <a:endParaRPr lang="en-IN" dirty="0"/>
          </a:p>
        </p:txBody>
      </p:sp>
    </p:spTree>
    <p:extLst>
      <p:ext uri="{BB962C8B-B14F-4D97-AF65-F5344CB8AC3E}">
        <p14:creationId xmlns:p14="http://schemas.microsoft.com/office/powerpoint/2010/main" val="48674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8" y="269838"/>
            <a:ext cx="11802533" cy="756322"/>
          </a:xfrm>
        </p:spPr>
        <p:txBody>
          <a:bodyPr/>
          <a:lstStyle/>
          <a:p>
            <a:r>
              <a:rPr lang="en-IN" b="1" dirty="0" smtClean="0"/>
              <a:t>Applying </a:t>
            </a:r>
            <a:r>
              <a:rPr lang="en-IN" b="1" dirty="0" err="1" smtClean="0"/>
              <a:t>microservices</a:t>
            </a:r>
            <a:r>
              <a:rPr lang="en-IN" b="1" dirty="0" smtClean="0"/>
              <a:t> concepts</a:t>
            </a:r>
            <a:endParaRPr lang="en-IN" b="1" dirty="0"/>
          </a:p>
        </p:txBody>
      </p:sp>
      <p:sp>
        <p:nvSpPr>
          <p:cNvPr id="3" name="Content Placeholder 2"/>
          <p:cNvSpPr>
            <a:spLocks noGrp="1"/>
          </p:cNvSpPr>
          <p:nvPr>
            <p:ph idx="1"/>
          </p:nvPr>
        </p:nvSpPr>
        <p:spPr>
          <a:xfrm>
            <a:off x="304799" y="1503680"/>
            <a:ext cx="11802533" cy="5222240"/>
          </a:xfrm>
        </p:spPr>
        <p:txBody>
          <a:bodyPr/>
          <a:lstStyle/>
          <a:p>
            <a:r>
              <a:rPr lang="en-IN" b="1" dirty="0" smtClean="0"/>
              <a:t>Establishing appropriate microservice boundaries</a:t>
            </a:r>
          </a:p>
          <a:p>
            <a:pPr lvl="1"/>
            <a:r>
              <a:rPr lang="en-IN" b="1" dirty="0" smtClean="0"/>
              <a:t>Domain-driven design(DDD) defines the concept of a bounded context</a:t>
            </a:r>
          </a:p>
          <a:p>
            <a:pPr lvl="3"/>
            <a:r>
              <a:rPr lang="en-IN" b="1" dirty="0" smtClean="0"/>
              <a:t>(</a:t>
            </a:r>
            <a:r>
              <a:rPr lang="en-IN" dirty="0">
                <a:hlinkClick r:id="rId3"/>
              </a:rPr>
              <a:t>http://domainlanguage.com/ddd</a:t>
            </a:r>
            <a:r>
              <a:rPr lang="en-IN" dirty="0" smtClean="0">
                <a:hlinkClick r:id="rId3"/>
              </a:rPr>
              <a:t>/</a:t>
            </a:r>
            <a:r>
              <a:rPr lang="en-IN" dirty="0" smtClean="0"/>
              <a:t>)</a:t>
            </a:r>
          </a:p>
          <a:p>
            <a:pPr lvl="3"/>
            <a:endParaRPr lang="en-IN" dirty="0"/>
          </a:p>
          <a:p>
            <a:pPr lvl="3"/>
            <a:endParaRPr lang="en-IN" dirty="0" smtClean="0"/>
          </a:p>
          <a:p>
            <a:pPr lvl="3"/>
            <a:endParaRPr lang="en-IN" dirty="0"/>
          </a:p>
          <a:p>
            <a:pPr lvl="3"/>
            <a:endParaRPr lang="en-IN" dirty="0" smtClean="0"/>
          </a:p>
          <a:p>
            <a:pPr lvl="3"/>
            <a:endParaRPr lang="en-IN" dirty="0"/>
          </a:p>
          <a:p>
            <a:pPr lvl="3"/>
            <a:r>
              <a:rPr lang="en-IN" dirty="0"/>
              <a:t>A bounded context is a good way to determine the boundaries of </a:t>
            </a:r>
            <a:r>
              <a:rPr lang="en-IN" dirty="0" err="1"/>
              <a:t>microservices</a:t>
            </a:r>
            <a:r>
              <a:rPr lang="en-IN" dirty="0"/>
              <a:t>. </a:t>
            </a:r>
            <a:endParaRPr lang="en-IN" dirty="0" smtClean="0"/>
          </a:p>
          <a:p>
            <a:pPr lvl="3"/>
            <a:r>
              <a:rPr lang="en-IN" dirty="0" smtClean="0"/>
              <a:t>Each </a:t>
            </a:r>
            <a:r>
              <a:rPr lang="en-IN" dirty="0"/>
              <a:t>bounded context could be mapped to a single microservice</a:t>
            </a:r>
            <a:r>
              <a:rPr lang="en-IN" dirty="0" smtClean="0"/>
              <a:t>.</a:t>
            </a:r>
          </a:p>
          <a:p>
            <a:pPr lvl="3"/>
            <a:r>
              <a:rPr lang="en-IN" dirty="0"/>
              <a:t>There is no silver bullet to establish </a:t>
            </a:r>
            <a:r>
              <a:rPr lang="en-IN" dirty="0" err="1"/>
              <a:t>microservices</a:t>
            </a:r>
            <a:r>
              <a:rPr lang="en-IN" dirty="0"/>
              <a:t> boundaries, and often, this is quite challenging. </a:t>
            </a:r>
            <a:endParaRPr lang="en-IN" dirty="0" smtClean="0"/>
          </a:p>
          <a:p>
            <a:pPr lvl="3"/>
            <a:r>
              <a:rPr lang="en-IN" dirty="0" smtClean="0"/>
              <a:t>Establishing </a:t>
            </a:r>
            <a:r>
              <a:rPr lang="en-IN" dirty="0"/>
              <a:t>boundaries is much easier in the scenario of monolithic application to </a:t>
            </a:r>
            <a:r>
              <a:rPr lang="en-IN" dirty="0" err="1"/>
              <a:t>microservices</a:t>
            </a:r>
            <a:r>
              <a:rPr lang="en-IN" dirty="0"/>
              <a:t> migration, as the service boundaries and dependencies are known from the existing system. </a:t>
            </a:r>
            <a:endParaRPr lang="en-IN" dirty="0" smtClean="0"/>
          </a:p>
          <a:p>
            <a:pPr lvl="3"/>
            <a:r>
              <a:rPr lang="en-IN" dirty="0" smtClean="0"/>
              <a:t>In </a:t>
            </a:r>
            <a:r>
              <a:rPr lang="en-IN" dirty="0"/>
              <a:t>a </a:t>
            </a:r>
            <a:r>
              <a:rPr lang="en-IN" dirty="0" smtClean="0"/>
              <a:t>greenfield </a:t>
            </a:r>
            <a:r>
              <a:rPr lang="en-IN" dirty="0" err="1"/>
              <a:t>microservices</a:t>
            </a:r>
            <a:r>
              <a:rPr lang="en-IN" dirty="0"/>
              <a:t> development, the dependencies are hard to establish upfront.</a:t>
            </a:r>
          </a:p>
          <a:p>
            <a:pPr lvl="3"/>
            <a:endParaRPr lang="en-IN" dirty="0"/>
          </a:p>
          <a:p>
            <a:pPr lvl="3"/>
            <a:endParaRPr lang="en-IN" dirty="0"/>
          </a:p>
        </p:txBody>
      </p:sp>
      <p:pic>
        <p:nvPicPr>
          <p:cNvPr id="4" name="Picture 3"/>
          <p:cNvPicPr>
            <a:picLocks noChangeAspect="1"/>
          </p:cNvPicPr>
          <p:nvPr/>
        </p:nvPicPr>
        <p:blipFill>
          <a:blip r:embed="rId4"/>
          <a:stretch>
            <a:fillRect/>
          </a:stretch>
        </p:blipFill>
        <p:spPr>
          <a:xfrm>
            <a:off x="3394600" y="2874879"/>
            <a:ext cx="5097999" cy="1311442"/>
          </a:xfrm>
          <a:prstGeom prst="rect">
            <a:avLst/>
          </a:prstGeom>
        </p:spPr>
      </p:pic>
    </p:spTree>
    <p:extLst>
      <p:ext uri="{BB962C8B-B14F-4D97-AF65-F5344CB8AC3E}">
        <p14:creationId xmlns:p14="http://schemas.microsoft.com/office/powerpoint/2010/main" val="639206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8" y="269838"/>
            <a:ext cx="11802533" cy="756322"/>
          </a:xfrm>
        </p:spPr>
        <p:txBody>
          <a:bodyPr/>
          <a:lstStyle/>
          <a:p>
            <a:r>
              <a:rPr lang="en-IN" b="1" dirty="0" smtClean="0"/>
              <a:t>Applying </a:t>
            </a:r>
            <a:r>
              <a:rPr lang="en-IN" b="1" dirty="0" err="1" smtClean="0"/>
              <a:t>microservices</a:t>
            </a:r>
            <a:r>
              <a:rPr lang="en-IN" b="1" dirty="0" smtClean="0"/>
              <a:t> concepts</a:t>
            </a:r>
            <a:endParaRPr lang="en-IN" b="1" dirty="0"/>
          </a:p>
        </p:txBody>
      </p:sp>
      <p:sp>
        <p:nvSpPr>
          <p:cNvPr id="3" name="Content Placeholder 2"/>
          <p:cNvSpPr>
            <a:spLocks noGrp="1"/>
          </p:cNvSpPr>
          <p:nvPr>
            <p:ph idx="1"/>
          </p:nvPr>
        </p:nvSpPr>
        <p:spPr>
          <a:xfrm>
            <a:off x="304799" y="1503680"/>
            <a:ext cx="11802533" cy="5222240"/>
          </a:xfrm>
        </p:spPr>
        <p:txBody>
          <a:bodyPr>
            <a:normAutofit/>
          </a:bodyPr>
          <a:lstStyle/>
          <a:p>
            <a:pPr marL="342900" lvl="1" indent="-342900"/>
            <a:r>
              <a:rPr lang="en-IN" b="1" dirty="0"/>
              <a:t>Designing Communication styles</a:t>
            </a:r>
          </a:p>
          <a:p>
            <a:pPr lvl="1"/>
            <a:r>
              <a:rPr lang="en-IN" b="1" dirty="0" smtClean="0"/>
              <a:t>Synchronous style communication</a:t>
            </a:r>
          </a:p>
          <a:p>
            <a:pPr lvl="2"/>
            <a:r>
              <a:rPr lang="en-IN" dirty="0"/>
              <a:t>A synchronous style adds hard dependencies between </a:t>
            </a:r>
            <a:r>
              <a:rPr lang="en-IN" dirty="0" err="1"/>
              <a:t>microservices</a:t>
            </a:r>
            <a:r>
              <a:rPr lang="en-IN" dirty="0"/>
              <a:t>. If one service </a:t>
            </a:r>
            <a:endParaRPr lang="en-IN" dirty="0" smtClean="0"/>
          </a:p>
          <a:p>
            <a:pPr marL="914400" lvl="2" indent="0">
              <a:buNone/>
            </a:pPr>
            <a:r>
              <a:rPr lang="en-IN" dirty="0"/>
              <a:t> </a:t>
            </a:r>
            <a:r>
              <a:rPr lang="en-IN" dirty="0" smtClean="0"/>
              <a:t> in </a:t>
            </a:r>
            <a:r>
              <a:rPr lang="en-IN" dirty="0"/>
              <a:t>the service chain fails, then the entire service chain will fail. In order for </a:t>
            </a:r>
            <a:endParaRPr lang="en-IN" dirty="0" smtClean="0"/>
          </a:p>
          <a:p>
            <a:pPr marL="914400" lvl="2" indent="0">
              <a:buNone/>
            </a:pPr>
            <a:r>
              <a:rPr lang="en-IN" dirty="0"/>
              <a:t> </a:t>
            </a:r>
            <a:r>
              <a:rPr lang="en-IN" dirty="0" smtClean="0"/>
              <a:t> a </a:t>
            </a:r>
            <a:r>
              <a:rPr lang="en-IN" dirty="0"/>
              <a:t>service </a:t>
            </a:r>
            <a:r>
              <a:rPr lang="en-IN" dirty="0" smtClean="0"/>
              <a:t>to succeed</a:t>
            </a:r>
            <a:r>
              <a:rPr lang="en-IN" dirty="0"/>
              <a:t>, all dependent services have to be up and running. Many of the </a:t>
            </a:r>
            <a:endParaRPr lang="en-IN" dirty="0" smtClean="0"/>
          </a:p>
          <a:p>
            <a:pPr marL="914400" lvl="2" indent="0">
              <a:buNone/>
            </a:pPr>
            <a:r>
              <a:rPr lang="en-IN" dirty="0"/>
              <a:t> </a:t>
            </a:r>
            <a:r>
              <a:rPr lang="en-IN" dirty="0" smtClean="0"/>
              <a:t> failure scenarios </a:t>
            </a:r>
            <a:r>
              <a:rPr lang="en-IN" dirty="0"/>
              <a:t>have to be handled using timeouts and loops</a:t>
            </a:r>
            <a:r>
              <a:rPr lang="en-IN" dirty="0" smtClean="0"/>
              <a:t>.</a:t>
            </a:r>
          </a:p>
          <a:p>
            <a:pPr marL="914400" lvl="2" indent="0">
              <a:buNone/>
            </a:pPr>
            <a:endParaRPr lang="en-IN" dirty="0"/>
          </a:p>
          <a:p>
            <a:pPr marL="800100" lvl="1">
              <a:buFont typeface="Wingdings" panose="05000000000000000000" pitchFamily="2" charset="2"/>
              <a:buChar char="Ø"/>
            </a:pPr>
            <a:r>
              <a:rPr lang="en-IN" b="1" dirty="0" smtClean="0"/>
              <a:t>Asynchronous style communication</a:t>
            </a:r>
          </a:p>
          <a:p>
            <a:pPr lvl="2"/>
            <a:r>
              <a:rPr lang="en-IN" dirty="0"/>
              <a:t>This approach provides higher levels of scalability, because services are independent, and can internally spawn threads to handle an increase in load. When overloaded, messages will be queued in a messaging server for later processing.  </a:t>
            </a:r>
          </a:p>
          <a:p>
            <a:pPr lvl="2"/>
            <a:r>
              <a:rPr lang="en-IN" dirty="0"/>
              <a:t>The downside is that it has a dependency to an external messaging server.</a:t>
            </a:r>
          </a:p>
          <a:p>
            <a:pPr marL="1200150" lvl="2">
              <a:buFont typeface="Wingdings" panose="05000000000000000000" pitchFamily="2" charset="2"/>
              <a:buChar char="Ø"/>
            </a:pPr>
            <a:endParaRPr lang="en-IN" dirty="0"/>
          </a:p>
          <a:p>
            <a:pPr lvl="2"/>
            <a:endParaRPr lang="en-IN" dirty="0"/>
          </a:p>
        </p:txBody>
      </p:sp>
      <p:pic>
        <p:nvPicPr>
          <p:cNvPr id="5" name="Picture 4"/>
          <p:cNvPicPr>
            <a:picLocks noChangeAspect="1"/>
          </p:cNvPicPr>
          <p:nvPr/>
        </p:nvPicPr>
        <p:blipFill>
          <a:blip r:embed="rId3"/>
          <a:stretch>
            <a:fillRect/>
          </a:stretch>
        </p:blipFill>
        <p:spPr>
          <a:xfrm>
            <a:off x="10767904" y="1391920"/>
            <a:ext cx="1126732" cy="1560800"/>
          </a:xfrm>
          <a:prstGeom prst="rect">
            <a:avLst/>
          </a:prstGeom>
        </p:spPr>
      </p:pic>
      <p:pic>
        <p:nvPicPr>
          <p:cNvPr id="6" name="Picture 5"/>
          <p:cNvPicPr>
            <a:picLocks noChangeAspect="1"/>
          </p:cNvPicPr>
          <p:nvPr/>
        </p:nvPicPr>
        <p:blipFill>
          <a:blip r:embed="rId4"/>
          <a:stretch>
            <a:fillRect/>
          </a:stretch>
        </p:blipFill>
        <p:spPr>
          <a:xfrm>
            <a:off x="6206064" y="4114800"/>
            <a:ext cx="3481785" cy="572601"/>
          </a:xfrm>
          <a:prstGeom prst="rect">
            <a:avLst/>
          </a:prstGeom>
        </p:spPr>
      </p:pic>
    </p:spTree>
    <p:extLst>
      <p:ext uri="{BB962C8B-B14F-4D97-AF65-F5344CB8AC3E}">
        <p14:creationId xmlns:p14="http://schemas.microsoft.com/office/powerpoint/2010/main" val="3689068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8" y="269838"/>
            <a:ext cx="11802533" cy="756322"/>
          </a:xfrm>
        </p:spPr>
        <p:txBody>
          <a:bodyPr/>
          <a:lstStyle/>
          <a:p>
            <a:r>
              <a:rPr lang="en-IN" b="1" dirty="0" smtClean="0"/>
              <a:t>Applying </a:t>
            </a:r>
            <a:r>
              <a:rPr lang="en-IN" b="1" dirty="0" err="1" smtClean="0"/>
              <a:t>microservices</a:t>
            </a:r>
            <a:r>
              <a:rPr lang="en-IN" b="1" dirty="0" smtClean="0"/>
              <a:t> concepts</a:t>
            </a:r>
            <a:endParaRPr lang="en-IN" b="1" dirty="0"/>
          </a:p>
        </p:txBody>
      </p:sp>
      <p:sp>
        <p:nvSpPr>
          <p:cNvPr id="3" name="Content Placeholder 2"/>
          <p:cNvSpPr>
            <a:spLocks noGrp="1"/>
          </p:cNvSpPr>
          <p:nvPr>
            <p:ph idx="1"/>
          </p:nvPr>
        </p:nvSpPr>
        <p:spPr>
          <a:xfrm>
            <a:off x="304799" y="1503680"/>
            <a:ext cx="11802533" cy="5222240"/>
          </a:xfrm>
        </p:spPr>
        <p:txBody>
          <a:bodyPr>
            <a:normAutofit/>
          </a:bodyPr>
          <a:lstStyle/>
          <a:p>
            <a:pPr marL="342900" lvl="1" indent="-342900"/>
            <a:r>
              <a:rPr lang="en-IN" b="1" dirty="0" smtClean="0"/>
              <a:t>Orchestration of </a:t>
            </a:r>
            <a:r>
              <a:rPr lang="en-IN" b="1" dirty="0" err="1" smtClean="0"/>
              <a:t>microservices</a:t>
            </a:r>
            <a:endParaRPr lang="en-IN" b="1" dirty="0" smtClean="0"/>
          </a:p>
          <a:p>
            <a:pPr marL="742950" lvl="2" indent="-342900"/>
            <a:r>
              <a:rPr lang="en-IN" b="1" dirty="0" smtClean="0"/>
              <a:t>Two approaches</a:t>
            </a:r>
          </a:p>
          <a:p>
            <a:pPr marL="1200150" lvl="3" indent="-342900"/>
            <a:r>
              <a:rPr lang="en-IN" dirty="0" smtClean="0"/>
              <a:t>Orchestration</a:t>
            </a:r>
          </a:p>
          <a:p>
            <a:pPr marL="1200150" lvl="3" indent="-342900"/>
            <a:endParaRPr lang="en-IN" dirty="0"/>
          </a:p>
          <a:p>
            <a:pPr marL="1200150" lvl="3" indent="-342900"/>
            <a:endParaRPr lang="en-IN" dirty="0" smtClean="0"/>
          </a:p>
          <a:p>
            <a:pPr marL="1200150" lvl="3" indent="-342900"/>
            <a:endParaRPr lang="en-IN" dirty="0"/>
          </a:p>
          <a:p>
            <a:pPr marL="1200150" lvl="3" indent="-342900"/>
            <a:endParaRPr lang="en-IN" dirty="0" smtClean="0"/>
          </a:p>
          <a:p>
            <a:pPr marL="1200150" lvl="3" indent="-342900"/>
            <a:endParaRPr lang="en-IN" dirty="0"/>
          </a:p>
          <a:p>
            <a:pPr marL="1200150" lvl="3" indent="-342900"/>
            <a:endParaRPr lang="en-IN" dirty="0" smtClean="0"/>
          </a:p>
          <a:p>
            <a:pPr marL="1200150" lvl="3" indent="-342900"/>
            <a:r>
              <a:rPr lang="en-IN" dirty="0" smtClean="0"/>
              <a:t>Choreography</a:t>
            </a:r>
            <a:endParaRPr lang="en-IN" dirty="0"/>
          </a:p>
        </p:txBody>
      </p:sp>
      <p:pic>
        <p:nvPicPr>
          <p:cNvPr id="4" name="Picture 3"/>
          <p:cNvPicPr>
            <a:picLocks noChangeAspect="1"/>
          </p:cNvPicPr>
          <p:nvPr/>
        </p:nvPicPr>
        <p:blipFill>
          <a:blip r:embed="rId3"/>
          <a:stretch>
            <a:fillRect/>
          </a:stretch>
        </p:blipFill>
        <p:spPr>
          <a:xfrm>
            <a:off x="5275020" y="1503680"/>
            <a:ext cx="2973833" cy="2234992"/>
          </a:xfrm>
          <a:prstGeom prst="rect">
            <a:avLst/>
          </a:prstGeom>
        </p:spPr>
      </p:pic>
      <p:pic>
        <p:nvPicPr>
          <p:cNvPr id="7" name="Picture 6"/>
          <p:cNvPicPr>
            <a:picLocks noChangeAspect="1"/>
          </p:cNvPicPr>
          <p:nvPr/>
        </p:nvPicPr>
        <p:blipFill>
          <a:blip r:embed="rId4"/>
          <a:stretch>
            <a:fillRect/>
          </a:stretch>
        </p:blipFill>
        <p:spPr>
          <a:xfrm>
            <a:off x="5228843" y="4114800"/>
            <a:ext cx="3066188" cy="2428938"/>
          </a:xfrm>
          <a:prstGeom prst="rect">
            <a:avLst/>
          </a:prstGeom>
        </p:spPr>
      </p:pic>
    </p:spTree>
    <p:extLst>
      <p:ext uri="{BB962C8B-B14F-4D97-AF65-F5344CB8AC3E}">
        <p14:creationId xmlns:p14="http://schemas.microsoft.com/office/powerpoint/2010/main" val="313018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8" y="269838"/>
            <a:ext cx="11802533" cy="756322"/>
          </a:xfrm>
        </p:spPr>
        <p:txBody>
          <a:bodyPr/>
          <a:lstStyle/>
          <a:p>
            <a:r>
              <a:rPr lang="en-IN" b="1" dirty="0" smtClean="0"/>
              <a:t>Applying </a:t>
            </a:r>
            <a:r>
              <a:rPr lang="en-IN" b="1" dirty="0" err="1" smtClean="0"/>
              <a:t>microservices</a:t>
            </a:r>
            <a:r>
              <a:rPr lang="en-IN" b="1" dirty="0" smtClean="0"/>
              <a:t> concepts</a:t>
            </a:r>
            <a:endParaRPr lang="en-IN" b="1" dirty="0"/>
          </a:p>
        </p:txBody>
      </p:sp>
      <p:sp>
        <p:nvSpPr>
          <p:cNvPr id="3" name="Content Placeholder 2"/>
          <p:cNvSpPr>
            <a:spLocks noGrp="1"/>
          </p:cNvSpPr>
          <p:nvPr>
            <p:ph idx="1"/>
          </p:nvPr>
        </p:nvSpPr>
        <p:spPr>
          <a:xfrm>
            <a:off x="304799" y="1503680"/>
            <a:ext cx="11802533" cy="5222240"/>
          </a:xfrm>
        </p:spPr>
        <p:txBody>
          <a:bodyPr>
            <a:normAutofit/>
          </a:bodyPr>
          <a:lstStyle/>
          <a:p>
            <a:pPr marL="342900" lvl="1" indent="-342900"/>
            <a:r>
              <a:rPr lang="en-IN" b="1" dirty="0" smtClean="0"/>
              <a:t>One microservice per VM or multiple?</a:t>
            </a:r>
          </a:p>
          <a:p>
            <a:pPr lvl="1"/>
            <a:r>
              <a:rPr lang="en-IN" dirty="0" smtClean="0"/>
              <a:t>This question typically arises when the services are simple, and the traffic volume is less.</a:t>
            </a:r>
          </a:p>
          <a:p>
            <a:pPr lvl="1"/>
            <a:endParaRPr lang="en-IN" dirty="0"/>
          </a:p>
          <a:p>
            <a:r>
              <a:rPr lang="en-IN" dirty="0"/>
              <a:t>Shared datasource</a:t>
            </a:r>
            <a:r>
              <a:rPr lang="en-IN" dirty="0" smtClean="0"/>
              <a:t>?</a:t>
            </a:r>
          </a:p>
          <a:p>
            <a:pPr lvl="1"/>
            <a:r>
              <a:rPr lang="en-IN" dirty="0" smtClean="0"/>
              <a:t>Shared </a:t>
            </a:r>
            <a:r>
              <a:rPr lang="en-IN" dirty="0" err="1" smtClean="0"/>
              <a:t>datamodels</a:t>
            </a:r>
            <a:r>
              <a:rPr lang="en-IN" dirty="0" smtClean="0"/>
              <a:t>, </a:t>
            </a:r>
            <a:r>
              <a:rPr lang="en-IN" dirty="0" err="1" smtClean="0"/>
              <a:t>sharedschema</a:t>
            </a:r>
            <a:r>
              <a:rPr lang="en-IN" dirty="0" smtClean="0"/>
              <a:t>, and shared tables are recipes </a:t>
            </a:r>
          </a:p>
          <a:p>
            <a:pPr marL="457200" lvl="1" indent="0">
              <a:buNone/>
            </a:pPr>
            <a:r>
              <a:rPr lang="en-IN" dirty="0"/>
              <a:t>	</a:t>
            </a:r>
            <a:r>
              <a:rPr lang="en-IN" dirty="0" smtClean="0"/>
              <a:t>for disasters when developing </a:t>
            </a:r>
            <a:r>
              <a:rPr lang="en-IN" dirty="0" err="1" smtClean="0"/>
              <a:t>microservices</a:t>
            </a:r>
            <a:endParaRPr lang="en-IN" dirty="0" smtClean="0"/>
          </a:p>
          <a:p>
            <a:pPr lvl="1"/>
            <a:r>
              <a:rPr lang="en-IN" dirty="0"/>
              <a:t>If the services have only a few tables, it may not be worth </a:t>
            </a:r>
            <a:endParaRPr lang="en-IN" dirty="0" smtClean="0"/>
          </a:p>
          <a:p>
            <a:pPr marL="457200" lvl="1" indent="0">
              <a:buNone/>
            </a:pPr>
            <a:r>
              <a:rPr lang="en-IN" dirty="0" smtClean="0"/>
              <a:t>  investing </a:t>
            </a:r>
            <a:r>
              <a:rPr lang="en-IN" dirty="0"/>
              <a:t>a full instance of a database like </a:t>
            </a:r>
            <a:r>
              <a:rPr lang="en-IN" dirty="0" smtClean="0"/>
              <a:t>an Oracle </a:t>
            </a:r>
            <a:r>
              <a:rPr lang="en-IN" dirty="0"/>
              <a:t>database instance. </a:t>
            </a:r>
            <a:endParaRPr lang="en-IN" dirty="0" smtClean="0"/>
          </a:p>
          <a:p>
            <a:pPr marL="457200" lvl="1" indent="0">
              <a:buNone/>
            </a:pPr>
            <a:r>
              <a:rPr lang="en-IN" dirty="0"/>
              <a:t> </a:t>
            </a:r>
            <a:r>
              <a:rPr lang="en-IN" dirty="0" smtClean="0"/>
              <a:t> In </a:t>
            </a:r>
            <a:r>
              <a:rPr lang="en-IN" dirty="0"/>
              <a:t>such cases, a schema level segregation is good enough to start </a:t>
            </a:r>
            <a:r>
              <a:rPr lang="en-IN" dirty="0" smtClean="0"/>
              <a:t>with.</a:t>
            </a:r>
            <a:endParaRPr lang="en-IN" dirty="0"/>
          </a:p>
          <a:p>
            <a:pPr marL="457200" lvl="1" indent="0">
              <a:buNone/>
            </a:pPr>
            <a:endParaRPr lang="en-IN" dirty="0"/>
          </a:p>
          <a:p>
            <a:pPr lvl="1"/>
            <a:endParaRPr lang="en-IN" dirty="0"/>
          </a:p>
        </p:txBody>
      </p:sp>
      <p:pic>
        <p:nvPicPr>
          <p:cNvPr id="5" name="Picture 4"/>
          <p:cNvPicPr>
            <a:picLocks noChangeAspect="1"/>
          </p:cNvPicPr>
          <p:nvPr/>
        </p:nvPicPr>
        <p:blipFill>
          <a:blip r:embed="rId3"/>
          <a:stretch>
            <a:fillRect/>
          </a:stretch>
        </p:blipFill>
        <p:spPr>
          <a:xfrm>
            <a:off x="9536636" y="2709574"/>
            <a:ext cx="1957927" cy="1865572"/>
          </a:xfrm>
          <a:prstGeom prst="rect">
            <a:avLst/>
          </a:prstGeom>
        </p:spPr>
      </p:pic>
    </p:spTree>
    <p:extLst>
      <p:ext uri="{BB962C8B-B14F-4D97-AF65-F5344CB8AC3E}">
        <p14:creationId xmlns:p14="http://schemas.microsoft.com/office/powerpoint/2010/main" val="649611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8" y="269838"/>
            <a:ext cx="11802533" cy="756322"/>
          </a:xfrm>
        </p:spPr>
        <p:txBody>
          <a:bodyPr/>
          <a:lstStyle/>
          <a:p>
            <a:r>
              <a:rPr lang="en-IN" b="1" dirty="0" smtClean="0"/>
              <a:t>Applying </a:t>
            </a:r>
            <a:r>
              <a:rPr lang="en-IN" b="1" dirty="0" err="1" smtClean="0"/>
              <a:t>microservices</a:t>
            </a:r>
            <a:r>
              <a:rPr lang="en-IN" b="1" dirty="0" smtClean="0"/>
              <a:t> concepts</a:t>
            </a:r>
            <a:endParaRPr lang="en-IN" b="1" dirty="0"/>
          </a:p>
        </p:txBody>
      </p:sp>
      <p:sp>
        <p:nvSpPr>
          <p:cNvPr id="3" name="Content Placeholder 2"/>
          <p:cNvSpPr>
            <a:spLocks noGrp="1"/>
          </p:cNvSpPr>
          <p:nvPr>
            <p:ph idx="1"/>
          </p:nvPr>
        </p:nvSpPr>
        <p:spPr>
          <a:xfrm>
            <a:off x="304799" y="1503680"/>
            <a:ext cx="11802533" cy="5222240"/>
          </a:xfrm>
        </p:spPr>
        <p:txBody>
          <a:bodyPr>
            <a:normAutofit/>
          </a:bodyPr>
          <a:lstStyle/>
          <a:p>
            <a:pPr marL="342900" lvl="1" indent="-342900"/>
            <a:r>
              <a:rPr lang="en-IN" b="1" dirty="0" smtClean="0"/>
              <a:t>Logging and monitoring</a:t>
            </a:r>
          </a:p>
          <a:p>
            <a:pPr lvl="1"/>
            <a:r>
              <a:rPr lang="en-IN" dirty="0"/>
              <a:t>The ability to collect all log messages and run analytics on top of the log messages</a:t>
            </a:r>
          </a:p>
          <a:p>
            <a:pPr lvl="1"/>
            <a:r>
              <a:rPr lang="en-IN" dirty="0"/>
              <a:t>The ability to correlate and track transactions end to end</a:t>
            </a:r>
          </a:p>
          <a:p>
            <a:pPr lvl="1"/>
            <a:r>
              <a:rPr lang="en-IN" dirty="0"/>
              <a:t>The ability to keep log information for longer time periods for trending and forecasting</a:t>
            </a:r>
          </a:p>
          <a:p>
            <a:pPr lvl="1"/>
            <a:r>
              <a:rPr lang="en-IN" dirty="0"/>
              <a:t>The ability to eliminate dependency on the local disk system</a:t>
            </a:r>
          </a:p>
          <a:p>
            <a:pPr lvl="1"/>
            <a:r>
              <a:rPr lang="en-IN" dirty="0"/>
              <a:t>The ability to aggregate log information coming from multiple sources such as network </a:t>
            </a:r>
            <a:r>
              <a:rPr lang="en-IN" dirty="0" smtClean="0"/>
              <a:t>devices, operating </a:t>
            </a:r>
            <a:r>
              <a:rPr lang="en-IN" dirty="0"/>
              <a:t>system, </a:t>
            </a:r>
            <a:r>
              <a:rPr lang="en-IN" dirty="0" err="1"/>
              <a:t>microservices</a:t>
            </a:r>
            <a:r>
              <a:rPr lang="en-IN" dirty="0"/>
              <a:t>, and so on</a:t>
            </a:r>
          </a:p>
          <a:p>
            <a:pPr marL="742950" lvl="2" indent="-342900"/>
            <a:endParaRPr lang="en-IN" dirty="0"/>
          </a:p>
        </p:txBody>
      </p:sp>
      <p:pic>
        <p:nvPicPr>
          <p:cNvPr id="6" name="Picture 5"/>
          <p:cNvPicPr>
            <a:picLocks noChangeAspect="1"/>
          </p:cNvPicPr>
          <p:nvPr/>
        </p:nvPicPr>
        <p:blipFill>
          <a:blip r:embed="rId3"/>
          <a:stretch>
            <a:fillRect/>
          </a:stretch>
        </p:blipFill>
        <p:spPr>
          <a:xfrm>
            <a:off x="3833728" y="4988560"/>
            <a:ext cx="5227296" cy="1376090"/>
          </a:xfrm>
          <a:prstGeom prst="rect">
            <a:avLst/>
          </a:prstGeom>
        </p:spPr>
      </p:pic>
    </p:spTree>
    <p:extLst>
      <p:ext uri="{BB962C8B-B14F-4D97-AF65-F5344CB8AC3E}">
        <p14:creationId xmlns:p14="http://schemas.microsoft.com/office/powerpoint/2010/main" val="4247796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8480" y="2170516"/>
            <a:ext cx="11193780" cy="369332"/>
          </a:xfrm>
          <a:prstGeom prst="rect">
            <a:avLst/>
          </a:prstGeom>
        </p:spPr>
        <p:txBody>
          <a:bodyPr wrap="square">
            <a:spAutoFit/>
          </a:bodyPr>
          <a:lstStyle/>
          <a:p>
            <a:pPr marL="285750" indent="-285750">
              <a:buFont typeface="Wingdings" panose="05000000000000000000" pitchFamily="2" charset="2"/>
              <a:buChar char="Ø"/>
            </a:pPr>
            <a:r>
              <a:rPr lang="en-IN" dirty="0" smtClean="0">
                <a:latin typeface="+mj-lt"/>
              </a:rPr>
              <a:t>Embrace Organization Agility</a:t>
            </a:r>
          </a:p>
        </p:txBody>
      </p:sp>
      <p:sp>
        <p:nvSpPr>
          <p:cNvPr id="2" name="Rectangle 1"/>
          <p:cNvSpPr/>
          <p:nvPr/>
        </p:nvSpPr>
        <p:spPr>
          <a:xfrm>
            <a:off x="538480" y="3142297"/>
            <a:ext cx="11252200" cy="2308324"/>
          </a:xfrm>
          <a:prstGeom prst="rect">
            <a:avLst/>
          </a:prstGeom>
        </p:spPr>
        <p:txBody>
          <a:bodyPr wrap="square">
            <a:spAutoFit/>
          </a:bodyPr>
          <a:lstStyle/>
          <a:p>
            <a:pPr marL="285750" indent="-285750">
              <a:buFont typeface="Wingdings" panose="05000000000000000000" pitchFamily="2" charset="2"/>
              <a:buChar char="Ø"/>
            </a:pPr>
            <a:r>
              <a:rPr lang="en-IN" dirty="0" smtClean="0">
                <a:latin typeface="+mj-lt"/>
              </a:rPr>
              <a:t>To </a:t>
            </a:r>
            <a:r>
              <a:rPr lang="en-IN" dirty="0" smtClean="0">
                <a:latin typeface="+mj-lt"/>
              </a:rPr>
              <a:t>build agile software systems, we must start with </a:t>
            </a:r>
            <a:r>
              <a:rPr lang="en-IN" dirty="0" smtClean="0">
                <a:latin typeface="+mj-lt"/>
              </a:rPr>
              <a:t>building </a:t>
            </a:r>
            <a:r>
              <a:rPr lang="en-IN" dirty="0" smtClean="0">
                <a:latin typeface="+mj-lt"/>
              </a:rPr>
              <a:t>agile organizational structures. </a:t>
            </a:r>
          </a:p>
          <a:p>
            <a:endParaRPr lang="en-IN" dirty="0">
              <a:latin typeface="+mj-lt"/>
            </a:endParaRPr>
          </a:p>
          <a:p>
            <a:r>
              <a:rPr lang="en-IN" dirty="0" smtClean="0">
                <a:latin typeface="+mj-lt"/>
              </a:rPr>
              <a:t>  This </a:t>
            </a:r>
            <a:r>
              <a:rPr lang="en-IN" dirty="0" smtClean="0">
                <a:latin typeface="+mj-lt"/>
              </a:rPr>
              <a:t>structure will facilitate the prerequisites we need </a:t>
            </a:r>
            <a:r>
              <a:rPr lang="en-IN" dirty="0" smtClean="0">
                <a:latin typeface="+mj-lt"/>
              </a:rPr>
              <a:t>for </a:t>
            </a:r>
            <a:r>
              <a:rPr lang="en-IN" dirty="0" smtClean="0">
                <a:latin typeface="+mj-lt"/>
              </a:rPr>
              <a:t>Microservices.</a:t>
            </a:r>
          </a:p>
          <a:p>
            <a:endParaRPr lang="en-IN" dirty="0">
              <a:latin typeface="+mj-lt"/>
            </a:endParaRPr>
          </a:p>
          <a:p>
            <a:endParaRPr lang="en-IN" dirty="0" smtClean="0">
              <a:latin typeface="+mj-lt"/>
            </a:endParaRPr>
          </a:p>
          <a:p>
            <a:r>
              <a:rPr lang="en-IN" dirty="0">
                <a:latin typeface="+mj-lt"/>
              </a:rPr>
              <a:t>Conway’s law: “organizations which design systems…are constrained to produce designs which are copies of the communication structures of these organizations.”</a:t>
            </a:r>
          </a:p>
        </p:txBody>
      </p:sp>
      <p:pic>
        <p:nvPicPr>
          <p:cNvPr id="6" name="Picture 5"/>
          <p:cNvPicPr>
            <a:picLocks noChangeAspect="1"/>
          </p:cNvPicPr>
          <p:nvPr/>
        </p:nvPicPr>
        <p:blipFill>
          <a:blip r:embed="rId3"/>
          <a:stretch>
            <a:fillRect/>
          </a:stretch>
        </p:blipFill>
        <p:spPr>
          <a:xfrm>
            <a:off x="8545512" y="1399222"/>
            <a:ext cx="2619375" cy="1743075"/>
          </a:xfrm>
          <a:prstGeom prst="rect">
            <a:avLst/>
          </a:prstGeom>
        </p:spPr>
      </p:pic>
      <p:sp>
        <p:nvSpPr>
          <p:cNvPr id="7" name="Title 1"/>
          <p:cNvSpPr>
            <a:spLocks noGrp="1"/>
          </p:cNvSpPr>
          <p:nvPr>
            <p:ph type="title"/>
          </p:nvPr>
        </p:nvSpPr>
        <p:spPr>
          <a:xfrm>
            <a:off x="538480" y="257253"/>
            <a:ext cx="11802533" cy="756322"/>
          </a:xfrm>
        </p:spPr>
        <p:txBody>
          <a:bodyPr/>
          <a:lstStyle/>
          <a:p>
            <a:r>
              <a:rPr lang="en-IN" b="1" dirty="0" smtClean="0"/>
              <a:t>Applying </a:t>
            </a:r>
            <a:r>
              <a:rPr lang="en-IN" b="1" dirty="0" err="1" smtClean="0"/>
              <a:t>microservices</a:t>
            </a:r>
            <a:r>
              <a:rPr lang="en-IN" b="1" dirty="0" smtClean="0"/>
              <a:t> concepts</a:t>
            </a:r>
            <a:endParaRPr lang="en-IN" b="1" dirty="0"/>
          </a:p>
        </p:txBody>
      </p:sp>
    </p:spTree>
    <p:extLst>
      <p:ext uri="{BB962C8B-B14F-4D97-AF65-F5344CB8AC3E}">
        <p14:creationId xmlns:p14="http://schemas.microsoft.com/office/powerpoint/2010/main" val="3742179356"/>
      </p:ext>
    </p:extLst>
  </p:cSld>
  <p:clrMapOvr>
    <a:masterClrMapping/>
  </p:clrMapOvr>
  <p:transition spd="slow">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824529" cy="1400530"/>
          </a:xfrm>
        </p:spPr>
        <p:txBody>
          <a:bodyPr/>
          <a:lstStyle/>
          <a:p>
            <a:r>
              <a:rPr lang="en-IN" b="1" dirty="0" smtClean="0"/>
              <a:t>Drawbacks?</a:t>
            </a:r>
            <a:endParaRPr lang="en-IN" dirty="0"/>
          </a:p>
        </p:txBody>
      </p:sp>
      <p:sp>
        <p:nvSpPr>
          <p:cNvPr id="4" name="Rectangle 3"/>
          <p:cNvSpPr/>
          <p:nvPr/>
        </p:nvSpPr>
        <p:spPr>
          <a:xfrm>
            <a:off x="586740" y="1327696"/>
            <a:ext cx="11140440" cy="646331"/>
          </a:xfrm>
          <a:prstGeom prst="rect">
            <a:avLst/>
          </a:prstGeom>
        </p:spPr>
        <p:txBody>
          <a:bodyPr wrap="square">
            <a:spAutoFit/>
          </a:bodyPr>
          <a:lstStyle/>
          <a:p>
            <a:r>
              <a:rPr lang="en-IN" dirty="0" smtClean="0">
                <a:latin typeface="+mj-lt"/>
              </a:rPr>
              <a:t>Microservices help solve the “how do we decouple our services and teams to move quickly </a:t>
            </a:r>
            <a:r>
              <a:rPr lang="en-IN" b="1" dirty="0" smtClean="0">
                <a:latin typeface="+mj-lt"/>
              </a:rPr>
              <a:t>at scale</a:t>
            </a:r>
            <a:r>
              <a:rPr lang="en-IN" dirty="0" smtClean="0">
                <a:latin typeface="+mj-lt"/>
              </a:rPr>
              <a:t>?” problem</a:t>
            </a:r>
            <a:endParaRPr lang="en-IN" dirty="0">
              <a:latin typeface="+mj-lt"/>
            </a:endParaRPr>
          </a:p>
        </p:txBody>
      </p:sp>
      <p:sp>
        <p:nvSpPr>
          <p:cNvPr id="5" name="Rectangle 4"/>
          <p:cNvSpPr/>
          <p:nvPr/>
        </p:nvSpPr>
        <p:spPr>
          <a:xfrm>
            <a:off x="586740" y="2084844"/>
            <a:ext cx="11277600" cy="2585323"/>
          </a:xfrm>
          <a:prstGeom prst="rect">
            <a:avLst/>
          </a:prstGeom>
        </p:spPr>
        <p:txBody>
          <a:bodyPr wrap="square">
            <a:spAutoFit/>
          </a:bodyPr>
          <a:lstStyle/>
          <a:p>
            <a:r>
              <a:rPr lang="en-IN" b="1" dirty="0" smtClean="0">
                <a:latin typeface="+mj-lt"/>
              </a:rPr>
              <a:t>Drawbacks</a:t>
            </a:r>
            <a:r>
              <a:rPr lang="en-IN" dirty="0" smtClean="0">
                <a:latin typeface="+mj-lt"/>
              </a:rPr>
              <a:t>. </a:t>
            </a:r>
          </a:p>
          <a:p>
            <a:endParaRPr lang="en-IN" dirty="0" smtClean="0">
              <a:latin typeface="+mj-lt"/>
            </a:endParaRPr>
          </a:p>
          <a:p>
            <a:pPr marL="285750" indent="-285750">
              <a:buFont typeface="Arial" panose="020B0604020202020204" pitchFamily="34" charset="0"/>
              <a:buChar char="•"/>
            </a:pPr>
            <a:r>
              <a:rPr lang="en-IN" dirty="0" smtClean="0">
                <a:latin typeface="+mj-lt"/>
              </a:rPr>
              <a:t>It </a:t>
            </a:r>
            <a:r>
              <a:rPr lang="en-IN" dirty="0" smtClean="0">
                <a:latin typeface="+mj-lt"/>
              </a:rPr>
              <a:t>can be more resource intensive. </a:t>
            </a:r>
          </a:p>
          <a:p>
            <a:pPr marL="285750" indent="-285750">
              <a:buFont typeface="Arial" panose="020B0604020202020204" pitchFamily="34" charset="0"/>
              <a:buChar char="•"/>
            </a:pPr>
            <a:r>
              <a:rPr lang="en-IN" dirty="0" smtClean="0">
                <a:latin typeface="+mj-lt"/>
              </a:rPr>
              <a:t>You may end up with what looks like duplication. </a:t>
            </a:r>
          </a:p>
          <a:p>
            <a:pPr marL="285750" indent="-285750">
              <a:buFont typeface="Arial" panose="020B0604020202020204" pitchFamily="34" charset="0"/>
              <a:buChar char="•"/>
            </a:pPr>
            <a:r>
              <a:rPr lang="en-IN" dirty="0" smtClean="0">
                <a:latin typeface="+mj-lt"/>
              </a:rPr>
              <a:t>Operational complexity is a lot higher. </a:t>
            </a:r>
          </a:p>
          <a:p>
            <a:pPr marL="285750" indent="-285750">
              <a:buFont typeface="Arial" panose="020B0604020202020204" pitchFamily="34" charset="0"/>
              <a:buChar char="•"/>
            </a:pPr>
            <a:r>
              <a:rPr lang="en-IN" dirty="0" smtClean="0">
                <a:latin typeface="+mj-lt"/>
              </a:rPr>
              <a:t>It becomes very difficult to understand the system holistically. </a:t>
            </a:r>
          </a:p>
          <a:p>
            <a:pPr marL="285750" indent="-285750">
              <a:buFont typeface="Arial" panose="020B0604020202020204" pitchFamily="34" charset="0"/>
              <a:buChar char="•"/>
            </a:pPr>
            <a:r>
              <a:rPr lang="en-IN" dirty="0" smtClean="0">
                <a:latin typeface="+mj-lt"/>
              </a:rPr>
              <a:t>It becomes significantly harder to debug problems. </a:t>
            </a:r>
          </a:p>
          <a:p>
            <a:pPr marL="285750" indent="-285750">
              <a:buFont typeface="Arial" panose="020B0604020202020204" pitchFamily="34" charset="0"/>
              <a:buChar char="•"/>
            </a:pPr>
            <a:r>
              <a:rPr lang="en-IN" dirty="0" smtClean="0">
                <a:latin typeface="+mj-lt"/>
              </a:rPr>
              <a:t>In some areas you may have to relax the notion of transaction. </a:t>
            </a:r>
          </a:p>
          <a:p>
            <a:pPr marL="285750" indent="-285750">
              <a:buFont typeface="Arial" panose="020B0604020202020204" pitchFamily="34" charset="0"/>
              <a:buChar char="•"/>
            </a:pPr>
            <a:r>
              <a:rPr lang="en-IN" dirty="0" smtClean="0">
                <a:latin typeface="+mj-lt"/>
              </a:rPr>
              <a:t>Teams may not have been designed to work like this.</a:t>
            </a:r>
            <a:endParaRPr lang="en-IN" dirty="0">
              <a:latin typeface="+mj-lt"/>
            </a:endParaRPr>
          </a:p>
        </p:txBody>
      </p:sp>
    </p:spTree>
    <p:extLst>
      <p:ext uri="{BB962C8B-B14F-4D97-AF65-F5344CB8AC3E}">
        <p14:creationId xmlns:p14="http://schemas.microsoft.com/office/powerpoint/2010/main" val="4106812812"/>
      </p:ext>
    </p:extLst>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47669" cy="1400530"/>
          </a:xfrm>
        </p:spPr>
        <p:txBody>
          <a:bodyPr/>
          <a:lstStyle/>
          <a:p>
            <a:r>
              <a:rPr lang="en-IN" b="1" dirty="0" smtClean="0"/>
              <a:t>Challenges</a:t>
            </a:r>
            <a:endParaRPr lang="en-IN" b="1" dirty="0"/>
          </a:p>
        </p:txBody>
      </p:sp>
      <p:sp>
        <p:nvSpPr>
          <p:cNvPr id="4" name="Rectangle 3"/>
          <p:cNvSpPr/>
          <p:nvPr/>
        </p:nvSpPr>
        <p:spPr>
          <a:xfrm>
            <a:off x="646110" y="1242536"/>
            <a:ext cx="11157269" cy="646331"/>
          </a:xfrm>
          <a:prstGeom prst="rect">
            <a:avLst/>
          </a:prstGeom>
        </p:spPr>
        <p:txBody>
          <a:bodyPr wrap="square">
            <a:spAutoFit/>
          </a:bodyPr>
          <a:lstStyle/>
          <a:p>
            <a:r>
              <a:rPr lang="en-IN" dirty="0" smtClean="0">
                <a:latin typeface="+mj-lt"/>
              </a:rPr>
              <a:t>Designing </a:t>
            </a:r>
            <a:r>
              <a:rPr lang="en-IN" dirty="0">
                <a:latin typeface="+mj-lt"/>
              </a:rPr>
              <a:t>cloud-native applications following a </a:t>
            </a:r>
            <a:r>
              <a:rPr lang="en-IN" dirty="0" smtClean="0">
                <a:latin typeface="+mj-lt"/>
              </a:rPr>
              <a:t>Microservices approach requires thinking differently about how to build, deploy and operate them.</a:t>
            </a:r>
            <a:endParaRPr lang="en-IN" dirty="0">
              <a:latin typeface="+mj-lt"/>
            </a:endParaRPr>
          </a:p>
        </p:txBody>
      </p:sp>
      <p:sp>
        <p:nvSpPr>
          <p:cNvPr id="5" name="Rectangle 4"/>
          <p:cNvSpPr/>
          <p:nvPr/>
        </p:nvSpPr>
        <p:spPr>
          <a:xfrm>
            <a:off x="1232620" y="1853248"/>
            <a:ext cx="2626040" cy="369332"/>
          </a:xfrm>
          <a:prstGeom prst="rect">
            <a:avLst/>
          </a:prstGeom>
        </p:spPr>
        <p:txBody>
          <a:bodyPr wrap="none">
            <a:spAutoFit/>
          </a:bodyPr>
          <a:lstStyle/>
          <a:p>
            <a:pPr marL="285750" indent="-285750">
              <a:buFont typeface="Wingdings" panose="05000000000000000000" pitchFamily="2" charset="2"/>
              <a:buChar char="Ø"/>
            </a:pPr>
            <a:r>
              <a:rPr lang="en-IN" dirty="0" smtClean="0">
                <a:latin typeface="+mj-lt"/>
              </a:rPr>
              <a:t>Design for Faults</a:t>
            </a:r>
            <a:endParaRPr lang="en-IN" dirty="0">
              <a:latin typeface="+mj-lt"/>
            </a:endParaRPr>
          </a:p>
        </p:txBody>
      </p:sp>
      <p:sp>
        <p:nvSpPr>
          <p:cNvPr id="6" name="Rectangle 5"/>
          <p:cNvSpPr/>
          <p:nvPr/>
        </p:nvSpPr>
        <p:spPr>
          <a:xfrm>
            <a:off x="2049780" y="2401686"/>
            <a:ext cx="9646920" cy="646331"/>
          </a:xfrm>
          <a:prstGeom prst="rect">
            <a:avLst/>
          </a:prstGeom>
        </p:spPr>
        <p:txBody>
          <a:bodyPr wrap="square">
            <a:spAutoFit/>
          </a:bodyPr>
          <a:lstStyle/>
          <a:p>
            <a:r>
              <a:rPr lang="en-IN" dirty="0" smtClean="0">
                <a:latin typeface="+mj-lt"/>
              </a:rPr>
              <a:t>Building distributed systems is different from </a:t>
            </a:r>
            <a:r>
              <a:rPr lang="en-IN" smtClean="0">
                <a:latin typeface="+mj-lt"/>
              </a:rPr>
              <a:t>building shared memory</a:t>
            </a:r>
            <a:r>
              <a:rPr lang="en-IN" dirty="0" smtClean="0">
                <a:latin typeface="+mj-lt"/>
              </a:rPr>
              <a:t>, single process, monolithic applications.</a:t>
            </a:r>
            <a:endParaRPr lang="en-IN" dirty="0">
              <a:latin typeface="+mj-lt"/>
            </a:endParaRPr>
          </a:p>
        </p:txBody>
      </p:sp>
      <p:sp>
        <p:nvSpPr>
          <p:cNvPr id="7" name="Rectangle 6"/>
          <p:cNvSpPr/>
          <p:nvPr/>
        </p:nvSpPr>
        <p:spPr>
          <a:xfrm>
            <a:off x="2587345" y="3227123"/>
            <a:ext cx="4616970" cy="369332"/>
          </a:xfrm>
          <a:prstGeom prst="rect">
            <a:avLst/>
          </a:prstGeom>
        </p:spPr>
        <p:txBody>
          <a:bodyPr wrap="none">
            <a:spAutoFit/>
          </a:bodyPr>
          <a:lstStyle/>
          <a:p>
            <a:r>
              <a:rPr lang="en-IN" dirty="0" smtClean="0">
                <a:latin typeface="+mj-lt"/>
              </a:rPr>
              <a:t>Networks are inherently unreliable.</a:t>
            </a:r>
            <a:endParaRPr lang="en-IN" dirty="0">
              <a:latin typeface="+mj-lt"/>
            </a:endParaRPr>
          </a:p>
        </p:txBody>
      </p:sp>
      <p:sp>
        <p:nvSpPr>
          <p:cNvPr id="8" name="Rectangle 7"/>
          <p:cNvSpPr/>
          <p:nvPr/>
        </p:nvSpPr>
        <p:spPr>
          <a:xfrm>
            <a:off x="2587345" y="3748944"/>
            <a:ext cx="6769802" cy="369332"/>
          </a:xfrm>
          <a:prstGeom prst="rect">
            <a:avLst/>
          </a:prstGeom>
        </p:spPr>
        <p:txBody>
          <a:bodyPr wrap="none">
            <a:spAutoFit/>
          </a:bodyPr>
          <a:lstStyle/>
          <a:p>
            <a:r>
              <a:rPr lang="en-IN" dirty="0" smtClean="0">
                <a:latin typeface="+mj-lt"/>
              </a:rPr>
              <a:t>Latent network calls can be very difficult to debug.</a:t>
            </a:r>
            <a:endParaRPr lang="en-IN" dirty="0">
              <a:latin typeface="+mj-lt"/>
            </a:endParaRPr>
          </a:p>
        </p:txBody>
      </p:sp>
      <p:sp>
        <p:nvSpPr>
          <p:cNvPr id="9" name="Rectangle 8"/>
          <p:cNvSpPr/>
          <p:nvPr/>
        </p:nvSpPr>
        <p:spPr>
          <a:xfrm>
            <a:off x="1232620" y="4524494"/>
            <a:ext cx="4525598" cy="369332"/>
          </a:xfrm>
          <a:prstGeom prst="rect">
            <a:avLst/>
          </a:prstGeom>
        </p:spPr>
        <p:txBody>
          <a:bodyPr wrap="none">
            <a:spAutoFit/>
          </a:bodyPr>
          <a:lstStyle/>
          <a:p>
            <a:pPr marL="285750" indent="-285750">
              <a:buFont typeface="Wingdings" panose="05000000000000000000" pitchFamily="2" charset="2"/>
              <a:buChar char="Ø"/>
            </a:pPr>
            <a:r>
              <a:rPr lang="en-IN" dirty="0" smtClean="0">
                <a:latin typeface="+mj-lt"/>
              </a:rPr>
              <a:t>Design with Dependencies in Mind</a:t>
            </a:r>
            <a:endParaRPr lang="en-IN" dirty="0">
              <a:latin typeface="+mj-lt"/>
            </a:endParaRPr>
          </a:p>
        </p:txBody>
      </p:sp>
      <p:sp>
        <p:nvSpPr>
          <p:cNvPr id="10" name="Rectangle 9"/>
          <p:cNvSpPr/>
          <p:nvPr/>
        </p:nvSpPr>
        <p:spPr>
          <a:xfrm>
            <a:off x="2020142" y="4893826"/>
            <a:ext cx="10004218" cy="369332"/>
          </a:xfrm>
          <a:prstGeom prst="rect">
            <a:avLst/>
          </a:prstGeom>
        </p:spPr>
        <p:txBody>
          <a:bodyPr wrap="square">
            <a:spAutoFit/>
          </a:bodyPr>
          <a:lstStyle/>
          <a:p>
            <a:r>
              <a:rPr lang="en-IN" dirty="0" smtClean="0">
                <a:latin typeface="+mj-lt"/>
              </a:rPr>
              <a:t>Need loose coupling in our teams, in our technology, and our governance.</a:t>
            </a:r>
            <a:endParaRPr lang="en-IN" dirty="0">
              <a:latin typeface="+mj-lt"/>
            </a:endParaRPr>
          </a:p>
        </p:txBody>
      </p:sp>
    </p:spTree>
    <p:extLst>
      <p:ext uri="{BB962C8B-B14F-4D97-AF65-F5344CB8AC3E}">
        <p14:creationId xmlns:p14="http://schemas.microsoft.com/office/powerpoint/2010/main" val="2826886331"/>
      </p:ext>
    </p:extLst>
  </p:cSld>
  <p:clrMapOvr>
    <a:masterClrMapping/>
  </p:clrMapOvr>
  <p:transition spd="slow">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47669" cy="1400530"/>
          </a:xfrm>
        </p:spPr>
        <p:txBody>
          <a:bodyPr/>
          <a:lstStyle/>
          <a:p>
            <a:r>
              <a:rPr lang="en-IN" b="1" dirty="0" smtClean="0"/>
              <a:t>Challenges</a:t>
            </a:r>
            <a:endParaRPr lang="en-IN" b="1" dirty="0"/>
          </a:p>
        </p:txBody>
      </p:sp>
      <p:sp>
        <p:nvSpPr>
          <p:cNvPr id="5" name="Rectangle 4"/>
          <p:cNvSpPr/>
          <p:nvPr/>
        </p:nvSpPr>
        <p:spPr>
          <a:xfrm>
            <a:off x="1240240" y="1483916"/>
            <a:ext cx="4272323" cy="369332"/>
          </a:xfrm>
          <a:prstGeom prst="rect">
            <a:avLst/>
          </a:prstGeom>
        </p:spPr>
        <p:txBody>
          <a:bodyPr wrap="none">
            <a:spAutoFit/>
          </a:bodyPr>
          <a:lstStyle/>
          <a:p>
            <a:pPr marL="285750" indent="-285750">
              <a:buFont typeface="Wingdings" panose="05000000000000000000" pitchFamily="2" charset="2"/>
              <a:buChar char="Ø"/>
            </a:pPr>
            <a:r>
              <a:rPr lang="en-IN" dirty="0" smtClean="0">
                <a:latin typeface="+mj-lt"/>
              </a:rPr>
              <a:t>Design with the Domain in Mind</a:t>
            </a:r>
            <a:endParaRPr lang="en-IN" dirty="0">
              <a:latin typeface="+mj-lt"/>
            </a:endParaRPr>
          </a:p>
        </p:txBody>
      </p:sp>
      <p:sp>
        <p:nvSpPr>
          <p:cNvPr id="3" name="Rectangle 2"/>
          <p:cNvSpPr/>
          <p:nvPr/>
        </p:nvSpPr>
        <p:spPr>
          <a:xfrm>
            <a:off x="1973580" y="1966436"/>
            <a:ext cx="9867900" cy="646331"/>
          </a:xfrm>
          <a:prstGeom prst="rect">
            <a:avLst/>
          </a:prstGeom>
        </p:spPr>
        <p:txBody>
          <a:bodyPr wrap="square">
            <a:spAutoFit/>
          </a:bodyPr>
          <a:lstStyle/>
          <a:p>
            <a:r>
              <a:rPr lang="en-IN" dirty="0" smtClean="0">
                <a:latin typeface="+mj-lt"/>
              </a:rPr>
              <a:t>Identify and explicitly separate the different models and ensure they’re cohesive and unambiguous within their own bounded context.</a:t>
            </a:r>
            <a:endParaRPr lang="en-IN" dirty="0">
              <a:latin typeface="+mj-lt"/>
            </a:endParaRPr>
          </a:p>
        </p:txBody>
      </p:sp>
      <p:sp>
        <p:nvSpPr>
          <p:cNvPr id="11" name="Rectangle 10"/>
          <p:cNvSpPr/>
          <p:nvPr/>
        </p:nvSpPr>
        <p:spPr>
          <a:xfrm>
            <a:off x="1973580" y="2667476"/>
            <a:ext cx="9936480" cy="923330"/>
          </a:xfrm>
          <a:prstGeom prst="rect">
            <a:avLst/>
          </a:prstGeom>
        </p:spPr>
        <p:txBody>
          <a:bodyPr wrap="square">
            <a:spAutoFit/>
          </a:bodyPr>
          <a:lstStyle/>
          <a:p>
            <a:r>
              <a:rPr lang="en-IN" dirty="0" smtClean="0">
                <a:latin typeface="+mj-lt"/>
              </a:rPr>
              <a:t>A bounded context is a set of domain objects that implement a model that tries to simplify and communicate a part of the business, code, and organization.</a:t>
            </a:r>
            <a:endParaRPr lang="en-IN" dirty="0">
              <a:latin typeface="+mj-lt"/>
            </a:endParaRPr>
          </a:p>
        </p:txBody>
      </p:sp>
      <p:sp>
        <p:nvSpPr>
          <p:cNvPr id="12" name="Rectangle 11"/>
          <p:cNvSpPr/>
          <p:nvPr/>
        </p:nvSpPr>
        <p:spPr>
          <a:xfrm>
            <a:off x="1973580" y="3511034"/>
            <a:ext cx="6389891" cy="369332"/>
          </a:xfrm>
          <a:prstGeom prst="rect">
            <a:avLst/>
          </a:prstGeom>
        </p:spPr>
        <p:txBody>
          <a:bodyPr wrap="none">
            <a:spAutoFit/>
          </a:bodyPr>
          <a:lstStyle/>
          <a:p>
            <a:r>
              <a:rPr lang="en-IN" dirty="0" smtClean="0">
                <a:latin typeface="+mj-lt"/>
              </a:rPr>
              <a:t>This deep understanding of the domain takes time.</a:t>
            </a:r>
            <a:endParaRPr lang="en-IN" dirty="0">
              <a:latin typeface="+mj-lt"/>
            </a:endParaRPr>
          </a:p>
        </p:txBody>
      </p:sp>
    </p:spTree>
    <p:extLst>
      <p:ext uri="{BB962C8B-B14F-4D97-AF65-F5344CB8AC3E}">
        <p14:creationId xmlns:p14="http://schemas.microsoft.com/office/powerpoint/2010/main" val="3612370942"/>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4820" y="1670636"/>
            <a:ext cx="11193780" cy="369332"/>
          </a:xfrm>
          <a:prstGeom prst="rect">
            <a:avLst/>
          </a:prstGeom>
        </p:spPr>
        <p:txBody>
          <a:bodyPr wrap="square">
            <a:spAutoFit/>
          </a:bodyPr>
          <a:lstStyle/>
          <a:p>
            <a:pPr marL="285750" indent="-285750">
              <a:buFont typeface="Wingdings" panose="05000000000000000000" pitchFamily="2" charset="2"/>
              <a:buChar char="Ø"/>
            </a:pPr>
            <a:r>
              <a:rPr lang="en-IN" dirty="0" smtClean="0">
                <a:latin typeface="+mj-lt"/>
              </a:rPr>
              <a:t>Microservices are not a technology-only discussion. </a:t>
            </a:r>
          </a:p>
        </p:txBody>
      </p:sp>
      <p:sp>
        <p:nvSpPr>
          <p:cNvPr id="6" name="Rectangle 5"/>
          <p:cNvSpPr/>
          <p:nvPr/>
        </p:nvSpPr>
        <p:spPr>
          <a:xfrm>
            <a:off x="464820" y="2321778"/>
            <a:ext cx="7957820" cy="3139321"/>
          </a:xfrm>
          <a:prstGeom prst="rect">
            <a:avLst/>
          </a:prstGeom>
        </p:spPr>
        <p:txBody>
          <a:bodyPr wrap="square">
            <a:spAutoFit/>
          </a:bodyPr>
          <a:lstStyle/>
          <a:p>
            <a:pPr lvl="1"/>
            <a:endParaRPr lang="en-IN" dirty="0">
              <a:latin typeface="+mj-lt"/>
            </a:endParaRPr>
          </a:p>
          <a:p>
            <a:pPr marL="285750" indent="-285750">
              <a:buFont typeface="Wingdings" panose="05000000000000000000" pitchFamily="2" charset="2"/>
              <a:buChar char="Ø"/>
            </a:pPr>
            <a:r>
              <a:rPr lang="en-IN" dirty="0" smtClean="0">
                <a:latin typeface="+mj-lt"/>
              </a:rPr>
              <a:t>Business </a:t>
            </a:r>
            <a:r>
              <a:rPr lang="en-IN" dirty="0">
                <a:latin typeface="+mj-lt"/>
              </a:rPr>
              <a:t>demand as a catalyst for Microservices </a:t>
            </a:r>
            <a:r>
              <a:rPr lang="en-IN" dirty="0" smtClean="0">
                <a:latin typeface="+mj-lt"/>
              </a:rPr>
              <a:t>evolution</a:t>
            </a:r>
          </a:p>
          <a:p>
            <a:pPr marL="285750" indent="-285750">
              <a:buFont typeface="Wingdings" panose="05000000000000000000" pitchFamily="2" charset="2"/>
              <a:buChar char="Ø"/>
            </a:pPr>
            <a:endParaRPr lang="en-IN" dirty="0">
              <a:latin typeface="+mj-lt"/>
            </a:endParaRPr>
          </a:p>
          <a:p>
            <a:pPr lvl="1"/>
            <a:r>
              <a:rPr lang="en-IN" dirty="0" smtClean="0">
                <a:latin typeface="+mj-lt"/>
              </a:rPr>
              <a:t>Microservices promise more agility, speed of delivery,</a:t>
            </a:r>
          </a:p>
          <a:p>
            <a:pPr lvl="1"/>
            <a:r>
              <a:rPr lang="en-IN" dirty="0">
                <a:latin typeface="+mj-lt"/>
              </a:rPr>
              <a:t>a</a:t>
            </a:r>
            <a:r>
              <a:rPr lang="en-IN" dirty="0" smtClean="0">
                <a:latin typeface="+mj-lt"/>
              </a:rPr>
              <a:t>nd scale compared to traditional monolithic applications.</a:t>
            </a:r>
          </a:p>
          <a:p>
            <a:pPr lvl="1"/>
            <a:endParaRPr lang="en-IN" dirty="0">
              <a:latin typeface="+mj-lt"/>
            </a:endParaRPr>
          </a:p>
          <a:p>
            <a:pPr lvl="1"/>
            <a:r>
              <a:rPr lang="en-IN" dirty="0">
                <a:latin typeface="+mj-lt"/>
              </a:rPr>
              <a:t>Microservices provide an approach for developing quick and agile applications, resulting in less overall cost.</a:t>
            </a:r>
          </a:p>
          <a:p>
            <a:pPr marL="285750" indent="-285750">
              <a:buFont typeface="Wingdings" panose="05000000000000000000" pitchFamily="2" charset="2"/>
              <a:buChar char="Ø"/>
            </a:pPr>
            <a:endParaRPr lang="en-IN" dirty="0" smtClean="0">
              <a:latin typeface="+mj-lt"/>
            </a:endParaRPr>
          </a:p>
          <a:p>
            <a:pPr marL="285750" indent="-285750">
              <a:buFont typeface="Wingdings" panose="05000000000000000000" pitchFamily="2" charset="2"/>
              <a:buChar char="Ø"/>
            </a:pPr>
            <a:endParaRPr lang="en-IN" dirty="0">
              <a:latin typeface="+mj-lt"/>
            </a:endParaRPr>
          </a:p>
          <a:p>
            <a:pPr lvl="1"/>
            <a:endParaRPr lang="en-IN" dirty="0">
              <a:latin typeface="+mj-lt"/>
            </a:endParaRPr>
          </a:p>
        </p:txBody>
      </p:sp>
      <p:pic>
        <p:nvPicPr>
          <p:cNvPr id="2" name="Picture 1"/>
          <p:cNvPicPr>
            <a:picLocks noChangeAspect="1"/>
          </p:cNvPicPr>
          <p:nvPr/>
        </p:nvPicPr>
        <p:blipFill>
          <a:blip r:embed="rId3"/>
          <a:stretch>
            <a:fillRect/>
          </a:stretch>
        </p:blipFill>
        <p:spPr>
          <a:xfrm>
            <a:off x="8616315" y="1262538"/>
            <a:ext cx="3371850" cy="2628900"/>
          </a:xfrm>
          <a:prstGeom prst="rect">
            <a:avLst/>
          </a:prstGeom>
        </p:spPr>
      </p:pic>
      <p:pic>
        <p:nvPicPr>
          <p:cNvPr id="3" name="Picture 2"/>
          <p:cNvPicPr>
            <a:picLocks noChangeAspect="1"/>
          </p:cNvPicPr>
          <p:nvPr/>
        </p:nvPicPr>
        <p:blipFill>
          <a:blip r:embed="rId4"/>
          <a:stretch>
            <a:fillRect/>
          </a:stretch>
        </p:blipFill>
        <p:spPr>
          <a:xfrm>
            <a:off x="8616315" y="4041128"/>
            <a:ext cx="3371850" cy="2570848"/>
          </a:xfrm>
          <a:prstGeom prst="rect">
            <a:avLst/>
          </a:prstGeom>
        </p:spPr>
      </p:pic>
      <p:sp>
        <p:nvSpPr>
          <p:cNvPr id="7" name="Title 1"/>
          <p:cNvSpPr>
            <a:spLocks noGrp="1"/>
          </p:cNvSpPr>
          <p:nvPr>
            <p:ph type="title"/>
          </p:nvPr>
        </p:nvSpPr>
        <p:spPr>
          <a:xfrm>
            <a:off x="304800" y="452718"/>
            <a:ext cx="11802533" cy="1400530"/>
          </a:xfrm>
        </p:spPr>
        <p:txBody>
          <a:bodyPr/>
          <a:lstStyle/>
          <a:p>
            <a:pPr lvl="0"/>
            <a:r>
              <a:rPr lang="en-IN" b="1" dirty="0"/>
              <a:t>The evolution of </a:t>
            </a:r>
            <a:r>
              <a:rPr lang="en-IN" b="1" dirty="0" smtClean="0"/>
              <a:t>Microservices</a:t>
            </a:r>
            <a:r>
              <a:rPr lang="en-IN" b="1" dirty="0"/>
              <a:t/>
            </a:r>
            <a:br>
              <a:rPr lang="en-IN" b="1" dirty="0"/>
            </a:br>
            <a:endParaRPr lang="en-IN" b="1" dirty="0"/>
          </a:p>
        </p:txBody>
      </p:sp>
    </p:spTree>
    <p:extLst>
      <p:ext uri="{BB962C8B-B14F-4D97-AF65-F5344CB8AC3E}">
        <p14:creationId xmlns:p14="http://schemas.microsoft.com/office/powerpoint/2010/main" val="3596648090"/>
      </p:ext>
    </p:extLst>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47669" cy="1400530"/>
          </a:xfrm>
        </p:spPr>
        <p:txBody>
          <a:bodyPr/>
          <a:lstStyle/>
          <a:p>
            <a:r>
              <a:rPr lang="en-IN" b="1" dirty="0" smtClean="0"/>
              <a:t>Challenges</a:t>
            </a:r>
            <a:endParaRPr lang="en-IN" b="1" dirty="0"/>
          </a:p>
        </p:txBody>
      </p:sp>
      <p:sp>
        <p:nvSpPr>
          <p:cNvPr id="5" name="Rectangle 4"/>
          <p:cNvSpPr/>
          <p:nvPr/>
        </p:nvSpPr>
        <p:spPr>
          <a:xfrm>
            <a:off x="1240240" y="1483916"/>
            <a:ext cx="4019049" cy="369332"/>
          </a:xfrm>
          <a:prstGeom prst="rect">
            <a:avLst/>
          </a:prstGeom>
        </p:spPr>
        <p:txBody>
          <a:bodyPr wrap="none">
            <a:spAutoFit/>
          </a:bodyPr>
          <a:lstStyle/>
          <a:p>
            <a:pPr marL="285750" indent="-285750">
              <a:buFont typeface="Wingdings" panose="05000000000000000000" pitchFamily="2" charset="2"/>
              <a:buChar char="Ø"/>
            </a:pPr>
            <a:r>
              <a:rPr lang="en-IN" dirty="0" smtClean="0">
                <a:latin typeface="+mj-lt"/>
              </a:rPr>
              <a:t>Design with Promises in Mind</a:t>
            </a:r>
          </a:p>
        </p:txBody>
      </p:sp>
      <p:sp>
        <p:nvSpPr>
          <p:cNvPr id="4" name="Rectangle 3"/>
          <p:cNvSpPr/>
          <p:nvPr/>
        </p:nvSpPr>
        <p:spPr>
          <a:xfrm>
            <a:off x="1829774" y="1961116"/>
            <a:ext cx="10194586" cy="646331"/>
          </a:xfrm>
          <a:prstGeom prst="rect">
            <a:avLst/>
          </a:prstGeom>
        </p:spPr>
        <p:txBody>
          <a:bodyPr wrap="square">
            <a:spAutoFit/>
          </a:bodyPr>
          <a:lstStyle/>
          <a:p>
            <a:r>
              <a:rPr lang="en-IN" dirty="0" smtClean="0">
                <a:latin typeface="+mj-lt"/>
              </a:rPr>
              <a:t>it’s very important to keep in mind the relationship between service provider and service consumer.</a:t>
            </a:r>
            <a:endParaRPr lang="en-IN" dirty="0">
              <a:latin typeface="+mj-lt"/>
            </a:endParaRPr>
          </a:p>
        </p:txBody>
      </p:sp>
      <p:sp>
        <p:nvSpPr>
          <p:cNvPr id="3" name="Rectangle 2"/>
          <p:cNvSpPr/>
          <p:nvPr/>
        </p:nvSpPr>
        <p:spPr>
          <a:xfrm>
            <a:off x="1829774" y="2995136"/>
            <a:ext cx="10362226" cy="646331"/>
          </a:xfrm>
          <a:prstGeom prst="rect">
            <a:avLst/>
          </a:prstGeom>
        </p:spPr>
        <p:txBody>
          <a:bodyPr wrap="square">
            <a:spAutoFit/>
          </a:bodyPr>
          <a:lstStyle/>
          <a:p>
            <a:r>
              <a:rPr lang="en-IN" dirty="0">
                <a:latin typeface="+mj-lt"/>
              </a:rPr>
              <a:t>In the </a:t>
            </a:r>
            <a:r>
              <a:rPr lang="en-IN" dirty="0" smtClean="0">
                <a:latin typeface="+mj-lt"/>
              </a:rPr>
              <a:t>course of </a:t>
            </a:r>
            <a:r>
              <a:rPr lang="en-IN" dirty="0">
                <a:latin typeface="+mj-lt"/>
              </a:rPr>
              <a:t>trying to keep a promise, it helps to have empathy for the rest </a:t>
            </a:r>
            <a:r>
              <a:rPr lang="en-IN" dirty="0" smtClean="0">
                <a:latin typeface="+mj-lt"/>
              </a:rPr>
              <a:t>of the </a:t>
            </a:r>
            <a:r>
              <a:rPr lang="en-IN" dirty="0">
                <a:latin typeface="+mj-lt"/>
              </a:rPr>
              <a:t>system and the service quality we’re trying to uphold.</a:t>
            </a:r>
          </a:p>
        </p:txBody>
      </p:sp>
    </p:spTree>
    <p:extLst>
      <p:ext uri="{BB962C8B-B14F-4D97-AF65-F5344CB8AC3E}">
        <p14:creationId xmlns:p14="http://schemas.microsoft.com/office/powerpoint/2010/main" val="1235738135"/>
      </p:ext>
    </p:extLst>
  </p:cSld>
  <p:clrMapOvr>
    <a:masterClrMapping/>
  </p:clrMapOvr>
  <p:transition spd="slow">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551" y="223520"/>
            <a:ext cx="10964230" cy="1629728"/>
          </a:xfrm>
        </p:spPr>
        <p:txBody>
          <a:bodyPr/>
          <a:lstStyle/>
          <a:p>
            <a:r>
              <a:rPr lang="en-IN" b="1" dirty="0" smtClean="0"/>
              <a:t>Challenges</a:t>
            </a:r>
            <a:endParaRPr lang="en-IN" b="1" dirty="0"/>
          </a:p>
        </p:txBody>
      </p:sp>
      <p:sp>
        <p:nvSpPr>
          <p:cNvPr id="5" name="Rectangle 4"/>
          <p:cNvSpPr/>
          <p:nvPr/>
        </p:nvSpPr>
        <p:spPr>
          <a:xfrm>
            <a:off x="488400" y="1199436"/>
            <a:ext cx="4213013" cy="369332"/>
          </a:xfrm>
          <a:prstGeom prst="rect">
            <a:avLst/>
          </a:prstGeom>
        </p:spPr>
        <p:txBody>
          <a:bodyPr wrap="none">
            <a:spAutoFit/>
          </a:bodyPr>
          <a:lstStyle/>
          <a:p>
            <a:pPr marL="285750" indent="-285750">
              <a:buFont typeface="Wingdings" panose="05000000000000000000" pitchFamily="2" charset="2"/>
              <a:buChar char="Ø"/>
            </a:pPr>
            <a:r>
              <a:rPr lang="en-IN" dirty="0" smtClean="0"/>
              <a:t>Distributed Systems Management</a:t>
            </a:r>
          </a:p>
        </p:txBody>
      </p:sp>
      <p:sp>
        <p:nvSpPr>
          <p:cNvPr id="3" name="Rectangle 2"/>
          <p:cNvSpPr/>
          <p:nvPr/>
        </p:nvSpPr>
        <p:spPr>
          <a:xfrm>
            <a:off x="229550" y="2054662"/>
            <a:ext cx="11962450" cy="4801314"/>
          </a:xfrm>
          <a:prstGeom prst="rect">
            <a:avLst/>
          </a:prstGeom>
        </p:spPr>
        <p:txBody>
          <a:bodyPr wrap="square">
            <a:spAutoFit/>
          </a:bodyPr>
          <a:lstStyle/>
          <a:p>
            <a:r>
              <a:rPr lang="en-IN" dirty="0">
                <a:latin typeface="+mj-lt"/>
              </a:rPr>
              <a:t>Some quick questions about the manageability of a </a:t>
            </a:r>
            <a:r>
              <a:rPr lang="en-IN" dirty="0" smtClean="0">
                <a:latin typeface="+mj-lt"/>
              </a:rPr>
              <a:t>Microservices deployment:</a:t>
            </a:r>
          </a:p>
          <a:p>
            <a:endParaRPr lang="en-IN" dirty="0">
              <a:latin typeface="+mj-lt"/>
            </a:endParaRPr>
          </a:p>
          <a:p>
            <a:r>
              <a:rPr lang="en-IN" dirty="0">
                <a:latin typeface="+mj-lt"/>
              </a:rPr>
              <a:t>• How do we start and stop a fleet of services?</a:t>
            </a:r>
          </a:p>
          <a:p>
            <a:r>
              <a:rPr lang="en-IN" dirty="0" smtClean="0">
                <a:latin typeface="+mj-lt"/>
              </a:rPr>
              <a:t>• How </a:t>
            </a:r>
            <a:r>
              <a:rPr lang="en-IN" dirty="0">
                <a:latin typeface="+mj-lt"/>
              </a:rPr>
              <a:t>do we aggregate logs/metrics/SLAs across </a:t>
            </a:r>
            <a:r>
              <a:rPr lang="en-IN" dirty="0" smtClean="0">
                <a:latin typeface="+mj-lt"/>
              </a:rPr>
              <a:t>Microservices?</a:t>
            </a:r>
            <a:endParaRPr lang="en-IN" dirty="0">
              <a:latin typeface="+mj-lt"/>
            </a:endParaRPr>
          </a:p>
          <a:p>
            <a:r>
              <a:rPr lang="en-IN" dirty="0">
                <a:latin typeface="+mj-lt"/>
              </a:rPr>
              <a:t>• How do we discover services in an elastic environment </a:t>
            </a:r>
            <a:r>
              <a:rPr lang="en-IN" dirty="0" smtClean="0">
                <a:latin typeface="+mj-lt"/>
              </a:rPr>
              <a:t>where they </a:t>
            </a:r>
            <a:r>
              <a:rPr lang="en-IN" dirty="0">
                <a:latin typeface="+mj-lt"/>
              </a:rPr>
              <a:t>can be coming, going, moving, etc.?</a:t>
            </a:r>
          </a:p>
          <a:p>
            <a:r>
              <a:rPr lang="en-IN" dirty="0">
                <a:latin typeface="+mj-lt"/>
              </a:rPr>
              <a:t>• How do we do load balancing?</a:t>
            </a:r>
          </a:p>
          <a:p>
            <a:r>
              <a:rPr lang="en-IN" dirty="0" smtClean="0">
                <a:latin typeface="+mj-lt"/>
              </a:rPr>
              <a:t>• How </a:t>
            </a:r>
            <a:r>
              <a:rPr lang="en-IN" dirty="0">
                <a:latin typeface="+mj-lt"/>
              </a:rPr>
              <a:t>do we learn about the health of our cluster or </a:t>
            </a:r>
            <a:r>
              <a:rPr lang="en-IN" dirty="0" smtClean="0">
                <a:latin typeface="+mj-lt"/>
              </a:rPr>
              <a:t>individual services</a:t>
            </a:r>
            <a:r>
              <a:rPr lang="en-IN" dirty="0">
                <a:latin typeface="+mj-lt"/>
              </a:rPr>
              <a:t>?</a:t>
            </a:r>
          </a:p>
          <a:p>
            <a:r>
              <a:rPr lang="en-IN" dirty="0" smtClean="0">
                <a:latin typeface="+mj-lt"/>
              </a:rPr>
              <a:t>• How </a:t>
            </a:r>
            <a:r>
              <a:rPr lang="en-IN" dirty="0">
                <a:latin typeface="+mj-lt"/>
              </a:rPr>
              <a:t>do we restart services that have fallen over?</a:t>
            </a:r>
          </a:p>
          <a:p>
            <a:r>
              <a:rPr lang="en-IN" dirty="0" smtClean="0">
                <a:latin typeface="+mj-lt"/>
              </a:rPr>
              <a:t>• How </a:t>
            </a:r>
            <a:r>
              <a:rPr lang="en-IN" dirty="0">
                <a:latin typeface="+mj-lt"/>
              </a:rPr>
              <a:t>do we do fine-grained API routing?</a:t>
            </a:r>
          </a:p>
          <a:p>
            <a:r>
              <a:rPr lang="en-IN" dirty="0" smtClean="0">
                <a:latin typeface="+mj-lt"/>
              </a:rPr>
              <a:t>• How </a:t>
            </a:r>
            <a:r>
              <a:rPr lang="en-IN" dirty="0">
                <a:latin typeface="+mj-lt"/>
              </a:rPr>
              <a:t>do we secure our services?</a:t>
            </a:r>
          </a:p>
          <a:p>
            <a:r>
              <a:rPr lang="en-IN" dirty="0" smtClean="0">
                <a:latin typeface="+mj-lt"/>
              </a:rPr>
              <a:t>• How </a:t>
            </a:r>
            <a:r>
              <a:rPr lang="en-IN" dirty="0">
                <a:latin typeface="+mj-lt"/>
              </a:rPr>
              <a:t>do we throttle or disconnect parts of a cluster if it starts </a:t>
            </a:r>
            <a:r>
              <a:rPr lang="en-IN" dirty="0" smtClean="0">
                <a:latin typeface="+mj-lt"/>
              </a:rPr>
              <a:t>to crash </a:t>
            </a:r>
            <a:r>
              <a:rPr lang="en-IN" dirty="0">
                <a:latin typeface="+mj-lt"/>
              </a:rPr>
              <a:t>or act unexpectedly?</a:t>
            </a:r>
          </a:p>
          <a:p>
            <a:r>
              <a:rPr lang="en-IN" dirty="0" smtClean="0">
                <a:latin typeface="+mj-lt"/>
              </a:rPr>
              <a:t>• How </a:t>
            </a:r>
            <a:r>
              <a:rPr lang="en-IN" dirty="0">
                <a:latin typeface="+mj-lt"/>
              </a:rPr>
              <a:t>do we deploy multiple versions of a service and route </a:t>
            </a:r>
            <a:r>
              <a:rPr lang="en-IN" dirty="0" smtClean="0">
                <a:latin typeface="+mj-lt"/>
              </a:rPr>
              <a:t>to them </a:t>
            </a:r>
            <a:r>
              <a:rPr lang="en-IN" dirty="0">
                <a:latin typeface="+mj-lt"/>
              </a:rPr>
              <a:t>appropriately?</a:t>
            </a:r>
          </a:p>
          <a:p>
            <a:r>
              <a:rPr lang="en-IN" dirty="0" smtClean="0">
                <a:latin typeface="+mj-lt"/>
              </a:rPr>
              <a:t>• How </a:t>
            </a:r>
            <a:r>
              <a:rPr lang="en-IN" dirty="0">
                <a:latin typeface="+mj-lt"/>
              </a:rPr>
              <a:t>do we make configuration changes across a large fleet </a:t>
            </a:r>
            <a:r>
              <a:rPr lang="en-IN" dirty="0" smtClean="0">
                <a:latin typeface="+mj-lt"/>
              </a:rPr>
              <a:t>of services?</a:t>
            </a:r>
          </a:p>
          <a:p>
            <a:r>
              <a:rPr lang="en-IN" dirty="0">
                <a:latin typeface="+mj-lt"/>
              </a:rPr>
              <a:t>• How do we make changes to our application code and </a:t>
            </a:r>
            <a:r>
              <a:rPr lang="en-IN" dirty="0" smtClean="0">
                <a:latin typeface="+mj-lt"/>
              </a:rPr>
              <a:t>configuration </a:t>
            </a:r>
            <a:r>
              <a:rPr lang="en-IN" dirty="0">
                <a:latin typeface="+mj-lt"/>
              </a:rPr>
              <a:t>in a safe, auditable, repeatable manner?</a:t>
            </a:r>
          </a:p>
        </p:txBody>
      </p:sp>
    </p:spTree>
    <p:extLst>
      <p:ext uri="{BB962C8B-B14F-4D97-AF65-F5344CB8AC3E}">
        <p14:creationId xmlns:p14="http://schemas.microsoft.com/office/powerpoint/2010/main" val="1492959436"/>
      </p:ext>
    </p:extLst>
  </p:cSld>
  <p:clrMapOvr>
    <a:masterClrMapping/>
  </p:clrMapOvr>
  <p:transition spd="slow">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8" y="178398"/>
            <a:ext cx="11802533" cy="786802"/>
          </a:xfrm>
        </p:spPr>
        <p:txBody>
          <a:bodyPr/>
          <a:lstStyle/>
          <a:p>
            <a:r>
              <a:rPr lang="en-IN" b="1" dirty="0" smtClean="0"/>
              <a:t>The </a:t>
            </a:r>
            <a:r>
              <a:rPr lang="en-IN" b="1" dirty="0" err="1" smtClean="0"/>
              <a:t>microservices</a:t>
            </a:r>
            <a:r>
              <a:rPr lang="en-IN" b="1" dirty="0" smtClean="0"/>
              <a:t> capability model</a:t>
            </a:r>
            <a:endParaRPr lang="en-IN" b="1" dirty="0"/>
          </a:p>
        </p:txBody>
      </p:sp>
      <p:pic>
        <p:nvPicPr>
          <p:cNvPr id="4" name="Content Placeholder 3"/>
          <p:cNvPicPr>
            <a:picLocks noGrp="1" noChangeAspect="1"/>
          </p:cNvPicPr>
          <p:nvPr>
            <p:ph idx="1"/>
          </p:nvPr>
        </p:nvPicPr>
        <p:blipFill>
          <a:blip r:embed="rId2"/>
          <a:stretch>
            <a:fillRect/>
          </a:stretch>
        </p:blipFill>
        <p:spPr>
          <a:xfrm>
            <a:off x="7366000" y="1103154"/>
            <a:ext cx="4826000" cy="4413726"/>
          </a:xfrm>
          <a:prstGeom prst="rect">
            <a:avLst/>
          </a:prstGeom>
        </p:spPr>
      </p:pic>
      <p:sp>
        <p:nvSpPr>
          <p:cNvPr id="5" name="Rectangle 4"/>
          <p:cNvSpPr/>
          <p:nvPr/>
        </p:nvSpPr>
        <p:spPr>
          <a:xfrm>
            <a:off x="304798" y="1824514"/>
            <a:ext cx="6827522" cy="3693319"/>
          </a:xfrm>
          <a:prstGeom prst="rect">
            <a:avLst/>
          </a:prstGeom>
        </p:spPr>
        <p:txBody>
          <a:bodyPr wrap="square">
            <a:spAutoFit/>
          </a:bodyPr>
          <a:lstStyle/>
          <a:p>
            <a:pPr marL="285750" indent="-285750">
              <a:buFont typeface="Wingdings" panose="05000000000000000000" pitchFamily="2" charset="2"/>
              <a:buChar char="Ø"/>
            </a:pPr>
            <a:r>
              <a:rPr lang="en-IN" dirty="0" smtClean="0">
                <a:latin typeface="+mj-lt"/>
              </a:rPr>
              <a:t>Core </a:t>
            </a:r>
            <a:r>
              <a:rPr lang="en-IN" dirty="0">
                <a:latin typeface="+mj-lt"/>
              </a:rPr>
              <a:t>capabilities: These are part of the </a:t>
            </a:r>
            <a:r>
              <a:rPr lang="en-IN" dirty="0" err="1">
                <a:latin typeface="+mj-lt"/>
              </a:rPr>
              <a:t>microservices</a:t>
            </a:r>
            <a:r>
              <a:rPr lang="en-IN" dirty="0">
                <a:latin typeface="+mj-lt"/>
              </a:rPr>
              <a:t> </a:t>
            </a:r>
            <a:r>
              <a:rPr lang="en-IN" dirty="0" smtClean="0">
                <a:latin typeface="+mj-lt"/>
              </a:rPr>
              <a:t>themselves</a:t>
            </a:r>
          </a:p>
          <a:p>
            <a:pPr marL="285750" indent="-285750">
              <a:buFont typeface="Wingdings" panose="05000000000000000000" pitchFamily="2" charset="2"/>
              <a:buChar char="Ø"/>
            </a:pPr>
            <a:endParaRPr lang="en-IN" dirty="0" smtClean="0">
              <a:latin typeface="+mj-lt"/>
            </a:endParaRPr>
          </a:p>
          <a:p>
            <a:pPr marL="285750" indent="-285750">
              <a:buFont typeface="Wingdings" panose="05000000000000000000" pitchFamily="2" charset="2"/>
              <a:buChar char="Ø"/>
            </a:pPr>
            <a:r>
              <a:rPr lang="en-IN" dirty="0" smtClean="0">
                <a:latin typeface="+mj-lt"/>
              </a:rPr>
              <a:t>Supporting </a:t>
            </a:r>
            <a:r>
              <a:rPr lang="en-IN" dirty="0">
                <a:latin typeface="+mj-lt"/>
              </a:rPr>
              <a:t>capabilities: These are software solutions supporting core microservice implementations</a:t>
            </a:r>
          </a:p>
          <a:p>
            <a:pPr marL="285750" indent="-285750">
              <a:buFont typeface="Wingdings" panose="05000000000000000000" pitchFamily="2" charset="2"/>
              <a:buChar char="Ø"/>
            </a:pPr>
            <a:endParaRPr lang="en-IN" dirty="0" smtClean="0">
              <a:latin typeface="+mj-lt"/>
            </a:endParaRPr>
          </a:p>
          <a:p>
            <a:pPr marL="285750" indent="-285750">
              <a:buFont typeface="Wingdings" panose="05000000000000000000" pitchFamily="2" charset="2"/>
              <a:buChar char="Ø"/>
            </a:pPr>
            <a:r>
              <a:rPr lang="en-IN" dirty="0" smtClean="0">
                <a:latin typeface="+mj-lt"/>
              </a:rPr>
              <a:t>Infrastructure </a:t>
            </a:r>
            <a:r>
              <a:rPr lang="en-IN" dirty="0">
                <a:latin typeface="+mj-lt"/>
              </a:rPr>
              <a:t>capabilities: These are infrastructure level expectations for a successful </a:t>
            </a:r>
            <a:r>
              <a:rPr lang="en-IN" dirty="0" err="1">
                <a:latin typeface="+mj-lt"/>
              </a:rPr>
              <a:t>microservices</a:t>
            </a:r>
            <a:r>
              <a:rPr lang="en-IN" dirty="0">
                <a:latin typeface="+mj-lt"/>
              </a:rPr>
              <a:t> implementation</a:t>
            </a:r>
          </a:p>
          <a:p>
            <a:pPr marL="285750" indent="-285750">
              <a:buFont typeface="Wingdings" panose="05000000000000000000" pitchFamily="2" charset="2"/>
              <a:buChar char="Ø"/>
            </a:pPr>
            <a:endParaRPr lang="en-IN" dirty="0" smtClean="0">
              <a:latin typeface="+mj-lt"/>
            </a:endParaRPr>
          </a:p>
          <a:p>
            <a:pPr marL="285750" indent="-285750">
              <a:buFont typeface="Wingdings" panose="05000000000000000000" pitchFamily="2" charset="2"/>
              <a:buChar char="Ø"/>
            </a:pPr>
            <a:r>
              <a:rPr lang="en-IN" dirty="0" smtClean="0">
                <a:latin typeface="+mj-lt"/>
              </a:rPr>
              <a:t>Governance </a:t>
            </a:r>
            <a:r>
              <a:rPr lang="en-IN" dirty="0">
                <a:latin typeface="+mj-lt"/>
              </a:rPr>
              <a:t>capabilities: These are more of process, people, and reference information</a:t>
            </a:r>
          </a:p>
        </p:txBody>
      </p:sp>
    </p:spTree>
    <p:extLst>
      <p:ext uri="{BB962C8B-B14F-4D97-AF65-F5344CB8AC3E}">
        <p14:creationId xmlns:p14="http://schemas.microsoft.com/office/powerpoint/2010/main" val="27050138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47669" cy="1400530"/>
          </a:xfrm>
        </p:spPr>
        <p:txBody>
          <a:bodyPr/>
          <a:lstStyle/>
          <a:p>
            <a:r>
              <a:rPr lang="en-IN" b="1" dirty="0"/>
              <a:t>Technology Solutions</a:t>
            </a:r>
          </a:p>
        </p:txBody>
      </p:sp>
      <p:sp>
        <p:nvSpPr>
          <p:cNvPr id="5" name="Rectangle 4"/>
          <p:cNvSpPr/>
          <p:nvPr/>
        </p:nvSpPr>
        <p:spPr>
          <a:xfrm>
            <a:off x="1240240" y="1483916"/>
            <a:ext cx="473206" cy="369332"/>
          </a:xfrm>
          <a:prstGeom prst="rect">
            <a:avLst/>
          </a:prstGeom>
        </p:spPr>
        <p:txBody>
          <a:bodyPr wrap="none">
            <a:spAutoFit/>
          </a:bodyPr>
          <a:lstStyle/>
          <a:p>
            <a:pPr marL="285750" indent="-285750">
              <a:buFont typeface="Wingdings" panose="05000000000000000000" pitchFamily="2" charset="2"/>
              <a:buChar char="Ø"/>
            </a:pPr>
            <a:endParaRPr lang="en-IN" dirty="0" smtClean="0">
              <a:latin typeface="+mj-lt"/>
            </a:endParaRPr>
          </a:p>
        </p:txBody>
      </p:sp>
      <p:sp>
        <p:nvSpPr>
          <p:cNvPr id="4" name="Rectangle 3"/>
          <p:cNvSpPr/>
          <p:nvPr/>
        </p:nvSpPr>
        <p:spPr>
          <a:xfrm>
            <a:off x="1064692" y="1270457"/>
            <a:ext cx="9480334" cy="1477328"/>
          </a:xfrm>
          <a:prstGeom prst="rect">
            <a:avLst/>
          </a:prstGeom>
        </p:spPr>
        <p:txBody>
          <a:bodyPr wrap="square">
            <a:spAutoFit/>
          </a:bodyPr>
          <a:lstStyle/>
          <a:p>
            <a:r>
              <a:rPr lang="en-IN" dirty="0">
                <a:latin typeface="+mj-lt"/>
              </a:rPr>
              <a:t>M</a:t>
            </a:r>
            <a:r>
              <a:rPr lang="en-IN" dirty="0" smtClean="0">
                <a:latin typeface="+mj-lt"/>
              </a:rPr>
              <a:t>icroservices </a:t>
            </a:r>
            <a:r>
              <a:rPr lang="en-IN" dirty="0">
                <a:latin typeface="+mj-lt"/>
              </a:rPr>
              <a:t>is not just </a:t>
            </a:r>
            <a:r>
              <a:rPr lang="en-IN" dirty="0" smtClean="0">
                <a:latin typeface="+mj-lt"/>
              </a:rPr>
              <a:t>a technological </a:t>
            </a:r>
            <a:r>
              <a:rPr lang="en-IN" dirty="0">
                <a:latin typeface="+mj-lt"/>
              </a:rPr>
              <a:t>problem, and getting the right organizational </a:t>
            </a:r>
            <a:r>
              <a:rPr lang="en-IN" dirty="0" smtClean="0">
                <a:latin typeface="+mj-lt"/>
              </a:rPr>
              <a:t>structure </a:t>
            </a:r>
            <a:r>
              <a:rPr lang="en-IN" dirty="0">
                <a:latin typeface="+mj-lt"/>
              </a:rPr>
              <a:t>and teams in place to facilitate </a:t>
            </a:r>
            <a:r>
              <a:rPr lang="en-IN" dirty="0" err="1">
                <a:latin typeface="+mj-lt"/>
              </a:rPr>
              <a:t>microservices</a:t>
            </a:r>
            <a:r>
              <a:rPr lang="en-IN" dirty="0">
                <a:latin typeface="+mj-lt"/>
              </a:rPr>
              <a:t> is paramount</a:t>
            </a:r>
            <a:r>
              <a:rPr lang="en-IN" dirty="0" smtClean="0">
                <a:latin typeface="+mj-lt"/>
              </a:rPr>
              <a:t>.</a:t>
            </a:r>
          </a:p>
          <a:p>
            <a:endParaRPr lang="en-IN" dirty="0">
              <a:latin typeface="+mj-lt"/>
            </a:endParaRPr>
          </a:p>
          <a:p>
            <a:r>
              <a:rPr lang="en-IN" dirty="0" smtClean="0">
                <a:latin typeface="+mj-lt"/>
              </a:rPr>
              <a:t>Switching from SOAP to REST doesn’t make a Microservices architecture.</a:t>
            </a:r>
            <a:endParaRPr lang="en-IN" dirty="0">
              <a:latin typeface="+mj-lt"/>
            </a:endParaRPr>
          </a:p>
        </p:txBody>
      </p:sp>
      <p:sp>
        <p:nvSpPr>
          <p:cNvPr id="6" name="Rectangle 5"/>
          <p:cNvSpPr/>
          <p:nvPr/>
        </p:nvSpPr>
        <p:spPr>
          <a:xfrm>
            <a:off x="1064692" y="2961244"/>
            <a:ext cx="10836262" cy="646331"/>
          </a:xfrm>
          <a:prstGeom prst="rect">
            <a:avLst/>
          </a:prstGeom>
        </p:spPr>
        <p:txBody>
          <a:bodyPr wrap="square">
            <a:spAutoFit/>
          </a:bodyPr>
          <a:lstStyle/>
          <a:p>
            <a:r>
              <a:rPr lang="en-IN" dirty="0">
                <a:latin typeface="+mj-lt"/>
              </a:rPr>
              <a:t>I</a:t>
            </a:r>
            <a:r>
              <a:rPr lang="en-IN" dirty="0" smtClean="0">
                <a:latin typeface="+mj-lt"/>
              </a:rPr>
              <a:t>ntroduction to some popular technology components, how they help solve some of the problems of developing and delivering software using a Microservices architecture.</a:t>
            </a:r>
            <a:endParaRPr lang="en-IN" dirty="0">
              <a:latin typeface="+mj-lt"/>
            </a:endParaRPr>
          </a:p>
        </p:txBody>
      </p:sp>
      <p:sp>
        <p:nvSpPr>
          <p:cNvPr id="7" name="TextBox 6"/>
          <p:cNvSpPr txBox="1"/>
          <p:nvPr/>
        </p:nvSpPr>
        <p:spPr>
          <a:xfrm>
            <a:off x="3098384" y="3821034"/>
            <a:ext cx="6096416" cy="3416320"/>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latin typeface="+mj-lt"/>
              </a:rPr>
              <a:t>Spring Boot</a:t>
            </a:r>
          </a:p>
          <a:p>
            <a:pPr marL="285750" indent="-285750">
              <a:buFont typeface="Wingdings" panose="05000000000000000000" pitchFamily="2" charset="2"/>
              <a:buChar char="Ø"/>
            </a:pPr>
            <a:endParaRPr lang="en-IN" dirty="0">
              <a:latin typeface="+mj-lt"/>
            </a:endParaRPr>
          </a:p>
          <a:p>
            <a:pPr marL="285750" indent="-285750">
              <a:buFont typeface="Wingdings" panose="05000000000000000000" pitchFamily="2" charset="2"/>
              <a:buChar char="Ø"/>
            </a:pPr>
            <a:r>
              <a:rPr lang="en-IN" dirty="0" smtClean="0">
                <a:latin typeface="+mj-lt"/>
              </a:rPr>
              <a:t>Spring Cloud + NetflixOSS</a:t>
            </a:r>
          </a:p>
          <a:p>
            <a:pPr marL="285750" indent="-285750">
              <a:buFont typeface="Wingdings" panose="05000000000000000000" pitchFamily="2" charset="2"/>
              <a:buChar char="Ø"/>
            </a:pPr>
            <a:endParaRPr lang="en-IN" dirty="0">
              <a:latin typeface="+mj-lt"/>
            </a:endParaRPr>
          </a:p>
          <a:p>
            <a:pPr marL="285750" indent="-285750">
              <a:buFont typeface="Wingdings" panose="05000000000000000000" pitchFamily="2" charset="2"/>
              <a:buChar char="Ø"/>
            </a:pPr>
            <a:r>
              <a:rPr lang="en-IN" dirty="0" smtClean="0">
                <a:latin typeface="+mj-lt"/>
              </a:rPr>
              <a:t>ELK</a:t>
            </a:r>
            <a:endParaRPr lang="en-IN" dirty="0">
              <a:latin typeface="+mj-lt"/>
            </a:endParaRPr>
          </a:p>
          <a:p>
            <a:pPr marL="285750" indent="-285750">
              <a:buFont typeface="Wingdings" panose="05000000000000000000" pitchFamily="2" charset="2"/>
              <a:buChar char="Ø"/>
            </a:pPr>
            <a:endParaRPr lang="en-IN" dirty="0" smtClean="0">
              <a:latin typeface="+mj-lt"/>
            </a:endParaRPr>
          </a:p>
          <a:p>
            <a:pPr marL="285750" indent="-285750">
              <a:buFont typeface="Wingdings" panose="05000000000000000000" pitchFamily="2" charset="2"/>
              <a:buChar char="Ø"/>
            </a:pPr>
            <a:r>
              <a:rPr lang="en-IN" dirty="0" smtClean="0">
                <a:latin typeface="+mj-lt"/>
              </a:rPr>
              <a:t>Docker</a:t>
            </a:r>
          </a:p>
          <a:p>
            <a:pPr marL="285750" indent="-285750">
              <a:buFont typeface="Wingdings" panose="05000000000000000000" pitchFamily="2" charset="2"/>
              <a:buChar char="Ø"/>
            </a:pPr>
            <a:endParaRPr lang="en-IN" dirty="0">
              <a:latin typeface="+mj-lt"/>
            </a:endParaRPr>
          </a:p>
          <a:p>
            <a:pPr marL="285750" indent="-285750">
              <a:buFont typeface="Wingdings" panose="05000000000000000000" pitchFamily="2" charset="2"/>
              <a:buChar char="Ø"/>
            </a:pPr>
            <a:r>
              <a:rPr lang="en-IN" dirty="0" err="1" smtClean="0">
                <a:latin typeface="+mj-lt"/>
              </a:rPr>
              <a:t>Mesos</a:t>
            </a:r>
            <a:r>
              <a:rPr lang="en-IN" dirty="0" smtClean="0">
                <a:latin typeface="+mj-lt"/>
              </a:rPr>
              <a:t>/ Marathon in Cloud (AWS, Azure </a:t>
            </a:r>
            <a:r>
              <a:rPr lang="en-IN" dirty="0" err="1" smtClean="0">
                <a:latin typeface="+mj-lt"/>
              </a:rPr>
              <a:t>etc</a:t>
            </a:r>
            <a:r>
              <a:rPr lang="en-IN" dirty="0" smtClean="0">
                <a:latin typeface="+mj-lt"/>
              </a:rPr>
              <a:t>)</a:t>
            </a:r>
          </a:p>
          <a:p>
            <a:pPr marL="285750" indent="-285750">
              <a:buFont typeface="Wingdings" panose="05000000000000000000" pitchFamily="2" charset="2"/>
              <a:buChar char="Ø"/>
            </a:pPr>
            <a:endParaRPr lang="en-IN" dirty="0">
              <a:latin typeface="+mj-lt"/>
            </a:endParaRPr>
          </a:p>
          <a:p>
            <a:pPr marL="285750" indent="-285750">
              <a:buFont typeface="Wingdings" panose="05000000000000000000" pitchFamily="2" charset="2"/>
              <a:buChar char="Ø"/>
            </a:pPr>
            <a:r>
              <a:rPr lang="en-IN" dirty="0" err="1" smtClean="0">
                <a:latin typeface="+mj-lt"/>
              </a:rPr>
              <a:t>Kubernetes</a:t>
            </a:r>
            <a:endParaRPr lang="en-IN" dirty="0" smtClean="0">
              <a:latin typeface="+mj-lt"/>
            </a:endParaRPr>
          </a:p>
          <a:p>
            <a:pPr marL="285750" indent="-285750">
              <a:buFont typeface="Wingdings" panose="05000000000000000000" pitchFamily="2" charset="2"/>
              <a:buChar char="Ø"/>
            </a:pPr>
            <a:endParaRPr lang="en-IN" dirty="0">
              <a:latin typeface="+mj-lt"/>
            </a:endParaRPr>
          </a:p>
        </p:txBody>
      </p:sp>
    </p:spTree>
    <p:extLst>
      <p:ext uri="{BB962C8B-B14F-4D97-AF65-F5344CB8AC3E}">
        <p14:creationId xmlns:p14="http://schemas.microsoft.com/office/powerpoint/2010/main" val="356525481"/>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4820" y="1184227"/>
            <a:ext cx="11193780" cy="369332"/>
          </a:xfrm>
          <a:prstGeom prst="rect">
            <a:avLst/>
          </a:prstGeom>
        </p:spPr>
        <p:txBody>
          <a:bodyPr wrap="square">
            <a:spAutoFit/>
          </a:bodyPr>
          <a:lstStyle/>
          <a:p>
            <a:pPr marL="285750" indent="-285750">
              <a:buFont typeface="Wingdings" panose="05000000000000000000" pitchFamily="2" charset="2"/>
              <a:buChar char="Ø"/>
            </a:pPr>
            <a:r>
              <a:rPr lang="en-IN" dirty="0" smtClean="0">
                <a:latin typeface="+mj-lt"/>
              </a:rPr>
              <a:t>An </a:t>
            </a:r>
            <a:r>
              <a:rPr lang="en-IN" dirty="0">
                <a:latin typeface="+mj-lt"/>
              </a:rPr>
              <a:t>example of an online retailer running with a legacy monolithic application.</a:t>
            </a:r>
            <a:endParaRPr lang="en-IN" dirty="0" smtClean="0">
              <a:latin typeface="+mj-lt"/>
            </a:endParaRPr>
          </a:p>
        </p:txBody>
      </p:sp>
      <p:sp>
        <p:nvSpPr>
          <p:cNvPr id="7" name="Title 1"/>
          <p:cNvSpPr>
            <a:spLocks noGrp="1"/>
          </p:cNvSpPr>
          <p:nvPr>
            <p:ph type="title"/>
          </p:nvPr>
        </p:nvSpPr>
        <p:spPr>
          <a:xfrm>
            <a:off x="304800" y="452718"/>
            <a:ext cx="11802533" cy="731509"/>
          </a:xfrm>
        </p:spPr>
        <p:txBody>
          <a:bodyPr/>
          <a:lstStyle/>
          <a:p>
            <a:pPr lvl="0"/>
            <a:r>
              <a:rPr lang="en-IN" b="1" dirty="0"/>
              <a:t>The evolution of </a:t>
            </a:r>
            <a:r>
              <a:rPr lang="en-IN" b="1" dirty="0" smtClean="0"/>
              <a:t>Microservices</a:t>
            </a:r>
            <a:r>
              <a:rPr lang="en-IN" b="1" dirty="0"/>
              <a:t/>
            </a:r>
            <a:br>
              <a:rPr lang="en-IN" b="1" dirty="0"/>
            </a:br>
            <a:endParaRPr lang="en-IN" b="1" dirty="0"/>
          </a:p>
        </p:txBody>
      </p:sp>
      <p:pic>
        <p:nvPicPr>
          <p:cNvPr id="5" name="Picture 4"/>
          <p:cNvPicPr>
            <a:picLocks noChangeAspect="1"/>
          </p:cNvPicPr>
          <p:nvPr/>
        </p:nvPicPr>
        <p:blipFill>
          <a:blip r:embed="rId3"/>
          <a:stretch>
            <a:fillRect/>
          </a:stretch>
        </p:blipFill>
        <p:spPr>
          <a:xfrm>
            <a:off x="8209280" y="1699459"/>
            <a:ext cx="3710928" cy="2238285"/>
          </a:xfrm>
          <a:prstGeom prst="rect">
            <a:avLst/>
          </a:prstGeom>
        </p:spPr>
      </p:pic>
      <p:sp>
        <p:nvSpPr>
          <p:cNvPr id="8" name="Rectangle 7"/>
          <p:cNvSpPr/>
          <p:nvPr/>
        </p:nvSpPr>
        <p:spPr>
          <a:xfrm>
            <a:off x="464819" y="1699459"/>
            <a:ext cx="11642513" cy="5509200"/>
          </a:xfrm>
          <a:prstGeom prst="rect">
            <a:avLst/>
          </a:prstGeom>
        </p:spPr>
        <p:txBody>
          <a:bodyPr wrap="square">
            <a:spAutoFit/>
          </a:bodyPr>
          <a:lstStyle/>
          <a:p>
            <a:r>
              <a:rPr lang="en-IN" sz="1600" dirty="0" smtClean="0">
                <a:latin typeface="+mj-lt"/>
              </a:rPr>
              <a:t>If the retailer wants to innovate: rather </a:t>
            </a:r>
            <a:r>
              <a:rPr lang="en-IN" sz="1600" dirty="0">
                <a:latin typeface="+mj-lt"/>
              </a:rPr>
              <a:t>than investing in </a:t>
            </a:r>
            <a:endParaRPr lang="en-IN" sz="1600" dirty="0" smtClean="0">
              <a:latin typeface="+mj-lt"/>
            </a:endParaRPr>
          </a:p>
          <a:p>
            <a:r>
              <a:rPr lang="en-IN" sz="1600" dirty="0" smtClean="0">
                <a:latin typeface="+mj-lt"/>
              </a:rPr>
              <a:t>rebuilding </a:t>
            </a:r>
            <a:r>
              <a:rPr lang="en-IN" sz="1600" dirty="0">
                <a:latin typeface="+mj-lt"/>
              </a:rPr>
              <a:t>the core legacy </a:t>
            </a:r>
            <a:r>
              <a:rPr lang="en-IN" sz="1600" dirty="0" smtClean="0">
                <a:latin typeface="+mj-lt"/>
              </a:rPr>
              <a:t>system, </a:t>
            </a:r>
          </a:p>
          <a:p>
            <a:endParaRPr lang="en-IN" sz="1600" dirty="0">
              <a:latin typeface="+mj-lt"/>
            </a:endParaRPr>
          </a:p>
          <a:p>
            <a:pPr marL="342900" indent="-342900">
              <a:buAutoNum type="arabicPeriod"/>
            </a:pPr>
            <a:r>
              <a:rPr lang="en-IN" sz="1600" dirty="0" smtClean="0">
                <a:latin typeface="+mj-lt"/>
              </a:rPr>
              <a:t>Pass </a:t>
            </a:r>
            <a:r>
              <a:rPr lang="en-IN" sz="1600" dirty="0">
                <a:latin typeface="+mj-lt"/>
              </a:rPr>
              <a:t>the responses through the </a:t>
            </a:r>
            <a:r>
              <a:rPr lang="en-IN" sz="1600" dirty="0" smtClean="0">
                <a:latin typeface="+mj-lt"/>
              </a:rPr>
              <a:t>new functions</a:t>
            </a:r>
          </a:p>
          <a:p>
            <a:pPr marL="342900" indent="-342900">
              <a:buAutoNum type="arabicPeriod"/>
            </a:pPr>
            <a:endParaRPr lang="en-IN" sz="1600" dirty="0" smtClean="0">
              <a:latin typeface="+mj-lt"/>
            </a:endParaRPr>
          </a:p>
          <a:p>
            <a:pPr marL="342900" indent="-342900">
              <a:buAutoNum type="arabicPeriod"/>
            </a:pPr>
            <a:r>
              <a:rPr lang="en-IN" sz="1600" dirty="0" smtClean="0">
                <a:latin typeface="+mj-lt"/>
              </a:rPr>
              <a:t>By </a:t>
            </a:r>
            <a:r>
              <a:rPr lang="en-IN" sz="1600" dirty="0">
                <a:latin typeface="+mj-lt"/>
              </a:rPr>
              <a:t>modifying the core legacy system to call </a:t>
            </a:r>
            <a:r>
              <a:rPr lang="en-IN" sz="1600" dirty="0" smtClean="0">
                <a:latin typeface="+mj-lt"/>
              </a:rPr>
              <a:t>out </a:t>
            </a:r>
            <a:r>
              <a:rPr lang="en-IN" sz="1600" dirty="0">
                <a:latin typeface="+mj-lt"/>
              </a:rPr>
              <a:t>these </a:t>
            </a:r>
            <a:endParaRPr lang="en-IN" sz="1600" dirty="0" smtClean="0">
              <a:latin typeface="+mj-lt"/>
            </a:endParaRPr>
          </a:p>
          <a:p>
            <a:r>
              <a:rPr lang="en-IN" sz="1600" dirty="0">
                <a:latin typeface="+mj-lt"/>
              </a:rPr>
              <a:t> </a:t>
            </a:r>
            <a:r>
              <a:rPr lang="en-IN" sz="1600" dirty="0" smtClean="0">
                <a:latin typeface="+mj-lt"/>
              </a:rPr>
              <a:t>  functions </a:t>
            </a:r>
            <a:r>
              <a:rPr lang="en-IN" sz="1600" dirty="0">
                <a:latin typeface="+mj-lt"/>
              </a:rPr>
              <a:t>as part of the </a:t>
            </a:r>
            <a:r>
              <a:rPr lang="en-IN" sz="1600" dirty="0" smtClean="0">
                <a:latin typeface="+mj-lt"/>
              </a:rPr>
              <a:t>processing</a:t>
            </a:r>
          </a:p>
          <a:p>
            <a:endParaRPr lang="en-IN" sz="1600" dirty="0">
              <a:latin typeface="+mj-lt"/>
            </a:endParaRPr>
          </a:p>
          <a:p>
            <a:r>
              <a:rPr lang="en-IN" sz="1600" dirty="0" smtClean="0">
                <a:latin typeface="+mj-lt"/>
              </a:rPr>
              <a:t>These </a:t>
            </a:r>
            <a:r>
              <a:rPr lang="en-IN" sz="1600" dirty="0">
                <a:latin typeface="+mj-lt"/>
              </a:rPr>
              <a:t>functions are typically written as </a:t>
            </a:r>
            <a:r>
              <a:rPr lang="en-IN" sz="1600" dirty="0" err="1">
                <a:latin typeface="+mj-lt"/>
              </a:rPr>
              <a:t>microservices</a:t>
            </a:r>
            <a:r>
              <a:rPr lang="en-IN" sz="1600" dirty="0" smtClean="0">
                <a:latin typeface="+mj-lt"/>
              </a:rPr>
              <a:t>.</a:t>
            </a:r>
          </a:p>
          <a:p>
            <a:endParaRPr lang="en-IN" sz="1600" dirty="0">
              <a:latin typeface="+mj-lt"/>
            </a:endParaRPr>
          </a:p>
          <a:p>
            <a:r>
              <a:rPr lang="en-IN" sz="1600" dirty="0" smtClean="0">
                <a:latin typeface="+mj-lt"/>
              </a:rPr>
              <a:t>This approach gives organizations opportunities to quickly try out new functions with lesser cost in an experimental mode. Businesses can later validate key performance indicators and alter or replace these implementations if required.</a:t>
            </a:r>
          </a:p>
          <a:p>
            <a:endParaRPr lang="en-IN" sz="1600" dirty="0">
              <a:latin typeface="+mj-lt"/>
            </a:endParaRPr>
          </a:p>
          <a:p>
            <a:r>
              <a:rPr lang="en-IN" sz="1600" dirty="0">
                <a:latin typeface="+mj-lt"/>
              </a:rPr>
              <a:t>Modern architectures are expected to maximize the ability to replace their parts and minimize the cost of replacing their parts. The </a:t>
            </a:r>
            <a:r>
              <a:rPr lang="en-IN" sz="1600" dirty="0" err="1">
                <a:latin typeface="+mj-lt"/>
              </a:rPr>
              <a:t>microservices</a:t>
            </a:r>
            <a:r>
              <a:rPr lang="en-IN" sz="1600" dirty="0">
                <a:latin typeface="+mj-lt"/>
              </a:rPr>
              <a:t> approach is a means to achieve this</a:t>
            </a:r>
            <a:r>
              <a:rPr lang="en-IN" sz="1600" dirty="0" smtClean="0">
                <a:latin typeface="+mj-lt"/>
              </a:rPr>
              <a:t>.</a:t>
            </a:r>
          </a:p>
          <a:p>
            <a:endParaRPr lang="en-IN" sz="1600" dirty="0">
              <a:latin typeface="+mj-lt"/>
            </a:endParaRPr>
          </a:p>
          <a:p>
            <a:r>
              <a:rPr lang="en-IN" sz="1600" dirty="0">
                <a:latin typeface="+mj-lt"/>
              </a:rPr>
              <a:t>Microservices help us break the boundaries of monolithic applications and build a logically independent smaller system of </a:t>
            </a:r>
            <a:r>
              <a:rPr lang="en-IN" sz="1600" dirty="0" smtClean="0">
                <a:latin typeface="+mj-lt"/>
              </a:rPr>
              <a:t>systems.</a:t>
            </a:r>
            <a:endParaRPr lang="en-IN" sz="1600" dirty="0">
              <a:latin typeface="+mj-lt"/>
            </a:endParaRPr>
          </a:p>
          <a:p>
            <a:endParaRPr lang="en-IN" sz="1600" dirty="0">
              <a:latin typeface="+mj-lt"/>
            </a:endParaRPr>
          </a:p>
          <a:p>
            <a:endParaRPr lang="en-IN" sz="1600" dirty="0">
              <a:latin typeface="+mj-lt"/>
            </a:endParaRPr>
          </a:p>
          <a:p>
            <a:endParaRPr lang="en-IN" sz="1600" dirty="0">
              <a:latin typeface="+mj-lt"/>
            </a:endParaRPr>
          </a:p>
        </p:txBody>
      </p:sp>
    </p:spTree>
    <p:extLst>
      <p:ext uri="{BB962C8B-B14F-4D97-AF65-F5344CB8AC3E}">
        <p14:creationId xmlns:p14="http://schemas.microsoft.com/office/powerpoint/2010/main" val="3138636030"/>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b="1" dirty="0"/>
              <a:t>The evolution of </a:t>
            </a:r>
            <a:r>
              <a:rPr lang="en-IN" b="1" dirty="0" smtClean="0"/>
              <a:t>Microservices</a:t>
            </a:r>
            <a:r>
              <a:rPr lang="en-IN" b="1" dirty="0"/>
              <a:t/>
            </a:r>
            <a:br>
              <a:rPr lang="en-IN" b="1" dirty="0"/>
            </a:br>
            <a:endParaRPr lang="en-IN" b="1" dirty="0"/>
          </a:p>
        </p:txBody>
      </p:sp>
      <p:sp>
        <p:nvSpPr>
          <p:cNvPr id="3" name="Content Placeholder 2"/>
          <p:cNvSpPr>
            <a:spLocks noGrp="1"/>
          </p:cNvSpPr>
          <p:nvPr>
            <p:ph idx="1"/>
          </p:nvPr>
        </p:nvSpPr>
        <p:spPr>
          <a:xfrm>
            <a:off x="304799" y="1127760"/>
            <a:ext cx="11802533" cy="5120639"/>
          </a:xfrm>
        </p:spPr>
        <p:txBody>
          <a:bodyPr>
            <a:normAutofit fontScale="92500" lnSpcReduction="10000"/>
          </a:bodyPr>
          <a:lstStyle/>
          <a:p>
            <a:pPr marL="285750" indent="-285750">
              <a:buFont typeface="Wingdings" panose="05000000000000000000" pitchFamily="2" charset="2"/>
              <a:buChar char="Ø"/>
            </a:pPr>
            <a:r>
              <a:rPr lang="en-IN" dirty="0"/>
              <a:t>Technology as a catalyst for the </a:t>
            </a:r>
            <a:r>
              <a:rPr lang="en-IN" dirty="0" err="1"/>
              <a:t>microservices</a:t>
            </a:r>
            <a:r>
              <a:rPr lang="en-IN" dirty="0"/>
              <a:t> evolution</a:t>
            </a:r>
          </a:p>
          <a:p>
            <a:pPr marL="285750" indent="-285750">
              <a:buFont typeface="Wingdings" panose="05000000000000000000" pitchFamily="2" charset="2"/>
              <a:buChar char="Ø"/>
            </a:pPr>
            <a:endParaRPr lang="en-IN" dirty="0" smtClean="0"/>
          </a:p>
          <a:p>
            <a:pPr marL="285750" indent="-285750">
              <a:buFont typeface="Wingdings" panose="05000000000000000000" pitchFamily="2" charset="2"/>
              <a:buChar char="Ø"/>
            </a:pPr>
            <a:r>
              <a:rPr lang="en-IN" dirty="0" smtClean="0"/>
              <a:t>Commoditization </a:t>
            </a:r>
            <a:r>
              <a:rPr lang="en-IN" dirty="0"/>
              <a:t>of Technology</a:t>
            </a:r>
          </a:p>
          <a:p>
            <a:pPr lvl="1"/>
            <a:r>
              <a:rPr lang="en-IN" dirty="0"/>
              <a:t>Open source is leading the charge in the technology space. </a:t>
            </a:r>
          </a:p>
          <a:p>
            <a:pPr lvl="1"/>
            <a:endParaRPr lang="en-IN" dirty="0"/>
          </a:p>
          <a:p>
            <a:pPr lvl="1"/>
            <a:r>
              <a:rPr lang="en-IN" dirty="0"/>
              <a:t>This drives communities to build things like operating systems (Linux), programming languages (Go), message queues (Apache </a:t>
            </a:r>
            <a:r>
              <a:rPr lang="en-IN" dirty="0" err="1"/>
              <a:t>ActiveMQ</a:t>
            </a:r>
            <a:r>
              <a:rPr lang="en-IN" dirty="0"/>
              <a:t>), and web servers (</a:t>
            </a:r>
            <a:r>
              <a:rPr lang="en-IN" dirty="0" err="1"/>
              <a:t>httpd</a:t>
            </a:r>
            <a:r>
              <a:rPr lang="en-IN" dirty="0"/>
              <a:t>). </a:t>
            </a:r>
          </a:p>
          <a:p>
            <a:pPr lvl="1"/>
            <a:endParaRPr lang="en-IN" dirty="0"/>
          </a:p>
          <a:p>
            <a:pPr lvl="1"/>
            <a:r>
              <a:rPr lang="en-IN" dirty="0" smtClean="0"/>
              <a:t>Open </a:t>
            </a:r>
            <a:r>
              <a:rPr lang="en-IN" dirty="0"/>
              <a:t>source and open ecosystems have become the norm, </a:t>
            </a:r>
            <a:r>
              <a:rPr lang="en-IN" dirty="0" smtClean="0"/>
              <a:t>and we’re </a:t>
            </a:r>
            <a:r>
              <a:rPr lang="en-IN" dirty="0"/>
              <a:t>starting to see a lot of innovation in software technology coming directly from open source </a:t>
            </a:r>
            <a:r>
              <a:rPr lang="en-IN" dirty="0" smtClean="0"/>
              <a:t>communities (</a:t>
            </a:r>
            <a:r>
              <a:rPr lang="en-IN" dirty="0"/>
              <a:t>e.g., Apache Spark, Docker, and </a:t>
            </a:r>
            <a:r>
              <a:rPr lang="en-IN" dirty="0" err="1"/>
              <a:t>Kubernetes</a:t>
            </a:r>
            <a:r>
              <a:rPr lang="en-IN" dirty="0" smtClean="0"/>
              <a:t>). </a:t>
            </a:r>
            <a:r>
              <a:rPr lang="en-IN" dirty="0"/>
              <a:t>The container revolution created by Docker radically influenced the infrastructure space. </a:t>
            </a:r>
            <a:endParaRPr lang="en-IN" dirty="0" smtClean="0"/>
          </a:p>
          <a:p>
            <a:pPr lvl="1"/>
            <a:endParaRPr lang="en-IN" dirty="0"/>
          </a:p>
          <a:p>
            <a:pPr lvl="1"/>
            <a:r>
              <a:rPr lang="en-IN" dirty="0" err="1"/>
              <a:t>NoSQLs</a:t>
            </a:r>
            <a:r>
              <a:rPr lang="en-IN" dirty="0"/>
              <a:t> have revolutionized the databases space. We have a long list of </a:t>
            </a:r>
            <a:r>
              <a:rPr lang="en-IN" dirty="0" smtClean="0"/>
              <a:t>databases: </a:t>
            </a:r>
            <a:r>
              <a:rPr lang="en-IN" dirty="0"/>
              <a:t>Hadoop</a:t>
            </a:r>
            <a:r>
              <a:rPr lang="en-IN" dirty="0" smtClean="0"/>
              <a:t>, Cassandra</a:t>
            </a:r>
            <a:r>
              <a:rPr lang="en-IN" dirty="0"/>
              <a:t>, </a:t>
            </a:r>
            <a:r>
              <a:rPr lang="en-IN" dirty="0" err="1"/>
              <a:t>CouchDB</a:t>
            </a:r>
            <a:r>
              <a:rPr lang="en-IN" dirty="0"/>
              <a:t>, and </a:t>
            </a:r>
            <a:r>
              <a:rPr lang="en-IN" dirty="0" smtClean="0"/>
              <a:t>Neo4j </a:t>
            </a:r>
            <a:r>
              <a:rPr lang="en-IN" dirty="0"/>
              <a:t>to name a few. Each of these databases addresses certain </a:t>
            </a:r>
            <a:r>
              <a:rPr lang="en-IN" dirty="0" smtClean="0"/>
              <a:t>specific architectural </a:t>
            </a:r>
            <a:r>
              <a:rPr lang="en-IN" dirty="0"/>
              <a:t>problems.</a:t>
            </a:r>
          </a:p>
          <a:p>
            <a:pPr lvl="1"/>
            <a:endParaRPr lang="en-IN" dirty="0" smtClean="0"/>
          </a:p>
          <a:p>
            <a:endParaRPr lang="en-IN" dirty="0"/>
          </a:p>
        </p:txBody>
      </p:sp>
    </p:spTree>
    <p:extLst>
      <p:ext uri="{BB962C8B-B14F-4D97-AF65-F5344CB8AC3E}">
        <p14:creationId xmlns:p14="http://schemas.microsoft.com/office/powerpoint/2010/main" val="3202454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511" y="219038"/>
            <a:ext cx="11081069" cy="725842"/>
          </a:xfrm>
        </p:spPr>
        <p:txBody>
          <a:bodyPr/>
          <a:lstStyle/>
          <a:p>
            <a:r>
              <a:rPr lang="en-IN" b="1" dirty="0"/>
              <a:t>What </a:t>
            </a:r>
            <a:r>
              <a:rPr lang="en-IN" b="1" dirty="0" smtClean="0"/>
              <a:t>are Microservices?</a:t>
            </a:r>
            <a:endParaRPr lang="en-IN" dirty="0"/>
          </a:p>
        </p:txBody>
      </p:sp>
      <p:sp>
        <p:nvSpPr>
          <p:cNvPr id="4" name="Rectangle 3"/>
          <p:cNvSpPr/>
          <p:nvPr/>
        </p:nvSpPr>
        <p:spPr>
          <a:xfrm>
            <a:off x="690880" y="944880"/>
            <a:ext cx="11226800" cy="1754326"/>
          </a:xfrm>
          <a:prstGeom prst="rect">
            <a:avLst/>
          </a:prstGeom>
        </p:spPr>
        <p:txBody>
          <a:bodyPr wrap="square">
            <a:spAutoFit/>
          </a:bodyPr>
          <a:lstStyle/>
          <a:p>
            <a:r>
              <a:rPr lang="en-IN" dirty="0" smtClean="0">
                <a:latin typeface="+mj-lt"/>
              </a:rPr>
              <a:t>Microservice </a:t>
            </a:r>
            <a:r>
              <a:rPr lang="en-IN" dirty="0">
                <a:latin typeface="+mj-lt"/>
              </a:rPr>
              <a:t>architecture (MSA) is an approach to building software systems that decomposes business domain models into smaller, consistent, bounded-contexts implemented by services</a:t>
            </a:r>
            <a:r>
              <a:rPr lang="en-IN" dirty="0" smtClean="0">
                <a:latin typeface="+mj-lt"/>
              </a:rPr>
              <a:t>.</a:t>
            </a:r>
          </a:p>
          <a:p>
            <a:endParaRPr lang="en-IN" dirty="0">
              <a:latin typeface="+mj-lt"/>
            </a:endParaRPr>
          </a:p>
          <a:p>
            <a:r>
              <a:rPr lang="en-IN" dirty="0">
                <a:latin typeface="+mj-lt"/>
              </a:rPr>
              <a:t>Microservices are an architectural style or an approach to building IT systems as a set of </a:t>
            </a:r>
            <a:r>
              <a:rPr lang="en-IN" dirty="0" smtClean="0">
                <a:latin typeface="+mj-lt"/>
              </a:rPr>
              <a:t>business capabilities </a:t>
            </a:r>
            <a:r>
              <a:rPr lang="en-IN" dirty="0">
                <a:latin typeface="+mj-lt"/>
              </a:rPr>
              <a:t>that are autonomous, self-contained, and loosely coupled</a:t>
            </a:r>
            <a:r>
              <a:rPr lang="en-IN" dirty="0" smtClean="0">
                <a:latin typeface="+mj-lt"/>
              </a:rPr>
              <a:t>:</a:t>
            </a:r>
          </a:p>
        </p:txBody>
      </p:sp>
      <p:pic>
        <p:nvPicPr>
          <p:cNvPr id="3" name="Picture 2"/>
          <p:cNvPicPr>
            <a:picLocks noChangeAspect="1"/>
          </p:cNvPicPr>
          <p:nvPr/>
        </p:nvPicPr>
        <p:blipFill>
          <a:blip r:embed="rId3"/>
          <a:stretch>
            <a:fillRect/>
          </a:stretch>
        </p:blipFill>
        <p:spPr>
          <a:xfrm>
            <a:off x="812800" y="2740974"/>
            <a:ext cx="2696768" cy="3460128"/>
          </a:xfrm>
          <a:prstGeom prst="rect">
            <a:avLst/>
          </a:prstGeom>
        </p:spPr>
      </p:pic>
      <p:sp>
        <p:nvSpPr>
          <p:cNvPr id="7" name="Rectangle 6"/>
          <p:cNvSpPr/>
          <p:nvPr/>
        </p:nvSpPr>
        <p:spPr>
          <a:xfrm>
            <a:off x="208280" y="6242870"/>
            <a:ext cx="5623560" cy="369332"/>
          </a:xfrm>
          <a:prstGeom prst="rect">
            <a:avLst/>
          </a:prstGeom>
        </p:spPr>
        <p:txBody>
          <a:bodyPr wrap="square">
            <a:spAutoFit/>
          </a:bodyPr>
          <a:lstStyle/>
          <a:p>
            <a:r>
              <a:rPr lang="en-IN" dirty="0" smtClean="0">
                <a:latin typeface="+mj-lt"/>
              </a:rPr>
              <a:t>Traditional N-tier application architecture</a:t>
            </a:r>
            <a:endParaRPr lang="en-IN" dirty="0">
              <a:latin typeface="+mj-lt"/>
            </a:endParaRPr>
          </a:p>
        </p:txBody>
      </p:sp>
      <p:pic>
        <p:nvPicPr>
          <p:cNvPr id="8" name="Picture 7"/>
          <p:cNvPicPr>
            <a:picLocks noChangeAspect="1"/>
          </p:cNvPicPr>
          <p:nvPr/>
        </p:nvPicPr>
        <p:blipFill>
          <a:blip r:embed="rId4"/>
          <a:stretch>
            <a:fillRect/>
          </a:stretch>
        </p:blipFill>
        <p:spPr>
          <a:xfrm>
            <a:off x="6514635" y="2720090"/>
            <a:ext cx="4913289" cy="3470695"/>
          </a:xfrm>
          <a:prstGeom prst="rect">
            <a:avLst/>
          </a:prstGeom>
        </p:spPr>
      </p:pic>
      <p:sp>
        <p:nvSpPr>
          <p:cNvPr id="9" name="Rectangle 8"/>
          <p:cNvSpPr/>
          <p:nvPr/>
        </p:nvSpPr>
        <p:spPr>
          <a:xfrm>
            <a:off x="6672580" y="6242870"/>
            <a:ext cx="4953000" cy="369332"/>
          </a:xfrm>
          <a:prstGeom prst="rect">
            <a:avLst/>
          </a:prstGeom>
        </p:spPr>
        <p:txBody>
          <a:bodyPr wrap="square">
            <a:spAutoFit/>
          </a:bodyPr>
          <a:lstStyle/>
          <a:p>
            <a:r>
              <a:rPr lang="en-IN" dirty="0" smtClean="0">
                <a:latin typeface="+mj-lt"/>
              </a:rPr>
              <a:t>Microservices based architecture</a:t>
            </a:r>
            <a:endParaRPr lang="en-IN" dirty="0">
              <a:latin typeface="+mj-lt"/>
            </a:endParaRPr>
          </a:p>
        </p:txBody>
      </p:sp>
    </p:spTree>
    <p:extLst>
      <p:ext uri="{BB962C8B-B14F-4D97-AF65-F5344CB8AC3E}">
        <p14:creationId xmlns:p14="http://schemas.microsoft.com/office/powerpoint/2010/main" val="1397169276"/>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2718"/>
            <a:ext cx="11802533" cy="746162"/>
          </a:xfrm>
        </p:spPr>
        <p:txBody>
          <a:bodyPr/>
          <a:lstStyle/>
          <a:p>
            <a:r>
              <a:rPr lang="en-IN" b="1" dirty="0"/>
              <a:t>Microservices – the honeycomb analogy</a:t>
            </a:r>
            <a:br>
              <a:rPr lang="en-IN" b="1" dirty="0"/>
            </a:br>
            <a:r>
              <a:rPr lang="en-IN" b="1" dirty="0"/>
              <a:t>	</a:t>
            </a:r>
            <a:br>
              <a:rPr lang="en-IN" b="1" dirty="0"/>
            </a:br>
            <a:endParaRPr lang="en-IN" b="1" dirty="0"/>
          </a:p>
        </p:txBody>
      </p:sp>
      <p:pic>
        <p:nvPicPr>
          <p:cNvPr id="4" name="Content Placeholder 3"/>
          <p:cNvPicPr>
            <a:picLocks noGrp="1" noChangeAspect="1"/>
          </p:cNvPicPr>
          <p:nvPr>
            <p:ph idx="1"/>
          </p:nvPr>
        </p:nvPicPr>
        <p:blipFill>
          <a:blip r:embed="rId3"/>
          <a:stretch>
            <a:fillRect/>
          </a:stretch>
        </p:blipFill>
        <p:spPr>
          <a:xfrm>
            <a:off x="7505123" y="1340593"/>
            <a:ext cx="3417137" cy="2022576"/>
          </a:xfrm>
          <a:prstGeom prst="rect">
            <a:avLst/>
          </a:prstGeom>
        </p:spPr>
      </p:pic>
      <p:sp>
        <p:nvSpPr>
          <p:cNvPr id="5" name="Rectangle 4"/>
          <p:cNvSpPr/>
          <p:nvPr/>
        </p:nvSpPr>
        <p:spPr>
          <a:xfrm>
            <a:off x="304800" y="1674843"/>
            <a:ext cx="11501120" cy="3970318"/>
          </a:xfrm>
          <a:prstGeom prst="rect">
            <a:avLst/>
          </a:prstGeom>
        </p:spPr>
        <p:txBody>
          <a:bodyPr wrap="square">
            <a:spAutoFit/>
          </a:bodyPr>
          <a:lstStyle/>
          <a:p>
            <a:pPr marL="285750" indent="-285750">
              <a:buFont typeface="Arial" panose="020B0604020202020204" pitchFamily="34" charset="0"/>
              <a:buChar char="•"/>
            </a:pPr>
            <a:r>
              <a:rPr lang="en-IN" dirty="0">
                <a:latin typeface="+mj-lt"/>
              </a:rPr>
              <a:t>In the real world, bees build a honeycomb by aligning </a:t>
            </a:r>
            <a:endParaRPr lang="en-IN" dirty="0" smtClean="0">
              <a:latin typeface="+mj-lt"/>
            </a:endParaRPr>
          </a:p>
          <a:p>
            <a:r>
              <a:rPr lang="en-IN" dirty="0" smtClean="0">
                <a:latin typeface="+mj-lt"/>
              </a:rPr>
              <a:t>hexagonal </a:t>
            </a:r>
            <a:r>
              <a:rPr lang="en-IN" dirty="0">
                <a:latin typeface="+mj-lt"/>
              </a:rPr>
              <a:t>wax cells. They start small, using different </a:t>
            </a:r>
            <a:endParaRPr lang="en-IN" dirty="0" smtClean="0">
              <a:latin typeface="+mj-lt"/>
            </a:endParaRPr>
          </a:p>
          <a:p>
            <a:r>
              <a:rPr lang="en-IN" dirty="0" smtClean="0">
                <a:latin typeface="+mj-lt"/>
              </a:rPr>
              <a:t>materials </a:t>
            </a:r>
            <a:r>
              <a:rPr lang="en-IN" dirty="0">
                <a:latin typeface="+mj-lt"/>
              </a:rPr>
              <a:t>to build the cells. </a:t>
            </a:r>
            <a:endParaRPr lang="en-IN" dirty="0" smtClean="0">
              <a:latin typeface="+mj-lt"/>
            </a:endParaRPr>
          </a:p>
          <a:p>
            <a:endParaRPr lang="en-IN" dirty="0">
              <a:latin typeface="+mj-lt"/>
            </a:endParaRPr>
          </a:p>
          <a:p>
            <a:pPr marL="285750" indent="-285750">
              <a:buFont typeface="Arial" panose="020B0604020202020204" pitchFamily="34" charset="0"/>
              <a:buChar char="•"/>
            </a:pPr>
            <a:r>
              <a:rPr lang="en-IN" dirty="0" smtClean="0">
                <a:latin typeface="+mj-lt"/>
              </a:rPr>
              <a:t>Construction </a:t>
            </a:r>
            <a:r>
              <a:rPr lang="en-IN" dirty="0">
                <a:latin typeface="+mj-lt"/>
              </a:rPr>
              <a:t>is based on </a:t>
            </a:r>
            <a:r>
              <a:rPr lang="en-IN" dirty="0" smtClean="0">
                <a:latin typeface="+mj-lt"/>
              </a:rPr>
              <a:t>what </a:t>
            </a:r>
            <a:r>
              <a:rPr lang="en-IN" dirty="0">
                <a:latin typeface="+mj-lt"/>
              </a:rPr>
              <a:t>is available at the time </a:t>
            </a:r>
            <a:endParaRPr lang="en-IN" dirty="0" smtClean="0">
              <a:latin typeface="+mj-lt"/>
            </a:endParaRPr>
          </a:p>
          <a:p>
            <a:r>
              <a:rPr lang="en-IN" dirty="0" smtClean="0">
                <a:latin typeface="+mj-lt"/>
              </a:rPr>
              <a:t>of </a:t>
            </a:r>
            <a:r>
              <a:rPr lang="en-IN" dirty="0">
                <a:latin typeface="+mj-lt"/>
              </a:rPr>
              <a:t>building</a:t>
            </a:r>
            <a:r>
              <a:rPr lang="en-IN" dirty="0" smtClean="0">
                <a:latin typeface="+mj-lt"/>
              </a:rPr>
              <a:t>.</a:t>
            </a:r>
            <a:endParaRPr lang="en-IN" dirty="0">
              <a:latin typeface="+mj-lt"/>
            </a:endParaRPr>
          </a:p>
          <a:p>
            <a:endParaRPr lang="en-IN" dirty="0">
              <a:latin typeface="+mj-lt"/>
            </a:endParaRPr>
          </a:p>
          <a:p>
            <a:pPr marL="285750" indent="-285750">
              <a:buFont typeface="Arial" panose="020B0604020202020204" pitchFamily="34" charset="0"/>
              <a:buChar char="•"/>
            </a:pPr>
            <a:r>
              <a:rPr lang="en-IN" dirty="0">
                <a:latin typeface="+mj-lt"/>
              </a:rPr>
              <a:t>Repetitive cells form a pattern and result in a strong fabric structure. </a:t>
            </a:r>
            <a:endParaRPr lang="en-IN" dirty="0" smtClean="0">
              <a:latin typeface="+mj-lt"/>
            </a:endParaRPr>
          </a:p>
          <a:p>
            <a:r>
              <a:rPr lang="en-IN" dirty="0" smtClean="0">
                <a:latin typeface="+mj-lt"/>
              </a:rPr>
              <a:t>Each </a:t>
            </a:r>
            <a:r>
              <a:rPr lang="en-IN" dirty="0">
                <a:latin typeface="+mj-lt"/>
              </a:rPr>
              <a:t>cell in the honeycomb is independent but also integrated with other cells. </a:t>
            </a:r>
            <a:endParaRPr lang="en-IN" dirty="0" smtClean="0">
              <a:latin typeface="+mj-lt"/>
            </a:endParaRPr>
          </a:p>
          <a:p>
            <a:r>
              <a:rPr lang="en-IN" dirty="0" smtClean="0">
                <a:latin typeface="+mj-lt"/>
              </a:rPr>
              <a:t>By </a:t>
            </a:r>
            <a:r>
              <a:rPr lang="en-IN" dirty="0">
                <a:latin typeface="+mj-lt"/>
              </a:rPr>
              <a:t>adding new cells, the honeycomb grows organically to a big, solid structure. </a:t>
            </a:r>
          </a:p>
          <a:p>
            <a:endParaRPr lang="en-IN" dirty="0">
              <a:latin typeface="+mj-lt"/>
            </a:endParaRPr>
          </a:p>
          <a:p>
            <a:pPr marL="285750" indent="-285750">
              <a:buFont typeface="Arial" panose="020B0604020202020204" pitchFamily="34" charset="0"/>
              <a:buChar char="•"/>
            </a:pPr>
            <a:r>
              <a:rPr lang="en-IN" dirty="0">
                <a:latin typeface="+mj-lt"/>
              </a:rPr>
              <a:t>The content inside each cell is abstracted and not visible outside. </a:t>
            </a:r>
            <a:endParaRPr lang="en-IN" dirty="0" smtClean="0">
              <a:latin typeface="+mj-lt"/>
            </a:endParaRPr>
          </a:p>
          <a:p>
            <a:r>
              <a:rPr lang="en-IN" dirty="0" smtClean="0">
                <a:latin typeface="+mj-lt"/>
              </a:rPr>
              <a:t>Damage </a:t>
            </a:r>
            <a:r>
              <a:rPr lang="en-IN" dirty="0">
                <a:latin typeface="+mj-lt"/>
              </a:rPr>
              <a:t>to one cell does not damage other cells, and bees can reconstruct these cells without impacting the overall honeycomb.</a:t>
            </a:r>
          </a:p>
        </p:txBody>
      </p:sp>
    </p:spTree>
    <p:extLst>
      <p:ext uri="{BB962C8B-B14F-4D97-AF65-F5344CB8AC3E}">
        <p14:creationId xmlns:p14="http://schemas.microsoft.com/office/powerpoint/2010/main" val="2779473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Principles of Microservices</a:t>
            </a:r>
            <a:endParaRPr lang="en-IN" b="1" dirty="0"/>
          </a:p>
        </p:txBody>
      </p:sp>
      <p:sp>
        <p:nvSpPr>
          <p:cNvPr id="3" name="Content Placeholder 2"/>
          <p:cNvSpPr>
            <a:spLocks noGrp="1"/>
          </p:cNvSpPr>
          <p:nvPr>
            <p:ph idx="1"/>
          </p:nvPr>
        </p:nvSpPr>
        <p:spPr>
          <a:xfrm>
            <a:off x="304799" y="1311238"/>
            <a:ext cx="11802533" cy="4195481"/>
          </a:xfrm>
        </p:spPr>
        <p:txBody>
          <a:bodyPr/>
          <a:lstStyle/>
          <a:p>
            <a:r>
              <a:rPr lang="en-IN" b="1" dirty="0" smtClean="0"/>
              <a:t>Single responsibility </a:t>
            </a:r>
            <a:r>
              <a:rPr lang="en-IN" b="1" dirty="0"/>
              <a:t>per service </a:t>
            </a:r>
            <a:r>
              <a:rPr lang="en-IN" dirty="0"/>
              <a:t>(</a:t>
            </a:r>
            <a:r>
              <a:rPr lang="en-IN" dirty="0">
                <a:hlinkClick r:id="rId3"/>
              </a:rPr>
              <a:t>http://wiki.c2.com/?</a:t>
            </a:r>
            <a:r>
              <a:rPr lang="en-IN" dirty="0" smtClean="0">
                <a:hlinkClick r:id="rId3"/>
              </a:rPr>
              <a:t>PrinciplesOfObjectOrientedDesign</a:t>
            </a:r>
            <a:r>
              <a:rPr lang="en-IN" dirty="0" smtClean="0"/>
              <a:t>)</a:t>
            </a:r>
          </a:p>
          <a:p>
            <a:endParaRPr lang="en-IN" dirty="0"/>
          </a:p>
          <a:p>
            <a:pPr lvl="1"/>
            <a:r>
              <a:rPr lang="en-IN" dirty="0"/>
              <a:t>This implies that a unit, either a class, a function, or a service, should have only one responsibility. </a:t>
            </a:r>
            <a:endParaRPr lang="en-IN" dirty="0" smtClean="0"/>
          </a:p>
          <a:p>
            <a:pPr lvl="1"/>
            <a:r>
              <a:rPr lang="en-IN" dirty="0" smtClean="0"/>
              <a:t>At </a:t>
            </a:r>
            <a:r>
              <a:rPr lang="en-IN" dirty="0"/>
              <a:t>no point should two units share one responsibility or one unit have more than one responsibility. </a:t>
            </a:r>
            <a:endParaRPr lang="en-IN" dirty="0" smtClean="0"/>
          </a:p>
          <a:p>
            <a:pPr lvl="1"/>
            <a:r>
              <a:rPr lang="en-IN" dirty="0" smtClean="0"/>
              <a:t>A </a:t>
            </a:r>
            <a:r>
              <a:rPr lang="en-IN" dirty="0"/>
              <a:t>unit with more than one responsibility indicates tight coupling.</a:t>
            </a:r>
          </a:p>
          <a:p>
            <a:endParaRPr lang="en-IN" dirty="0"/>
          </a:p>
        </p:txBody>
      </p:sp>
      <p:pic>
        <p:nvPicPr>
          <p:cNvPr id="4" name="Picture 3"/>
          <p:cNvPicPr>
            <a:picLocks noChangeAspect="1"/>
          </p:cNvPicPr>
          <p:nvPr/>
        </p:nvPicPr>
        <p:blipFill>
          <a:blip r:embed="rId4"/>
          <a:stretch>
            <a:fillRect/>
          </a:stretch>
        </p:blipFill>
        <p:spPr>
          <a:xfrm>
            <a:off x="5691628" y="4555080"/>
            <a:ext cx="3897383" cy="1810159"/>
          </a:xfrm>
          <a:prstGeom prst="rect">
            <a:avLst/>
          </a:prstGeom>
        </p:spPr>
      </p:pic>
    </p:spTree>
    <p:extLst>
      <p:ext uri="{BB962C8B-B14F-4D97-AF65-F5344CB8AC3E}">
        <p14:creationId xmlns:p14="http://schemas.microsoft.com/office/powerpoint/2010/main" val="6837387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Principles of Microservices</a:t>
            </a:r>
            <a:endParaRPr lang="en-IN" b="1" dirty="0"/>
          </a:p>
        </p:txBody>
      </p:sp>
      <p:sp>
        <p:nvSpPr>
          <p:cNvPr id="3" name="Content Placeholder 2"/>
          <p:cNvSpPr>
            <a:spLocks noGrp="1"/>
          </p:cNvSpPr>
          <p:nvPr>
            <p:ph idx="1"/>
          </p:nvPr>
        </p:nvSpPr>
        <p:spPr>
          <a:xfrm>
            <a:off x="71121" y="1311238"/>
            <a:ext cx="6893584" cy="4195481"/>
          </a:xfrm>
        </p:spPr>
        <p:txBody>
          <a:bodyPr>
            <a:normAutofit fontScale="85000" lnSpcReduction="20000"/>
          </a:bodyPr>
          <a:lstStyle/>
          <a:p>
            <a:r>
              <a:rPr lang="en-IN" b="1" dirty="0" smtClean="0"/>
              <a:t>Microservices are autonomous</a:t>
            </a:r>
          </a:p>
          <a:p>
            <a:endParaRPr lang="en-IN" b="1" dirty="0"/>
          </a:p>
          <a:p>
            <a:pPr lvl="1"/>
            <a:r>
              <a:rPr lang="en-IN" dirty="0"/>
              <a:t>Microservices are self-contained, independently deployable, and autonomous services that take full responsibility of a business capability and its execution. </a:t>
            </a:r>
            <a:endParaRPr lang="en-IN" dirty="0" smtClean="0"/>
          </a:p>
          <a:p>
            <a:endParaRPr lang="en-IN" dirty="0"/>
          </a:p>
          <a:p>
            <a:pPr lvl="1"/>
            <a:r>
              <a:rPr lang="en-IN" dirty="0" smtClean="0"/>
              <a:t>They </a:t>
            </a:r>
            <a:r>
              <a:rPr lang="en-IN" dirty="0"/>
              <a:t>bundle all dependencies, including library dependencies, and execution environments such as web servers and containers or virtual machines that abstract physical resources</a:t>
            </a:r>
            <a:r>
              <a:rPr lang="en-IN" dirty="0" smtClean="0"/>
              <a:t>.</a:t>
            </a:r>
          </a:p>
          <a:p>
            <a:pPr lvl="1"/>
            <a:endParaRPr lang="en-IN" dirty="0"/>
          </a:p>
          <a:p>
            <a:pPr lvl="1"/>
            <a:r>
              <a:rPr lang="en-IN" dirty="0"/>
              <a:t>One </a:t>
            </a:r>
            <a:r>
              <a:rPr lang="en-IN" dirty="0" smtClean="0"/>
              <a:t>major difference </a:t>
            </a:r>
            <a:r>
              <a:rPr lang="en-IN" dirty="0"/>
              <a:t>between </a:t>
            </a:r>
            <a:r>
              <a:rPr lang="en-IN" dirty="0" err="1"/>
              <a:t>microservices</a:t>
            </a:r>
            <a:r>
              <a:rPr lang="en-IN" dirty="0"/>
              <a:t> and SOA is in their level of autonomy. While most SOA implementations provide service-level abstraction, </a:t>
            </a:r>
            <a:r>
              <a:rPr lang="en-IN" dirty="0" err="1"/>
              <a:t>microservices</a:t>
            </a:r>
            <a:r>
              <a:rPr lang="en-IN" dirty="0"/>
              <a:t> go further and abstract the realization and execution environment.</a:t>
            </a:r>
          </a:p>
          <a:p>
            <a:pPr lvl="1"/>
            <a:endParaRPr lang="en-IN" dirty="0"/>
          </a:p>
          <a:p>
            <a:endParaRPr lang="en-IN" dirty="0" smtClean="0"/>
          </a:p>
          <a:p>
            <a:endParaRPr lang="en-IN" dirty="0"/>
          </a:p>
        </p:txBody>
      </p:sp>
      <p:pic>
        <p:nvPicPr>
          <p:cNvPr id="5" name="Picture 4"/>
          <p:cNvPicPr>
            <a:picLocks noChangeAspect="1"/>
          </p:cNvPicPr>
          <p:nvPr/>
        </p:nvPicPr>
        <p:blipFill>
          <a:blip r:embed="rId3"/>
          <a:stretch>
            <a:fillRect/>
          </a:stretch>
        </p:blipFill>
        <p:spPr>
          <a:xfrm>
            <a:off x="6964704" y="1311238"/>
            <a:ext cx="5024095" cy="4957482"/>
          </a:xfrm>
          <a:prstGeom prst="rect">
            <a:avLst/>
          </a:prstGeom>
        </p:spPr>
      </p:pic>
    </p:spTree>
    <p:extLst>
      <p:ext uri="{BB962C8B-B14F-4D97-AF65-F5344CB8AC3E}">
        <p14:creationId xmlns:p14="http://schemas.microsoft.com/office/powerpoint/2010/main" val="38425194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2828</TotalTime>
  <Words>4270</Words>
  <Application>Microsoft Office PowerPoint</Application>
  <PresentationFormat>Widescreen</PresentationFormat>
  <Paragraphs>421</Paragraphs>
  <Slides>33</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Consolas</vt:lpstr>
      <vt:lpstr>Verdana</vt:lpstr>
      <vt:lpstr>Wingdings</vt:lpstr>
      <vt:lpstr>Wingdings 3</vt:lpstr>
      <vt:lpstr>Ion</vt:lpstr>
      <vt:lpstr>Microservices</vt:lpstr>
      <vt:lpstr>What Can You Expect from This Training! </vt:lpstr>
      <vt:lpstr>The evolution of Microservices </vt:lpstr>
      <vt:lpstr>The evolution of Microservices </vt:lpstr>
      <vt:lpstr>The evolution of Microservices </vt:lpstr>
      <vt:lpstr>What are Microservices?</vt:lpstr>
      <vt:lpstr>Microservices – the honeycomb analogy   </vt:lpstr>
      <vt:lpstr>Principles of Microservices</vt:lpstr>
      <vt:lpstr>Principles of Microservices</vt:lpstr>
      <vt:lpstr>Characteristics of microservices</vt:lpstr>
      <vt:lpstr>Characteristics of microservices</vt:lpstr>
      <vt:lpstr>Characteristics of microservices</vt:lpstr>
      <vt:lpstr>Characteristics of microservices</vt:lpstr>
      <vt:lpstr>Characteristics of microservices</vt:lpstr>
      <vt:lpstr>Microservices benefits</vt:lpstr>
      <vt:lpstr>Relationship with other architecture styles</vt:lpstr>
      <vt:lpstr>Relationship with other architecture styles</vt:lpstr>
      <vt:lpstr>Relationship with other architecture styles</vt:lpstr>
      <vt:lpstr>Relationship with other architecture styles</vt:lpstr>
      <vt:lpstr>Relationship with other architecture styles</vt:lpstr>
      <vt:lpstr>Applying microservices concepts</vt:lpstr>
      <vt:lpstr>Applying microservices concepts</vt:lpstr>
      <vt:lpstr>Applying microservices concepts</vt:lpstr>
      <vt:lpstr>Applying microservices concepts</vt:lpstr>
      <vt:lpstr>Applying microservices concepts</vt:lpstr>
      <vt:lpstr>Applying microservices concepts</vt:lpstr>
      <vt:lpstr>Drawbacks?</vt:lpstr>
      <vt:lpstr>Challenges</vt:lpstr>
      <vt:lpstr>Challenges</vt:lpstr>
      <vt:lpstr>Challenges</vt:lpstr>
      <vt:lpstr>Challenges</vt:lpstr>
      <vt:lpstr>The microservices capability model</vt:lpstr>
      <vt:lpstr>Technology Solutions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navkkrnair</dc:creator>
  <cp:lastModifiedBy>navkkrnair</cp:lastModifiedBy>
  <cp:revision>268</cp:revision>
  <dcterms:created xsi:type="dcterms:W3CDTF">2017-06-05T07:56:56Z</dcterms:created>
  <dcterms:modified xsi:type="dcterms:W3CDTF">2017-12-04T17:29:24Z</dcterms:modified>
</cp:coreProperties>
</file>