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8"/>
  </p:notesMasterIdLst>
  <p:sldIdLst>
    <p:sldId id="256" r:id="rId2"/>
    <p:sldId id="257" r:id="rId3"/>
    <p:sldId id="258" r:id="rId4"/>
    <p:sldId id="266" r:id="rId5"/>
    <p:sldId id="349" r:id="rId6"/>
    <p:sldId id="350" r:id="rId7"/>
    <p:sldId id="351" r:id="rId8"/>
    <p:sldId id="352" r:id="rId9"/>
    <p:sldId id="263" r:id="rId10"/>
    <p:sldId id="264" r:id="rId11"/>
    <p:sldId id="265" r:id="rId12"/>
    <p:sldId id="268" r:id="rId13"/>
    <p:sldId id="269" r:id="rId14"/>
    <p:sldId id="270" r:id="rId15"/>
    <p:sldId id="271" r:id="rId16"/>
    <p:sldId id="272" r:id="rId17"/>
    <p:sldId id="277" r:id="rId18"/>
    <p:sldId id="283" r:id="rId19"/>
    <p:sldId id="285" r:id="rId20"/>
    <p:sldId id="289" r:id="rId21"/>
    <p:sldId id="290" r:id="rId22"/>
    <p:sldId id="292" r:id="rId23"/>
    <p:sldId id="293" r:id="rId24"/>
    <p:sldId id="353" r:id="rId25"/>
    <p:sldId id="294" r:id="rId26"/>
    <p:sldId id="301" r:id="rId27"/>
    <p:sldId id="295" r:id="rId28"/>
    <p:sldId id="296" r:id="rId29"/>
    <p:sldId id="297" r:id="rId30"/>
    <p:sldId id="298" r:id="rId31"/>
    <p:sldId id="299" r:id="rId32"/>
    <p:sldId id="300" r:id="rId33"/>
    <p:sldId id="303" r:id="rId34"/>
    <p:sldId id="354" r:id="rId35"/>
    <p:sldId id="306" r:id="rId36"/>
    <p:sldId id="307" r:id="rId37"/>
    <p:sldId id="308" r:id="rId38"/>
    <p:sldId id="309" r:id="rId39"/>
    <p:sldId id="310" r:id="rId40"/>
    <p:sldId id="355" r:id="rId41"/>
    <p:sldId id="311" r:id="rId42"/>
    <p:sldId id="314" r:id="rId43"/>
    <p:sldId id="317" r:id="rId44"/>
    <p:sldId id="318" r:id="rId45"/>
    <p:sldId id="319" r:id="rId46"/>
    <p:sldId id="322" r:id="rId47"/>
    <p:sldId id="323" r:id="rId48"/>
    <p:sldId id="324" r:id="rId49"/>
    <p:sldId id="325" r:id="rId50"/>
    <p:sldId id="326" r:id="rId51"/>
    <p:sldId id="332" r:id="rId52"/>
    <p:sldId id="333" r:id="rId53"/>
    <p:sldId id="334" r:id="rId54"/>
    <p:sldId id="335" r:id="rId55"/>
    <p:sldId id="336" r:id="rId56"/>
    <p:sldId id="337" r:id="rId57"/>
    <p:sldId id="338" r:id="rId58"/>
    <p:sldId id="339" r:id="rId59"/>
    <p:sldId id="340" r:id="rId60"/>
    <p:sldId id="341" r:id="rId61"/>
    <p:sldId id="343" r:id="rId62"/>
    <p:sldId id="344" r:id="rId63"/>
    <p:sldId id="345" r:id="rId64"/>
    <p:sldId id="346" r:id="rId65"/>
    <p:sldId id="347" r:id="rId66"/>
    <p:sldId id="34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61"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08F34-370D-4B1B-A3A8-4FCE2689D70D}" type="datetimeFigureOut">
              <a:rPr lang="en-IN" smtClean="0"/>
              <a:t>13-02-2018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88FD0-D753-41A2-8C68-0160301680D0}" type="slidenum">
              <a:rPr lang="en-IN" smtClean="0"/>
              <a:t>‹#›</a:t>
            </a:fld>
            <a:endParaRPr lang="en-IN"/>
          </a:p>
        </p:txBody>
      </p:sp>
    </p:spTree>
    <p:extLst>
      <p:ext uri="{BB962C8B-B14F-4D97-AF65-F5344CB8AC3E}">
        <p14:creationId xmlns:p14="http://schemas.microsoft.com/office/powerpoint/2010/main" val="164746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en.wikipedia.org/wiki/HATEOA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a:t>
            </a:fld>
            <a:endParaRPr lang="en-IN"/>
          </a:p>
        </p:txBody>
      </p:sp>
    </p:spTree>
    <p:extLst>
      <p:ext uri="{BB962C8B-B14F-4D97-AF65-F5344CB8AC3E}">
        <p14:creationId xmlns:p14="http://schemas.microsoft.com/office/powerpoint/2010/main" val="2335536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Opinionated:</a:t>
            </a:r>
            <a:r>
              <a:rPr lang="en-IN" baseline="0" dirty="0" smtClean="0"/>
              <a:t> </a:t>
            </a:r>
            <a:r>
              <a:rPr lang="en-IN" dirty="0" smtClean="0"/>
              <a:t>which means that Spring Boot will attempt to create the right type of application, either a web application (by embedding a Tomcat or Jetty container) or a single application. </a:t>
            </a:r>
          </a:p>
          <a:p>
            <a:endParaRPr lang="en-IN" dirty="0" smtClean="0"/>
          </a:p>
          <a:p>
            <a:r>
              <a:rPr lang="en-IN" dirty="0" smtClean="0"/>
              <a:t>The only thing you need to do is implement the  </a:t>
            </a:r>
            <a:r>
              <a:rPr lang="en-IN" dirty="0" err="1" smtClean="0"/>
              <a:t>CommandLineRunner</a:t>
            </a:r>
            <a:r>
              <a:rPr lang="en-IN" dirty="0" smtClean="0"/>
              <a:t>  interface and provide the implementation of the  run(String ...</a:t>
            </a:r>
            <a:r>
              <a:rPr lang="en-IN" dirty="0" err="1" smtClean="0"/>
              <a:t>args</a:t>
            </a:r>
            <a:r>
              <a:rPr lang="en-IN" dirty="0" smtClean="0"/>
              <a:t>)  method. </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10</a:t>
            </a:fld>
            <a:endParaRPr lang="en-IN"/>
          </a:p>
        </p:txBody>
      </p:sp>
    </p:spTree>
    <p:extLst>
      <p:ext uri="{BB962C8B-B14F-4D97-AF65-F5344CB8AC3E}">
        <p14:creationId xmlns:p14="http://schemas.microsoft.com/office/powerpoint/2010/main" val="16641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11</a:t>
            </a:fld>
            <a:endParaRPr lang="en-IN"/>
          </a:p>
        </p:txBody>
      </p:sp>
    </p:spTree>
    <p:extLst>
      <p:ext uri="{BB962C8B-B14F-4D97-AF65-F5344CB8AC3E}">
        <p14:creationId xmlns:p14="http://schemas.microsoft.com/office/powerpoint/2010/main" val="53089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following sections explain what you need for every project in Spring Boot. You must see these as requirements if you want to use Maven or </a:t>
            </a:r>
            <a:r>
              <a:rPr lang="en-IN" sz="1200" kern="1200" dirty="0" err="1" smtClean="0">
                <a:solidFill>
                  <a:schemeClr val="tx1"/>
                </a:solidFill>
                <a:latin typeface="+mn-lt"/>
                <a:ea typeface="+mn-ea"/>
                <a:cs typeface="+mn-cs"/>
              </a:rPr>
              <a:t>Gradle</a:t>
            </a:r>
            <a:r>
              <a:rPr lang="en-IN" sz="1200" kern="1200" dirty="0" smtClean="0">
                <a:solidFill>
                  <a:schemeClr val="tx1"/>
                </a:solidFill>
                <a:latin typeface="+mn-lt"/>
                <a:ea typeface="+mn-ea"/>
                <a:cs typeface="+mn-cs"/>
              </a:rPr>
              <a:t> to develop Spring Boot apps.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If you take a closer look, there is a  &lt;parent/&gt;  tag section where you need to include the  spring-boot-starter-parent </a:t>
            </a:r>
            <a:r>
              <a:rPr lang="en-IN" sz="1200" kern="1200" dirty="0" err="1" smtClean="0">
                <a:solidFill>
                  <a:schemeClr val="tx1"/>
                </a:solidFill>
                <a:latin typeface="+mn-lt"/>
                <a:ea typeface="+mn-ea"/>
                <a:cs typeface="+mn-cs"/>
              </a:rPr>
              <a:t>artifact</a:t>
            </a:r>
            <a:r>
              <a:rPr lang="en-IN" sz="1200" kern="1200" dirty="0" smtClean="0">
                <a:solidFill>
                  <a:schemeClr val="tx1"/>
                </a:solidFill>
                <a:latin typeface="+mn-lt"/>
                <a:ea typeface="+mn-ea"/>
                <a:cs typeface="+mn-cs"/>
              </a:rPr>
              <a:t>. This particular dependency contains all you need to run your app.</a:t>
            </a:r>
            <a:endParaRPr lang="en-IN" dirty="0" smtClean="0"/>
          </a:p>
          <a:p>
            <a:r>
              <a:rPr lang="en-IN" sz="1200" kern="1200" dirty="0" smtClean="0">
                <a:solidFill>
                  <a:schemeClr val="tx1"/>
                </a:solidFill>
                <a:latin typeface="+mn-lt"/>
                <a:ea typeface="+mn-ea"/>
                <a:cs typeface="+mn-cs"/>
              </a:rPr>
              <a:t> It contains all the descriptions of dependencies that a Spring Boot application needs, like all the dependencies of the Spring Framework ( spring-core ), Spring Test ( spring-test ), and more.</a:t>
            </a:r>
          </a:p>
          <a:p>
            <a:endParaRPr lang="en-IN" sz="1200" kern="1200" dirty="0" smtClean="0">
              <a:solidFill>
                <a:schemeClr val="tx1"/>
              </a:solidFill>
              <a:latin typeface="+mn-lt"/>
              <a:ea typeface="+mn-ea"/>
              <a:cs typeface="+mn-cs"/>
            </a:endParaRPr>
          </a:p>
          <a:p>
            <a:r>
              <a:rPr lang="en-IN" sz="1200" kern="1200" dirty="0" smtClean="0">
                <a:solidFill>
                  <a:schemeClr val="tx1"/>
                </a:solidFill>
                <a:effectLst/>
                <a:latin typeface="+mn-lt"/>
                <a:ea typeface="+mn-ea"/>
                <a:cs typeface="+mn-cs"/>
              </a:rPr>
              <a:t>The  advantage  of  using  the  spring-boot-starter-parent  POM  file  is  that developers  need  not  worry  about  finding  the  right  compatible  versions  of  different  libraries  such  as  Spring,  Jersey,  </a:t>
            </a:r>
            <a:r>
              <a:rPr lang="en-IN" sz="1200" kern="1200" dirty="0" err="1" smtClean="0">
                <a:solidFill>
                  <a:schemeClr val="tx1"/>
                </a:solidFill>
                <a:effectLst/>
                <a:latin typeface="+mn-lt"/>
                <a:ea typeface="+mn-ea"/>
                <a:cs typeface="+mn-cs"/>
              </a:rPr>
              <a:t>JUnit</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Logback</a:t>
            </a:r>
            <a:r>
              <a:rPr lang="en-IN" sz="1200" kern="1200" dirty="0" smtClean="0">
                <a:solidFill>
                  <a:schemeClr val="tx1"/>
                </a:solidFill>
                <a:effectLst/>
                <a:latin typeface="+mn-lt"/>
                <a:ea typeface="+mn-ea"/>
                <a:cs typeface="+mn-cs"/>
              </a:rPr>
              <a:t>,  Hibernate,  Jackson,  and  so  on.</a:t>
            </a:r>
          </a:p>
          <a:p>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starter  POM  file  itself  does  not  add  JAR  dependencies  to  the  project.  Instead,  it  will  only  add  library  versions.  Subsequently,  when  dependencies  are  added  to  the  POM  file,  they  refer  to  the  library  versions  from  this  POM  file.</a:t>
            </a:r>
          </a:p>
          <a:p>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12</a:t>
            </a:fld>
            <a:endParaRPr lang="en-IN"/>
          </a:p>
        </p:txBody>
      </p:sp>
    </p:spTree>
    <p:extLst>
      <p:ext uri="{BB962C8B-B14F-4D97-AF65-F5344CB8AC3E}">
        <p14:creationId xmlns:p14="http://schemas.microsoft.com/office/powerpoint/2010/main" val="167930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Another section is the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 where you declare the dependencies of the actual Spring Boot feature you want to use. The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will bring all the dependencies that you need for  our application, which is why you need to include just one starter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For example, if you are creating a web application, the only dependency you need is the spring-boot-starter-web  artefact.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Application starters,</a:t>
            </a:r>
            <a:r>
              <a:rPr lang="en-IN" sz="1200" kern="1200" baseline="0" dirty="0" smtClean="0">
                <a:solidFill>
                  <a:schemeClr val="tx1"/>
                </a:solidFill>
                <a:latin typeface="+mn-lt"/>
                <a:ea typeface="+mn-ea"/>
                <a:cs typeface="+mn-cs"/>
              </a:rPr>
              <a:t> Production starters, Technical starters</a:t>
            </a:r>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dependency will include all the  spring-web ,  spring-</a:t>
            </a:r>
            <a:r>
              <a:rPr lang="en-IN" sz="1200" kern="1200" dirty="0" err="1" smtClean="0">
                <a:solidFill>
                  <a:schemeClr val="tx1"/>
                </a:solidFill>
                <a:latin typeface="+mn-lt"/>
                <a:ea typeface="+mn-ea"/>
                <a:cs typeface="+mn-cs"/>
              </a:rPr>
              <a:t>webmvc</a:t>
            </a:r>
            <a:r>
              <a:rPr lang="en-IN" sz="1200" kern="1200" dirty="0" smtClean="0">
                <a:solidFill>
                  <a:schemeClr val="tx1"/>
                </a:solidFill>
                <a:latin typeface="+mn-lt"/>
                <a:ea typeface="+mn-ea"/>
                <a:cs typeface="+mn-cs"/>
              </a:rPr>
              <a:t> , embedded Tomcat server, and other libraries related to the web application.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 later section of this presentation explains more about the Spring Boot starter </a:t>
            </a:r>
            <a:r>
              <a:rPr lang="en-IN" sz="1200" kern="1200" dirty="0" err="1" smtClean="0">
                <a:solidFill>
                  <a:schemeClr val="tx1"/>
                </a:solidFill>
                <a:latin typeface="+mn-lt"/>
                <a:ea typeface="+mn-ea"/>
                <a:cs typeface="+mn-cs"/>
              </a:rPr>
              <a:t>poms</a:t>
            </a:r>
            <a:r>
              <a:rPr lang="en-IN" sz="1200" kern="1200" dirty="0" smtClean="0">
                <a:solidFill>
                  <a:schemeClr val="tx1"/>
                </a:solidFill>
                <a:latin typeface="+mn-lt"/>
                <a:ea typeface="+mn-ea"/>
                <a:cs typeface="+mn-cs"/>
              </a:rPr>
              <a:t>. At this point, you simply need to understand that you can include these dependencies in your main  pom.xml  file.</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13</a:t>
            </a:fld>
            <a:endParaRPr lang="en-IN"/>
          </a:p>
        </p:txBody>
      </p:sp>
    </p:spTree>
    <p:extLst>
      <p:ext uri="{BB962C8B-B14F-4D97-AF65-F5344CB8AC3E}">
        <p14:creationId xmlns:p14="http://schemas.microsoft.com/office/powerpoint/2010/main" val="91923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To create an executable jar we need to add the spring-boot-maven-plugin to our pom.xml.</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This particular plugin will help you package your application as a JAR or WAR with the command:  </a:t>
            </a:r>
            <a:r>
              <a:rPr lang="en-IN" sz="1200" kern="1200" dirty="0" err="1" smtClean="0">
                <a:solidFill>
                  <a:schemeClr val="tx1"/>
                </a:solidFill>
                <a:latin typeface="+mn-lt"/>
                <a:ea typeface="+mn-ea"/>
                <a:cs typeface="+mn-cs"/>
              </a:rPr>
              <a:t>mvn</a:t>
            </a:r>
            <a:r>
              <a:rPr lang="en-IN" sz="1200" kern="1200" dirty="0" smtClean="0">
                <a:solidFill>
                  <a:schemeClr val="tx1"/>
                </a:solidFill>
                <a:latin typeface="+mn-lt"/>
                <a:ea typeface="+mn-ea"/>
                <a:cs typeface="+mn-cs"/>
              </a:rPr>
              <a:t> package. It also has several goals/tasks that you can use, like the one in the previous chapter for running the Spring Boot app:  </a:t>
            </a:r>
            <a:r>
              <a:rPr lang="en-IN" sz="1200" kern="1200" dirty="0" err="1" smtClean="0">
                <a:solidFill>
                  <a:schemeClr val="tx1"/>
                </a:solidFill>
                <a:latin typeface="+mn-lt"/>
                <a:ea typeface="+mn-ea"/>
                <a:cs typeface="+mn-cs"/>
              </a:rPr>
              <a:t>mvn</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spring-boot-starter-parent POM includes &lt;executions&gt; configuration to bind the repackage goal.</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Since we have used the spring-boot-starter-parent POM we have a useful run goal that we can use to start the application. </a:t>
            </a:r>
            <a:r>
              <a:rPr lang="en-IN" sz="1200" kern="1200" dirty="0" err="1" smtClean="0">
                <a:solidFill>
                  <a:schemeClr val="tx1"/>
                </a:solidFill>
                <a:latin typeface="+mn-lt"/>
                <a:ea typeface="+mn-ea"/>
                <a:cs typeface="+mn-cs"/>
              </a:rPr>
              <a:t>spring-boot:run</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14</a:t>
            </a:fld>
            <a:endParaRPr lang="en-IN"/>
          </a:p>
        </p:txBody>
      </p:sp>
    </p:spTree>
    <p:extLst>
      <p:ext uri="{BB962C8B-B14F-4D97-AF65-F5344CB8AC3E}">
        <p14:creationId xmlns:p14="http://schemas.microsoft.com/office/powerpoint/2010/main" val="136220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full version of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and if you keep scrolling down, you will find all the dependencies that you can add by clicking on the checkboxes. After you select the features you want</a:t>
            </a:r>
          </a:p>
          <a:p>
            <a:r>
              <a:rPr lang="en-IN" sz="1200" kern="1200" dirty="0" smtClean="0">
                <a:solidFill>
                  <a:schemeClr val="tx1"/>
                </a:solidFill>
                <a:latin typeface="+mn-lt"/>
                <a:ea typeface="+mn-ea"/>
                <a:cs typeface="+mn-cs"/>
              </a:rPr>
              <a:t>to use, click the Generate Project button to get the ZIP file that contains your project.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15</a:t>
            </a:fld>
            <a:endParaRPr lang="en-IN"/>
          </a:p>
        </p:txBody>
      </p:sp>
    </p:spTree>
    <p:extLst>
      <p:ext uri="{BB962C8B-B14F-4D97-AF65-F5344CB8AC3E}">
        <p14:creationId xmlns:p14="http://schemas.microsoft.com/office/powerpoint/2010/main" val="266728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One of the benefits of using the STS is that it comes with Spring Boot support.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16</a:t>
            </a:fld>
            <a:endParaRPr lang="en-IN"/>
          </a:p>
        </p:txBody>
      </p:sp>
    </p:spTree>
    <p:extLst>
      <p:ext uri="{BB962C8B-B14F-4D97-AF65-F5344CB8AC3E}">
        <p14:creationId xmlns:p14="http://schemas.microsoft.com/office/powerpoint/2010/main" val="4059290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time to create your first Spring Boot application. The idea of this application is simple—it’s a journal application. You will start with something simple in this chapter, just enough to get to know the Spring Boot internals. During the rest of the presentation, you will modify it so at the end you have a complete and production ready Spring Boot application.</a:t>
            </a:r>
          </a:p>
          <a:p>
            <a:endParaRPr lang="en-IN" dirty="0" smtClean="0"/>
          </a:p>
          <a:p>
            <a:r>
              <a:rPr lang="en-IN" sz="1200" kern="1200" dirty="0" smtClean="0">
                <a:solidFill>
                  <a:schemeClr val="tx1"/>
                </a:solidFill>
                <a:latin typeface="+mn-lt"/>
                <a:ea typeface="+mn-ea"/>
                <a:cs typeface="+mn-cs"/>
              </a:rPr>
              <a:t>It’s a simple application in which you will have a collection of entries that shows the main ideas over a timeline. </a:t>
            </a:r>
            <a:endParaRPr lang="en-IN" dirty="0" smtClean="0"/>
          </a:p>
          <a:p>
            <a:endParaRPr lang="en-IN" dirty="0" smtClean="0"/>
          </a:p>
          <a:p>
            <a:r>
              <a:rPr lang="en-IN" sz="1200" kern="1200" dirty="0" smtClean="0">
                <a:solidFill>
                  <a:schemeClr val="tx1"/>
                </a:solidFill>
                <a:latin typeface="+mn-lt"/>
                <a:ea typeface="+mn-ea"/>
                <a:cs typeface="+mn-cs"/>
              </a:rPr>
              <a:t>On the next page of the Spring Starter Project wizard, you choose the technologies that Spring Boot Journal will use. In this case, check Web (Web), Template Engines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which is a template engine capable of processing and generating HTML, XML, JavaScript, CSS, and text that is suitable for the view layer of web applications, a better approach to the Java Server Pages or</a:t>
            </a:r>
          </a:p>
          <a:p>
            <a:r>
              <a:rPr lang="en-IN" sz="1200" kern="1200" dirty="0" smtClean="0">
                <a:solidFill>
                  <a:schemeClr val="tx1"/>
                </a:solidFill>
                <a:latin typeface="+mn-lt"/>
                <a:ea typeface="+mn-ea"/>
                <a:cs typeface="+mn-cs"/>
              </a:rPr>
              <a:t>JSPs, because it’s faster and more reliable), Data (JPA), and Database (H2). This example uses the JPA technology with the in-memory H2 database.  </a:t>
            </a:r>
            <a:endParaRPr lang="en-IN" dirty="0" smtClean="0"/>
          </a:p>
        </p:txBody>
      </p:sp>
      <p:sp>
        <p:nvSpPr>
          <p:cNvPr id="4" name="Slide Number Placeholder 3"/>
          <p:cNvSpPr>
            <a:spLocks noGrp="1"/>
          </p:cNvSpPr>
          <p:nvPr>
            <p:ph type="sldNum" sz="quarter" idx="10"/>
          </p:nvPr>
        </p:nvSpPr>
        <p:spPr/>
        <p:txBody>
          <a:bodyPr/>
          <a:lstStyle/>
          <a:p>
            <a:fld id="{54F88FD0-D753-41A2-8C68-0160301680D0}" type="slidenum">
              <a:rPr lang="en-IN" smtClean="0"/>
              <a:t>17</a:t>
            </a:fld>
            <a:endParaRPr lang="en-IN"/>
          </a:p>
        </p:txBody>
      </p:sp>
    </p:spTree>
    <p:extLst>
      <p:ext uri="{BB962C8B-B14F-4D97-AF65-F5344CB8AC3E}">
        <p14:creationId xmlns:p14="http://schemas.microsoft.com/office/powerpoint/2010/main" val="2502898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 Figure shows you the result of running the Spring Boot journal application. If you </a:t>
            </a:r>
            <a:r>
              <a:rPr lang="en-IN" sz="1200" kern="1200" dirty="0" err="1" smtClean="0">
                <a:solidFill>
                  <a:schemeClr val="tx1"/>
                </a:solidFill>
                <a:latin typeface="+mn-lt"/>
                <a:ea typeface="+mn-ea"/>
                <a:cs typeface="+mn-cs"/>
              </a:rPr>
              <a:t>analyze</a:t>
            </a:r>
            <a:r>
              <a:rPr lang="en-IN" sz="1200" kern="1200" dirty="0" smtClean="0">
                <a:solidFill>
                  <a:schemeClr val="tx1"/>
                </a:solidFill>
                <a:latin typeface="+mn-lt"/>
                <a:ea typeface="+mn-ea"/>
                <a:cs typeface="+mn-cs"/>
              </a:rPr>
              <a:t> it in more detail, probably what is most time consuming will be the graphic design rather than the code. With only a few lines of code, you have a very cool Spring Boot app.</a:t>
            </a:r>
          </a:p>
          <a:p>
            <a:endParaRPr lang="en-IN" sz="1200" kern="1200" dirty="0" smtClean="0">
              <a:solidFill>
                <a:schemeClr val="tx1"/>
              </a:solidFill>
              <a:latin typeface="+mn-lt"/>
              <a:ea typeface="+mn-ea"/>
              <a:cs typeface="+mn-cs"/>
            </a:endParaRPr>
          </a:p>
          <a:p>
            <a:r>
              <a:rPr lang="en-IN" dirty="0" smtClean="0"/>
              <a:t>curl -</a:t>
            </a:r>
            <a:r>
              <a:rPr lang="en-IN" dirty="0" err="1" smtClean="0"/>
              <a:t>i</a:t>
            </a:r>
            <a:r>
              <a:rPr lang="en-IN" dirty="0" smtClean="0"/>
              <a:t> -H "Accept: application/</a:t>
            </a:r>
            <a:r>
              <a:rPr lang="en-IN" dirty="0" err="1" smtClean="0"/>
              <a:t>json</a:t>
            </a:r>
            <a:r>
              <a:rPr lang="en-IN" dirty="0" smtClean="0"/>
              <a:t>" http://localhost:8080/journal</a:t>
            </a:r>
          </a:p>
        </p:txBody>
      </p:sp>
      <p:sp>
        <p:nvSpPr>
          <p:cNvPr id="4" name="Slide Number Placeholder 3"/>
          <p:cNvSpPr>
            <a:spLocks noGrp="1"/>
          </p:cNvSpPr>
          <p:nvPr>
            <p:ph type="sldNum" sz="quarter" idx="10"/>
          </p:nvPr>
        </p:nvSpPr>
        <p:spPr/>
        <p:txBody>
          <a:bodyPr/>
          <a:lstStyle/>
          <a:p>
            <a:fld id="{54F88FD0-D753-41A2-8C68-0160301680D0}" type="slidenum">
              <a:rPr lang="en-IN" smtClean="0"/>
              <a:t>18</a:t>
            </a:fld>
            <a:endParaRPr lang="en-IN"/>
          </a:p>
        </p:txBody>
      </p:sp>
    </p:spTree>
    <p:extLst>
      <p:ext uri="{BB962C8B-B14F-4D97-AF65-F5344CB8AC3E}">
        <p14:creationId xmlns:p14="http://schemas.microsoft.com/office/powerpoint/2010/main" val="321625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 think now is time to see how Spring Boot does it; how it works internally to relieve the developer from the headache of a J2EE web application. If you are a Spring or J2EE developer, you saw that you didn’t use a configuration file or XML ( web.xml ), no  @Configuration  class, or any other Spring Beans definition file.   Maybe you are thinking that Spring Boot generated </a:t>
            </a:r>
            <a:r>
              <a:rPr lang="en-IN" sz="1200" kern="1200" dirty="0" err="1" smtClean="0">
                <a:solidFill>
                  <a:schemeClr val="tx1"/>
                </a:solidFill>
                <a:latin typeface="+mn-lt"/>
                <a:ea typeface="+mn-ea"/>
                <a:cs typeface="+mn-cs"/>
              </a:rPr>
              <a:t>code抑some</a:t>
            </a:r>
            <a:r>
              <a:rPr lang="en-IN" sz="1200" kern="1200" dirty="0" smtClean="0">
                <a:solidFill>
                  <a:schemeClr val="tx1"/>
                </a:solidFill>
                <a:latin typeface="+mn-lt"/>
                <a:ea typeface="+mn-ea"/>
                <a:cs typeface="+mn-cs"/>
              </a:rPr>
              <a:t> classes to create all the necessary files to run this application but that’s not the case, Spring Boot never generates code and will never output any source code. Remember that I said that Spring Boot is an opinionated technology, which means that it follows the best practices to create a very robust application with minimum effort.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Let’s see what is really happening when you run the  </a:t>
            </a:r>
            <a:r>
              <a:rPr lang="en-IN" sz="1200" kern="1200" dirty="0" err="1" smtClean="0">
                <a:solidFill>
                  <a:schemeClr val="tx1"/>
                </a:solidFill>
                <a:latin typeface="+mn-lt"/>
                <a:ea typeface="+mn-ea"/>
                <a:cs typeface="+mn-cs"/>
              </a:rPr>
              <a:t>SpringBootJournalApplication</a:t>
            </a:r>
            <a:r>
              <a:rPr lang="en-IN" sz="1200" kern="1200" dirty="0" smtClean="0">
                <a:solidFill>
                  <a:schemeClr val="tx1"/>
                </a:solidFill>
                <a:latin typeface="+mn-lt"/>
                <a:ea typeface="+mn-ea"/>
                <a:cs typeface="+mn-cs"/>
              </a:rPr>
              <a:t>  app. What is important to see is that this is a composed annotation because it contains the  @Configuration ,  @</a:t>
            </a:r>
            <a:r>
              <a:rPr lang="en-IN" sz="1200" kern="1200" dirty="0" err="1" smtClean="0">
                <a:solidFill>
                  <a:schemeClr val="tx1"/>
                </a:solidFill>
                <a:latin typeface="+mn-lt"/>
                <a:ea typeface="+mn-ea"/>
                <a:cs typeface="+mn-cs"/>
              </a:rPr>
              <a:t>EnableAutoConfiguration</a:t>
            </a:r>
            <a:r>
              <a:rPr lang="en-IN" sz="1200" kern="1200" dirty="0" smtClean="0">
                <a:solidFill>
                  <a:schemeClr val="tx1"/>
                </a:solidFill>
                <a:latin typeface="+mn-lt"/>
                <a:ea typeface="+mn-ea"/>
                <a:cs typeface="+mn-cs"/>
              </a:rPr>
              <a:t> , and @</a:t>
            </a:r>
            <a:r>
              <a:rPr lang="en-IN" sz="1200" kern="1200" dirty="0" err="1" smtClean="0">
                <a:solidFill>
                  <a:schemeClr val="tx1"/>
                </a:solidFill>
                <a:latin typeface="+mn-lt"/>
                <a:ea typeface="+mn-ea"/>
                <a:cs typeface="+mn-cs"/>
              </a:rPr>
              <a:t>ComponentScan</a:t>
            </a:r>
            <a:r>
              <a:rPr lang="en-IN" sz="1200" kern="1200" dirty="0" smtClean="0">
                <a:solidFill>
                  <a:schemeClr val="tx1"/>
                </a:solidFill>
                <a:latin typeface="+mn-lt"/>
                <a:ea typeface="+mn-ea"/>
                <a:cs typeface="+mn-cs"/>
              </a:rPr>
              <a:t>  annotations.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Spring Boot uses the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and the auto-configuration (based on the  @</a:t>
            </a:r>
            <a:r>
              <a:rPr lang="en-IN" sz="1200" kern="1200" dirty="0" err="1" smtClean="0">
                <a:solidFill>
                  <a:schemeClr val="tx1"/>
                </a:solidFill>
                <a:latin typeface="+mn-lt"/>
                <a:ea typeface="+mn-ea"/>
                <a:cs typeface="+mn-cs"/>
              </a:rPr>
              <a:t>EnableAutoConfiguration</a:t>
            </a:r>
            <a:r>
              <a:rPr lang="en-IN" sz="1200" kern="1200" dirty="0" smtClean="0">
                <a:solidFill>
                  <a:schemeClr val="tx1"/>
                </a:solidFill>
                <a:latin typeface="+mn-lt"/>
                <a:ea typeface="+mn-ea"/>
                <a:cs typeface="+mn-cs"/>
              </a:rPr>
              <a:t>  annotation )  to try to identify all your components. First it will</a:t>
            </a:r>
          </a:p>
          <a:p>
            <a:r>
              <a:rPr lang="en-IN" sz="1200" kern="1200" dirty="0" smtClean="0">
                <a:solidFill>
                  <a:schemeClr val="tx1"/>
                </a:solidFill>
                <a:latin typeface="+mn-lt"/>
                <a:ea typeface="+mn-ea"/>
                <a:cs typeface="+mn-cs"/>
              </a:rPr>
              <a:t>inspect your </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 and because your dependency is a  spring-boot-starter-web , it will try to configure the application as a web application. It will also identify that the  </a:t>
            </a:r>
            <a:r>
              <a:rPr lang="en-IN" sz="1200" kern="1200" dirty="0" err="1" smtClean="0">
                <a:solidFill>
                  <a:schemeClr val="tx1"/>
                </a:solidFill>
                <a:latin typeface="+mn-lt"/>
                <a:ea typeface="+mn-ea"/>
                <a:cs typeface="+mn-cs"/>
              </a:rPr>
              <a:t>JournalController</a:t>
            </a:r>
            <a:r>
              <a:rPr lang="en-IN" sz="1200" kern="1200" dirty="0" smtClean="0">
                <a:solidFill>
                  <a:schemeClr val="tx1"/>
                </a:solidFill>
                <a:latin typeface="+mn-lt"/>
                <a:ea typeface="+mn-ea"/>
                <a:cs typeface="+mn-cs"/>
              </a:rPr>
              <a:t>  class is a web controller because it is marked with the  @Controller  and because it contains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And because the  spring-boot-starter-web  has the Tomcat server as a dependency, the Spring Boot will use it when you run your application.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Note that you can exclude Tomcat and use another server like Jetty or Undertow. </a:t>
            </a:r>
            <a:endParaRPr lang="en-IN" dirty="0" smtClean="0"/>
          </a:p>
        </p:txBody>
      </p:sp>
      <p:sp>
        <p:nvSpPr>
          <p:cNvPr id="4" name="Slide Number Placeholder 3"/>
          <p:cNvSpPr>
            <a:spLocks noGrp="1"/>
          </p:cNvSpPr>
          <p:nvPr>
            <p:ph type="sldNum" sz="quarter" idx="10"/>
          </p:nvPr>
        </p:nvSpPr>
        <p:spPr/>
        <p:txBody>
          <a:bodyPr/>
          <a:lstStyle/>
          <a:p>
            <a:fld id="{54F88FD0-D753-41A2-8C68-0160301680D0}" type="slidenum">
              <a:rPr lang="en-IN" smtClean="0"/>
              <a:t>19</a:t>
            </a:fld>
            <a:endParaRPr lang="en-IN"/>
          </a:p>
        </p:txBody>
      </p:sp>
    </p:spTree>
    <p:extLst>
      <p:ext uri="{BB962C8B-B14F-4D97-AF65-F5344CB8AC3E}">
        <p14:creationId xmlns:p14="http://schemas.microsoft.com/office/powerpoint/2010/main" val="387561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This chapter introduces the Spring Boot technology and gives you a taste of what it is and what you can do with it. You will learn about all its features and the associated how-</a:t>
            </a:r>
            <a:r>
              <a:rPr lang="en-IN" sz="1200" kern="1200" dirty="0" err="1" smtClean="0">
                <a:solidFill>
                  <a:schemeClr val="tx1"/>
                </a:solidFill>
                <a:latin typeface="+mn-lt"/>
                <a:ea typeface="+mn-ea"/>
                <a:cs typeface="+mn-cs"/>
              </a:rPr>
              <a:t>tos</a:t>
            </a:r>
            <a:r>
              <a:rPr lang="en-IN" sz="1200" kern="1200" dirty="0" smtClean="0">
                <a:solidFill>
                  <a:schemeClr val="tx1"/>
                </a:solidFill>
                <a:latin typeface="+mn-lt"/>
                <a:ea typeface="+mn-ea"/>
                <a:cs typeface="+mn-cs"/>
              </a:rPr>
              <a:t> during the course.</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a:t>
            </a:fld>
            <a:endParaRPr lang="en-IN"/>
          </a:p>
        </p:txBody>
      </p:sp>
    </p:spTree>
    <p:extLst>
      <p:ext uri="{BB962C8B-B14F-4D97-AF65-F5344CB8AC3E}">
        <p14:creationId xmlns:p14="http://schemas.microsoft.com/office/powerpoint/2010/main" val="1079433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20</a:t>
            </a:fld>
            <a:endParaRPr lang="en-IN"/>
          </a:p>
        </p:txBody>
      </p:sp>
    </p:spTree>
    <p:extLst>
      <p:ext uri="{BB962C8B-B14F-4D97-AF65-F5344CB8AC3E}">
        <p14:creationId xmlns:p14="http://schemas.microsoft.com/office/powerpoint/2010/main" val="444314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you run this again with the following command: spring run </a:t>
            </a:r>
            <a:r>
              <a:rPr lang="en-IN" dirty="0" err="1" smtClean="0"/>
              <a:t>app.groovy</a:t>
            </a:r>
            <a:r>
              <a:rPr lang="en-IN" dirty="0" smtClean="0"/>
              <a:t> –debug, we can see an exclusions section.</a:t>
            </a:r>
          </a:p>
          <a:p>
            <a:endParaRPr lang="en-IN" dirty="0" smtClean="0"/>
          </a:p>
          <a:p>
            <a:r>
              <a:rPr lang="en-IN" dirty="0" smtClean="0"/>
              <a:t>You might wonder why you would want to exclude a configuration. Well, sometimes you will have dependencies that work in two different types of applications—web and non-web for example—and you want to use the   </a:t>
            </a:r>
            <a:r>
              <a:rPr lang="en-IN" dirty="0" err="1" smtClean="0"/>
              <a:t>jackson</a:t>
            </a:r>
            <a:r>
              <a:rPr lang="en-IN" dirty="0" smtClean="0"/>
              <a:t>-core  library   that handles JSON objects to create a non-web app. This library can work in web or non-web apps, but the auto-configuration will guess that, based on this dependency, your application is a web app. In that case, you can exclude the web auto-configuration from happening. This is one example of many where you might use the auto-configuration exclusion.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21</a:t>
            </a:fld>
            <a:endParaRPr lang="en-IN"/>
          </a:p>
        </p:txBody>
      </p:sp>
    </p:spTree>
    <p:extLst>
      <p:ext uri="{BB962C8B-B14F-4D97-AF65-F5344CB8AC3E}">
        <p14:creationId xmlns:p14="http://schemas.microsoft.com/office/powerpoint/2010/main" val="1303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will find that the Spring Framework and some of its modules—like Spring Core, Spring Data, Spring AMQP, and Spring Integration—provide  @Enable&lt;Technology&gt;  annotations. For example,  @</a:t>
            </a:r>
            <a:r>
              <a:rPr lang="en-IN" dirty="0" err="1" smtClean="0"/>
              <a:t>EnableTransactionManagement</a:t>
            </a:r>
            <a:r>
              <a:rPr lang="en-IN" dirty="0" smtClean="0"/>
              <a:t> ,  @</a:t>
            </a:r>
            <a:r>
              <a:rPr lang="en-IN" dirty="0" err="1" smtClean="0"/>
              <a:t>EnableRabbit</a:t>
            </a:r>
            <a:r>
              <a:rPr lang="en-IN" dirty="0" smtClean="0"/>
              <a:t> , and  @</a:t>
            </a:r>
            <a:r>
              <a:rPr lang="en-IN" dirty="0" err="1" smtClean="0"/>
              <a:t>EnableIntegration</a:t>
            </a:r>
            <a:r>
              <a:rPr lang="en-IN" dirty="0" smtClean="0"/>
              <a:t>  are part of the modules mentioned. Within Spring applications, you can use these annotations to follow the pattern “convention over configuration,” thus making your apps even easier to develop and maintain without worrying too much about configuration.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22</a:t>
            </a:fld>
            <a:endParaRPr lang="en-IN"/>
          </a:p>
        </p:txBody>
      </p:sp>
    </p:spTree>
    <p:extLst>
      <p:ext uri="{BB962C8B-B14F-4D97-AF65-F5344CB8AC3E}">
        <p14:creationId xmlns:p14="http://schemas.microsoft.com/office/powerpoint/2010/main" val="2996551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a:t>
            </a:r>
            <a:r>
              <a:rPr lang="en-IN" dirty="0" err="1" smtClean="0"/>
              <a:t>EnableAutoConfigurationImportSelector</a:t>
            </a:r>
            <a:r>
              <a:rPr lang="en-IN" dirty="0" smtClean="0"/>
              <a:t>  class has a  several   methods, but one of the most important for the auto-configuration to happen is the  </a:t>
            </a:r>
            <a:r>
              <a:rPr lang="en-IN" dirty="0" err="1" smtClean="0"/>
              <a:t>getCandidateConfiguration</a:t>
            </a:r>
            <a:r>
              <a:rPr lang="en-IN" dirty="0" smtClean="0"/>
              <a:t>  method. </a:t>
            </a:r>
          </a:p>
          <a:p>
            <a:endParaRPr lang="en-IN" dirty="0" smtClean="0"/>
          </a:p>
          <a:p>
            <a:r>
              <a:rPr lang="en-IN" sz="1200" kern="1200" dirty="0" smtClean="0">
                <a:solidFill>
                  <a:schemeClr val="tx1"/>
                </a:solidFill>
                <a:latin typeface="+mn-lt"/>
                <a:ea typeface="+mn-ea"/>
                <a:cs typeface="+mn-cs"/>
              </a:rPr>
              <a:t>Listing  shows you a snippet of the  </a:t>
            </a:r>
            <a:r>
              <a:rPr lang="en-IN" sz="1200" kern="1200" dirty="0" err="1" smtClean="0">
                <a:solidFill>
                  <a:schemeClr val="tx1"/>
                </a:solidFill>
                <a:latin typeface="+mn-lt"/>
                <a:ea typeface="+mn-ea"/>
                <a:cs typeface="+mn-cs"/>
              </a:rPr>
              <a:t>EnableAutoConfigurationImportSelector</a:t>
            </a:r>
            <a:r>
              <a:rPr lang="en-IN" sz="1200" kern="1200" dirty="0" smtClean="0">
                <a:solidFill>
                  <a:schemeClr val="tx1"/>
                </a:solidFill>
                <a:latin typeface="+mn-lt"/>
                <a:ea typeface="+mn-ea"/>
                <a:cs typeface="+mn-cs"/>
              </a:rPr>
              <a:t>  class, where the  </a:t>
            </a:r>
            <a:r>
              <a:rPr lang="en-IN" sz="1200" kern="1200" dirty="0" err="1" smtClean="0">
                <a:solidFill>
                  <a:schemeClr val="tx1"/>
                </a:solidFill>
                <a:latin typeface="+mn-lt"/>
                <a:ea typeface="+mn-ea"/>
                <a:cs typeface="+mn-cs"/>
              </a:rPr>
              <a:t>getCandidateConfigurations</a:t>
            </a:r>
            <a:r>
              <a:rPr lang="en-IN" sz="1200" kern="1200" dirty="0" smtClean="0">
                <a:solidFill>
                  <a:schemeClr val="tx1"/>
                </a:solidFill>
                <a:latin typeface="+mn-lt"/>
                <a:ea typeface="+mn-ea"/>
                <a:cs typeface="+mn-cs"/>
              </a:rPr>
              <a:t>  method returns  </a:t>
            </a:r>
            <a:r>
              <a:rPr lang="en-IN" sz="1200" kern="1200" dirty="0" err="1" smtClean="0">
                <a:solidFill>
                  <a:schemeClr val="tx1"/>
                </a:solidFill>
                <a:latin typeface="+mn-lt"/>
                <a:ea typeface="+mn-ea"/>
                <a:cs typeface="+mn-cs"/>
              </a:rPr>
              <a:t>SpringFactoriesLoader.loadFactoryNames</a:t>
            </a:r>
            <a:r>
              <a:rPr lang="en-IN" sz="1200" kern="1200" dirty="0" smtClean="0">
                <a:solidFill>
                  <a:schemeClr val="tx1"/>
                </a:solidFill>
                <a:latin typeface="+mn-lt"/>
                <a:ea typeface="+mn-ea"/>
                <a:cs typeface="+mn-cs"/>
              </a:rPr>
              <a:t> . The</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SpringFactoriesLoader.loadFactories</a:t>
            </a:r>
            <a:r>
              <a:rPr lang="en-IN" sz="1200" kern="1200" dirty="0" smtClean="0">
                <a:solidFill>
                  <a:schemeClr val="tx1"/>
                </a:solidFill>
                <a:latin typeface="+mn-lt"/>
                <a:ea typeface="+mn-ea"/>
                <a:cs typeface="+mn-cs"/>
              </a:rPr>
              <a:t>  will look for the  META-INF/</a:t>
            </a:r>
            <a:r>
              <a:rPr lang="en-IN" sz="1200" kern="1200" dirty="0" err="1" smtClean="0">
                <a:solidFill>
                  <a:schemeClr val="tx1"/>
                </a:solidFill>
                <a:latin typeface="+mn-lt"/>
                <a:ea typeface="+mn-ea"/>
                <a:cs typeface="+mn-cs"/>
              </a:rPr>
              <a:t>spring.factories</a:t>
            </a:r>
            <a:r>
              <a:rPr lang="en-IN" sz="1200" kern="1200" dirty="0" smtClean="0">
                <a:solidFill>
                  <a:schemeClr val="tx1"/>
                </a:solidFill>
                <a:latin typeface="+mn-lt"/>
                <a:ea typeface="+mn-ea"/>
                <a:cs typeface="+mn-cs"/>
              </a:rPr>
              <a:t>  defined in the  spring-boot-</a:t>
            </a:r>
            <a:r>
              <a:rPr lang="en-IN" sz="1200" kern="1200" dirty="0" err="1" smtClean="0">
                <a:solidFill>
                  <a:schemeClr val="tx1"/>
                </a:solidFill>
                <a:latin typeface="+mn-lt"/>
                <a:ea typeface="+mn-ea"/>
                <a:cs typeface="+mn-cs"/>
              </a:rPr>
              <a:t>autoconfigure</a:t>
            </a:r>
            <a:r>
              <a:rPr lang="en-IN" sz="1200" kern="1200" dirty="0" smtClean="0">
                <a:solidFill>
                  <a:schemeClr val="tx1"/>
                </a:solidFill>
                <a:latin typeface="+mn-lt"/>
                <a:ea typeface="+mn-ea"/>
                <a:cs typeface="+mn-cs"/>
              </a:rPr>
              <a:t>  JAR. </a:t>
            </a:r>
          </a:p>
          <a:p>
            <a:endParaRPr lang="en-IN" sz="1200" kern="1200" dirty="0" smtClean="0">
              <a:solidFill>
                <a:schemeClr val="tx1"/>
              </a:solidFill>
              <a:latin typeface="+mn-lt"/>
              <a:ea typeface="+mn-ea"/>
              <a:cs typeface="+mn-cs"/>
            </a:endParaRPr>
          </a:p>
          <a:p>
            <a:r>
              <a:rPr lang="en-IN" dirty="0" smtClean="0"/>
              <a:t>As you can see, it’s very short class, but it will configure a cloud application if it finds the  spring-cloud  classes. But how? It will use the  @</a:t>
            </a:r>
            <a:r>
              <a:rPr lang="en-IN" dirty="0" err="1" smtClean="0"/>
              <a:t>ConditionalOnClass</a:t>
            </a:r>
            <a:r>
              <a:rPr lang="en-IN" dirty="0" smtClean="0"/>
              <a:t>  and  @</a:t>
            </a:r>
            <a:r>
              <a:rPr lang="en-IN" dirty="0" err="1" smtClean="0"/>
              <a:t>ConditionalOnMissingBean</a:t>
            </a:r>
            <a:r>
              <a:rPr lang="en-IN" dirty="0" smtClean="0"/>
              <a:t>  annotations to decide if  the   application is a cloud app. Don’t worry too much about this, because you are going to use these annotations when you create your own auto-configuration class in the last chapter of the book.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23</a:t>
            </a:fld>
            <a:endParaRPr lang="en-IN"/>
          </a:p>
        </p:txBody>
      </p:sp>
    </p:spTree>
    <p:extLst>
      <p:ext uri="{BB962C8B-B14F-4D97-AF65-F5344CB8AC3E}">
        <p14:creationId xmlns:p14="http://schemas.microsoft.com/office/powerpoint/2010/main" val="3094985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latin typeface="+mn-lt"/>
                <a:ea typeface="+mn-ea"/>
                <a:cs typeface="+mn-cs"/>
              </a:rPr>
              <a:t>keytool</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genkey</a:t>
            </a:r>
            <a:r>
              <a:rPr lang="en-IN" sz="1200" kern="1200" dirty="0" smtClean="0">
                <a:solidFill>
                  <a:schemeClr val="tx1"/>
                </a:solidFill>
                <a:latin typeface="+mn-lt"/>
                <a:ea typeface="+mn-ea"/>
                <a:cs typeface="+mn-cs"/>
              </a:rPr>
              <a:t> -alias tomcat -</a:t>
            </a:r>
            <a:r>
              <a:rPr lang="en-IN" sz="1200" kern="1200" dirty="0" err="1" smtClean="0">
                <a:solidFill>
                  <a:schemeClr val="tx1"/>
                </a:solidFill>
                <a:latin typeface="+mn-lt"/>
                <a:ea typeface="+mn-ea"/>
                <a:cs typeface="+mn-cs"/>
              </a:rPr>
              <a:t>keyalg</a:t>
            </a:r>
            <a:r>
              <a:rPr lang="en-IN" sz="1200" kern="1200" dirty="0" smtClean="0">
                <a:solidFill>
                  <a:schemeClr val="tx1"/>
                </a:solidFill>
                <a:latin typeface="+mn-lt"/>
                <a:ea typeface="+mn-ea"/>
                <a:cs typeface="+mn-cs"/>
              </a:rPr>
              <a:t> RSA -</a:t>
            </a:r>
            <a:r>
              <a:rPr lang="en-IN" sz="1200" kern="1200" dirty="0" err="1" smtClean="0">
                <a:solidFill>
                  <a:schemeClr val="tx1"/>
                </a:solidFill>
                <a:latin typeface="+mn-lt"/>
                <a:ea typeface="+mn-ea"/>
                <a:cs typeface="+mn-cs"/>
              </a:rPr>
              <a:t>keystore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/main/resources/</a:t>
            </a:r>
            <a:r>
              <a:rPr lang="en-IN" sz="1200" kern="1200" dirty="0" err="1" smtClean="0">
                <a:solidFill>
                  <a:schemeClr val="tx1"/>
                </a:solidFill>
                <a:latin typeface="+mn-lt"/>
                <a:ea typeface="+mn-ea"/>
                <a:cs typeface="+mn-cs"/>
              </a:rPr>
              <a:t>keystore.jks</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&lt;dependency&gt;</a:t>
            </a:r>
          </a:p>
          <a:p>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org.springframework.boot</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p>
          <a:p>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&gt;spring-boot-starter-</a:t>
            </a:r>
            <a:r>
              <a:rPr lang="en-IN" sz="1200" u="sng" kern="1200" dirty="0" smtClean="0">
                <a:solidFill>
                  <a:schemeClr val="tx1"/>
                </a:solidFill>
                <a:latin typeface="+mn-lt"/>
                <a:ea typeface="+mn-ea"/>
                <a:cs typeface="+mn-cs"/>
              </a:rPr>
              <a:t>tomcat&lt;/</a:t>
            </a:r>
            <a:r>
              <a:rPr lang="en-IN" sz="1200" u="sng" kern="1200" dirty="0" err="1" smtClean="0">
                <a:solidFill>
                  <a:schemeClr val="tx1"/>
                </a:solidFill>
                <a:latin typeface="+mn-lt"/>
                <a:ea typeface="+mn-ea"/>
                <a:cs typeface="+mn-cs"/>
              </a:rPr>
              <a:t>artifactId</a:t>
            </a:r>
            <a:r>
              <a:rPr lang="en-IN" sz="1200" u="sng" kern="1200" dirty="0" smtClean="0">
                <a:solidFill>
                  <a:schemeClr val="tx1"/>
                </a:solidFill>
                <a:latin typeface="+mn-lt"/>
                <a:ea typeface="+mn-ea"/>
                <a:cs typeface="+mn-cs"/>
              </a:rPr>
              <a:t>&gt;</a:t>
            </a:r>
          </a:p>
          <a:p>
            <a:r>
              <a:rPr lang="en-IN" sz="1200" kern="1200" dirty="0" smtClean="0">
                <a:solidFill>
                  <a:schemeClr val="tx1"/>
                </a:solidFill>
                <a:latin typeface="+mn-lt"/>
                <a:ea typeface="+mn-ea"/>
                <a:cs typeface="+mn-cs"/>
              </a:rPr>
              <a:t>&lt;scope&gt;provided&lt;/scope&gt;</a:t>
            </a:r>
          </a:p>
          <a:p>
            <a:r>
              <a:rPr lang="en-IN" sz="1200" kern="1200" dirty="0" smtClean="0">
                <a:solidFill>
                  <a:schemeClr val="tx1"/>
                </a:solidFill>
                <a:latin typeface="+mn-lt"/>
                <a:ea typeface="+mn-ea"/>
                <a:cs typeface="+mn-cs"/>
              </a:rPr>
              <a:t>&lt;/dependency&gt;</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This means that, when you package your application, all the libraries will now be placed in the  WEB-INF/lib  and the  WEB-INF/lib-provided  for the Tomcat libraries within the </a:t>
            </a:r>
            <a:r>
              <a:rPr lang="en-IN" sz="1200" kern="1200" dirty="0" err="1" smtClean="0">
                <a:solidFill>
                  <a:schemeClr val="tx1"/>
                </a:solidFill>
                <a:latin typeface="+mn-lt"/>
                <a:ea typeface="+mn-ea"/>
                <a:cs typeface="+mn-cs"/>
              </a:rPr>
              <a:t>擢at</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JAR媒</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This will make your application executable as standalone app and container-ready. There is a reason why in a WAR the tomcat libraries are placed in the  WEB-INF-lib-provided  </a:t>
            </a:r>
            <a:r>
              <a:rPr lang="en-IN" sz="1200" kern="1200" dirty="0" err="1" smtClean="0">
                <a:solidFill>
                  <a:schemeClr val="tx1"/>
                </a:solidFill>
                <a:latin typeface="+mn-lt"/>
                <a:ea typeface="+mn-ea"/>
                <a:cs typeface="+mn-cs"/>
              </a:rPr>
              <a:t>directory羊emember</a:t>
            </a:r>
            <a:r>
              <a:rPr lang="en-IN" sz="1200" kern="1200" dirty="0" smtClean="0">
                <a:solidFill>
                  <a:schemeClr val="tx1"/>
                </a:solidFill>
                <a:latin typeface="+mn-lt"/>
                <a:ea typeface="+mn-ea"/>
                <a:cs typeface="+mn-cs"/>
              </a:rPr>
              <a:t> that everything that you add in the   WEB-INF/lib    will be taken by the application container, so if you leave the Tomcat JAR in this directory ( WEB-INF/lib ), the application container will fail because of duplicate JARs. That’s why Spring Boot creates  WEB-INF/lib-provided  so it can run outside and inside of a container.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24</a:t>
            </a:fld>
            <a:endParaRPr lang="en-IN"/>
          </a:p>
        </p:txBody>
      </p:sp>
    </p:spTree>
    <p:extLst>
      <p:ext uri="{BB962C8B-B14F-4D97-AF65-F5344CB8AC3E}">
        <p14:creationId xmlns:p14="http://schemas.microsoft.com/office/powerpoint/2010/main" val="2313154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See</a:t>
            </a:r>
            <a:r>
              <a:rPr lang="en-IN" baseline="0" dirty="0" smtClean="0"/>
              <a:t> code. Simple-spring-boot</a:t>
            </a:r>
          </a:p>
          <a:p>
            <a:endParaRPr lang="en-IN" baseline="0" dirty="0" smtClean="0"/>
          </a:p>
          <a:p>
            <a:r>
              <a:rPr lang="en-IN" sz="1200" kern="1200" dirty="0" smtClean="0">
                <a:solidFill>
                  <a:schemeClr val="tx1"/>
                </a:solidFill>
                <a:latin typeface="+mn-lt"/>
                <a:ea typeface="+mn-ea"/>
                <a:cs typeface="+mn-cs"/>
              </a:rPr>
              <a:t>You can have a more advanced configuration using the </a:t>
            </a:r>
            <a:r>
              <a:rPr lang="en-IN" sz="1200" kern="1200" dirty="0" err="1" smtClean="0">
                <a:solidFill>
                  <a:schemeClr val="tx1"/>
                </a:solidFill>
                <a:latin typeface="+mn-lt"/>
                <a:ea typeface="+mn-ea"/>
                <a:cs typeface="+mn-cs"/>
              </a:rPr>
              <a:t>SpringApplication</a:t>
            </a:r>
            <a:r>
              <a:rPr lang="en-IN" sz="1200" kern="1200" dirty="0" smtClean="0">
                <a:solidFill>
                  <a:schemeClr val="tx1"/>
                </a:solidFill>
                <a:latin typeface="+mn-lt"/>
                <a:ea typeface="+mn-ea"/>
                <a:cs typeface="+mn-cs"/>
              </a:rPr>
              <a:t> class, because you can create an instance out of it and do a lot more.</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Dbanner.location</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:/META-INF/banner.txt</a:t>
            </a:r>
          </a:p>
          <a:p>
            <a:r>
              <a:rPr lang="en-IN" sz="1200" kern="1200" dirty="0" err="1" smtClean="0">
                <a:solidFill>
                  <a:schemeClr val="tx1"/>
                </a:solidFill>
                <a:latin typeface="+mn-lt"/>
                <a:ea typeface="+mn-ea"/>
                <a:cs typeface="+mn-cs"/>
              </a:rPr>
              <a:t>spring.main.banner</a:t>
            </a:r>
            <a:r>
              <a:rPr lang="en-IN" sz="1200" kern="1200" dirty="0" smtClean="0">
                <a:solidFill>
                  <a:schemeClr val="tx1"/>
                </a:solidFill>
                <a:latin typeface="+mn-lt"/>
                <a:ea typeface="+mn-ea"/>
                <a:cs typeface="+mn-cs"/>
              </a:rPr>
              <a:t>-mode=off </a:t>
            </a:r>
          </a:p>
          <a:p>
            <a:r>
              <a:rPr lang="en-IN" sz="1200" kern="1200" dirty="0" err="1" smtClean="0">
                <a:solidFill>
                  <a:schemeClr val="tx1"/>
                </a:solidFill>
                <a:latin typeface="+mn-lt"/>
                <a:ea typeface="+mn-ea"/>
                <a:cs typeface="+mn-cs"/>
              </a:rPr>
              <a:t>app.setBannerMode</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Mode.OFF</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25</a:t>
            </a:fld>
            <a:endParaRPr lang="en-IN"/>
          </a:p>
        </p:txBody>
      </p:sp>
    </p:spTree>
    <p:extLst>
      <p:ext uri="{BB962C8B-B14F-4D97-AF65-F5344CB8AC3E}">
        <p14:creationId xmlns:p14="http://schemas.microsoft.com/office/powerpoint/2010/main" val="3129947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The SpringApplicationBuilder allows you to chain together multiple method calls, and includes parent and child methods that allow you to create a hierarchy.</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Example</a:t>
            </a:r>
            <a:r>
              <a:rPr lang="en-IN" sz="1200" kern="1200" baseline="0" dirty="0" smtClean="0">
                <a:solidFill>
                  <a:schemeClr val="tx1"/>
                </a:solidFill>
                <a:latin typeface="+mn-lt"/>
                <a:ea typeface="+mn-ea"/>
                <a:cs typeface="+mn-cs"/>
              </a:rPr>
              <a:t> 2: </a:t>
            </a:r>
            <a:r>
              <a:rPr lang="en-IN" sz="1200" b="0" i="0" kern="1200" dirty="0" smtClean="0">
                <a:solidFill>
                  <a:schemeClr val="tx1"/>
                </a:solidFill>
                <a:effectLst/>
                <a:latin typeface="+mn-lt"/>
                <a:ea typeface="+mn-ea"/>
                <a:cs typeface="+mn-cs"/>
              </a:rPr>
              <a:t>All of the contexts are configured from the same locations. This means that the default configuration file will be used to configure all of them, which is why it is important to make sure that it contains no configurations that can’t be shared among contexts.  We need to ensure that two child contexts are using different ports</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26</a:t>
            </a:fld>
            <a:endParaRPr lang="en-IN"/>
          </a:p>
        </p:txBody>
      </p:sp>
    </p:spTree>
    <p:extLst>
      <p:ext uri="{BB962C8B-B14F-4D97-AF65-F5344CB8AC3E}">
        <p14:creationId xmlns:p14="http://schemas.microsoft.com/office/powerpoint/2010/main" val="2547358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Spring Boot allows you to execute code before your application starts. Spring  Boot   has the  </a:t>
            </a:r>
            <a:r>
              <a:rPr lang="en-IN" sz="1200" kern="1200" dirty="0" err="1" smtClean="0">
                <a:solidFill>
                  <a:schemeClr val="tx1"/>
                </a:solidFill>
                <a:latin typeface="+mn-lt"/>
                <a:ea typeface="+mn-ea"/>
                <a:cs typeface="+mn-cs"/>
              </a:rPr>
              <a:t>ApplicationRunner</a:t>
            </a:r>
            <a:r>
              <a:rPr lang="en-IN" sz="1200" kern="1200" dirty="0" smtClean="0">
                <a:solidFill>
                  <a:schemeClr val="tx1"/>
                </a:solidFill>
                <a:latin typeface="+mn-lt"/>
                <a:ea typeface="+mn-ea"/>
                <a:cs typeface="+mn-cs"/>
              </a:rPr>
              <a:t>  and the   </a:t>
            </a:r>
            <a:r>
              <a:rPr lang="en-IN" sz="1200" kern="1200" dirty="0" err="1" smtClean="0">
                <a:solidFill>
                  <a:schemeClr val="tx1"/>
                </a:solidFill>
                <a:latin typeface="+mn-lt"/>
                <a:ea typeface="+mn-ea"/>
                <a:cs typeface="+mn-cs"/>
              </a:rPr>
              <a:t>CommandLineRunner</a:t>
            </a:r>
            <a:r>
              <a:rPr lang="en-IN" sz="1200" kern="1200" dirty="0" smtClean="0">
                <a:solidFill>
                  <a:schemeClr val="tx1"/>
                </a:solidFill>
                <a:latin typeface="+mn-lt"/>
                <a:ea typeface="+mn-ea"/>
                <a:cs typeface="+mn-cs"/>
              </a:rPr>
              <a:t>  interfaces that   expose the  run  methods.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java -jar target/spring-boot-simple-0.0.1-SNAPSHOT.jar --enable arg1 arg2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27</a:t>
            </a:fld>
            <a:endParaRPr lang="en-IN"/>
          </a:p>
        </p:txBody>
      </p:sp>
    </p:spTree>
    <p:extLst>
      <p:ext uri="{BB962C8B-B14F-4D97-AF65-F5344CB8AC3E}">
        <p14:creationId xmlns:p14="http://schemas.microsoft.com/office/powerpoint/2010/main" val="4259258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Developers know that they are never going to get rid of some application configuration. They will always be looking where they can persist URLs, IPs, credentials, and database information, for example. Basically any data that they normally use quite often in their applications. They know as a best practice that they need to avoid to hardcode this kind of configuration information. That’s why they need to externalize it so it can be secure and easy to use and deploy.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28</a:t>
            </a:fld>
            <a:endParaRPr lang="en-IN"/>
          </a:p>
        </p:txBody>
      </p:sp>
    </p:spTree>
    <p:extLst>
      <p:ext uri="{BB962C8B-B14F-4D97-AF65-F5344CB8AC3E}">
        <p14:creationId xmlns:p14="http://schemas.microsoft.com/office/powerpoint/2010/main" val="33436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Remember that Spring Boot is an opinionated technology, so most of its application configuration is  based on a common  </a:t>
            </a:r>
            <a:r>
              <a:rPr lang="en-IN" dirty="0" err="1" smtClean="0"/>
              <a:t>application.properties</a:t>
            </a:r>
            <a:r>
              <a:rPr lang="en-IN" dirty="0" smtClean="0"/>
              <a:t>  or  </a:t>
            </a:r>
            <a:r>
              <a:rPr lang="en-IN" dirty="0" err="1" smtClean="0"/>
              <a:t>application.yml</a:t>
            </a:r>
            <a:r>
              <a:rPr lang="en-IN" dirty="0" smtClean="0"/>
              <a:t>  file. If none is specified, it already has those property’s values as defaults.</a:t>
            </a:r>
          </a:p>
          <a:p>
            <a:endParaRPr lang="en-IN" dirty="0" smtClean="0"/>
          </a:p>
          <a:p>
            <a:r>
              <a:rPr lang="en-IN" sz="1200" kern="1200" dirty="0" smtClean="0">
                <a:solidFill>
                  <a:schemeClr val="tx1"/>
                </a:solidFill>
                <a:latin typeface="+mn-lt"/>
                <a:ea typeface="+mn-ea"/>
                <a:cs typeface="+mn-cs"/>
              </a:rPr>
              <a:t>Spring Boot will register a </a:t>
            </a:r>
            <a:r>
              <a:rPr lang="en-IN" sz="1200" b="1" kern="1200" dirty="0" err="1" smtClean="0">
                <a:solidFill>
                  <a:schemeClr val="tx1"/>
                </a:solidFill>
                <a:latin typeface="+mn-lt"/>
                <a:ea typeface="+mn-ea"/>
                <a:cs typeface="+mn-cs"/>
              </a:rPr>
              <a:t>CommandLinePropertySource</a:t>
            </a:r>
            <a:r>
              <a:rPr lang="en-IN" sz="1200" kern="1200" dirty="0" smtClean="0">
                <a:solidFill>
                  <a:schemeClr val="tx1"/>
                </a:solidFill>
                <a:latin typeface="+mn-lt"/>
                <a:ea typeface="+mn-ea"/>
                <a:cs typeface="+mn-cs"/>
              </a:rPr>
              <a:t> with the Spring </a:t>
            </a:r>
            <a:r>
              <a:rPr lang="en-IN" sz="1200" b="1" kern="1200" dirty="0" smtClean="0">
                <a:solidFill>
                  <a:schemeClr val="tx1"/>
                </a:solidFill>
                <a:latin typeface="+mn-lt"/>
                <a:ea typeface="+mn-ea"/>
                <a:cs typeface="+mn-cs"/>
              </a:rPr>
              <a:t>Environment</a:t>
            </a:r>
            <a:r>
              <a:rPr lang="en-IN" sz="1200" kern="1200" dirty="0" smtClean="0">
                <a:solidFill>
                  <a:schemeClr val="tx1"/>
                </a:solidFill>
                <a:latin typeface="+mn-lt"/>
                <a:ea typeface="+mn-ea"/>
                <a:cs typeface="+mn-cs"/>
              </a:rPr>
              <a:t>. This allows to inject single application arguments using the @Value annotation.</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29</a:t>
            </a:fld>
            <a:endParaRPr lang="en-IN">
              <a:solidFill>
                <a:prstClr val="black"/>
              </a:solidFill>
            </a:endParaRPr>
          </a:p>
        </p:txBody>
      </p:sp>
    </p:spTree>
    <p:extLst>
      <p:ext uri="{BB962C8B-B14F-4D97-AF65-F5344CB8AC3E}">
        <p14:creationId xmlns:p14="http://schemas.microsoft.com/office/powerpoint/2010/main" val="264210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a:t>
            </a:fld>
            <a:endParaRPr lang="en-IN"/>
          </a:p>
        </p:txBody>
      </p:sp>
    </p:spTree>
    <p:extLst>
      <p:ext uri="{BB962C8B-B14F-4D97-AF65-F5344CB8AC3E}">
        <p14:creationId xmlns:p14="http://schemas.microsoft.com/office/powerpoint/2010/main" val="490647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Remember that Spring Boot is an opinionated technology, so most of its application configuration is  based on a common  </a:t>
            </a:r>
            <a:r>
              <a:rPr lang="en-IN" dirty="0" err="1" smtClean="0"/>
              <a:t>application.properties</a:t>
            </a:r>
            <a:r>
              <a:rPr lang="en-IN" dirty="0" smtClean="0"/>
              <a:t>  or  </a:t>
            </a:r>
            <a:r>
              <a:rPr lang="en-IN" dirty="0" err="1" smtClean="0"/>
              <a:t>application.yml</a:t>
            </a:r>
            <a:r>
              <a:rPr lang="en-IN" dirty="0" smtClean="0"/>
              <a:t>  file. If none is specified, it already has those property’s values as defaults.</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you don’t want to use the  </a:t>
            </a:r>
            <a:r>
              <a:rPr lang="en-IN" dirty="0" err="1" smtClean="0"/>
              <a:t>application.properties</a:t>
            </a:r>
            <a:r>
              <a:rPr lang="en-IN" dirty="0" smtClean="0"/>
              <a:t> , you can inject the properties via the command line: </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data.server</a:t>
            </a:r>
            <a:r>
              <a:rPr lang="en-IN" sz="1200" kern="1200" dirty="0" smtClean="0">
                <a:solidFill>
                  <a:schemeClr val="tx1"/>
                </a:solidFill>
                <a:latin typeface="+mn-lt"/>
                <a:ea typeface="+mn-ea"/>
                <a:cs typeface="+mn-cs"/>
              </a:rPr>
              <a:t>=remoteserver:3030 </a:t>
            </a:r>
            <a:endParaRPr lang="en-IN" dirty="0" smtClean="0"/>
          </a:p>
          <a:p>
            <a:endParaRPr lang="en-IN" dirty="0" smtClean="0"/>
          </a:p>
          <a:p>
            <a:r>
              <a:rPr lang="en-IN" sz="1200" kern="1200" dirty="0" smtClean="0">
                <a:solidFill>
                  <a:schemeClr val="tx1"/>
                </a:solidFill>
                <a:latin typeface="+mn-lt"/>
                <a:ea typeface="+mn-ea"/>
                <a:cs typeface="+mn-cs"/>
              </a:rPr>
              <a:t>-Dspring.config.name=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java -jar target/spring-boot-config-0.0.1-SNAPSHOT.jar --spring.config.name=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Dspring.config.location</a:t>
            </a:r>
            <a:r>
              <a:rPr lang="en-IN" sz="1200" kern="1200" dirty="0" smtClean="0">
                <a:solidFill>
                  <a:schemeClr val="tx1"/>
                </a:solidFill>
                <a:latin typeface="+mn-lt"/>
                <a:ea typeface="+mn-ea"/>
                <a:cs typeface="+mn-cs"/>
              </a:rPr>
              <a:t>=file:app/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-Dspring.config.name=</a:t>
            </a:r>
            <a:r>
              <a:rPr lang="en-IN" sz="1200" kern="1200" dirty="0" err="1" smtClean="0">
                <a:solidFill>
                  <a:schemeClr val="tx1"/>
                </a:solidFill>
                <a:latin typeface="+mn-lt"/>
                <a:ea typeface="+mn-ea"/>
                <a:cs typeface="+mn-cs"/>
              </a:rPr>
              <a:t>mycfg</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Dspring.config.location</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classpath:META-INF</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conf</a:t>
            </a:r>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r>
              <a:rPr lang="en-IN" dirty="0" smtClean="0"/>
              <a:t>-Dspring.config.name=</a:t>
            </a:r>
            <a:r>
              <a:rPr lang="en-IN" dirty="0" err="1" smtClean="0"/>
              <a:t>mycfg</a:t>
            </a:r>
            <a:r>
              <a:rPr lang="en-IN" dirty="0" smtClean="0"/>
              <a:t> -</a:t>
            </a:r>
            <a:r>
              <a:rPr lang="en-IN" dirty="0" err="1" smtClean="0"/>
              <a:t>Dspring.config.location</a:t>
            </a:r>
            <a:r>
              <a:rPr lang="en-IN" dirty="0" smtClean="0"/>
              <a:t>=file:F:/mycfg.properties</a:t>
            </a:r>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30</a:t>
            </a:fld>
            <a:endParaRPr lang="en-IN">
              <a:solidFill>
                <a:prstClr val="black"/>
              </a:solidFill>
            </a:endParaRPr>
          </a:p>
        </p:txBody>
      </p:sp>
    </p:spTree>
    <p:extLst>
      <p:ext uri="{BB962C8B-B14F-4D97-AF65-F5344CB8AC3E}">
        <p14:creationId xmlns:p14="http://schemas.microsoft.com/office/powerpoint/2010/main" val="2526180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31</a:t>
            </a:fld>
            <a:endParaRPr lang="en-IN">
              <a:solidFill>
                <a:prstClr val="black"/>
              </a:solidFill>
            </a:endParaRPr>
          </a:p>
        </p:txBody>
      </p:sp>
    </p:spTree>
    <p:extLst>
      <p:ext uri="{BB962C8B-B14F-4D97-AF65-F5344CB8AC3E}">
        <p14:creationId xmlns:p14="http://schemas.microsoft.com/office/powerpoint/2010/main" val="487058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This dependency will create a code insight and it will trigger </a:t>
            </a:r>
            <a:r>
              <a:rPr lang="en-IN" sz="1200" kern="1200" smtClean="0">
                <a:solidFill>
                  <a:schemeClr val="tx1"/>
                </a:solidFill>
                <a:latin typeface="+mn-lt"/>
                <a:ea typeface="+mn-ea"/>
                <a:cs typeface="+mn-cs"/>
              </a:rPr>
              <a:t>the editor’s </a:t>
            </a:r>
            <a:r>
              <a:rPr lang="en-IN" sz="1200" kern="1200" dirty="0" smtClean="0">
                <a:solidFill>
                  <a:schemeClr val="tx1"/>
                </a:solidFill>
                <a:latin typeface="+mn-lt"/>
                <a:ea typeface="+mn-ea"/>
                <a:cs typeface="+mn-cs"/>
              </a:rPr>
              <a:t>code completion for the properties.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32</a:t>
            </a:fld>
            <a:endParaRPr lang="en-IN">
              <a:solidFill>
                <a:prstClr val="black"/>
              </a:solidFill>
            </a:endParaRPr>
          </a:p>
        </p:txBody>
      </p:sp>
    </p:spTree>
    <p:extLst>
      <p:ext uri="{BB962C8B-B14F-4D97-AF65-F5344CB8AC3E}">
        <p14:creationId xmlns:p14="http://schemas.microsoft.com/office/powerpoint/2010/main" val="247045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Spring Boot provides numerous </a:t>
            </a:r>
            <a:r>
              <a:rPr lang="en-IN" sz="1200" kern="1200" dirty="0" err="1" smtClean="0">
                <a:solidFill>
                  <a:schemeClr val="tx1"/>
                </a:solidFill>
                <a:latin typeface="+mn-lt"/>
                <a:ea typeface="+mn-ea"/>
                <a:cs typeface="+mn-cs"/>
              </a:rPr>
              <a:t>FailureAnalyzer</a:t>
            </a:r>
            <a:r>
              <a:rPr lang="en-IN" sz="1200" kern="1200" dirty="0" smtClean="0">
                <a:solidFill>
                  <a:schemeClr val="tx1"/>
                </a:solidFill>
                <a:latin typeface="+mn-lt"/>
                <a:ea typeface="+mn-ea"/>
                <a:cs typeface="+mn-cs"/>
              </a:rPr>
              <a:t> implementations and you can add your own very easily.</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33</a:t>
            </a:fld>
            <a:endParaRPr lang="en-IN">
              <a:solidFill>
                <a:prstClr val="black"/>
              </a:solidFill>
            </a:endParaRPr>
          </a:p>
        </p:txBody>
      </p:sp>
    </p:spTree>
    <p:extLst>
      <p:ext uri="{BB962C8B-B14F-4D97-AF65-F5344CB8AC3E}">
        <p14:creationId xmlns:p14="http://schemas.microsoft.com/office/powerpoint/2010/main" val="2862077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Spring Boot provides numerous </a:t>
            </a:r>
            <a:r>
              <a:rPr lang="en-IN" sz="1200" kern="1200" dirty="0" err="1" smtClean="0">
                <a:solidFill>
                  <a:schemeClr val="tx1"/>
                </a:solidFill>
                <a:latin typeface="+mn-lt"/>
                <a:ea typeface="+mn-ea"/>
                <a:cs typeface="+mn-cs"/>
              </a:rPr>
              <a:t>FailureAnalyzer</a:t>
            </a:r>
            <a:r>
              <a:rPr lang="en-IN" sz="1200" kern="1200" dirty="0" smtClean="0">
                <a:solidFill>
                  <a:schemeClr val="tx1"/>
                </a:solidFill>
                <a:latin typeface="+mn-lt"/>
                <a:ea typeface="+mn-ea"/>
                <a:cs typeface="+mn-cs"/>
              </a:rPr>
              <a:t> implementations and you can add your own very easily.</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solidFill>
                  <a:prstClr val="black"/>
                </a:solidFill>
              </a:rPr>
              <a:pPr/>
              <a:t>34</a:t>
            </a:fld>
            <a:endParaRPr lang="en-IN">
              <a:solidFill>
                <a:prstClr val="black"/>
              </a:solidFill>
            </a:endParaRPr>
          </a:p>
        </p:txBody>
      </p:sp>
    </p:spTree>
    <p:extLst>
      <p:ext uri="{BB962C8B-B14F-4D97-AF65-F5344CB8AC3E}">
        <p14:creationId xmlns:p14="http://schemas.microsoft.com/office/powerpoint/2010/main" val="311582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grab  command   will download all the Spring Groovy scripts and Java dependencies to the  ./repository directory. If you check out the current directory, you will see the repository subdirectory created with all the dependencies. The  grab  command is useful when you want to execute a Spring Boot application that doesn’t have an Internet connection and the libraries are needed. The  grab  command is also used to prepare your application before you can deploy it to the cloud.</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35</a:t>
            </a:fld>
            <a:endParaRPr lang="en-IN"/>
          </a:p>
        </p:txBody>
      </p:sp>
    </p:spTree>
    <p:extLst>
      <p:ext uri="{BB962C8B-B14F-4D97-AF65-F5344CB8AC3E}">
        <p14:creationId xmlns:p14="http://schemas.microsoft.com/office/powerpoint/2010/main" val="2181520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install  command   is very similar to the  grab  command; the only difference is that you need to specify the library you want to install.</a:t>
            </a:r>
          </a:p>
          <a:p>
            <a:endParaRPr lang="en-IN" dirty="0" smtClean="0"/>
          </a:p>
          <a:p>
            <a:r>
              <a:rPr lang="en-IN" sz="1200" kern="1200" dirty="0" smtClean="0">
                <a:solidFill>
                  <a:schemeClr val="tx1"/>
                </a:solidFill>
                <a:latin typeface="+mn-lt"/>
                <a:ea typeface="+mn-ea"/>
                <a:cs typeface="+mn-cs"/>
              </a:rPr>
              <a:t>The  uninstall  command will  uninstall   the dependencies from the  lib  directory.</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init</a:t>
            </a:r>
            <a:r>
              <a:rPr lang="en-IN" sz="1200" kern="1200" dirty="0" smtClean="0">
                <a:solidFill>
                  <a:schemeClr val="tx1"/>
                </a:solidFill>
                <a:latin typeface="+mn-lt"/>
                <a:ea typeface="+mn-ea"/>
                <a:cs typeface="+mn-cs"/>
              </a:rPr>
              <a:t>  command will help you initialize a  new   project by using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   http://start.spring.io/  ).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36</a:t>
            </a:fld>
            <a:endParaRPr lang="en-IN"/>
          </a:p>
        </p:txBody>
      </p:sp>
    </p:spTree>
    <p:extLst>
      <p:ext uri="{BB962C8B-B14F-4D97-AF65-F5344CB8AC3E}">
        <p14:creationId xmlns:p14="http://schemas.microsoft.com/office/powerpoint/2010/main" val="3941114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Figure  4-1  shows the   demo.zip  structure.   Take a look at the  </a:t>
            </a:r>
            <a:r>
              <a:rPr lang="en-IN" dirty="0" err="1" smtClean="0"/>
              <a:t>src</a:t>
            </a:r>
            <a:r>
              <a:rPr lang="en-IN" dirty="0" smtClean="0"/>
              <a:t>  folder, which contains the  main/java/com/example/DemoApplication.java  file and of course its unit test. Also you can see that it contains two additional files,  </a:t>
            </a:r>
            <a:r>
              <a:rPr lang="en-IN" dirty="0" err="1" smtClean="0"/>
              <a:t>mvnw</a:t>
            </a:r>
            <a:r>
              <a:rPr lang="en-IN" dirty="0" smtClean="0"/>
              <a:t>  (for UNIX) and  mvnw.cmd  (for Windows). These commands allow you to run a Maven project without actually having Maven installed on your system. </a:t>
            </a:r>
          </a:p>
          <a:p>
            <a:r>
              <a:rPr lang="en-IN" dirty="0" smtClean="0"/>
              <a:t> You can simply execute the following command:  $ ./</a:t>
            </a:r>
            <a:r>
              <a:rPr lang="en-IN" dirty="0" err="1" smtClean="0"/>
              <a:t>mvnw</a:t>
            </a:r>
            <a:r>
              <a:rPr lang="en-IN" dirty="0" smtClean="0"/>
              <a:t> </a:t>
            </a:r>
            <a:r>
              <a:rPr lang="en-IN" dirty="0" err="1" smtClean="0"/>
              <a:t>spring-boot:run</a:t>
            </a:r>
            <a:r>
              <a:rPr lang="en-IN" dirty="0" smtClean="0"/>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37</a:t>
            </a:fld>
            <a:endParaRPr lang="en-IN"/>
          </a:p>
        </p:txBody>
      </p:sp>
    </p:spTree>
    <p:extLst>
      <p:ext uri="{BB962C8B-B14F-4D97-AF65-F5344CB8AC3E}">
        <p14:creationId xmlns:p14="http://schemas.microsoft.com/office/powerpoint/2010/main" val="293829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section shows you how to use existing Spring apps in Spring Boot applications. Remember that Spring Boot is Spring, so this is an easy task, but let’s start by considering the Spring container and the configurations and how you can use them in Spring Boot. </a:t>
            </a:r>
          </a:p>
          <a:p>
            <a:endParaRPr lang="en-IN" dirty="0" smtClean="0"/>
          </a:p>
          <a:p>
            <a:r>
              <a:rPr lang="en-IN" dirty="0" smtClean="0"/>
              <a:t> If you have already several XML configuration files, you can integrate them with just one annotation in your main application. The  </a:t>
            </a:r>
            <a:r>
              <a:rPr lang="en-IN" dirty="0" err="1" smtClean="0"/>
              <a:t>org.springframework.context.annotation.ImportResource</a:t>
            </a:r>
            <a:r>
              <a:rPr lang="en-IN" dirty="0" smtClean="0"/>
              <a:t>  annotation accepts an array of string types to add the XML definitions.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38</a:t>
            </a:fld>
            <a:endParaRPr lang="en-IN"/>
          </a:p>
        </p:txBody>
      </p:sp>
    </p:spTree>
    <p:extLst>
      <p:ext uri="{BB962C8B-B14F-4D97-AF65-F5344CB8AC3E}">
        <p14:creationId xmlns:p14="http://schemas.microsoft.com/office/powerpoint/2010/main" val="7147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Let’s start talking about the Spring MVC technology and some of its features. Remember that the Spring Framework consists of about 20 modules or technologies, and the web technology is one of them. For the web technology, the Spring Framework has the spring-web,  spring-</a:t>
            </a:r>
            <a:r>
              <a:rPr lang="en-IN" dirty="0" err="1" smtClean="0"/>
              <a:t>webmvc</a:t>
            </a:r>
            <a:r>
              <a:rPr lang="en-IN" dirty="0" smtClean="0"/>
              <a:t> ,  spring-</a:t>
            </a:r>
            <a:r>
              <a:rPr lang="en-IN" dirty="0" err="1" smtClean="0"/>
              <a:t>websocket</a:t>
            </a:r>
            <a:r>
              <a:rPr lang="en-IN" dirty="0" smtClean="0"/>
              <a:t> , and  spring-</a:t>
            </a:r>
            <a:r>
              <a:rPr lang="en-IN" dirty="0" err="1" smtClean="0"/>
              <a:t>webmvc</a:t>
            </a:r>
            <a:r>
              <a:rPr lang="en-IN" dirty="0" smtClean="0"/>
              <a:t>-</a:t>
            </a:r>
            <a:r>
              <a:rPr lang="en-IN" dirty="0" err="1" smtClean="0"/>
              <a:t>portlet</a:t>
            </a:r>
            <a:r>
              <a:rPr lang="en-IN" dirty="0" smtClean="0"/>
              <a:t>  modules.</a:t>
            </a:r>
          </a:p>
          <a:p>
            <a:endParaRPr lang="en-IN" dirty="0" smtClean="0"/>
          </a:p>
          <a:p>
            <a:r>
              <a:rPr lang="en-IN" sz="1200" kern="1200" dirty="0" smtClean="0">
                <a:solidFill>
                  <a:schemeClr val="tx1"/>
                </a:solidFill>
                <a:latin typeface="+mn-lt"/>
                <a:ea typeface="+mn-ea"/>
                <a:cs typeface="+mn-cs"/>
              </a:rPr>
              <a:t>With the  </a:t>
            </a:r>
            <a:r>
              <a:rPr lang="en-IN" sz="1200" kern="1200" dirty="0" err="1" smtClean="0">
                <a:solidFill>
                  <a:schemeClr val="tx1"/>
                </a:solidFill>
                <a:latin typeface="+mn-lt"/>
                <a:ea typeface="+mn-ea"/>
                <a:cs typeface="+mn-cs"/>
              </a:rPr>
              <a:t>DispatcherServlet</a:t>
            </a:r>
            <a:r>
              <a:rPr lang="en-IN" sz="1200" kern="1200" dirty="0" smtClean="0">
                <a:solidFill>
                  <a:schemeClr val="tx1"/>
                </a:solidFill>
                <a:latin typeface="+mn-lt"/>
                <a:ea typeface="+mn-ea"/>
                <a:cs typeface="+mn-cs"/>
              </a:rPr>
              <a:t>  you have out-of-the-box several resolutions strategies, including View resolvers, Locale resolvers, Theme resolvers, and Exception handlers. In other</a:t>
            </a:r>
          </a:p>
          <a:p>
            <a:r>
              <a:rPr lang="en-IN" sz="1200" kern="1200" dirty="0" smtClean="0">
                <a:solidFill>
                  <a:schemeClr val="tx1"/>
                </a:solidFill>
                <a:latin typeface="+mn-lt"/>
                <a:ea typeface="+mn-ea"/>
                <a:cs typeface="+mn-cs"/>
              </a:rPr>
              <a:t>words, the  </a:t>
            </a:r>
            <a:r>
              <a:rPr lang="en-IN" sz="1200" kern="1200" dirty="0" err="1" smtClean="0">
                <a:solidFill>
                  <a:schemeClr val="tx1"/>
                </a:solidFill>
                <a:latin typeface="+mn-lt"/>
                <a:ea typeface="+mn-ea"/>
                <a:cs typeface="+mn-cs"/>
              </a:rPr>
              <a:t>DispatcherServlet</a:t>
            </a:r>
            <a:r>
              <a:rPr lang="en-IN" sz="1200" kern="1200" dirty="0" smtClean="0">
                <a:solidFill>
                  <a:schemeClr val="tx1"/>
                </a:solidFill>
                <a:latin typeface="+mn-lt"/>
                <a:ea typeface="+mn-ea"/>
                <a:cs typeface="+mn-cs"/>
              </a:rPr>
              <a:t>  will take a HTTP request and redirect it to the right handler (the class marked with the  @Controller  and the methods that use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and the right view (your JSPs).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39</a:t>
            </a:fld>
            <a:endParaRPr lang="en-IN"/>
          </a:p>
        </p:txBody>
      </p:sp>
    </p:spTree>
    <p:extLst>
      <p:ext uri="{BB962C8B-B14F-4D97-AF65-F5344CB8AC3E}">
        <p14:creationId xmlns:p14="http://schemas.microsoft.com/office/powerpoint/2010/main" val="31610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a:t>
            </a:fld>
            <a:endParaRPr lang="en-IN"/>
          </a:p>
        </p:txBody>
      </p:sp>
    </p:spTree>
    <p:extLst>
      <p:ext uri="{BB962C8B-B14F-4D97-AF65-F5344CB8AC3E}">
        <p14:creationId xmlns:p14="http://schemas.microsoft.com/office/powerpoint/2010/main" val="2640990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If you want to keep Spring Boot MVC features, and you just want to add additional MVC configuration (interceptors, formatters, view controllers etc.) you can add your own @Configuration</a:t>
            </a:r>
          </a:p>
          <a:p>
            <a:r>
              <a:rPr lang="en-IN" sz="1200" kern="1200" dirty="0" smtClean="0">
                <a:solidFill>
                  <a:schemeClr val="tx1"/>
                </a:solidFill>
                <a:latin typeface="+mn-lt"/>
                <a:ea typeface="+mn-ea"/>
                <a:cs typeface="+mn-cs"/>
              </a:rPr>
              <a:t>class of type </a:t>
            </a:r>
            <a:r>
              <a:rPr lang="en-IN" sz="1200" kern="1200" dirty="0" err="1" smtClean="0">
                <a:solidFill>
                  <a:schemeClr val="tx1"/>
                </a:solidFill>
                <a:latin typeface="+mn-lt"/>
                <a:ea typeface="+mn-ea"/>
                <a:cs typeface="+mn-cs"/>
              </a:rPr>
              <a:t>WebMvcConfigurerAdapter</a:t>
            </a:r>
            <a:r>
              <a:rPr lang="en-IN" sz="1200" kern="1200" dirty="0" smtClean="0">
                <a:solidFill>
                  <a:schemeClr val="tx1"/>
                </a:solidFill>
                <a:latin typeface="+mn-lt"/>
                <a:ea typeface="+mn-ea"/>
                <a:cs typeface="+mn-cs"/>
              </a:rPr>
              <a:t>, but </a:t>
            </a:r>
            <a:r>
              <a:rPr lang="en-IN" sz="1200" b="1" kern="1200" dirty="0" smtClean="0">
                <a:solidFill>
                  <a:schemeClr val="tx1"/>
                </a:solidFill>
                <a:latin typeface="+mn-lt"/>
                <a:ea typeface="+mn-ea"/>
                <a:cs typeface="+mn-cs"/>
              </a:rPr>
              <a:t>without @</a:t>
            </a:r>
            <a:r>
              <a:rPr lang="en-IN" sz="1200" b="1" kern="1200" dirty="0" err="1" smtClean="0">
                <a:solidFill>
                  <a:schemeClr val="tx1"/>
                </a:solidFill>
                <a:latin typeface="+mn-lt"/>
                <a:ea typeface="+mn-ea"/>
                <a:cs typeface="+mn-cs"/>
              </a:rPr>
              <a:t>EnableWebMvc</a:t>
            </a:r>
            <a:r>
              <a:rPr lang="en-IN" sz="1200" b="1"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40</a:t>
            </a:fld>
            <a:endParaRPr lang="en-IN"/>
          </a:p>
        </p:txBody>
      </p:sp>
    </p:spTree>
    <p:extLst>
      <p:ext uri="{BB962C8B-B14F-4D97-AF65-F5344CB8AC3E}">
        <p14:creationId xmlns:p14="http://schemas.microsoft.com/office/powerpoint/2010/main" val="619044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are going to continue using the Spring Boot Journal application, but with some modifications, so you can see the power of using the Spring MVC with Spring Boot.</a:t>
            </a:r>
          </a:p>
          <a:p>
            <a:endParaRPr lang="en-IN" dirty="0" smtClean="0"/>
          </a:p>
          <a:p>
            <a:r>
              <a:rPr lang="en-IN" sz="1200" kern="1200" dirty="0" smtClean="0">
                <a:solidFill>
                  <a:schemeClr val="tx1"/>
                </a:solidFill>
                <a:latin typeface="+mn-lt"/>
                <a:ea typeface="+mn-ea"/>
                <a:cs typeface="+mn-cs"/>
              </a:rPr>
              <a:t>These commands will be the initial template for the Spring Boot journal. Now you are getting familiar with the Spring </a:t>
            </a:r>
            <a:r>
              <a:rPr lang="en-IN" sz="1200" kern="1200" dirty="0" err="1" smtClean="0">
                <a:solidFill>
                  <a:schemeClr val="tx1"/>
                </a:solidFill>
                <a:latin typeface="+mn-lt"/>
                <a:ea typeface="+mn-ea"/>
                <a:cs typeface="+mn-cs"/>
              </a:rPr>
              <a:t>Initializr</a:t>
            </a:r>
            <a:r>
              <a:rPr lang="en-IN" sz="1200" kern="1200" dirty="0" smtClean="0">
                <a:solidFill>
                  <a:schemeClr val="tx1"/>
                </a:solidFill>
                <a:latin typeface="+mn-lt"/>
                <a:ea typeface="+mn-ea"/>
                <a:cs typeface="+mn-cs"/>
              </a:rPr>
              <a:t>. In this case you already know that you are going create a web application that will use the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templating</a:t>
            </a:r>
            <a:r>
              <a:rPr lang="en-IN" sz="1200" kern="1200" dirty="0" smtClean="0">
                <a:solidFill>
                  <a:schemeClr val="tx1"/>
                </a:solidFill>
                <a:latin typeface="+mn-lt"/>
                <a:ea typeface="+mn-ea"/>
                <a:cs typeface="+mn-cs"/>
              </a:rPr>
              <a:t> engine for the views, the JPA for all the data access, and a new starter, the data-rest , which will allow to expose the data repositories as </a:t>
            </a:r>
            <a:r>
              <a:rPr lang="en-IN" sz="1200" kern="1200" dirty="0" err="1" smtClean="0">
                <a:solidFill>
                  <a:schemeClr val="tx1"/>
                </a:solidFill>
                <a:latin typeface="+mn-lt"/>
                <a:ea typeface="+mn-ea"/>
                <a:cs typeface="+mn-cs"/>
              </a:rPr>
              <a:t>RESTful</a:t>
            </a:r>
            <a:r>
              <a:rPr lang="en-IN" sz="1200" kern="1200" dirty="0" smtClean="0">
                <a:solidFill>
                  <a:schemeClr val="tx1"/>
                </a:solidFill>
                <a:latin typeface="+mn-lt"/>
                <a:ea typeface="+mn-ea"/>
                <a:cs typeface="+mn-cs"/>
              </a:rPr>
              <a:t> API</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Did you notice that in Listing, there is no  &lt;version&gt;  tag in the MySQL dependency? This is because the  spring-boot-starter-parent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has a dependency on the  spring-boot-dependencies , where all the versions that work with Spring are declared in this case the MySQL driver library. That’s why working with Spring Boot is so easy—you just add the right starter </a:t>
            </a:r>
            <a:r>
              <a:rPr lang="en-IN" sz="1200" kern="1200" dirty="0" err="1" smtClean="0">
                <a:solidFill>
                  <a:schemeClr val="tx1"/>
                </a:solidFill>
                <a:latin typeface="+mn-lt"/>
                <a:ea typeface="+mn-ea"/>
                <a:cs typeface="+mn-cs"/>
              </a:rPr>
              <a:t>pom</a:t>
            </a:r>
            <a:r>
              <a:rPr lang="en-IN" sz="1200" kern="1200" dirty="0" smtClean="0">
                <a:solidFill>
                  <a:schemeClr val="tx1"/>
                </a:solidFill>
                <a:latin typeface="+mn-lt"/>
                <a:ea typeface="+mn-ea"/>
                <a:cs typeface="+mn-cs"/>
              </a:rPr>
              <a:t> and don’t have to worry about third-party dependencies.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application.properties</a:t>
            </a:r>
            <a:r>
              <a:rPr lang="en-IN" sz="1200" kern="1200" baseline="0" dirty="0" smtClean="0">
                <a:solidFill>
                  <a:schemeClr val="tx1"/>
                </a:solidFill>
                <a:latin typeface="+mn-lt"/>
                <a:ea typeface="+mn-ea"/>
                <a:cs typeface="+mn-cs"/>
              </a:rPr>
              <a:t> file</a:t>
            </a:r>
          </a:p>
          <a:p>
            <a:endParaRPr lang="en-IN" sz="1200" kern="1200" baseline="0" dirty="0" smtClean="0">
              <a:solidFill>
                <a:schemeClr val="tx1"/>
              </a:solidFill>
              <a:latin typeface="+mn-lt"/>
              <a:ea typeface="+mn-ea"/>
              <a:cs typeface="+mn-cs"/>
            </a:endParaRPr>
          </a:p>
          <a:p>
            <a:r>
              <a:rPr lang="en-IN" dirty="0" smtClean="0"/>
              <a:t>You have two sections. The first section declares the values that the  </a:t>
            </a:r>
            <a:r>
              <a:rPr lang="en-IN" dirty="0" err="1" smtClean="0"/>
              <a:t>javax.sql</a:t>
            </a:r>
            <a:r>
              <a:rPr lang="en-IN" dirty="0" smtClean="0"/>
              <a:t>. </a:t>
            </a:r>
            <a:r>
              <a:rPr lang="en-IN" dirty="0" err="1" smtClean="0"/>
              <a:t>DataSource</a:t>
            </a:r>
            <a:r>
              <a:rPr lang="en-IN" dirty="0" smtClean="0"/>
              <a:t>  will use, such as the JDBC URL, the credentials, and  </a:t>
            </a:r>
            <a:r>
              <a:rPr lang="en-IN" dirty="0" err="1" smtClean="0"/>
              <a:t>testWhileIdle</a:t>
            </a:r>
            <a:r>
              <a:rPr lang="en-IN" dirty="0" smtClean="0"/>
              <a:t>  and  </a:t>
            </a:r>
            <a:r>
              <a:rPr lang="en-IN" dirty="0" err="1" smtClean="0"/>
              <a:t>validationQuery</a:t>
            </a:r>
            <a:r>
              <a:rPr lang="en-IN" dirty="0" smtClean="0"/>
              <a:t> .</a:t>
            </a:r>
          </a:p>
          <a:p>
            <a:r>
              <a:rPr lang="en-IN" dirty="0" smtClean="0"/>
              <a:t>These are useful for keeping the connection if it’s been idle for a long time. The second section declares all dependencies related to JPA and Hibernate. The  show-</a:t>
            </a:r>
            <a:r>
              <a:rPr lang="en-IN" dirty="0" err="1" smtClean="0"/>
              <a:t>sql</a:t>
            </a:r>
            <a:r>
              <a:rPr lang="en-IN" dirty="0" smtClean="0"/>
              <a:t>  will log all the SQL (you can turn this on and off). The  </a:t>
            </a:r>
            <a:r>
              <a:rPr lang="en-IN" dirty="0" err="1" smtClean="0"/>
              <a:t>hibernate.ddl</a:t>
            </a:r>
            <a:r>
              <a:rPr lang="en-IN" dirty="0" smtClean="0"/>
              <a:t>-auto  property will create the table (based on your declared entities annotated with  @Entity ) and when the app finishes, it will drop it. The other possible values are  create  and  update (the  update  value is recommended for production environments).  hibernate.name-strategy  will use the best naming for your tables and fields in your database, and  </a:t>
            </a:r>
            <a:r>
              <a:rPr lang="en-IN" dirty="0" err="1" smtClean="0"/>
              <a:t>hibernate.dialect</a:t>
            </a:r>
            <a:r>
              <a:rPr lang="en-IN" dirty="0" smtClean="0"/>
              <a:t>  is useful for generating the SQL optimized for the database engine—in this case MySQL.</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41</a:t>
            </a:fld>
            <a:endParaRPr lang="en-IN"/>
          </a:p>
        </p:txBody>
      </p:sp>
    </p:spTree>
    <p:extLst>
      <p:ext uri="{BB962C8B-B14F-4D97-AF65-F5344CB8AC3E}">
        <p14:creationId xmlns:p14="http://schemas.microsoft.com/office/powerpoint/2010/main" val="28792952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you run this command and then open a browser and go to  http://localhost:8080 , you will get some kind of message. Most likely an error about opening a type:  application/</a:t>
            </a:r>
            <a:r>
              <a:rPr lang="en-IN" dirty="0" err="1" smtClean="0"/>
              <a:t>hal+json</a:t>
            </a:r>
            <a:r>
              <a:rPr lang="en-IN" dirty="0" smtClean="0"/>
              <a:t>  or a Save File As window because the browser doesn’t know how to handle this particular type of response. </a:t>
            </a:r>
          </a:p>
          <a:p>
            <a:endParaRPr lang="en-IN" dirty="0" smtClean="0"/>
          </a:p>
          <a:p>
            <a:r>
              <a:rPr lang="en-IN" dirty="0" smtClean="0"/>
              <a:t>What you are getting from the application is a  HAL+JSON  response. The HAL (Hypertext Application Language) is a representation of media, such as links. This is used by the HATEOAS (Hypermedia as the Engine of Application State) as a way to manage REST endpoints through media links, but how does the HATEOAS/HAL get here? Well, very simple. Remember that in the  pom.xml  file there is the  spring-</a:t>
            </a:r>
            <a:r>
              <a:rPr lang="en-IN" dirty="0" err="1" smtClean="0"/>
              <a:t>bootstarter</a:t>
            </a:r>
            <a:r>
              <a:rPr lang="en-IN" dirty="0" smtClean="0"/>
              <a:t>-data-rest dependency. This dependency will include the JPA models as a way to expose through the HATEOAS media links for your REST API. This journal app is now an operational REST API web application.</a:t>
            </a:r>
          </a:p>
          <a:p>
            <a:endParaRPr lang="en-IN" dirty="0" smtClean="0"/>
          </a:p>
          <a:p>
            <a:r>
              <a:rPr lang="en-IN" dirty="0" smtClean="0"/>
              <a:t> Returning to the browser problem—how can you see the result of the  application/</a:t>
            </a:r>
            <a:r>
              <a:rPr lang="en-IN" dirty="0" err="1" smtClean="0"/>
              <a:t>hal+json</a:t>
            </a:r>
            <a:r>
              <a:rPr lang="en-IN" dirty="0" smtClean="0"/>
              <a:t>  format? </a:t>
            </a:r>
            <a:r>
              <a:rPr lang="en-IN" sz="1200" kern="1200" dirty="0" smtClean="0">
                <a:solidFill>
                  <a:schemeClr val="tx1"/>
                </a:solidFill>
                <a:latin typeface="+mn-lt"/>
                <a:ea typeface="+mn-ea"/>
                <a:cs typeface="+mn-cs"/>
              </a:rPr>
              <a:t>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If you want to use the browser, I suggest that you use Google Chrome and install the </a:t>
            </a:r>
            <a:r>
              <a:rPr lang="en-IN" sz="1200" kern="1200" dirty="0" err="1" smtClean="0">
                <a:solidFill>
                  <a:schemeClr val="tx1"/>
                </a:solidFill>
                <a:latin typeface="+mn-lt"/>
                <a:ea typeface="+mn-ea"/>
                <a:cs typeface="+mn-cs"/>
              </a:rPr>
              <a:t>JSONView</a:t>
            </a:r>
            <a:r>
              <a:rPr lang="en-IN" sz="1200" kern="1200" dirty="0" smtClean="0">
                <a:solidFill>
                  <a:schemeClr val="tx1"/>
                </a:solidFill>
                <a:latin typeface="+mn-lt"/>
                <a:ea typeface="+mn-ea"/>
                <a:cs typeface="+mn-cs"/>
              </a:rPr>
              <a:t> add-on.</a:t>
            </a:r>
            <a:endParaRPr lang="en-IN" dirty="0" smtClean="0"/>
          </a:p>
          <a:p>
            <a:endParaRPr lang="en-IN" dirty="0" smtClean="0"/>
          </a:p>
          <a:p>
            <a:r>
              <a:rPr lang="en-IN" sz="1200" b="1" i="0" kern="1200" dirty="0" smtClean="0">
                <a:solidFill>
                  <a:schemeClr val="tx1"/>
                </a:solidFill>
                <a:effectLst/>
                <a:latin typeface="+mn-lt"/>
                <a:ea typeface="+mn-ea"/>
                <a:cs typeface="+mn-cs"/>
              </a:rPr>
              <a:t>What is HATEOAS?</a:t>
            </a:r>
          </a:p>
          <a:p>
            <a:r>
              <a:rPr lang="en-IN" sz="1200" b="0" i="0" u="none" strike="noStrike" kern="1200" dirty="0" smtClean="0">
                <a:solidFill>
                  <a:schemeClr val="tx1"/>
                </a:solidFill>
                <a:effectLst/>
                <a:latin typeface="+mn-lt"/>
                <a:ea typeface="+mn-ea"/>
                <a:cs typeface="+mn-cs"/>
                <a:hlinkClick r:id="rId3"/>
              </a:rPr>
              <a:t>HATEOAS</a:t>
            </a:r>
            <a:r>
              <a:rPr lang="en-IN" sz="1200" b="0" i="0" kern="1200" dirty="0" smtClean="0">
                <a:solidFill>
                  <a:schemeClr val="tx1"/>
                </a:solidFill>
                <a:effectLst/>
                <a:latin typeface="+mn-lt"/>
                <a:ea typeface="+mn-ea"/>
                <a:cs typeface="+mn-cs"/>
              </a:rPr>
              <a:t>, which stands for </a:t>
            </a:r>
            <a:r>
              <a:rPr lang="en-IN" sz="1200" b="1" i="0" kern="1200" dirty="0" smtClean="0">
                <a:solidFill>
                  <a:schemeClr val="tx1"/>
                </a:solidFill>
                <a:effectLst/>
                <a:latin typeface="+mn-lt"/>
                <a:ea typeface="+mn-ea"/>
                <a:cs typeface="+mn-cs"/>
              </a:rPr>
              <a:t>Hypermedia as the Engine of Application State</a:t>
            </a:r>
            <a:r>
              <a:rPr lang="en-IN" sz="1200" b="0" i="0" kern="1200" dirty="0" smtClean="0">
                <a:solidFill>
                  <a:schemeClr val="tx1"/>
                </a:solidFill>
                <a:effectLst/>
                <a:latin typeface="+mn-lt"/>
                <a:ea typeface="+mn-ea"/>
                <a:cs typeface="+mn-cs"/>
              </a:rPr>
              <a:t>, is a type (concept actually) of REST architecture that enables enhanced decoupling of server and client. The basic idea is that with every response, the server provides a list of endpoints (or "links") to perform actions or retrieve information related to the data in the response.</a:t>
            </a:r>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42</a:t>
            </a:fld>
            <a:endParaRPr lang="en-IN"/>
          </a:p>
        </p:txBody>
      </p:sp>
    </p:spTree>
    <p:extLst>
      <p:ext uri="{BB962C8B-B14F-4D97-AF65-F5344CB8AC3E}">
        <p14:creationId xmlns:p14="http://schemas.microsoft.com/office/powerpoint/2010/main" val="3630744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http://localhost:8080/journalEntries/1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	"title": "</a:t>
            </a:r>
            <a:r>
              <a:rPr lang="en-IN" sz="1200" kern="1200" dirty="0" err="1" smtClean="0">
                <a:solidFill>
                  <a:schemeClr val="tx1"/>
                </a:solidFill>
                <a:latin typeface="+mn-lt"/>
                <a:ea typeface="+mn-ea"/>
                <a:cs typeface="+mn-cs"/>
              </a:rPr>
              <a:t>CloudFoundry</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	"summary": "Learn about Cloud Foundry and push a Spring Boot Application",</a:t>
            </a:r>
          </a:p>
          <a:p>
            <a:r>
              <a:rPr lang="en-IN" sz="1200" kern="1200" dirty="0" smtClean="0">
                <a:solidFill>
                  <a:schemeClr val="tx1"/>
                </a:solidFill>
                <a:latin typeface="+mn-lt"/>
                <a:ea typeface="+mn-ea"/>
                <a:cs typeface="+mn-cs"/>
              </a:rPr>
              <a:t>	"created": "12-11-2017"</a:t>
            </a:r>
          </a:p>
          <a:p>
            <a:r>
              <a:rPr lang="en-IN"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54F88FD0-D753-41A2-8C68-0160301680D0}" type="slidenum">
              <a:rPr lang="en-IN" smtClean="0"/>
              <a:t>43</a:t>
            </a:fld>
            <a:endParaRPr lang="en-IN"/>
          </a:p>
        </p:txBody>
      </p:sp>
    </p:spTree>
    <p:extLst>
      <p:ext uri="{BB962C8B-B14F-4D97-AF65-F5344CB8AC3E}">
        <p14:creationId xmlns:p14="http://schemas.microsoft.com/office/powerpoint/2010/main" val="31432489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Listing 8-7  shows you the new version of the  JournalRepository.java  interface. There are four query methods with parameters marked by the  @</a:t>
            </a:r>
            <a:r>
              <a:rPr lang="en-IN" sz="1200" kern="1200" dirty="0" err="1" smtClean="0">
                <a:solidFill>
                  <a:schemeClr val="tx1"/>
                </a:solidFill>
                <a:latin typeface="+mn-lt"/>
                <a:ea typeface="+mn-ea"/>
                <a:cs typeface="+mn-cs"/>
              </a:rPr>
              <a:t>Param</a:t>
            </a:r>
            <a:r>
              <a:rPr lang="en-IN" sz="1200" kern="1200" dirty="0" smtClean="0">
                <a:solidFill>
                  <a:schemeClr val="tx1"/>
                </a:solidFill>
                <a:latin typeface="+mn-lt"/>
                <a:ea typeface="+mn-ea"/>
                <a:cs typeface="+mn-cs"/>
              </a:rPr>
              <a:t>  and  @</a:t>
            </a:r>
            <a:r>
              <a:rPr lang="en-IN" sz="1200" kern="1200" dirty="0" err="1" smtClean="0">
                <a:solidFill>
                  <a:schemeClr val="tx1"/>
                </a:solidFill>
                <a:latin typeface="+mn-lt"/>
                <a:ea typeface="+mn-ea"/>
                <a:cs typeface="+mn-cs"/>
              </a:rPr>
              <a:t>DateTimeFormat</a:t>
            </a:r>
            <a:r>
              <a:rPr lang="en-IN" sz="1200" kern="1200" dirty="0" smtClean="0">
                <a:solidFill>
                  <a:schemeClr val="tx1"/>
                </a:solidFill>
                <a:latin typeface="+mn-lt"/>
                <a:ea typeface="+mn-ea"/>
                <a:cs typeface="+mn-cs"/>
              </a:rPr>
              <a:t>  annotations.  @</a:t>
            </a:r>
            <a:r>
              <a:rPr lang="en-IN" sz="1200" kern="1200" dirty="0" err="1" smtClean="0">
                <a:solidFill>
                  <a:schemeClr val="tx1"/>
                </a:solidFill>
                <a:latin typeface="+mn-lt"/>
                <a:ea typeface="+mn-ea"/>
                <a:cs typeface="+mn-cs"/>
              </a:rPr>
              <a:t>Param</a:t>
            </a:r>
            <a:r>
              <a:rPr lang="en-IN" sz="1200" kern="1200" dirty="0" smtClean="0">
                <a:solidFill>
                  <a:schemeClr val="tx1"/>
                </a:solidFill>
                <a:latin typeface="+mn-lt"/>
                <a:ea typeface="+mn-ea"/>
                <a:cs typeface="+mn-cs"/>
              </a:rPr>
              <a:t>  has a value that will define the parameter name to use for the URL.  @</a:t>
            </a:r>
            <a:r>
              <a:rPr lang="en-IN" sz="1200" kern="1200" dirty="0" err="1" smtClean="0">
                <a:solidFill>
                  <a:schemeClr val="tx1"/>
                </a:solidFill>
                <a:latin typeface="+mn-lt"/>
                <a:ea typeface="+mn-ea"/>
                <a:cs typeface="+mn-cs"/>
              </a:rPr>
              <a:t>DateTimeFormat</a:t>
            </a:r>
            <a:r>
              <a:rPr lang="en-IN" sz="1200" kern="1200" dirty="0" smtClean="0">
                <a:solidFill>
                  <a:schemeClr val="tx1"/>
                </a:solidFill>
                <a:latin typeface="+mn-lt"/>
                <a:ea typeface="+mn-ea"/>
                <a:cs typeface="+mn-cs"/>
              </a:rPr>
              <a:t>  is a helper for that parameter when </a:t>
            </a:r>
            <a:r>
              <a:rPr lang="en-IN" sz="1200" kern="1200" dirty="0" err="1" smtClean="0">
                <a:solidFill>
                  <a:schemeClr val="tx1"/>
                </a:solidFill>
                <a:latin typeface="+mn-lt"/>
                <a:ea typeface="+mn-ea"/>
                <a:cs typeface="+mn-cs"/>
              </a:rPr>
              <a:t>thetype</a:t>
            </a:r>
            <a:r>
              <a:rPr lang="en-IN" sz="1200" kern="1200" dirty="0" smtClean="0">
                <a:solidFill>
                  <a:schemeClr val="tx1"/>
                </a:solidFill>
                <a:latin typeface="+mn-lt"/>
                <a:ea typeface="+mn-ea"/>
                <a:cs typeface="+mn-cs"/>
              </a:rPr>
              <a:t> is the date value, meaning that you will need to pass a date in the form of </a:t>
            </a:r>
            <a:r>
              <a:rPr lang="en-IN" sz="1200" kern="1200" dirty="0" err="1" smtClean="0">
                <a:solidFill>
                  <a:schemeClr val="tx1"/>
                </a:solidFill>
                <a:latin typeface="+mn-lt"/>
                <a:ea typeface="+mn-ea"/>
                <a:cs typeface="+mn-cs"/>
              </a:rPr>
              <a:t>yyyy</a:t>
            </a:r>
            <a:r>
              <a:rPr lang="en-IN" sz="1200" kern="1200" dirty="0" smtClean="0">
                <a:solidFill>
                  <a:schemeClr val="tx1"/>
                </a:solidFill>
                <a:latin typeface="+mn-lt"/>
                <a:ea typeface="+mn-ea"/>
                <a:cs typeface="+mn-cs"/>
              </a:rPr>
              <a:t>-mm-</a:t>
            </a:r>
            <a:r>
              <a:rPr lang="en-IN" sz="1200" kern="1200" dirty="0" err="1" smtClean="0">
                <a:solidFill>
                  <a:schemeClr val="tx1"/>
                </a:solidFill>
                <a:latin typeface="+mn-lt"/>
                <a:ea typeface="+mn-ea"/>
                <a:cs typeface="+mn-cs"/>
              </a:rPr>
              <a:t>dd</a:t>
            </a:r>
            <a:r>
              <a:rPr lang="en-IN" sz="1200" kern="1200" dirty="0" smtClean="0">
                <a:solidFill>
                  <a:schemeClr val="tx1"/>
                </a:solidFill>
                <a:latin typeface="+mn-lt"/>
                <a:ea typeface="+mn-ea"/>
                <a:cs typeface="+mn-cs"/>
              </a:rPr>
              <a:t>, which is the ISO date format. </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curl.exe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http://localhost:8080/journalEntries/search/findByTitleContaining?word=Cloud </a:t>
            </a:r>
          </a:p>
          <a:p>
            <a:r>
              <a:rPr lang="en-IN" sz="1200" kern="1200" dirty="0" smtClean="0">
                <a:solidFill>
                  <a:schemeClr val="tx1"/>
                </a:solidFill>
                <a:latin typeface="+mn-lt"/>
                <a:ea typeface="+mn-ea"/>
                <a:cs typeface="+mn-cs"/>
              </a:rPr>
              <a:t>curl.exe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http://localhost:8080/journalEntries/search/findByCreatedAfter?after=2016-02-01 </a:t>
            </a:r>
          </a:p>
        </p:txBody>
      </p:sp>
      <p:sp>
        <p:nvSpPr>
          <p:cNvPr id="4" name="Slide Number Placeholder 3"/>
          <p:cNvSpPr>
            <a:spLocks noGrp="1"/>
          </p:cNvSpPr>
          <p:nvPr>
            <p:ph type="sldNum" sz="quarter" idx="10"/>
          </p:nvPr>
        </p:nvSpPr>
        <p:spPr/>
        <p:txBody>
          <a:bodyPr/>
          <a:lstStyle/>
          <a:p>
            <a:fld id="{54F88FD0-D753-41A2-8C68-0160301680D0}" type="slidenum">
              <a:rPr lang="en-IN" smtClean="0"/>
              <a:t>44</a:t>
            </a:fld>
            <a:endParaRPr lang="en-IN"/>
          </a:p>
        </p:txBody>
      </p:sp>
    </p:spTree>
    <p:extLst>
      <p:ext uri="{BB962C8B-B14F-4D97-AF65-F5344CB8AC3E}">
        <p14:creationId xmlns:p14="http://schemas.microsoft.com/office/powerpoint/2010/main" val="3263571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Now you can run your application: </a:t>
            </a:r>
          </a:p>
          <a:p>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mvnw</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spring-boot:run</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And execute the following command in a different terminal window: </a:t>
            </a:r>
          </a:p>
          <a:p>
            <a:r>
              <a:rPr lang="en-IN" sz="1200" kern="1200" dirty="0" smtClean="0">
                <a:solidFill>
                  <a:schemeClr val="tx1"/>
                </a:solidFill>
                <a:latin typeface="+mn-lt"/>
                <a:ea typeface="+mn-ea"/>
                <a:cs typeface="+mn-cs"/>
              </a:rPr>
              <a:t>   $ curl -</a:t>
            </a:r>
            <a:r>
              <a:rPr lang="en-IN" sz="1200" kern="1200" dirty="0" err="1" smtClean="0">
                <a:solidFill>
                  <a:schemeClr val="tx1"/>
                </a:solidFill>
                <a:latin typeface="+mn-lt"/>
                <a:ea typeface="+mn-ea"/>
                <a:cs typeface="+mn-cs"/>
              </a:rPr>
              <a:t>i</a:t>
            </a:r>
            <a:r>
              <a:rPr lang="en-IN" sz="1200" kern="1200" dirty="0" smtClean="0">
                <a:solidFill>
                  <a:schemeClr val="tx1"/>
                </a:solidFill>
                <a:latin typeface="+mn-lt"/>
                <a:ea typeface="+mn-ea"/>
                <a:cs typeface="+mn-cs"/>
              </a:rPr>
              <a:t> http://localhost:8080/journalEntries  </a:t>
            </a:r>
          </a:p>
          <a:p>
            <a:r>
              <a:rPr lang="en-IN" sz="1200" kern="1200" dirty="0" smtClean="0">
                <a:solidFill>
                  <a:schemeClr val="tx1"/>
                </a:solidFill>
                <a:latin typeface="+mn-lt"/>
                <a:ea typeface="+mn-ea"/>
                <a:cs typeface="+mn-cs"/>
              </a:rPr>
              <a:t>    When you execute this command, you will see at the end of the response a new URL in the  _links  section:  You can query that URL with  </a:t>
            </a:r>
            <a:r>
              <a:rPr lang="en-IN" sz="1200" kern="1200" dirty="0" err="1" smtClean="0">
                <a:solidFill>
                  <a:schemeClr val="tx1"/>
                </a:solidFill>
                <a:latin typeface="+mn-lt"/>
                <a:ea typeface="+mn-ea"/>
                <a:cs typeface="+mn-cs"/>
              </a:rPr>
              <a:t>cURL</a:t>
            </a:r>
            <a:r>
              <a:rPr lang="en-IN" sz="1200" kern="1200" dirty="0" smtClean="0">
                <a:solidFill>
                  <a:schemeClr val="tx1"/>
                </a:solidFill>
                <a:latin typeface="+mn-lt"/>
                <a:ea typeface="+mn-ea"/>
                <a:cs typeface="+mn-cs"/>
              </a:rPr>
              <a:t>  or the browser: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After you added the methods, they were converted into an endpoint-</a:t>
            </a:r>
            <a:r>
              <a:rPr lang="en-IN" altLang="ja-JP" sz="1200" kern="1200" baseline="0" dirty="0" smtClean="0">
                <a:solidFill>
                  <a:schemeClr val="tx1"/>
                </a:solidFill>
                <a:latin typeface="+mn-lt"/>
                <a:ea typeface="+mn-ea"/>
                <a:cs typeface="+mn-cs"/>
              </a:rPr>
              <a:t>t</a:t>
            </a:r>
            <a:r>
              <a:rPr lang="en-IN" sz="1200" kern="1200" dirty="0" smtClean="0">
                <a:solidFill>
                  <a:schemeClr val="tx1"/>
                </a:solidFill>
                <a:latin typeface="+mn-lt"/>
                <a:ea typeface="+mn-ea"/>
                <a:cs typeface="+mn-cs"/>
              </a:rPr>
              <a:t>hat is, into </a:t>
            </a:r>
            <a:r>
              <a:rPr lang="en-IN" sz="1200" kern="1200" dirty="0" err="1" smtClean="0">
                <a:solidFill>
                  <a:schemeClr val="tx1"/>
                </a:solidFill>
                <a:latin typeface="+mn-lt"/>
                <a:ea typeface="+mn-ea"/>
                <a:cs typeface="+mn-cs"/>
              </a:rPr>
              <a:t>RESTful</a:t>
            </a:r>
            <a:r>
              <a:rPr lang="en-IN" sz="1200" kern="1200" dirty="0" smtClean="0">
                <a:solidFill>
                  <a:schemeClr val="tx1"/>
                </a:solidFill>
                <a:latin typeface="+mn-lt"/>
                <a:ea typeface="+mn-ea"/>
                <a:cs typeface="+mn-cs"/>
              </a:rPr>
              <a:t> API! So, by using the  </a:t>
            </a:r>
            <a:r>
              <a:rPr lang="en-IN" sz="1200" kern="1200" dirty="0" err="1" smtClean="0">
                <a:solidFill>
                  <a:schemeClr val="tx1"/>
                </a:solidFill>
                <a:latin typeface="+mn-lt"/>
                <a:ea typeface="+mn-ea"/>
                <a:cs typeface="+mn-cs"/>
              </a:rPr>
              <a:t>findByTitleContaining</a:t>
            </a:r>
            <a:r>
              <a:rPr lang="en-IN" sz="1200" kern="1200" dirty="0" smtClean="0">
                <a:solidFill>
                  <a:schemeClr val="tx1"/>
                </a:solidFill>
                <a:latin typeface="+mn-lt"/>
                <a:ea typeface="+mn-ea"/>
                <a:cs typeface="+mn-cs"/>
              </a:rPr>
              <a:t>  method, you can execute the</a:t>
            </a:r>
          </a:p>
          <a:p>
            <a:r>
              <a:rPr lang="en-IN" sz="1200" kern="1200" dirty="0" smtClean="0">
                <a:solidFill>
                  <a:schemeClr val="tx1"/>
                </a:solidFill>
                <a:latin typeface="+mn-lt"/>
                <a:ea typeface="+mn-ea"/>
                <a:cs typeface="+mn-cs"/>
              </a:rPr>
              <a:t>following command: </a:t>
            </a:r>
          </a:p>
        </p:txBody>
      </p:sp>
      <p:sp>
        <p:nvSpPr>
          <p:cNvPr id="4" name="Slide Number Placeholder 3"/>
          <p:cNvSpPr>
            <a:spLocks noGrp="1"/>
          </p:cNvSpPr>
          <p:nvPr>
            <p:ph type="sldNum" sz="quarter" idx="10"/>
          </p:nvPr>
        </p:nvSpPr>
        <p:spPr/>
        <p:txBody>
          <a:bodyPr/>
          <a:lstStyle/>
          <a:p>
            <a:fld id="{54F88FD0-D753-41A2-8C68-0160301680D0}" type="slidenum">
              <a:rPr lang="en-IN" smtClean="0"/>
              <a:t>45</a:t>
            </a:fld>
            <a:endParaRPr lang="en-IN"/>
          </a:p>
        </p:txBody>
      </p:sp>
    </p:spTree>
    <p:extLst>
      <p:ext uri="{BB962C8B-B14F-4D97-AF65-F5344CB8AC3E}">
        <p14:creationId xmlns:p14="http://schemas.microsoft.com/office/powerpoint/2010/main" val="175382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One of the newest features of  spring-data-rest  and the web components is that you can install a HAL browser that works out of the box.</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org.springframework.data</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&gt;spring-data-rest-</a:t>
            </a:r>
            <a:r>
              <a:rPr lang="en-IN" sz="1200" kern="1200" dirty="0" err="1" smtClean="0">
                <a:solidFill>
                  <a:schemeClr val="tx1"/>
                </a:solidFill>
                <a:latin typeface="+mn-lt"/>
                <a:ea typeface="+mn-ea"/>
                <a:cs typeface="+mn-cs"/>
              </a:rPr>
              <a:t>hal</a:t>
            </a:r>
            <a:r>
              <a:rPr lang="en-IN" sz="1200" kern="1200" dirty="0" smtClean="0">
                <a:solidFill>
                  <a:schemeClr val="tx1"/>
                </a:solidFill>
                <a:latin typeface="+mn-lt"/>
                <a:ea typeface="+mn-ea"/>
                <a:cs typeface="+mn-cs"/>
              </a:rPr>
              <a:t>-browser&lt;/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If you rerun your application, go to the  http://localhost:8080/api/browser . You will see something similar to Figure .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Figure 8-5  shows you the HAL browser, which is a very nice tool to inspect your REST API. Add  /</a:t>
            </a:r>
            <a:r>
              <a:rPr lang="en-IN" sz="1200" kern="1200" dirty="0" err="1" smtClean="0">
                <a:solidFill>
                  <a:schemeClr val="tx1"/>
                </a:solidFill>
                <a:latin typeface="+mn-lt"/>
                <a:ea typeface="+mn-ea"/>
                <a:cs typeface="+mn-cs"/>
              </a:rPr>
              <a:t>api</a:t>
            </a:r>
            <a:r>
              <a:rPr lang="en-IN" sz="1200" kern="1200" dirty="0" smtClean="0">
                <a:solidFill>
                  <a:schemeClr val="tx1"/>
                </a:solidFill>
                <a:latin typeface="+mn-lt"/>
                <a:ea typeface="+mn-ea"/>
                <a:cs typeface="+mn-cs"/>
              </a:rPr>
              <a:t>/journal  to the Explorer field and click the Go button. </a:t>
            </a:r>
          </a:p>
        </p:txBody>
      </p:sp>
      <p:sp>
        <p:nvSpPr>
          <p:cNvPr id="4" name="Slide Number Placeholder 3"/>
          <p:cNvSpPr>
            <a:spLocks noGrp="1"/>
          </p:cNvSpPr>
          <p:nvPr>
            <p:ph type="sldNum" sz="quarter" idx="10"/>
          </p:nvPr>
        </p:nvSpPr>
        <p:spPr/>
        <p:txBody>
          <a:bodyPr/>
          <a:lstStyle/>
          <a:p>
            <a:fld id="{54F88FD0-D753-41A2-8C68-0160301680D0}" type="slidenum">
              <a:rPr lang="en-IN" smtClean="0"/>
              <a:t>46</a:t>
            </a:fld>
            <a:endParaRPr lang="en-IN"/>
          </a:p>
        </p:txBody>
      </p:sp>
    </p:spTree>
    <p:extLst>
      <p:ext uri="{BB962C8B-B14F-4D97-AF65-F5344CB8AC3E}">
        <p14:creationId xmlns:p14="http://schemas.microsoft.com/office/powerpoint/2010/main" val="209546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By default, the Spring  </a:t>
            </a:r>
            <a:r>
              <a:rPr lang="en-IN" dirty="0" err="1" smtClean="0"/>
              <a:t>Initializr</a:t>
            </a:r>
            <a:r>
              <a:rPr lang="en-IN" dirty="0" smtClean="0"/>
              <a:t>   includes a test class, as shown in Listing </a:t>
            </a:r>
          </a:p>
          <a:p>
            <a:endParaRPr lang="en-IN" dirty="0" smtClean="0"/>
          </a:p>
          <a:p>
            <a:r>
              <a:rPr lang="en-IN" dirty="0" smtClean="0"/>
              <a:t>@</a:t>
            </a:r>
            <a:r>
              <a:rPr lang="en-IN" dirty="0" err="1" smtClean="0"/>
              <a:t>RunWith</a:t>
            </a:r>
            <a:r>
              <a:rPr lang="en-IN" dirty="0" smtClean="0"/>
              <a:t>(</a:t>
            </a:r>
            <a:r>
              <a:rPr lang="en-IN" dirty="0" err="1" smtClean="0"/>
              <a:t>Springunner.class</a:t>
            </a:r>
            <a:r>
              <a:rPr lang="en-IN" dirty="0" smtClean="0"/>
              <a:t>) . The   @</a:t>
            </a:r>
            <a:r>
              <a:rPr lang="en-IN" dirty="0" err="1" smtClean="0"/>
              <a:t>RunWith</a:t>
            </a:r>
            <a:r>
              <a:rPr lang="en-IN" dirty="0" smtClean="0"/>
              <a:t>  annotation belongs to the </a:t>
            </a:r>
            <a:r>
              <a:rPr lang="en-IN" dirty="0" err="1" smtClean="0"/>
              <a:t>JUnit</a:t>
            </a:r>
            <a:r>
              <a:rPr lang="en-IN" dirty="0" smtClean="0"/>
              <a:t> library and it will invoke the class it’s referencing ( </a:t>
            </a:r>
            <a:r>
              <a:rPr lang="en-IN" dirty="0" err="1" smtClean="0"/>
              <a:t>SpringRunner.class</a:t>
            </a:r>
            <a:r>
              <a:rPr lang="en-IN" dirty="0" smtClean="0"/>
              <a:t> ) to run the tests instead of the runner built into  </a:t>
            </a:r>
            <a:r>
              <a:rPr lang="en-IN" dirty="0" err="1" smtClean="0"/>
              <a:t>JUnit</a:t>
            </a:r>
            <a:r>
              <a:rPr lang="en-IN" dirty="0" smtClean="0"/>
              <a:t>. The  </a:t>
            </a:r>
            <a:r>
              <a:rPr lang="en-IN" dirty="0" err="1" smtClean="0"/>
              <a:t>SpringRunner</a:t>
            </a:r>
            <a:r>
              <a:rPr lang="en-IN" dirty="0" smtClean="0"/>
              <a:t>  class is a custom extension of the </a:t>
            </a:r>
            <a:r>
              <a:rPr lang="en-IN" dirty="0" err="1" smtClean="0"/>
              <a:t>JUnit’s</a:t>
            </a:r>
            <a:r>
              <a:rPr lang="en-IN" dirty="0" smtClean="0"/>
              <a:t>  BlockJUnit4ClassRunner . It provides all the functionality of the Spring Test Context Framework. </a:t>
            </a:r>
          </a:p>
          <a:p>
            <a:endParaRPr lang="en-IN" dirty="0" smtClean="0"/>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SpringApplicationConfiguration</a:t>
            </a:r>
            <a:r>
              <a:rPr lang="en-IN" sz="1200" kern="1200" dirty="0" smtClean="0">
                <a:solidFill>
                  <a:schemeClr val="tx1"/>
                </a:solidFill>
                <a:latin typeface="+mn-lt"/>
                <a:ea typeface="+mn-ea"/>
                <a:cs typeface="+mn-cs"/>
              </a:rPr>
              <a:t>(classes = </a:t>
            </a:r>
            <a:r>
              <a:rPr lang="en-IN" sz="1200" kern="1200" dirty="0" err="1" smtClean="0">
                <a:solidFill>
                  <a:schemeClr val="tx1"/>
                </a:solidFill>
                <a:latin typeface="+mn-lt"/>
                <a:ea typeface="+mn-ea"/>
                <a:cs typeface="+mn-cs"/>
              </a:rPr>
              <a:t>SprintBootApplication.class</a:t>
            </a:r>
            <a:r>
              <a:rPr lang="en-IN" sz="1200" kern="1200" dirty="0" smtClean="0">
                <a:solidFill>
                  <a:schemeClr val="tx1"/>
                </a:solidFill>
                <a:latin typeface="+mn-lt"/>
                <a:ea typeface="+mn-ea"/>
                <a:cs typeface="+mn-cs"/>
              </a:rPr>
              <a:t>).   This is a class-level annotation that knows how to load and configure an </a:t>
            </a:r>
            <a:r>
              <a:rPr lang="en-IN" sz="1200" kern="1200" dirty="0" err="1" smtClean="0">
                <a:solidFill>
                  <a:schemeClr val="tx1"/>
                </a:solidFill>
                <a:latin typeface="+mn-lt"/>
                <a:ea typeface="+mn-ea"/>
                <a:cs typeface="+mn-cs"/>
              </a:rPr>
              <a:t>ApplicationContext</a:t>
            </a:r>
            <a:r>
              <a:rPr lang="en-IN" sz="1200" kern="1200" dirty="0" smtClean="0">
                <a:solidFill>
                  <a:schemeClr val="tx1"/>
                </a:solidFill>
                <a:latin typeface="+mn-lt"/>
                <a:ea typeface="+mn-ea"/>
                <a:cs typeface="+mn-cs"/>
              </a:rPr>
              <a:t> , which means that you can have direct access to all the Spring container classes by just using the  @</a:t>
            </a:r>
            <a:r>
              <a:rPr lang="en-IN" sz="1200" kern="1200" dirty="0" err="1" smtClean="0">
                <a:solidFill>
                  <a:schemeClr val="tx1"/>
                </a:solidFill>
                <a:latin typeface="+mn-lt"/>
                <a:ea typeface="+mn-ea"/>
                <a:cs typeface="+mn-cs"/>
              </a:rPr>
              <a:t>Autowired</a:t>
            </a:r>
            <a:r>
              <a:rPr lang="en-IN" sz="1200" kern="1200" dirty="0" smtClean="0">
                <a:solidFill>
                  <a:schemeClr val="tx1"/>
                </a:solidFill>
                <a:latin typeface="+mn-lt"/>
                <a:ea typeface="+mn-ea"/>
                <a:cs typeface="+mn-cs"/>
              </a:rPr>
              <a:t>  annotation. In this case, the main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class wires everything up.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@Test .   This is a </a:t>
            </a:r>
            <a:r>
              <a:rPr lang="en-IN" sz="1200" kern="1200" dirty="0" err="1" smtClean="0">
                <a:solidFill>
                  <a:schemeClr val="tx1"/>
                </a:solidFill>
                <a:latin typeface="+mn-lt"/>
                <a:ea typeface="+mn-ea"/>
                <a:cs typeface="+mn-cs"/>
              </a:rPr>
              <a:t>JUnit</a:t>
            </a:r>
            <a:r>
              <a:rPr lang="en-IN" sz="1200" kern="1200" dirty="0" smtClean="0">
                <a:solidFill>
                  <a:schemeClr val="tx1"/>
                </a:solidFill>
                <a:latin typeface="+mn-lt"/>
                <a:ea typeface="+mn-ea"/>
                <a:cs typeface="+mn-cs"/>
              </a:rPr>
              <a:t> test annotation that will execute the method when the tests start. You can have one or more methods. If you have several methods with this annotation, it won’t execute them in order. For that you need to add the  @</a:t>
            </a:r>
            <a:r>
              <a:rPr lang="en-IN" sz="1200" kern="1200" dirty="0" err="1" smtClean="0">
                <a:solidFill>
                  <a:schemeClr val="tx1"/>
                </a:solidFill>
                <a:latin typeface="+mn-lt"/>
                <a:ea typeface="+mn-ea"/>
                <a:cs typeface="+mn-cs"/>
              </a:rPr>
              <a:t>FixMethodOrder</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MethodSorters.NAME_ASCENDING</a:t>
            </a:r>
            <a:r>
              <a:rPr lang="en-IN" sz="1200" kern="1200" dirty="0" smtClean="0">
                <a:solidFill>
                  <a:schemeClr val="tx1"/>
                </a:solidFill>
                <a:latin typeface="+mn-lt"/>
                <a:ea typeface="+mn-ea"/>
                <a:cs typeface="+mn-cs"/>
              </a:rPr>
              <a:t>)     annotation to the class.</a:t>
            </a:r>
          </a:p>
          <a:p>
            <a:endParaRPr lang="en-IN" sz="1200" kern="1200" dirty="0" smtClean="0">
              <a:solidFill>
                <a:schemeClr val="tx1"/>
              </a:solidFill>
              <a:latin typeface="+mn-lt"/>
              <a:ea typeface="+mn-ea"/>
              <a:cs typeface="+mn-cs"/>
            </a:endParaRPr>
          </a:p>
          <a:p>
            <a:r>
              <a:rPr lang="en-IN" sz="1200" b="0" i="0" kern="1200" dirty="0" smtClean="0">
                <a:solidFill>
                  <a:schemeClr val="tx1"/>
                </a:solidFill>
                <a:effectLst/>
                <a:latin typeface="+mn-lt"/>
                <a:ea typeface="+mn-ea"/>
                <a:cs typeface="+mn-cs"/>
              </a:rPr>
              <a:t>Spring Boot provides a </a:t>
            </a:r>
            <a:r>
              <a:rPr lang="en-IN" dirty="0" smtClean="0"/>
              <a:t>@</a:t>
            </a:r>
            <a:r>
              <a:rPr lang="en-IN" dirty="0" err="1" smtClean="0"/>
              <a:t>SpringBootTest</a:t>
            </a:r>
            <a:r>
              <a:rPr lang="en-IN" sz="1200" b="0" i="0" kern="1200" dirty="0" smtClean="0">
                <a:solidFill>
                  <a:schemeClr val="tx1"/>
                </a:solidFill>
                <a:effectLst/>
                <a:latin typeface="+mn-lt"/>
                <a:ea typeface="+mn-ea"/>
                <a:cs typeface="+mn-cs"/>
              </a:rPr>
              <a:t> annotation which can be used as an alternative to the standard </a:t>
            </a:r>
            <a:r>
              <a:rPr lang="en-IN" dirty="0" smtClean="0"/>
              <a:t>spring-test</a:t>
            </a:r>
            <a:r>
              <a:rPr lang="en-IN" sz="1200" b="0" i="0" kern="1200" dirty="0" smtClean="0">
                <a:solidFill>
                  <a:schemeClr val="tx1"/>
                </a:solidFill>
                <a:effectLst/>
                <a:latin typeface="+mn-lt"/>
                <a:ea typeface="+mn-ea"/>
                <a:cs typeface="+mn-cs"/>
              </a:rPr>
              <a:t> </a:t>
            </a:r>
            <a:r>
              <a:rPr lang="en-IN" dirty="0" smtClean="0"/>
              <a:t>@</a:t>
            </a:r>
            <a:r>
              <a:rPr lang="en-IN" dirty="0" err="1" smtClean="0"/>
              <a:t>ContextConfiguration</a:t>
            </a:r>
            <a:r>
              <a:rPr lang="en-IN" sz="1200" b="0" i="0" kern="1200" dirty="0" smtClean="0">
                <a:solidFill>
                  <a:schemeClr val="tx1"/>
                </a:solidFill>
                <a:effectLst/>
                <a:latin typeface="+mn-lt"/>
                <a:ea typeface="+mn-ea"/>
                <a:cs typeface="+mn-cs"/>
              </a:rPr>
              <a:t> annotation when you need Spring Boot features. The annotation works by creating the </a:t>
            </a:r>
            <a:r>
              <a:rPr lang="en-IN" dirty="0" err="1" smtClean="0"/>
              <a:t>ApplicationContext</a:t>
            </a:r>
            <a:r>
              <a:rPr lang="en-IN" sz="1200" b="0" i="0" kern="1200" dirty="0" smtClean="0">
                <a:solidFill>
                  <a:schemeClr val="tx1"/>
                </a:solidFill>
                <a:effectLst/>
                <a:latin typeface="+mn-lt"/>
                <a:ea typeface="+mn-ea"/>
                <a:cs typeface="+mn-cs"/>
              </a:rPr>
              <a:t> used in your tests via </a:t>
            </a:r>
            <a:r>
              <a:rPr lang="en-IN" dirty="0" err="1" smtClean="0"/>
              <a:t>SpringApplication</a:t>
            </a:r>
            <a:r>
              <a:rPr lang="en-IN"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47</a:t>
            </a:fld>
            <a:endParaRPr lang="en-IN"/>
          </a:p>
        </p:txBody>
      </p:sp>
    </p:spTree>
    <p:extLst>
      <p:ext uri="{BB962C8B-B14F-4D97-AF65-F5344CB8AC3E}">
        <p14:creationId xmlns:p14="http://schemas.microsoft.com/office/powerpoint/2010/main" val="2408949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WebAppConfiguration</a:t>
            </a:r>
            <a:r>
              <a:rPr lang="en-IN" sz="1200" kern="1200" dirty="0" smtClean="0">
                <a:solidFill>
                  <a:schemeClr val="tx1"/>
                </a:solidFill>
                <a:latin typeface="+mn-lt"/>
                <a:ea typeface="+mn-ea"/>
                <a:cs typeface="+mn-cs"/>
              </a:rPr>
              <a:t> . It’s a class-level annotation that loads the  </a:t>
            </a:r>
            <a:r>
              <a:rPr lang="en-IN" sz="1200" kern="1200" dirty="0" err="1" smtClean="0">
                <a:solidFill>
                  <a:schemeClr val="tx1"/>
                </a:solidFill>
                <a:latin typeface="+mn-lt"/>
                <a:ea typeface="+mn-ea"/>
                <a:cs typeface="+mn-cs"/>
              </a:rPr>
              <a:t>org.springframework.web.context.WebApplicationContext</a:t>
            </a:r>
            <a:r>
              <a:rPr lang="en-IN" sz="1200" kern="1200" dirty="0" smtClean="0">
                <a:solidFill>
                  <a:schemeClr val="tx1"/>
                </a:solidFill>
                <a:latin typeface="+mn-lt"/>
                <a:ea typeface="+mn-ea"/>
                <a:cs typeface="+mn-cs"/>
              </a:rPr>
              <a:t>  implementation, which will ensure that all your files and beans related to the web app are accessible.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Let’ss</a:t>
            </a:r>
            <a:r>
              <a:rPr lang="en-IN" sz="1200" kern="1200" dirty="0" smtClean="0">
                <a:solidFill>
                  <a:schemeClr val="tx1"/>
                </a:solidFill>
                <a:latin typeface="+mn-lt"/>
                <a:ea typeface="+mn-ea"/>
                <a:cs typeface="+mn-cs"/>
              </a:rPr>
              <a:t>   create an example application (simple-web-spring-boot) that you can use for testing.  Once it’s running you can go to  http://localhost:8080/journal/all and  http://localhost:8080/journal/findBy/title/cloud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Before I talk about the unit test, you are going to use a library that is useful to test JSON objects. It’s  called </a:t>
            </a:r>
            <a:r>
              <a:rPr lang="en-IN" sz="1200" kern="1200" dirty="0" err="1" smtClean="0">
                <a:solidFill>
                  <a:schemeClr val="tx1"/>
                </a:solidFill>
                <a:latin typeface="+mn-lt"/>
                <a:ea typeface="+mn-ea"/>
                <a:cs typeface="+mn-cs"/>
              </a:rPr>
              <a:t>JsonPath</a:t>
            </a:r>
            <a:r>
              <a:rPr lang="en-IN" sz="1200" kern="1200" dirty="0" smtClean="0">
                <a:solidFill>
                  <a:schemeClr val="tx1"/>
                </a:solidFill>
                <a:latin typeface="+mn-lt"/>
                <a:ea typeface="+mn-ea"/>
                <a:cs typeface="+mn-cs"/>
              </a:rPr>
              <a:t> by the company </a:t>
            </a:r>
            <a:r>
              <a:rPr lang="en-IN" sz="1200" kern="1200" dirty="0" err="1" smtClean="0">
                <a:solidFill>
                  <a:schemeClr val="tx1"/>
                </a:solidFill>
                <a:latin typeface="+mn-lt"/>
                <a:ea typeface="+mn-ea"/>
                <a:cs typeface="+mn-cs"/>
              </a:rPr>
              <a:t>Jayway</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https://github.com/json-path/JsonPath</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48</a:t>
            </a:fld>
            <a:endParaRPr lang="en-IN"/>
          </a:p>
        </p:txBody>
      </p:sp>
    </p:spTree>
    <p:extLst>
      <p:ext uri="{BB962C8B-B14F-4D97-AF65-F5344CB8AC3E}">
        <p14:creationId xmlns:p14="http://schemas.microsoft.com/office/powerpoint/2010/main" val="426119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HttpMessageConverter</a:t>
            </a:r>
            <a:r>
              <a:rPr lang="en-IN" dirty="0" smtClean="0"/>
              <a:t>&lt;T&gt;  is   an interface that helps to convert from and to HTTP requests and responses. </a:t>
            </a:r>
            <a:r>
              <a:rPr lang="en-IN" sz="1200" kern="1200" dirty="0" smtClean="0">
                <a:solidFill>
                  <a:schemeClr val="tx1"/>
                </a:solidFill>
                <a:latin typeface="+mn-lt"/>
                <a:ea typeface="+mn-ea"/>
                <a:cs typeface="+mn-cs"/>
              </a:rPr>
              <a:t>You are going to use it to create a JSON format to post when you test.</a:t>
            </a:r>
          </a:p>
          <a:p>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MediaType</a:t>
            </a:r>
            <a:r>
              <a:rPr lang="en-IN" sz="1200" kern="1200" dirty="0" smtClean="0">
                <a:solidFill>
                  <a:schemeClr val="tx1"/>
                </a:solidFill>
                <a:latin typeface="+mn-lt"/>
                <a:ea typeface="+mn-ea"/>
                <a:cs typeface="+mn-cs"/>
              </a:rPr>
              <a:t>  instance specifies that the actual call will be a JSON object. The  </a:t>
            </a:r>
            <a:r>
              <a:rPr lang="en-IN" sz="1200" kern="1200" dirty="0" err="1" smtClean="0">
                <a:solidFill>
                  <a:schemeClr val="tx1"/>
                </a:solidFill>
                <a:latin typeface="+mn-lt"/>
                <a:ea typeface="+mn-ea"/>
                <a:cs typeface="+mn-cs"/>
              </a:rPr>
              <a:t>MockMvc</a:t>
            </a:r>
            <a:r>
              <a:rPr lang="en-IN" sz="1200" kern="1200" dirty="0" smtClean="0">
                <a:solidFill>
                  <a:schemeClr val="tx1"/>
                </a:solidFill>
                <a:latin typeface="+mn-lt"/>
                <a:ea typeface="+mn-ea"/>
                <a:cs typeface="+mn-cs"/>
              </a:rPr>
              <a:t>  is a helper class provided by the Spring MVC test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t>
            </a:r>
            <a:r>
              <a:rPr lang="en-IN" sz="1200" kern="1200" dirty="0" err="1" smtClean="0">
                <a:solidFill>
                  <a:schemeClr val="tx1"/>
                </a:solidFill>
                <a:latin typeface="+mn-lt"/>
                <a:ea typeface="+mn-ea"/>
                <a:cs typeface="+mn-cs"/>
              </a:rPr>
              <a:t>WebApplicationContext</a:t>
            </a:r>
            <a:r>
              <a:rPr lang="en-IN" sz="1200" kern="1200" dirty="0" smtClean="0">
                <a:solidFill>
                  <a:schemeClr val="tx1"/>
                </a:solidFill>
                <a:latin typeface="+mn-lt"/>
                <a:ea typeface="+mn-ea"/>
                <a:cs typeface="+mn-cs"/>
              </a:rPr>
              <a:t>  will provide the configuration for a web application and it will be necessary to create the  </a:t>
            </a:r>
            <a:r>
              <a:rPr lang="en-IN" sz="1200" kern="1200" dirty="0" err="1" smtClean="0">
                <a:solidFill>
                  <a:schemeClr val="tx1"/>
                </a:solidFill>
                <a:latin typeface="+mn-lt"/>
                <a:ea typeface="+mn-ea"/>
                <a:cs typeface="+mn-cs"/>
              </a:rPr>
              <a:t>MockMvc</a:t>
            </a:r>
            <a:r>
              <a:rPr lang="en-IN" sz="1200" kern="1200" dirty="0" smtClean="0">
                <a:solidFill>
                  <a:schemeClr val="tx1"/>
                </a:solidFill>
                <a:latin typeface="+mn-lt"/>
                <a:ea typeface="+mn-ea"/>
                <a:cs typeface="+mn-cs"/>
              </a:rPr>
              <a:t>  instance.</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toJsonString</a:t>
            </a:r>
            <a:r>
              <a:rPr lang="en-IN" sz="1200" kern="1200" dirty="0" smtClean="0">
                <a:solidFill>
                  <a:schemeClr val="tx1"/>
                </a:solidFill>
                <a:latin typeface="+mn-lt"/>
                <a:ea typeface="+mn-ea"/>
                <a:cs typeface="+mn-cs"/>
              </a:rPr>
              <a:t>(Object) .   This is a helper method that will write the actual journal entry to a JSON object. </a:t>
            </a:r>
          </a:p>
          <a:p>
            <a:endParaRPr lang="en-IN" dirty="0" smtClean="0"/>
          </a:p>
          <a:p>
            <a:r>
              <a:rPr lang="en-IN" dirty="0" smtClean="0"/>
              <a:t>https://docs.spring.io/spring-framework/docs/current/spring-framework-reference/html/integration-testing.html#spring-mvc-test-framework</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49</a:t>
            </a:fld>
            <a:endParaRPr lang="en-IN"/>
          </a:p>
        </p:txBody>
      </p:sp>
    </p:spTree>
    <p:extLst>
      <p:ext uri="{BB962C8B-B14F-4D97-AF65-F5344CB8AC3E}">
        <p14:creationId xmlns:p14="http://schemas.microsoft.com/office/powerpoint/2010/main" val="356647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If you are a Spring developer, you already know that in order to create a simple Spring  web application,   you must follow certain rules of the J2EE stack and some of the Spring Framework. Those rules include the following:</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a:t>
            </a:fld>
            <a:endParaRPr lang="en-IN"/>
          </a:p>
        </p:txBody>
      </p:sp>
    </p:spTree>
    <p:extLst>
      <p:ext uri="{BB962C8B-B14F-4D97-AF65-F5344CB8AC3E}">
        <p14:creationId xmlns:p14="http://schemas.microsoft.com/office/powerpoint/2010/main" val="480951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50</a:t>
            </a:fld>
            <a:endParaRPr lang="en-IN"/>
          </a:p>
        </p:txBody>
      </p:sp>
    </p:spTree>
    <p:extLst>
      <p:ext uri="{BB962C8B-B14F-4D97-AF65-F5344CB8AC3E}">
        <p14:creationId xmlns:p14="http://schemas.microsoft.com/office/powerpoint/2010/main" val="269931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goal of Spring Data repository abstraction is to significantly reduce the amount of boilerplate code required to implement data access layers for various persistence stores.</a:t>
            </a:r>
          </a:p>
          <a:p>
            <a:endParaRPr lang="en-IN" dirty="0" smtClean="0"/>
          </a:p>
          <a:p>
            <a:r>
              <a:rPr lang="en-IN" sz="1200" b="0" i="0" kern="1200" dirty="0" smtClean="0">
                <a:solidFill>
                  <a:schemeClr val="tx1"/>
                </a:solidFill>
                <a:effectLst/>
                <a:latin typeface="+mn-lt"/>
                <a:ea typeface="+mn-ea"/>
                <a:cs typeface="+mn-cs"/>
              </a:rPr>
              <a:t> Repository interface acts primarily as a marker interface to capture the types to work with and to help you to discover interfaces that extend this one. The </a:t>
            </a:r>
            <a:r>
              <a:rPr lang="en-IN" dirty="0" err="1" smtClean="0"/>
              <a:t>CrudRepository</a:t>
            </a:r>
            <a:r>
              <a:rPr lang="en-IN" sz="1200" b="0" i="0" kern="1200" dirty="0" smtClean="0">
                <a:solidFill>
                  <a:schemeClr val="tx1"/>
                </a:solidFill>
                <a:effectLst/>
                <a:latin typeface="+mn-lt"/>
                <a:ea typeface="+mn-ea"/>
                <a:cs typeface="+mn-cs"/>
              </a:rPr>
              <a:t> provides sophisticated CRUD functionality for the entity class that is being managed.</a:t>
            </a:r>
          </a:p>
          <a:p>
            <a:endParaRPr lang="en-IN" sz="1200" b="0" i="0" kern="1200" dirty="0" smtClean="0">
              <a:solidFill>
                <a:schemeClr val="tx1"/>
              </a:solidFill>
              <a:effectLst/>
              <a:latin typeface="+mn-lt"/>
              <a:ea typeface="+mn-ea"/>
              <a:cs typeface="+mn-cs"/>
            </a:endParaRPr>
          </a:p>
          <a:p>
            <a:r>
              <a:rPr lang="en-IN" dirty="0" smtClean="0">
                <a:effectLst/>
              </a:rPr>
              <a:t/>
            </a:r>
            <a:br>
              <a:rPr lang="en-IN" dirty="0" smtClean="0">
                <a:effectLst/>
              </a:rPr>
            </a:br>
            <a:r>
              <a:rPr lang="en-IN" dirty="0" smtClean="0">
                <a:effectLst/>
              </a:rPr>
              <a:t>Saves the given entity.</a:t>
            </a:r>
          </a:p>
          <a:p>
            <a:r>
              <a:rPr lang="en-IN" dirty="0" smtClean="0">
                <a:effectLst/>
              </a:rPr>
              <a:t>Returns the entity identified by the given id.</a:t>
            </a:r>
          </a:p>
          <a:p>
            <a:r>
              <a:rPr lang="en-IN" dirty="0" smtClean="0">
                <a:effectLst/>
              </a:rPr>
              <a:t>Returns all entities.</a:t>
            </a:r>
          </a:p>
          <a:p>
            <a:r>
              <a:rPr lang="en-IN" dirty="0" smtClean="0">
                <a:effectLst/>
              </a:rPr>
              <a:t>Returns the number of entities.</a:t>
            </a:r>
          </a:p>
          <a:p>
            <a:r>
              <a:rPr lang="en-IN" dirty="0" smtClean="0">
                <a:effectLst/>
              </a:rPr>
              <a:t>Deletes the given entity.</a:t>
            </a:r>
          </a:p>
          <a:p>
            <a:r>
              <a:rPr lang="en-IN" dirty="0" smtClean="0">
                <a:effectLst/>
              </a:rPr>
              <a:t>Indicates whether an entity with the given id exists.</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51</a:t>
            </a:fld>
            <a:endParaRPr lang="en-IN"/>
          </a:p>
        </p:txBody>
      </p:sp>
    </p:spTree>
    <p:extLst>
      <p:ext uri="{BB962C8B-B14F-4D97-AF65-F5344CB8AC3E}">
        <p14:creationId xmlns:p14="http://schemas.microsoft.com/office/powerpoint/2010/main" val="32799706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These interfaces extend </a:t>
            </a:r>
            <a:r>
              <a:rPr lang="en-IN" dirty="0" err="1" smtClean="0"/>
              <a:t>CrudRepository</a:t>
            </a:r>
            <a:r>
              <a:rPr lang="en-IN" sz="1200" b="0" i="0" kern="1200" dirty="0" smtClean="0">
                <a:solidFill>
                  <a:schemeClr val="tx1"/>
                </a:solidFill>
                <a:effectLst/>
                <a:latin typeface="+mn-lt"/>
                <a:ea typeface="+mn-ea"/>
                <a:cs typeface="+mn-cs"/>
              </a:rPr>
              <a:t> and expose the capabilities of the underlying persistence technology in addition to the rather generic persistence technology-agnostic interfaces like e.g. </a:t>
            </a:r>
            <a:r>
              <a:rPr lang="en-IN" sz="1200" b="0" i="0" kern="1200" dirty="0" err="1" smtClean="0">
                <a:solidFill>
                  <a:schemeClr val="tx1"/>
                </a:solidFill>
                <a:effectLst/>
                <a:latin typeface="+mn-lt"/>
                <a:ea typeface="+mn-ea"/>
                <a:cs typeface="+mn-cs"/>
              </a:rPr>
              <a:t>CrudRepository</a:t>
            </a:r>
            <a:r>
              <a:rPr lang="en-IN" sz="1200" b="0" i="0" kern="1200" dirty="0" smtClean="0">
                <a:solidFill>
                  <a:schemeClr val="tx1"/>
                </a:solidFill>
                <a:effectLst/>
                <a:latin typeface="+mn-lt"/>
                <a:ea typeface="+mn-ea"/>
                <a:cs typeface="+mn-cs"/>
              </a:rPr>
              <a:t>.</a:t>
            </a:r>
          </a:p>
          <a:p>
            <a:endParaRPr lang="en-IN" dirty="0" smtClean="0"/>
          </a:p>
          <a:p>
            <a:r>
              <a:rPr lang="en-IN" dirty="0" smtClean="0"/>
              <a:t>On top of the </a:t>
            </a:r>
            <a:r>
              <a:rPr lang="en-IN" dirty="0" err="1" smtClean="0"/>
              <a:t>CrudRepository</a:t>
            </a:r>
            <a:r>
              <a:rPr lang="en-IN" dirty="0" smtClean="0"/>
              <a:t> there is a </a:t>
            </a:r>
            <a:r>
              <a:rPr lang="en-IN" dirty="0" err="1" smtClean="0"/>
              <a:t>PagingAndSortingRepository</a:t>
            </a:r>
            <a:r>
              <a:rPr lang="en-IN" dirty="0" smtClean="0"/>
              <a:t> abstraction that adds additional methods to ease paginated access to entities: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52</a:t>
            </a:fld>
            <a:endParaRPr lang="en-IN"/>
          </a:p>
        </p:txBody>
      </p:sp>
    </p:spTree>
    <p:extLst>
      <p:ext uri="{BB962C8B-B14F-4D97-AF65-F5344CB8AC3E}">
        <p14:creationId xmlns:p14="http://schemas.microsoft.com/office/powerpoint/2010/main" val="1884892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First step: The interface must extend Repository and be typed to the domain class and an ID type. If you want to expose CRUD methods for that domain type, extend </a:t>
            </a:r>
            <a:r>
              <a:rPr lang="en-IN" dirty="0" err="1" smtClean="0"/>
              <a:t>CrudRepository</a:t>
            </a:r>
            <a:r>
              <a:rPr lang="en-IN" dirty="0" smtClean="0"/>
              <a:t> </a:t>
            </a:r>
            <a:r>
              <a:rPr lang="en-IN" sz="1200" b="0" i="0" kern="1200" dirty="0" smtClean="0">
                <a:solidFill>
                  <a:schemeClr val="tx1"/>
                </a:solidFill>
                <a:effectLst/>
                <a:latin typeface="+mn-lt"/>
                <a:ea typeface="+mn-ea"/>
                <a:cs typeface="+mn-cs"/>
              </a:rPr>
              <a:t>instead of </a:t>
            </a:r>
            <a:r>
              <a:rPr lang="en-IN" dirty="0" smtClean="0"/>
              <a:t>Repository</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In this first step you defined a common base interface for all your domain repositories and exposed </a:t>
            </a:r>
            <a:r>
              <a:rPr lang="en-IN" dirty="0" err="1" smtClean="0"/>
              <a:t>findOne</a:t>
            </a:r>
            <a:r>
              <a:rPr lang="en-IN" dirty="0" smtClean="0"/>
              <a:t>(…)</a:t>
            </a:r>
            <a:r>
              <a:rPr lang="en-IN" sz="1200" b="0" i="0" kern="1200" dirty="0" smtClean="0">
                <a:solidFill>
                  <a:schemeClr val="tx1"/>
                </a:solidFill>
                <a:effectLst/>
                <a:latin typeface="+mn-lt"/>
                <a:ea typeface="+mn-ea"/>
                <a:cs typeface="+mn-cs"/>
              </a:rPr>
              <a:t> as well as </a:t>
            </a:r>
            <a:r>
              <a:rPr lang="en-IN" dirty="0" smtClean="0"/>
              <a:t>save(…)</a:t>
            </a:r>
            <a:r>
              <a:rPr lang="en-IN" sz="1200" b="0" i="0" kern="1200" dirty="0" smtClean="0">
                <a:solidFill>
                  <a:schemeClr val="tx1"/>
                </a:solidFill>
                <a:effectLst/>
                <a:latin typeface="+mn-lt"/>
                <a:ea typeface="+mn-ea"/>
                <a:cs typeface="+mn-cs"/>
              </a:rPr>
              <a:t>.These methods will be routed into the base repository implementation of the </a:t>
            </a:r>
            <a:r>
              <a:rPr lang="en-IN" sz="1200" b="1" i="0" kern="1200" dirty="0" smtClean="0">
                <a:solidFill>
                  <a:schemeClr val="tx1"/>
                </a:solidFill>
                <a:effectLst/>
                <a:latin typeface="+mn-lt"/>
                <a:ea typeface="+mn-ea"/>
                <a:cs typeface="+mn-cs"/>
              </a:rPr>
              <a:t>store of your choice </a:t>
            </a:r>
            <a:r>
              <a:rPr lang="en-IN" sz="1200" b="0" i="0" kern="1200" dirty="0" smtClean="0">
                <a:solidFill>
                  <a:schemeClr val="tx1"/>
                </a:solidFill>
                <a:effectLst/>
                <a:latin typeface="+mn-lt"/>
                <a:ea typeface="+mn-ea"/>
                <a:cs typeface="+mn-cs"/>
              </a:rPr>
              <a:t>provided by </a:t>
            </a:r>
            <a:r>
              <a:rPr lang="en-IN" sz="1200" b="1" i="0" kern="1200" dirty="0" smtClean="0">
                <a:solidFill>
                  <a:schemeClr val="tx1"/>
                </a:solidFill>
                <a:effectLst/>
                <a:latin typeface="+mn-lt"/>
                <a:ea typeface="+mn-ea"/>
                <a:cs typeface="+mn-cs"/>
              </a:rPr>
              <a:t>Spring Data</a:t>
            </a:r>
            <a:r>
              <a:rPr lang="en-IN" sz="1200" b="0" i="0" kern="1200" dirty="0" smtClean="0">
                <a:solidFill>
                  <a:schemeClr val="tx1"/>
                </a:solidFill>
                <a:effectLst/>
                <a:latin typeface="+mn-lt"/>
                <a:ea typeface="+mn-ea"/>
                <a:cs typeface="+mn-cs"/>
              </a:rPr>
              <a:t> ,e.g. in the case if JPA </a:t>
            </a:r>
            <a:r>
              <a:rPr lang="en-IN" b="1" dirty="0" err="1" smtClean="0"/>
              <a:t>SimpleJpaRepository</a:t>
            </a:r>
            <a:r>
              <a:rPr lang="en-IN" sz="1200" b="0" i="0" kern="1200" dirty="0" smtClean="0">
                <a:solidFill>
                  <a:schemeClr val="tx1"/>
                </a:solidFill>
                <a:effectLst/>
                <a:latin typeface="+mn-lt"/>
                <a:ea typeface="+mn-ea"/>
                <a:cs typeface="+mn-cs"/>
              </a:rPr>
              <a:t>, because they are matching the method signatures in </a:t>
            </a:r>
            <a:r>
              <a:rPr lang="en-IN" dirty="0" err="1" smtClean="0"/>
              <a:t>CrudRepository</a:t>
            </a:r>
            <a:r>
              <a:rPr lang="en-IN" sz="1200" b="0" i="0" kern="1200" dirty="0" smtClean="0">
                <a:solidFill>
                  <a:schemeClr val="tx1"/>
                </a:solidFill>
                <a:effectLst/>
                <a:latin typeface="+mn-lt"/>
                <a:ea typeface="+mn-ea"/>
                <a:cs typeface="+mn-cs"/>
              </a:rPr>
              <a:t>.</a:t>
            </a:r>
          </a:p>
          <a:p>
            <a:r>
              <a:rPr lang="en-IN" sz="1200" b="0" i="0" kern="1200" dirty="0" smtClean="0">
                <a:solidFill>
                  <a:schemeClr val="tx1"/>
                </a:solidFill>
                <a:effectLst/>
                <a:latin typeface="+mn-lt"/>
                <a:ea typeface="+mn-ea"/>
                <a:cs typeface="+mn-cs"/>
              </a:rPr>
              <a:t>Note, that the intermediate repository interface is annotated with </a:t>
            </a:r>
            <a:r>
              <a:rPr lang="en-IN" dirty="0" smtClean="0"/>
              <a:t>@</a:t>
            </a:r>
            <a:r>
              <a:rPr lang="en-IN" b="1" dirty="0" err="1" smtClean="0"/>
              <a:t>NoRepositoryBean</a:t>
            </a:r>
            <a:r>
              <a:rPr lang="en-IN" sz="1200" b="0" i="0" kern="1200" dirty="0" smtClean="0">
                <a:solidFill>
                  <a:schemeClr val="tx1"/>
                </a:solidFill>
                <a:effectLst/>
                <a:latin typeface="+mn-lt"/>
                <a:ea typeface="+mn-ea"/>
                <a:cs typeface="+mn-cs"/>
              </a:rPr>
              <a:t>. Make sure you add that annotation to all repository interfaces that Spring Data should not create instances for at runtime.</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53</a:t>
            </a:fld>
            <a:endParaRPr lang="en-IN"/>
          </a:p>
        </p:txBody>
      </p:sp>
    </p:spTree>
    <p:extLst>
      <p:ext uri="{BB962C8B-B14F-4D97-AF65-F5344CB8AC3E}">
        <p14:creationId xmlns:p14="http://schemas.microsoft.com/office/powerpoint/2010/main" val="28637684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54</a:t>
            </a:fld>
            <a:endParaRPr lang="en-IN"/>
          </a:p>
        </p:txBody>
      </p:sp>
    </p:spTree>
    <p:extLst>
      <p:ext uri="{BB962C8B-B14F-4D97-AF65-F5344CB8AC3E}">
        <p14:creationId xmlns:p14="http://schemas.microsoft.com/office/powerpoint/2010/main" val="169893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had to download the correct drivers and connection strings, open and close connections, SQL statements, result sets, and transactions, and convert from result sets to objects. In my opinion, these are all very manual tasks. Then a lot of ORM (Object Relational Mapping) frameworks started to emerge to manage these tasks—frameworks like Castor XML, Object-Store, and Hibernate to mention a few. They allowed you to identify the domain classes and create XML that was related to the database’s tables. At some point you also needed to be an expert to manage those kind of frameworks. </a:t>
            </a:r>
          </a:p>
          <a:p>
            <a:r>
              <a:rPr lang="en-IN" dirty="0" smtClean="0"/>
              <a:t>The Spring Framework helped a lot with those frameworks by following the template design pattern.</a:t>
            </a:r>
          </a:p>
          <a:p>
            <a:endParaRPr lang="en-IN" dirty="0" smtClean="0"/>
          </a:p>
          <a:p>
            <a:r>
              <a:rPr lang="en-IN" dirty="0" smtClean="0"/>
              <a:t>For JDBC: </a:t>
            </a:r>
            <a:r>
              <a:rPr lang="en-IN" sz="1200" kern="1200" dirty="0" smtClean="0">
                <a:solidFill>
                  <a:schemeClr val="tx1"/>
                </a:solidFill>
                <a:latin typeface="+mn-lt"/>
                <a:ea typeface="+mn-ea"/>
                <a:cs typeface="+mn-cs"/>
              </a:rPr>
              <a:t>jdbc:h2:mem:testdb .</a:t>
            </a:r>
          </a:p>
          <a:p>
            <a:endParaRPr lang="en-IN" dirty="0" smtClean="0"/>
          </a:p>
          <a:p>
            <a:r>
              <a:rPr lang="en-IN" dirty="0" smtClean="0"/>
              <a:t>Mongo:</a:t>
            </a:r>
          </a:p>
          <a:p>
            <a:r>
              <a:rPr lang="en-IN" dirty="0" smtClean="0"/>
              <a:t>show </a:t>
            </a:r>
            <a:r>
              <a:rPr lang="en-IN" dirty="0" err="1" smtClean="0"/>
              <a:t>dbs</a:t>
            </a:r>
            <a:r>
              <a:rPr lang="en-IN" dirty="0" smtClean="0"/>
              <a:t>;</a:t>
            </a:r>
          </a:p>
          <a:p>
            <a:endParaRPr lang="en-IN" dirty="0" smtClean="0"/>
          </a:p>
          <a:p>
            <a:endParaRPr lang="en-IN" dirty="0" smtClean="0"/>
          </a:p>
          <a:p>
            <a:r>
              <a:rPr lang="en-IN" sz="1200" kern="1200" dirty="0" smtClean="0">
                <a:solidFill>
                  <a:schemeClr val="tx1"/>
                </a:solidFill>
                <a:latin typeface="+mn-lt"/>
                <a:ea typeface="+mn-ea"/>
                <a:cs typeface="+mn-cs"/>
              </a:rPr>
              <a:t>Again, because you are using the  spring-data  and  spring-data-</a:t>
            </a:r>
            <a:r>
              <a:rPr lang="en-IN" sz="1200" kern="1200" dirty="0" err="1" smtClean="0">
                <a:solidFill>
                  <a:schemeClr val="tx1"/>
                </a:solidFill>
                <a:latin typeface="+mn-lt"/>
                <a:ea typeface="+mn-ea"/>
                <a:cs typeface="+mn-cs"/>
              </a:rPr>
              <a:t>mongodb</a:t>
            </a:r>
            <a:r>
              <a:rPr lang="en-IN" sz="1200" kern="1200" dirty="0" smtClean="0">
                <a:solidFill>
                  <a:schemeClr val="tx1"/>
                </a:solidFill>
                <a:latin typeface="+mn-lt"/>
                <a:ea typeface="+mn-ea"/>
                <a:cs typeface="+mn-cs"/>
              </a:rPr>
              <a:t> abstractions, you can have query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methods. In this example it will find a  title that contains a word. The query</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method  </a:t>
            </a:r>
            <a:r>
              <a:rPr lang="en-IN" sz="1200" kern="1200" dirty="0" err="1" smtClean="0">
                <a:solidFill>
                  <a:schemeClr val="tx1"/>
                </a:solidFill>
                <a:latin typeface="+mn-lt"/>
                <a:ea typeface="+mn-ea"/>
                <a:cs typeface="+mn-cs"/>
              </a:rPr>
              <a:t>findByTitleLike</a:t>
            </a:r>
            <a:r>
              <a:rPr lang="en-IN" sz="1200" kern="1200" dirty="0" smtClean="0">
                <a:solidFill>
                  <a:schemeClr val="tx1"/>
                </a:solidFill>
                <a:latin typeface="+mn-lt"/>
                <a:ea typeface="+mn-ea"/>
                <a:cs typeface="+mn-cs"/>
              </a:rPr>
              <a:t>  will be translated to </a:t>
            </a:r>
            <a:r>
              <a:rPr lang="en-IN" sz="1200" kern="1200" dirty="0" err="1" smtClean="0">
                <a:solidFill>
                  <a:schemeClr val="tx1"/>
                </a:solidFill>
                <a:latin typeface="+mn-lt"/>
                <a:ea typeface="+mn-ea"/>
                <a:cs typeface="+mn-cs"/>
              </a:rPr>
              <a:t>MongoDB</a:t>
            </a:r>
            <a:r>
              <a:rPr lang="en-IN" sz="1200" kern="1200" dirty="0" smtClean="0">
                <a:solidFill>
                  <a:schemeClr val="tx1"/>
                </a:solidFill>
                <a:latin typeface="+mn-lt"/>
                <a:ea typeface="+mn-ea"/>
                <a:cs typeface="+mn-cs"/>
              </a:rPr>
              <a:t> query syntax. Something like  </a:t>
            </a:r>
            <a:r>
              <a:rPr lang="en-IN" sz="1200" kern="1200" dirty="0" err="1" smtClean="0">
                <a:solidFill>
                  <a:schemeClr val="tx1"/>
                </a:solidFill>
                <a:latin typeface="+mn-lt"/>
                <a:ea typeface="+mn-ea"/>
                <a:cs typeface="+mn-cs"/>
              </a:rPr>
              <a:t>db.journal.find</a:t>
            </a:r>
            <a:r>
              <a:rPr lang="en-IN" sz="1200" kern="1200" dirty="0" smtClean="0">
                <a:solidFill>
                  <a:schemeClr val="tx1"/>
                </a:solidFill>
                <a:latin typeface="+mn-lt"/>
                <a:ea typeface="+mn-ea"/>
                <a:cs typeface="+mn-cs"/>
              </a:rPr>
              <a:t>({"title": /.*?1*/})  or similar.</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55</a:t>
            </a:fld>
            <a:endParaRPr lang="en-IN"/>
          </a:p>
        </p:txBody>
      </p:sp>
    </p:spTree>
    <p:extLst>
      <p:ext uri="{BB962C8B-B14F-4D97-AF65-F5344CB8AC3E}">
        <p14:creationId xmlns:p14="http://schemas.microsoft.com/office/powerpoint/2010/main" val="2992249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JmsTemplate</a:t>
            </a:r>
            <a:r>
              <a:rPr lang="en-IN" dirty="0" smtClean="0"/>
              <a:t> . The  </a:t>
            </a:r>
            <a:r>
              <a:rPr lang="en-IN" dirty="0" err="1" smtClean="0"/>
              <a:t>JmsTemplate</a:t>
            </a:r>
            <a:r>
              <a:rPr lang="en-IN" dirty="0" smtClean="0"/>
              <a:t>  instance is a helper class that simplifies asynchronous  JMS access code. This template uses the  </a:t>
            </a:r>
            <a:r>
              <a:rPr lang="en-IN" dirty="0" err="1" smtClean="0"/>
              <a:t>DynamicDestinationResolver</a:t>
            </a:r>
            <a:r>
              <a:rPr lang="en-IN" dirty="0" smtClean="0"/>
              <a:t>  and  </a:t>
            </a:r>
            <a:r>
              <a:rPr lang="en-IN" dirty="0" err="1" smtClean="0"/>
              <a:t>SimpleMessageConverter</a:t>
            </a:r>
            <a:r>
              <a:rPr lang="en-IN" dirty="0" smtClean="0"/>
              <a:t>  classes as default strategies for resolving a destination name (queue names) or converting a message. </a:t>
            </a:r>
          </a:p>
          <a:p>
            <a:endParaRPr lang="en-IN" dirty="0" smtClean="0"/>
          </a:p>
          <a:p>
            <a:r>
              <a:rPr lang="en-IN" dirty="0" err="1" smtClean="0"/>
              <a:t>sendTo</a:t>
            </a:r>
            <a:r>
              <a:rPr lang="en-IN" dirty="0" smtClean="0"/>
              <a:t>(queue, message) . This method has two parameters—the name of  queue (destination) and the message, both as type   String   . This method uses then </a:t>
            </a:r>
            <a:r>
              <a:rPr lang="en-IN" dirty="0" err="1" smtClean="0"/>
              <a:t>jmsTemplate</a:t>
            </a:r>
            <a:r>
              <a:rPr lang="en-IN" dirty="0" smtClean="0"/>
              <a:t>  to use the  </a:t>
            </a:r>
            <a:r>
              <a:rPr lang="en-IN" dirty="0" err="1" smtClean="0"/>
              <a:t>convertAndSend</a:t>
            </a:r>
            <a:r>
              <a:rPr lang="en-IN" dirty="0" smtClean="0"/>
              <a:t>  method call to send the message and pass the name of the queue and the actual message. The  </a:t>
            </a:r>
            <a:r>
              <a:rPr lang="en-IN" dirty="0" err="1" smtClean="0"/>
              <a:t>convertAndSend</a:t>
            </a:r>
            <a:r>
              <a:rPr lang="en-IN" dirty="0" smtClean="0"/>
              <a:t>  method will try to use the best available message converter, and by default it will use the  </a:t>
            </a:r>
            <a:r>
              <a:rPr lang="en-IN" dirty="0" err="1" smtClean="0"/>
              <a:t>SimpleMessageConverter</a:t>
            </a:r>
            <a:r>
              <a:rPr lang="en-IN" dirty="0" smtClean="0"/>
              <a:t>  class. The  </a:t>
            </a:r>
            <a:r>
              <a:rPr lang="en-IN" dirty="0" err="1" smtClean="0"/>
              <a:t>SimpleMessageConverter</a:t>
            </a:r>
            <a:r>
              <a:rPr lang="en-IN" dirty="0" smtClean="0"/>
              <a:t>  will identify if the message is a  String ,  Map ,  byte[]  array, or  </a:t>
            </a:r>
            <a:r>
              <a:rPr lang="en-IN" dirty="0" err="1" smtClean="0"/>
              <a:t>Serializable</a:t>
            </a:r>
            <a:r>
              <a:rPr lang="en-IN" dirty="0" smtClean="0"/>
              <a:t>  object.</a:t>
            </a:r>
          </a:p>
          <a:p>
            <a:endParaRPr lang="en-IN" dirty="0" smtClean="0"/>
          </a:p>
          <a:p>
            <a:r>
              <a:rPr lang="en-IN" sz="1200" kern="1200" dirty="0" smtClean="0">
                <a:solidFill>
                  <a:schemeClr val="tx1"/>
                </a:solidFill>
                <a:latin typeface="+mn-lt"/>
                <a:ea typeface="+mn-ea"/>
                <a:cs typeface="+mn-cs"/>
              </a:rPr>
              <a:t> If you run your application several times, you will notice that the  Consumer  prints out its message before the  Producer . When Spring Boot starts doing the auto-configuration and properly wiring the beans, the </a:t>
            </a:r>
            <a:r>
              <a:rPr lang="en-IN" sz="1200" kern="1200" dirty="0" err="1" smtClean="0">
                <a:solidFill>
                  <a:schemeClr val="tx1"/>
                </a:solidFill>
                <a:latin typeface="+mn-lt"/>
                <a:ea typeface="+mn-ea"/>
                <a:cs typeface="+mn-cs"/>
              </a:rPr>
              <a:t>messageListener</a:t>
            </a:r>
            <a:r>
              <a:rPr lang="en-IN" sz="1200" kern="1200" dirty="0" smtClean="0">
                <a:solidFill>
                  <a:schemeClr val="tx1"/>
                </a:solidFill>
                <a:latin typeface="+mn-lt"/>
                <a:ea typeface="+mn-ea"/>
                <a:cs typeface="+mn-cs"/>
              </a:rPr>
              <a:t>  bean is part of that wiring, so it automatically starts to listen to the  Queue  for messages. Remember that the  Producer  is declared in the  </a:t>
            </a:r>
            <a:r>
              <a:rPr lang="en-IN" sz="1200" kern="1200" dirty="0" err="1" smtClean="0">
                <a:solidFill>
                  <a:schemeClr val="tx1"/>
                </a:solidFill>
                <a:latin typeface="+mn-lt"/>
                <a:ea typeface="+mn-ea"/>
                <a:cs typeface="+mn-cs"/>
              </a:rPr>
              <a:t>sendMessage</a:t>
            </a:r>
            <a:r>
              <a:rPr lang="en-IN" sz="1200" kern="1200" dirty="0" smtClean="0">
                <a:solidFill>
                  <a:schemeClr val="tx1"/>
                </a:solidFill>
                <a:latin typeface="+mn-lt"/>
                <a:ea typeface="+mn-ea"/>
                <a:cs typeface="+mn-cs"/>
              </a:rPr>
              <a:t>  method. This method happens last because it returns the  </a:t>
            </a:r>
            <a:r>
              <a:rPr lang="en-IN" sz="1200" kern="1200" dirty="0" err="1" smtClean="0">
                <a:solidFill>
                  <a:schemeClr val="tx1"/>
                </a:solidFill>
                <a:latin typeface="+mn-lt"/>
                <a:ea typeface="+mn-ea"/>
                <a:cs typeface="+mn-cs"/>
              </a:rPr>
              <a:t>CommandLineRunner</a:t>
            </a:r>
            <a:r>
              <a:rPr lang="en-IN" sz="1200" kern="1200" dirty="0" smtClean="0">
                <a:solidFill>
                  <a:schemeClr val="tx1"/>
                </a:solidFill>
                <a:latin typeface="+mn-lt"/>
                <a:ea typeface="+mn-ea"/>
                <a:cs typeface="+mn-cs"/>
              </a:rPr>
              <a:t>  interface. </a:t>
            </a:r>
            <a:r>
              <a:rPr lang="en-IN" sz="1200" kern="1200" dirty="0" err="1" smtClean="0">
                <a:solidFill>
                  <a:schemeClr val="tx1"/>
                </a:solidFill>
                <a:latin typeface="+mn-lt"/>
                <a:ea typeface="+mn-ea"/>
                <a:cs typeface="+mn-cs"/>
              </a:rPr>
              <a:t>That筑s</a:t>
            </a:r>
            <a:r>
              <a:rPr lang="en-IN" sz="1200" kern="1200" dirty="0" smtClean="0">
                <a:solidFill>
                  <a:schemeClr val="tx1"/>
                </a:solidFill>
                <a:latin typeface="+mn-lt"/>
                <a:ea typeface="+mn-ea"/>
                <a:cs typeface="+mn-cs"/>
              </a:rPr>
              <a:t> why you see the  Consumer  print out before the  Producer . </a:t>
            </a:r>
          </a:p>
          <a:p>
            <a:endParaRPr lang="en-IN" sz="1200" kern="1200" dirty="0" smtClean="0">
              <a:solidFill>
                <a:schemeClr val="tx1"/>
              </a:solidFill>
              <a:latin typeface="+mn-lt"/>
              <a:ea typeface="+mn-ea"/>
              <a:cs typeface="+mn-cs"/>
            </a:endParaRPr>
          </a:p>
          <a:p>
            <a:r>
              <a:rPr lang="en-IN" dirty="0" smtClean="0"/>
              <a:t>http://localhost:8161/admin – for </a:t>
            </a:r>
            <a:r>
              <a:rPr lang="en-IN" dirty="0" err="1" smtClean="0"/>
              <a:t>ActiveMQ</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56</a:t>
            </a:fld>
            <a:endParaRPr lang="en-IN"/>
          </a:p>
        </p:txBody>
      </p:sp>
    </p:spTree>
    <p:extLst>
      <p:ext uri="{BB962C8B-B14F-4D97-AF65-F5344CB8AC3E}">
        <p14:creationId xmlns:p14="http://schemas.microsoft.com/office/powerpoint/2010/main" val="3505289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is written in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so its major dependency is to install the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runtime in your system.</a:t>
            </a:r>
            <a:r>
              <a:rPr lang="en-IN" dirty="0" smtClean="0"/>
              <a:t> </a:t>
            </a:r>
            <a:r>
              <a:rPr lang="en-IN" sz="1200" kern="1200" dirty="0" smtClean="0">
                <a:solidFill>
                  <a:schemeClr val="tx1"/>
                </a:solidFill>
                <a:latin typeface="+mn-lt"/>
                <a:ea typeface="+mn-ea"/>
                <a:cs typeface="+mn-cs"/>
              </a:rPr>
              <a:t>Nowadays all the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installers come with all the </a:t>
            </a:r>
            <a:r>
              <a:rPr lang="en-IN" sz="1200" kern="1200" dirty="0" err="1" smtClean="0">
                <a:solidFill>
                  <a:schemeClr val="tx1"/>
                </a:solidFill>
                <a:latin typeface="+mn-lt"/>
                <a:ea typeface="+mn-ea"/>
                <a:cs typeface="+mn-cs"/>
              </a:rPr>
              <a:t>Erlang</a:t>
            </a:r>
            <a:r>
              <a:rPr lang="en-IN" sz="1200" kern="1200" dirty="0" smtClean="0">
                <a:solidFill>
                  <a:schemeClr val="tx1"/>
                </a:solidFill>
                <a:latin typeface="+mn-lt"/>
                <a:ea typeface="+mn-ea"/>
                <a:cs typeface="+mn-cs"/>
              </a:rPr>
              <a:t> dependencies</a:t>
            </a:r>
            <a:endParaRPr lang="en-IN" dirty="0" smtClean="0"/>
          </a:p>
          <a:p>
            <a:endParaRPr lang="en-IN" dirty="0" smtClean="0"/>
          </a:p>
          <a:p>
            <a:r>
              <a:rPr lang="en-IN" dirty="0" smtClean="0"/>
              <a:t>The AMQP defines three concepts that are a little different from the JMS world, but very easy to understand.</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57</a:t>
            </a:fld>
            <a:endParaRPr lang="en-IN"/>
          </a:p>
        </p:txBody>
      </p:sp>
    </p:spTree>
    <p:extLst>
      <p:ext uri="{BB962C8B-B14F-4D97-AF65-F5344CB8AC3E}">
        <p14:creationId xmlns:p14="http://schemas.microsoft.com/office/powerpoint/2010/main" val="1299614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The AMQP defines three concepts that are a little different from the JMS world, but very easy to understand (exchange, routes, binding). </a:t>
            </a:r>
            <a:r>
              <a:rPr lang="en-IN" sz="1200" kern="1200" dirty="0" smtClean="0">
                <a:solidFill>
                  <a:schemeClr val="tx1"/>
                </a:solidFill>
                <a:latin typeface="+mn-lt"/>
                <a:ea typeface="+mn-ea"/>
                <a:cs typeface="+mn-cs"/>
              </a:rPr>
              <a:t>Every  </a:t>
            </a:r>
            <a:r>
              <a:rPr lang="en-IN" sz="1200" i="1" kern="1200" dirty="0" smtClean="0">
                <a:solidFill>
                  <a:schemeClr val="tx1"/>
                </a:solidFill>
                <a:latin typeface="+mn-lt"/>
                <a:ea typeface="+mn-ea"/>
                <a:cs typeface="+mn-cs"/>
              </a:rPr>
              <a:t>exchange  takes a message</a:t>
            </a:r>
          </a:p>
          <a:p>
            <a:r>
              <a:rPr lang="en-IN" sz="1200" kern="1200" dirty="0" smtClean="0">
                <a:solidFill>
                  <a:schemeClr val="tx1"/>
                </a:solidFill>
                <a:latin typeface="+mn-lt"/>
                <a:ea typeface="+mn-ea"/>
                <a:cs typeface="+mn-cs"/>
              </a:rPr>
              <a:t>and routes it to a zero or more  </a:t>
            </a:r>
            <a:r>
              <a:rPr lang="en-IN" sz="1200" i="1" kern="1200" dirty="0" smtClean="0">
                <a:solidFill>
                  <a:schemeClr val="tx1"/>
                </a:solidFill>
                <a:latin typeface="+mn-lt"/>
                <a:ea typeface="+mn-ea"/>
                <a:cs typeface="+mn-cs"/>
              </a:rPr>
              <a:t>queues . This  routing   involves an algorithm that is based on  the   exchange type </a:t>
            </a:r>
            <a:r>
              <a:rPr lang="en-IN" sz="1200" kern="1200" dirty="0" smtClean="0">
                <a:solidFill>
                  <a:schemeClr val="tx1"/>
                </a:solidFill>
                <a:latin typeface="+mn-lt"/>
                <a:ea typeface="+mn-ea"/>
                <a:cs typeface="+mn-cs"/>
              </a:rPr>
              <a:t>and some rules, called  </a:t>
            </a:r>
            <a:r>
              <a:rPr lang="en-IN" sz="1200" i="1" kern="1200" dirty="0" smtClean="0">
                <a:solidFill>
                  <a:schemeClr val="tx1"/>
                </a:solidFill>
                <a:latin typeface="+mn-lt"/>
                <a:ea typeface="+mn-ea"/>
                <a:cs typeface="+mn-cs"/>
              </a:rPr>
              <a:t>bindings .</a:t>
            </a:r>
          </a:p>
          <a:p>
            <a:endParaRPr lang="en-IN" sz="1200" i="1"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main idea is to send a message to an exchange including a routing key, then the exchange based on its type will deliver the message to the queue (or it  won’ if the routing key doesn’t match). </a:t>
            </a:r>
            <a:endParaRPr lang="en-IN" dirty="0" smtClean="0"/>
          </a:p>
          <a:p>
            <a:endParaRPr lang="en-IN" dirty="0" smtClean="0"/>
          </a:p>
          <a:p>
            <a:r>
              <a:rPr lang="en-IN" sz="1200" kern="1200" dirty="0" smtClean="0">
                <a:solidFill>
                  <a:schemeClr val="tx1"/>
                </a:solidFill>
                <a:latin typeface="+mn-lt"/>
                <a:ea typeface="+mn-ea"/>
                <a:cs typeface="+mn-cs"/>
              </a:rPr>
              <a:t> The  </a:t>
            </a:r>
            <a:r>
              <a:rPr lang="en-IN" sz="1200" i="1" kern="1200" dirty="0" smtClean="0">
                <a:solidFill>
                  <a:schemeClr val="tx1"/>
                </a:solidFill>
                <a:latin typeface="+mn-lt"/>
                <a:ea typeface="+mn-ea"/>
                <a:cs typeface="+mn-cs"/>
              </a:rPr>
              <a:t>default exchange  will be  bound   automatically to every  queue   created. The direct exchange is bound </a:t>
            </a:r>
            <a:r>
              <a:rPr lang="en-IN" sz="1200" kern="1200" dirty="0" smtClean="0">
                <a:solidFill>
                  <a:schemeClr val="tx1"/>
                </a:solidFill>
                <a:latin typeface="+mn-lt"/>
                <a:ea typeface="+mn-ea"/>
                <a:cs typeface="+mn-cs"/>
              </a:rPr>
              <a:t> to a queue by a routing key; you can see this exchange type as one-to-one binding. The  </a:t>
            </a:r>
            <a:r>
              <a:rPr lang="en-IN" sz="1200" i="1" kern="1200" dirty="0" smtClean="0">
                <a:solidFill>
                  <a:schemeClr val="tx1"/>
                </a:solidFill>
                <a:latin typeface="+mn-lt"/>
                <a:ea typeface="+mn-ea"/>
                <a:cs typeface="+mn-cs"/>
              </a:rPr>
              <a:t>topic exchange </a:t>
            </a:r>
            <a:r>
              <a:rPr lang="en-IN" sz="1200" kern="1200" dirty="0" smtClean="0">
                <a:solidFill>
                  <a:schemeClr val="tx1"/>
                </a:solidFill>
                <a:latin typeface="+mn-lt"/>
                <a:ea typeface="+mn-ea"/>
                <a:cs typeface="+mn-cs"/>
              </a:rPr>
              <a:t>is similar to the Direct Exchange;  the   only difference is that in its binding you can add a wildcard into its routing key. The  </a:t>
            </a:r>
            <a:r>
              <a:rPr lang="en-IN" sz="1200" i="1" kern="1200" dirty="0" smtClean="0">
                <a:solidFill>
                  <a:schemeClr val="tx1"/>
                </a:solidFill>
                <a:latin typeface="+mn-lt"/>
                <a:ea typeface="+mn-ea"/>
                <a:cs typeface="+mn-cs"/>
              </a:rPr>
              <a:t>headers exchange  is similar to the topic exchange; the only difference is that the binding is </a:t>
            </a:r>
            <a:r>
              <a:rPr lang="en-IN" sz="1200" kern="1200" dirty="0" smtClean="0">
                <a:solidFill>
                  <a:schemeClr val="tx1"/>
                </a:solidFill>
                <a:latin typeface="+mn-lt"/>
                <a:ea typeface="+mn-ea"/>
                <a:cs typeface="+mn-cs"/>
              </a:rPr>
              <a:t>based on the  message   headers (this is a very powerful exchange, and you can do  </a:t>
            </a:r>
            <a:r>
              <a:rPr lang="en-IN" sz="1200" i="1" kern="1200" dirty="0" smtClean="0">
                <a:solidFill>
                  <a:schemeClr val="tx1"/>
                </a:solidFill>
                <a:latin typeface="+mn-lt"/>
                <a:ea typeface="+mn-ea"/>
                <a:cs typeface="+mn-cs"/>
              </a:rPr>
              <a:t>all  and  any  expressions for </a:t>
            </a:r>
            <a:r>
              <a:rPr lang="en-IN" sz="1200" kern="1200" dirty="0" smtClean="0">
                <a:solidFill>
                  <a:schemeClr val="tx1"/>
                </a:solidFill>
                <a:latin typeface="+mn-lt"/>
                <a:ea typeface="+mn-ea"/>
                <a:cs typeface="+mn-cs"/>
              </a:rPr>
              <a:t>its headers). The  </a:t>
            </a:r>
            <a:r>
              <a:rPr lang="en-IN" sz="1200" i="1" kern="1200" dirty="0" err="1" smtClean="0">
                <a:solidFill>
                  <a:schemeClr val="tx1"/>
                </a:solidFill>
                <a:latin typeface="+mn-lt"/>
                <a:ea typeface="+mn-ea"/>
                <a:cs typeface="+mn-cs"/>
              </a:rPr>
              <a:t>fanout</a:t>
            </a:r>
            <a:r>
              <a:rPr lang="en-IN" sz="1200" i="1" kern="1200" dirty="0" smtClean="0">
                <a:solidFill>
                  <a:schemeClr val="tx1"/>
                </a:solidFill>
                <a:latin typeface="+mn-lt"/>
                <a:ea typeface="+mn-ea"/>
                <a:cs typeface="+mn-cs"/>
              </a:rPr>
              <a:t> exchange  will copy the message to all the bound queues; you can see this exchange </a:t>
            </a:r>
            <a:r>
              <a:rPr lang="en-IN" sz="1200" kern="1200" dirty="0" smtClean="0">
                <a:solidFill>
                  <a:schemeClr val="tx1"/>
                </a:solidFill>
                <a:latin typeface="+mn-lt"/>
                <a:ea typeface="+mn-ea"/>
                <a:cs typeface="+mn-cs"/>
              </a:rPr>
              <a:t>as a message broadcast.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 The example in this section will use the default exchange type, which means that the routing key will be equal to the name of the queue. Every time you create a queue,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will create a binding from the default exchange (that the actual name is just an empty string) to the queue using the queue’s name.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-plugins enable </a:t>
            </a:r>
            <a:r>
              <a:rPr lang="en-IN" sz="1200" kern="1200" dirty="0" err="1" smtClean="0">
                <a:solidFill>
                  <a:schemeClr val="tx1"/>
                </a:solidFill>
                <a:latin typeface="+mn-lt"/>
                <a:ea typeface="+mn-ea"/>
                <a:cs typeface="+mn-cs"/>
              </a:rPr>
              <a:t>rabbitmq_management</a:t>
            </a:r>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http://localhost:15672 (</a:t>
            </a:r>
            <a:r>
              <a:rPr lang="en-IN" sz="1200" kern="1200" dirty="0" err="1" smtClean="0">
                <a:solidFill>
                  <a:schemeClr val="tx1"/>
                </a:solidFill>
                <a:latin typeface="+mn-lt"/>
                <a:ea typeface="+mn-ea"/>
                <a:cs typeface="+mn-cs"/>
              </a:rPr>
              <a:t>guest:guest</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58</a:t>
            </a:fld>
            <a:endParaRPr lang="en-IN"/>
          </a:p>
        </p:txBody>
      </p:sp>
    </p:spTree>
    <p:extLst>
      <p:ext uri="{BB962C8B-B14F-4D97-AF65-F5344CB8AC3E}">
        <p14:creationId xmlns:p14="http://schemas.microsoft.com/office/powerpoint/2010/main" val="36303536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Topic exchange type routes messages to queues whose routing key matches all, or a portion of a routing key. With topic exchanges, messages are published with routing keys containing a series of words separated by a dot (e.g. “word1.word2.word3”).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headers exchange type is similar to the topic exchange type in that more than one criteria can be specified as a filter, but the headers exchange differs in that its criteria is expressed in the message headers as opposed to the routing key,</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59</a:t>
            </a:fld>
            <a:endParaRPr lang="en-IN"/>
          </a:p>
        </p:txBody>
      </p:sp>
    </p:spTree>
    <p:extLst>
      <p:ext uri="{BB962C8B-B14F-4D97-AF65-F5344CB8AC3E}">
        <p14:creationId xmlns:p14="http://schemas.microsoft.com/office/powerpoint/2010/main" val="289373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Even though it’s only a few steps, the reality is a more painful when you have a lot of resources and classes and a bunch of Spring beans that you need to include, wire up, and use. I</a:t>
            </a:r>
            <a:r>
              <a:rPr lang="en-IN" sz="1200" kern="1200" baseline="0" dirty="0" smtClean="0">
                <a:solidFill>
                  <a:schemeClr val="tx1"/>
                </a:solidFill>
                <a:latin typeface="+mn-lt"/>
                <a:ea typeface="+mn-ea"/>
                <a:cs typeface="+mn-cs"/>
              </a:rPr>
              <a:t> am</a:t>
            </a:r>
            <a:r>
              <a:rPr lang="en-IN" sz="1200" kern="1200" dirty="0" smtClean="0">
                <a:solidFill>
                  <a:schemeClr val="tx1"/>
                </a:solidFill>
                <a:latin typeface="+mn-lt"/>
                <a:ea typeface="+mn-ea"/>
                <a:cs typeface="+mn-cs"/>
              </a:rPr>
              <a:t> not criticizing the way Spring web applications are developed, but I think it is more about what tool you use to help you</a:t>
            </a:r>
          </a:p>
          <a:p>
            <a:r>
              <a:rPr lang="en-IN" sz="1200" kern="1200" dirty="0" smtClean="0">
                <a:solidFill>
                  <a:schemeClr val="tx1"/>
                </a:solidFill>
                <a:latin typeface="+mn-lt"/>
                <a:ea typeface="+mn-ea"/>
                <a:cs typeface="+mn-cs"/>
              </a:rPr>
              <a:t>avoid this particular hassle. Tools range from an IDE such as the STS tool (  https://spring.io/tools     ) that helps you include the correct Spring XML schemas for declaring your beans, to external tools like YEOMAN ( http://yeoman.io/     ), which helps you create the structure and avoid the boilerplate to set everything up.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I am talking about a simple Spring web application, but what happens when you need to include some persistence, or messaging, or perhaps you need to include security? Then you need an easy way to manage your dependencies. Of course, the easiest way is to download each dependency, but this can become a nightmare, at which point you will start looking for tools like Apache Maven or </a:t>
            </a:r>
            <a:r>
              <a:rPr lang="en-IN" sz="1200" kern="1200" dirty="0" err="1" smtClean="0">
                <a:solidFill>
                  <a:schemeClr val="tx1"/>
                </a:solidFill>
                <a:latin typeface="+mn-lt"/>
                <a:ea typeface="+mn-ea"/>
                <a:cs typeface="+mn-cs"/>
              </a:rPr>
              <a:t>Gradle</a:t>
            </a:r>
            <a:r>
              <a:rPr lang="en-IN" sz="1200" kern="1200" dirty="0" smtClean="0">
                <a:solidFill>
                  <a:schemeClr val="tx1"/>
                </a:solidFill>
                <a:latin typeface="+mn-lt"/>
                <a:ea typeface="+mn-ea"/>
                <a:cs typeface="+mn-cs"/>
              </a:rPr>
              <a:t> (a Groovy DSL for compile, build, and deploy use) to help you with these dependency management tasks.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a:t>
            </a:fld>
            <a:endParaRPr lang="en-IN"/>
          </a:p>
        </p:txBody>
      </p:sp>
    </p:spTree>
    <p:extLst>
      <p:ext uri="{BB962C8B-B14F-4D97-AF65-F5344CB8AC3E}">
        <p14:creationId xmlns:p14="http://schemas.microsoft.com/office/powerpoint/2010/main" val="16816206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http://localhost:15672</a:t>
            </a:r>
          </a:p>
          <a:p>
            <a:endParaRPr lang="en-IN" dirty="0" smtClean="0"/>
          </a:p>
          <a:p>
            <a:r>
              <a:rPr lang="en-IN" sz="1200" kern="1200" dirty="0" smtClean="0">
                <a:solidFill>
                  <a:schemeClr val="tx1"/>
                </a:solidFill>
                <a:latin typeface="+mn-lt"/>
                <a:ea typeface="+mn-ea"/>
                <a:cs typeface="+mn-cs"/>
              </a:rPr>
              <a:t> If you want to access a  remote   </a:t>
            </a:r>
            <a:r>
              <a:rPr lang="en-IN" sz="1200" kern="1200" dirty="0" err="1" smtClean="0">
                <a:solidFill>
                  <a:schemeClr val="tx1"/>
                </a:solidFill>
                <a:latin typeface="+mn-lt"/>
                <a:ea typeface="+mn-ea"/>
                <a:cs typeface="+mn-cs"/>
              </a:rPr>
              <a:t>RabbitMQ</a:t>
            </a:r>
            <a:r>
              <a:rPr lang="en-IN" sz="1200" kern="1200" dirty="0" smtClean="0">
                <a:solidFill>
                  <a:schemeClr val="tx1"/>
                </a:solidFill>
                <a:latin typeface="+mn-lt"/>
                <a:ea typeface="+mn-ea"/>
                <a:cs typeface="+mn-cs"/>
              </a:rPr>
              <a:t>, you add the following properties to the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a:t>
            </a:r>
          </a:p>
          <a:p>
            <a:r>
              <a:rPr lang="en-IN" sz="1200" kern="1200" dirty="0" smtClean="0">
                <a:solidFill>
                  <a:schemeClr val="tx1"/>
                </a:solidFill>
                <a:latin typeface="+mn-lt"/>
                <a:ea typeface="+mn-ea"/>
                <a:cs typeface="+mn-cs"/>
              </a:rPr>
              <a:t>   spring.rabbitmq.host=mydomain.com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spring.rabbitmq.username</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rabbituser</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spring.rabbitmq.password</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thisissecured</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spring.rabbitmq.port</a:t>
            </a:r>
            <a:r>
              <a:rPr lang="en-IN" sz="1200" kern="1200" dirty="0" smtClean="0">
                <a:solidFill>
                  <a:schemeClr val="tx1"/>
                </a:solidFill>
                <a:latin typeface="+mn-lt"/>
                <a:ea typeface="+mn-ea"/>
                <a:cs typeface="+mn-cs"/>
              </a:rPr>
              <a:t>=5672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spring.rabbitmq.virtual</a:t>
            </a:r>
            <a:r>
              <a:rPr lang="en-IN" sz="1200" kern="1200" dirty="0" smtClean="0">
                <a:solidFill>
                  <a:schemeClr val="tx1"/>
                </a:solidFill>
                <a:latin typeface="+mn-lt"/>
                <a:ea typeface="+mn-ea"/>
                <a:cs typeface="+mn-cs"/>
              </a:rPr>
              <a:t>-host=/production </a:t>
            </a:r>
          </a:p>
          <a:p>
            <a:endParaRPr lang="en-IN"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88FD0-D753-41A2-8C68-0160301680D0}" type="slidenum">
              <a:rPr lang="en-IN" smtClean="0"/>
              <a:t>60</a:t>
            </a:fld>
            <a:endParaRPr lang="en-IN"/>
          </a:p>
        </p:txBody>
      </p:sp>
    </p:spTree>
    <p:extLst>
      <p:ext uri="{BB962C8B-B14F-4D97-AF65-F5344CB8AC3E}">
        <p14:creationId xmlns:p14="http://schemas.microsoft.com/office/powerpoint/2010/main" val="20236768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security   is </a:t>
            </a:r>
            <a:r>
              <a:rPr lang="en-IN" dirty="0" err="1" smtClean="0"/>
              <a:t>centered</a:t>
            </a:r>
            <a:r>
              <a:rPr lang="en-IN" dirty="0" smtClean="0"/>
              <a:t> around  </a:t>
            </a:r>
            <a:r>
              <a:rPr lang="en-IN" b="1" dirty="0" err="1" smtClean="0"/>
              <a:t>AuthenticationProvider</a:t>
            </a:r>
            <a:r>
              <a:rPr lang="en-IN" dirty="0" smtClean="0"/>
              <a:t>  and specialized  </a:t>
            </a:r>
            <a:r>
              <a:rPr lang="en-IN" b="1" dirty="0" err="1" smtClean="0"/>
              <a:t>UserDetailsService</a:t>
            </a:r>
            <a:r>
              <a:rPr lang="en-IN" dirty="0" smtClean="0"/>
              <a:t> ; it also provides integration with identity provider systems, such as LDAP, Active Directory, Kerberos, PAM, </a:t>
            </a:r>
            <a:r>
              <a:rPr lang="en-IN" dirty="0" err="1" smtClean="0"/>
              <a:t>AOuth</a:t>
            </a:r>
            <a:r>
              <a:rPr lang="en-IN" dirty="0" smtClean="0"/>
              <a:t>, and so on. </a:t>
            </a:r>
            <a:r>
              <a:rPr lang="en-IN" sz="1200" kern="1200" dirty="0" smtClean="0">
                <a:solidFill>
                  <a:schemeClr val="tx1"/>
                </a:solidFill>
                <a:latin typeface="+mn-lt"/>
                <a:ea typeface="+mn-ea"/>
                <a:cs typeface="+mn-cs"/>
              </a:rPr>
              <a:t>By default, the  </a:t>
            </a:r>
            <a:r>
              <a:rPr lang="en-IN" sz="1200" kern="1200" dirty="0" err="1" smtClean="0">
                <a:solidFill>
                  <a:schemeClr val="tx1"/>
                </a:solidFill>
                <a:latin typeface="+mn-lt"/>
                <a:ea typeface="+mn-ea"/>
                <a:cs typeface="+mn-cs"/>
              </a:rPr>
              <a:t>AuthenticationManager</a:t>
            </a:r>
            <a:r>
              <a:rPr lang="en-IN" sz="1200" kern="1200" dirty="0" smtClean="0">
                <a:solidFill>
                  <a:schemeClr val="tx1"/>
                </a:solidFill>
                <a:latin typeface="+mn-lt"/>
                <a:ea typeface="+mn-ea"/>
                <a:cs typeface="+mn-cs"/>
              </a:rPr>
              <a:t>  interface implementation has a single username, called  user . When the Spring Boot app starts, the </a:t>
            </a:r>
            <a:r>
              <a:rPr lang="en-IN" sz="1200" kern="1200" dirty="0" err="1" smtClean="0">
                <a:solidFill>
                  <a:schemeClr val="tx1"/>
                </a:solidFill>
                <a:latin typeface="+mn-lt"/>
                <a:ea typeface="+mn-ea"/>
                <a:cs typeface="+mn-cs"/>
              </a:rPr>
              <a:t>autoconfiguration</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Will  identify that you have the web and the security dependencies and it will create the basic security authentication.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EnableGlobalAuthentication</a:t>
            </a:r>
            <a:r>
              <a:rPr lang="en-IN" sz="1200" kern="1200" dirty="0" smtClean="0">
                <a:solidFill>
                  <a:schemeClr val="tx1"/>
                </a:solidFill>
                <a:latin typeface="+mn-lt"/>
                <a:ea typeface="+mn-ea"/>
                <a:cs typeface="+mn-cs"/>
              </a:rPr>
              <a:t> . This annotation marks the class and configures  all the necessary beans to activate the security on the application; it signals that the annotated class can be used to configure a global instance of the  </a:t>
            </a:r>
            <a:r>
              <a:rPr lang="en-IN" sz="1200" kern="1200" dirty="0" err="1" smtClean="0">
                <a:solidFill>
                  <a:schemeClr val="tx1"/>
                </a:solidFill>
                <a:latin typeface="+mn-lt"/>
                <a:ea typeface="+mn-ea"/>
                <a:cs typeface="+mn-cs"/>
              </a:rPr>
              <a:t>AuthenticationManagerBuilder</a:t>
            </a:r>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AuthenticationManagerBuilder</a:t>
            </a:r>
            <a:r>
              <a:rPr lang="en-IN" sz="1200" kern="1200" dirty="0" smtClean="0">
                <a:solidFill>
                  <a:schemeClr val="tx1"/>
                </a:solidFill>
                <a:latin typeface="+mn-lt"/>
                <a:ea typeface="+mn-ea"/>
                <a:cs typeface="+mn-cs"/>
              </a:rPr>
              <a:t>  allows you to easily build your authentication by adding  </a:t>
            </a:r>
            <a:r>
              <a:rPr lang="en-IN" sz="1200" kern="1200" dirty="0" err="1" smtClean="0">
                <a:solidFill>
                  <a:schemeClr val="tx1"/>
                </a:solidFill>
                <a:latin typeface="+mn-lt"/>
                <a:ea typeface="+mn-ea"/>
                <a:cs typeface="+mn-cs"/>
              </a:rPr>
              <a:t>UserDetailsService</a:t>
            </a:r>
            <a:r>
              <a:rPr lang="en-IN" sz="1200" kern="1200" dirty="0" smtClean="0">
                <a:solidFill>
                  <a:schemeClr val="tx1"/>
                </a:solidFill>
                <a:latin typeface="+mn-lt"/>
                <a:ea typeface="+mn-ea"/>
                <a:cs typeface="+mn-cs"/>
              </a:rPr>
              <a:t>  and the authentication providers.</a:t>
            </a:r>
          </a:p>
          <a:p>
            <a:r>
              <a:rPr lang="en-IN" sz="1200" kern="1200" dirty="0" err="1" smtClean="0">
                <a:solidFill>
                  <a:schemeClr val="tx1"/>
                </a:solidFill>
                <a:latin typeface="+mn-lt"/>
                <a:ea typeface="+mn-ea"/>
                <a:cs typeface="+mn-cs"/>
              </a:rPr>
              <a:t>schema.sql</a:t>
            </a:r>
            <a:r>
              <a:rPr lang="en-IN" sz="1200" kern="1200" dirty="0" smtClean="0">
                <a:solidFill>
                  <a:schemeClr val="tx1"/>
                </a:solidFill>
                <a:latin typeface="+mn-lt"/>
                <a:ea typeface="+mn-ea"/>
                <a:cs typeface="+mn-cs"/>
              </a:rPr>
              <a:t> , which contains the mandatory account table for the security. This table is mandatory and is an adaptation from the Spring Security documents: </a:t>
            </a:r>
          </a:p>
          <a:p>
            <a:r>
              <a:rPr lang="en-IN" sz="1200" kern="1200" dirty="0" smtClean="0">
                <a:solidFill>
                  <a:schemeClr val="tx1"/>
                </a:solidFill>
                <a:latin typeface="+mn-lt"/>
                <a:ea typeface="+mn-ea"/>
                <a:cs typeface="+mn-cs"/>
              </a:rPr>
              <a:t>  https://docs.spring.io/spring-security/site/docs/current/reference/html/appendix-schema.html     . </a:t>
            </a:r>
          </a:p>
        </p:txBody>
      </p:sp>
      <p:sp>
        <p:nvSpPr>
          <p:cNvPr id="4" name="Slide Number Placeholder 3"/>
          <p:cNvSpPr>
            <a:spLocks noGrp="1"/>
          </p:cNvSpPr>
          <p:nvPr>
            <p:ph type="sldNum" sz="quarter" idx="10"/>
          </p:nvPr>
        </p:nvSpPr>
        <p:spPr/>
        <p:txBody>
          <a:bodyPr/>
          <a:lstStyle/>
          <a:p>
            <a:fld id="{54F88FD0-D753-41A2-8C68-0160301680D0}" type="slidenum">
              <a:rPr lang="en-IN" smtClean="0"/>
              <a:t>61</a:t>
            </a:fld>
            <a:endParaRPr lang="en-IN"/>
          </a:p>
        </p:txBody>
      </p:sp>
    </p:spTree>
    <p:extLst>
      <p:ext uri="{BB962C8B-B14F-4D97-AF65-F5344CB8AC3E}">
        <p14:creationId xmlns:p14="http://schemas.microsoft.com/office/powerpoint/2010/main" val="40285632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WebSecurityConfigurerAdapter</a:t>
            </a:r>
            <a:r>
              <a:rPr lang="en-IN" dirty="0" smtClean="0"/>
              <a:t> . There are different ways to configure the resources of your web application and extending from the abstract   </a:t>
            </a:r>
            <a:r>
              <a:rPr lang="en-IN" dirty="0" err="1" smtClean="0"/>
              <a:t>WebSecurityConfigurerAdapter</a:t>
            </a:r>
            <a:r>
              <a:rPr lang="en-IN" dirty="0" smtClean="0"/>
              <a:t> </a:t>
            </a:r>
          </a:p>
          <a:p>
            <a:r>
              <a:rPr lang="en-IN" dirty="0" smtClean="0"/>
              <a:t>class   is one of them. One of the common patterns is to override the  configure(</a:t>
            </a:r>
            <a:r>
              <a:rPr lang="en-IN" dirty="0" err="1" smtClean="0"/>
              <a:t>HttpSecurity</a:t>
            </a:r>
            <a:r>
              <a:rPr lang="en-IN" dirty="0" smtClean="0"/>
              <a:t>)  and  configure(</a:t>
            </a:r>
            <a:r>
              <a:rPr lang="en-IN" dirty="0" err="1" smtClean="0"/>
              <a:t>AuthenticationManagerBuilder</a:t>
            </a:r>
            <a:r>
              <a:rPr lang="en-IN" dirty="0" smtClean="0"/>
              <a:t>)  methods, but because you have the  </a:t>
            </a:r>
            <a:r>
              <a:rPr lang="en-IN" dirty="0" err="1" smtClean="0"/>
              <a:t>init</a:t>
            </a:r>
            <a:r>
              <a:rPr lang="en-IN" dirty="0" smtClean="0"/>
              <a:t>(</a:t>
            </a:r>
            <a:r>
              <a:rPr lang="en-IN" dirty="0" err="1" smtClean="0"/>
              <a:t>AuthenticationManagerBuilder</a:t>
            </a:r>
            <a:r>
              <a:rPr lang="en-IN" dirty="0" smtClean="0"/>
              <a:t>)  method overridden from the  </a:t>
            </a:r>
            <a:r>
              <a:rPr lang="en-IN" dirty="0" err="1" smtClean="0"/>
              <a:t>GlobalAuthenticationConfigurerAdapter</a:t>
            </a:r>
            <a:r>
              <a:rPr lang="en-IN" dirty="0" smtClean="0"/>
              <a:t>  of the  </a:t>
            </a:r>
            <a:r>
              <a:rPr lang="en-IN" dirty="0" err="1" smtClean="0"/>
              <a:t>JdbcSecurityConfiguration</a:t>
            </a:r>
            <a:r>
              <a:rPr lang="en-IN" dirty="0" smtClean="0"/>
              <a:t>  class, it’s not necessary to do it here. That’s why the only method you need to override is the one with the  </a:t>
            </a:r>
            <a:r>
              <a:rPr lang="en-IN" dirty="0" err="1" smtClean="0"/>
              <a:t>HttpSecurity</a:t>
            </a:r>
            <a:r>
              <a:rPr lang="en-IN" dirty="0" smtClean="0"/>
              <a:t>  instance as a parameter. </a:t>
            </a:r>
          </a:p>
          <a:p>
            <a:endParaRPr lang="en-IN" dirty="0" smtClean="0"/>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class has a fluent API (a builder), so it already has an integrated login form!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sec:authorized</a:t>
            </a:r>
            <a:r>
              <a:rPr lang="en-IN" sz="1200" kern="1200" dirty="0" smtClean="0">
                <a:solidFill>
                  <a:schemeClr val="tx1"/>
                </a:solidFill>
                <a:latin typeface="+mn-lt"/>
                <a:ea typeface="+mn-ea"/>
                <a:cs typeface="+mn-cs"/>
              </a:rPr>
              <a:t> . This attribute is part of the </a:t>
            </a:r>
            <a:r>
              <a:rPr lang="en-IN" sz="1200" kern="1200" dirty="0" err="1" smtClean="0">
                <a:solidFill>
                  <a:schemeClr val="tx1"/>
                </a:solidFill>
                <a:latin typeface="+mn-lt"/>
                <a:ea typeface="+mn-ea"/>
                <a:cs typeface="+mn-cs"/>
              </a:rPr>
              <a:t>Thymeleaf</a:t>
            </a:r>
            <a:r>
              <a:rPr lang="en-IN" sz="1200" kern="1200" dirty="0" smtClean="0">
                <a:solidFill>
                  <a:schemeClr val="tx1"/>
                </a:solidFill>
                <a:latin typeface="+mn-lt"/>
                <a:ea typeface="+mn-ea"/>
                <a:cs typeface="+mn-cs"/>
              </a:rPr>
              <a:t> library and it will execute the  </a:t>
            </a:r>
            <a:r>
              <a:rPr lang="en-IN" sz="1200" kern="1200" dirty="0" err="1" smtClean="0">
                <a:solidFill>
                  <a:schemeClr val="tx1"/>
                </a:solidFill>
                <a:latin typeface="+mn-lt"/>
                <a:ea typeface="+mn-ea"/>
                <a:cs typeface="+mn-cs"/>
              </a:rPr>
              <a:t>isAuthenticated</a:t>
            </a:r>
            <a:r>
              <a:rPr lang="en-IN" sz="1200" kern="1200" dirty="0" smtClean="0">
                <a:solidFill>
                  <a:schemeClr val="tx1"/>
                </a:solidFill>
                <a:latin typeface="+mn-lt"/>
                <a:ea typeface="+mn-ea"/>
                <a:cs typeface="+mn-cs"/>
              </a:rPr>
              <a:t>()  method. This method is a global method of the main web security, so this attribute knows how to access the global security and execute the method. If the current user is authenticated, it will show a small form that contains the post to the  /logout  endpoint.</a:t>
            </a:r>
          </a:p>
          <a:p>
            <a:endParaRPr lang="en-IN" sz="1200" kern="1200" dirty="0" smtClean="0">
              <a:solidFill>
                <a:schemeClr val="tx1"/>
              </a:solidFill>
              <a:latin typeface="+mn-lt"/>
              <a:ea typeface="+mn-ea"/>
              <a:cs typeface="+mn-cs"/>
            </a:endParaRPr>
          </a:p>
          <a:p>
            <a:endParaRPr lang="en-IN" dirty="0" smtClean="0"/>
          </a:p>
          <a:p>
            <a:r>
              <a:rPr lang="en-IN" sz="1200" kern="1200" dirty="0" err="1" smtClean="0">
                <a:solidFill>
                  <a:schemeClr val="tx1"/>
                </a:solidFill>
                <a:latin typeface="+mn-lt"/>
                <a:ea typeface="+mn-ea"/>
                <a:cs typeface="+mn-cs"/>
              </a:rPr>
              <a:t>SecurityContext</a:t>
            </a:r>
            <a:r>
              <a:rPr lang="en-IN" sz="1200" kern="1200" dirty="0" smtClean="0">
                <a:solidFill>
                  <a:schemeClr val="tx1"/>
                </a:solidFill>
                <a:latin typeface="+mn-lt"/>
                <a:ea typeface="+mn-ea"/>
                <a:cs typeface="+mn-cs"/>
              </a:rPr>
              <a:t> context = </a:t>
            </a:r>
            <a:r>
              <a:rPr lang="en-IN" sz="1200" b="1" kern="1200" dirty="0" err="1" smtClean="0">
                <a:solidFill>
                  <a:schemeClr val="tx1"/>
                </a:solidFill>
                <a:latin typeface="+mn-lt"/>
                <a:ea typeface="+mn-ea"/>
                <a:cs typeface="+mn-cs"/>
              </a:rPr>
              <a:t>SecurityContextHolder.</a:t>
            </a:r>
            <a:r>
              <a:rPr lang="en-IN" sz="1200" b="1" i="1" kern="1200" dirty="0" err="1" smtClean="0">
                <a:solidFill>
                  <a:schemeClr val="tx1"/>
                </a:solidFill>
                <a:latin typeface="+mn-lt"/>
                <a:ea typeface="+mn-ea"/>
                <a:cs typeface="+mn-cs"/>
              </a:rPr>
              <a:t>getContext</a:t>
            </a:r>
            <a:r>
              <a:rPr lang="en-IN" sz="1200" b="1" i="1"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Authentication </a:t>
            </a:r>
            <a:r>
              <a:rPr lang="en-IN" sz="1200" kern="1200" dirty="0" err="1" smtClean="0">
                <a:solidFill>
                  <a:schemeClr val="tx1"/>
                </a:solidFill>
                <a:latin typeface="+mn-lt"/>
                <a:ea typeface="+mn-ea"/>
                <a:cs typeface="+mn-cs"/>
              </a:rPr>
              <a:t>authentication</a:t>
            </a:r>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context.getAuthentication</a:t>
            </a:r>
            <a:r>
              <a:rPr lang="en-IN" sz="1200" kern="1200" dirty="0" smtClean="0">
                <a:solidFill>
                  <a:schemeClr val="tx1"/>
                </a:solidFill>
                <a:latin typeface="+mn-lt"/>
                <a:ea typeface="+mn-ea"/>
                <a:cs typeface="+mn-cs"/>
              </a:rPr>
              <a:t>();</a:t>
            </a:r>
            <a:endParaRPr lang="en-IN" dirty="0" smtClean="0"/>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b="0" i="0" kern="1200" dirty="0" smtClean="0">
                <a:solidFill>
                  <a:schemeClr val="tx1"/>
                </a:solidFill>
                <a:effectLst/>
                <a:latin typeface="+mn-lt"/>
                <a:ea typeface="+mn-ea"/>
                <a:cs typeface="+mn-cs"/>
              </a:rPr>
              <a:t>The base root object is </a:t>
            </a:r>
            <a:r>
              <a:rPr lang="en-IN" sz="1200" b="0" i="0" kern="1200" dirty="0" err="1" smtClean="0">
                <a:solidFill>
                  <a:schemeClr val="tx1"/>
                </a:solidFill>
                <a:effectLst/>
                <a:latin typeface="+mn-lt"/>
                <a:ea typeface="+mn-ea"/>
                <a:cs typeface="+mn-cs"/>
              </a:rPr>
              <a:t>SecurityExpressionRoot</a:t>
            </a:r>
            <a:r>
              <a:rPr lang="en-IN" sz="1200" b="0" i="0" kern="1200" dirty="0" smtClean="0">
                <a:solidFill>
                  <a:schemeClr val="tx1"/>
                </a:solidFill>
                <a:effectLst/>
                <a:latin typeface="+mn-lt"/>
                <a:ea typeface="+mn-ea"/>
                <a:cs typeface="+mn-cs"/>
              </a:rPr>
              <a:t>, and it defines common security terms and predicates available for use in both web and method security contexts.</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62</a:t>
            </a:fld>
            <a:endParaRPr lang="en-IN"/>
          </a:p>
        </p:txBody>
      </p:sp>
    </p:spTree>
    <p:extLst>
      <p:ext uri="{BB962C8B-B14F-4D97-AF65-F5344CB8AC3E}">
        <p14:creationId xmlns:p14="http://schemas.microsoft.com/office/powerpoint/2010/main" val="835741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a:t>
            </a:r>
            <a:r>
              <a:rPr lang="en-IN" dirty="0" err="1" smtClean="0"/>
              <a:t>OAuth</a:t>
            </a:r>
            <a:r>
              <a:rPr lang="en-IN" dirty="0" smtClean="0"/>
              <a:t> </a:t>
            </a:r>
            <a:r>
              <a:rPr lang="en-IN" sz="1200" b="0" i="0" kern="1200" dirty="0" smtClean="0">
                <a:solidFill>
                  <a:schemeClr val="tx1"/>
                </a:solidFill>
                <a:effectLst/>
                <a:latin typeface="+mn-lt"/>
                <a:ea typeface="+mn-ea"/>
                <a:cs typeface="+mn-cs"/>
              </a:rPr>
              <a:t> It specifies a process for resource owners to authorize third-party access to their server resources without sharing their credentials.. </a:t>
            </a:r>
            <a:r>
              <a:rPr lang="en-IN" sz="1200" b="0" i="0" kern="1200" dirty="0" err="1" smtClean="0">
                <a:solidFill>
                  <a:schemeClr val="tx1"/>
                </a:solidFill>
                <a:effectLst/>
                <a:latin typeface="+mn-lt"/>
                <a:ea typeface="+mn-ea"/>
                <a:cs typeface="+mn-cs"/>
              </a:rPr>
              <a:t>Oauth</a:t>
            </a:r>
            <a:r>
              <a:rPr lang="en-IN" sz="1200" b="0" i="0" kern="1200" baseline="0" dirty="0" smtClean="0">
                <a:solidFill>
                  <a:schemeClr val="tx1"/>
                </a:solidFill>
                <a:effectLst/>
                <a:latin typeface="+mn-lt"/>
                <a:ea typeface="+mn-ea"/>
                <a:cs typeface="+mn-cs"/>
              </a:rPr>
              <a:t> </a:t>
            </a:r>
            <a:r>
              <a:rPr lang="en-IN" dirty="0" smtClean="0"/>
              <a:t>essentially allows access tokens to be issued to third-party clients by an authorization server, with the approval of the resource owner. </a:t>
            </a:r>
          </a:p>
          <a:p>
            <a:endParaRPr lang="en-IN" dirty="0" smtClean="0"/>
          </a:p>
          <a:p>
            <a:r>
              <a:rPr lang="en-IN" dirty="0" smtClean="0"/>
              <a:t> @</a:t>
            </a:r>
            <a:r>
              <a:rPr lang="en-IN" dirty="0" err="1" smtClean="0"/>
              <a:t>EnableAuthorizationServer</a:t>
            </a:r>
            <a:r>
              <a:rPr lang="en-IN" dirty="0" smtClean="0"/>
              <a:t> . This annotation enables the authorization  /</a:t>
            </a:r>
            <a:r>
              <a:rPr lang="en-IN" dirty="0" err="1" smtClean="0"/>
              <a:t>oauth</a:t>
            </a:r>
            <a:r>
              <a:rPr lang="en-IN" dirty="0" smtClean="0"/>
              <a:t>/authorize  and the token  /</a:t>
            </a:r>
            <a:r>
              <a:rPr lang="en-IN" dirty="0" err="1" smtClean="0"/>
              <a:t>oauth</a:t>
            </a:r>
            <a:r>
              <a:rPr lang="en-IN" dirty="0" smtClean="0"/>
              <a:t>/token  endpoints. The user is responsible for securing the authorization endpoint. The token endpoint will be automatically secured using HTTP basic authentication on the client’s credentials.—in this case by using the username and password from the database. </a:t>
            </a:r>
          </a:p>
          <a:p>
            <a:endParaRPr lang="en-IN" dirty="0" smtClean="0"/>
          </a:p>
          <a:p>
            <a:pPr algn="l"/>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EnableResourceServer</a:t>
            </a:r>
            <a:r>
              <a:rPr lang="en-IN" sz="1200" kern="1200" dirty="0" smtClean="0">
                <a:solidFill>
                  <a:schemeClr val="tx1"/>
                </a:solidFill>
                <a:latin typeface="+mn-lt"/>
                <a:ea typeface="+mn-ea"/>
                <a:cs typeface="+mn-cs"/>
              </a:rPr>
              <a:t> . This annotation enables the Spring security filter that authenticates requests via an incoming OAuth2 token. </a:t>
            </a:r>
          </a:p>
          <a:p>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ResourceServerConfigurerAdapter</a:t>
            </a:r>
            <a:r>
              <a:rPr lang="en-IN" sz="1200" kern="1200" dirty="0" smtClean="0">
                <a:solidFill>
                  <a:schemeClr val="tx1"/>
                </a:solidFill>
                <a:latin typeface="+mn-lt"/>
                <a:ea typeface="+mn-ea"/>
                <a:cs typeface="+mn-cs"/>
              </a:rPr>
              <a:t> . The  </a:t>
            </a:r>
            <a:r>
              <a:rPr lang="en-IN" sz="1200" kern="1200" dirty="0" err="1" smtClean="0">
                <a:solidFill>
                  <a:schemeClr val="tx1"/>
                </a:solidFill>
                <a:latin typeface="+mn-lt"/>
                <a:ea typeface="+mn-ea"/>
                <a:cs typeface="+mn-cs"/>
              </a:rPr>
              <a:t>ResourceOAuthSecurityConfiguration</a:t>
            </a:r>
            <a:r>
              <a:rPr lang="en-IN" sz="1200" kern="1200" dirty="0" smtClean="0">
                <a:solidFill>
                  <a:schemeClr val="tx1"/>
                </a:solidFill>
                <a:latin typeface="+mn-lt"/>
                <a:ea typeface="+mn-ea"/>
                <a:cs typeface="+mn-cs"/>
              </a:rPr>
              <a:t> class extends this class  </a:t>
            </a:r>
            <a:r>
              <a:rPr lang="en-IN" sz="1200" kern="1200" dirty="0" err="1" smtClean="0">
                <a:solidFill>
                  <a:schemeClr val="tx1"/>
                </a:solidFill>
                <a:latin typeface="+mn-lt"/>
                <a:ea typeface="+mn-ea"/>
                <a:cs typeface="+mn-cs"/>
              </a:rPr>
              <a:t>ResourceServerConfigurerAdapter</a:t>
            </a:r>
            <a:r>
              <a:rPr lang="en-IN" sz="1200" kern="1200" dirty="0" smtClean="0">
                <a:solidFill>
                  <a:schemeClr val="tx1"/>
                </a:solidFill>
                <a:latin typeface="+mn-lt"/>
                <a:ea typeface="+mn-ea"/>
                <a:cs typeface="+mn-cs"/>
              </a:rPr>
              <a:t> , which is just a interface marker because it implements the  </a:t>
            </a:r>
            <a:r>
              <a:rPr lang="en-IN" sz="1200" kern="1200" dirty="0" err="1" smtClean="0">
                <a:solidFill>
                  <a:schemeClr val="tx1"/>
                </a:solidFill>
                <a:latin typeface="+mn-lt"/>
                <a:ea typeface="+mn-ea"/>
                <a:cs typeface="+mn-cs"/>
              </a:rPr>
              <a:t>ResourceServerConfigurer</a:t>
            </a:r>
            <a:r>
              <a:rPr lang="en-IN" sz="1200" kern="1200" dirty="0" smtClean="0">
                <a:solidFill>
                  <a:schemeClr val="tx1"/>
                </a:solidFill>
                <a:latin typeface="+mn-lt"/>
                <a:ea typeface="+mn-ea"/>
                <a:cs typeface="+mn-cs"/>
              </a:rPr>
              <a:t>  interface, allowing the program to override the  configure(</a:t>
            </a:r>
            <a:r>
              <a:rPr lang="en-IN" sz="1200" kern="1200" dirty="0" err="1" smtClean="0">
                <a:solidFill>
                  <a:schemeClr val="tx1"/>
                </a:solidFill>
                <a:latin typeface="+mn-lt"/>
                <a:ea typeface="+mn-ea"/>
                <a:cs typeface="+mn-cs"/>
              </a:rPr>
              <a:t>ResourceServerSecurityConfigurer</a:t>
            </a:r>
            <a:r>
              <a:rPr lang="en-IN" sz="1200" kern="1200" dirty="0" smtClean="0">
                <a:solidFill>
                  <a:schemeClr val="tx1"/>
                </a:solidFill>
                <a:latin typeface="+mn-lt"/>
                <a:ea typeface="+mn-ea"/>
                <a:cs typeface="+mn-cs"/>
              </a:rPr>
              <a:t>)  and  configure(</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methods. In this case the class is overriding  configure(</a:t>
            </a:r>
            <a:r>
              <a:rPr lang="en-IN" sz="1200" kern="1200" dirty="0" err="1" smtClean="0">
                <a:solidFill>
                  <a:schemeClr val="tx1"/>
                </a:solidFill>
                <a:latin typeface="+mn-lt"/>
                <a:ea typeface="+mn-ea"/>
                <a:cs typeface="+mn-cs"/>
              </a:rPr>
              <a:t>HttpSecurity</a:t>
            </a:r>
            <a:r>
              <a:rPr lang="en-IN" sz="1200" kern="1200" dirty="0" smtClean="0">
                <a:solidFill>
                  <a:schemeClr val="tx1"/>
                </a:solidFill>
                <a:latin typeface="+mn-lt"/>
                <a:ea typeface="+mn-ea"/>
                <a:cs typeface="+mn-cs"/>
              </a:rPr>
              <a:t>)  to add security to some resources.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63</a:t>
            </a:fld>
            <a:endParaRPr lang="en-IN"/>
          </a:p>
        </p:txBody>
      </p:sp>
    </p:spTree>
    <p:extLst>
      <p:ext uri="{BB962C8B-B14F-4D97-AF65-F5344CB8AC3E}">
        <p14:creationId xmlns:p14="http://schemas.microsoft.com/office/powerpoint/2010/main" val="34588652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Boot includes an Actuator  module  , which introduces production-ready non-functional requirements to your application. </a:t>
            </a:r>
            <a:r>
              <a:rPr lang="en-IN" sz="1200" kern="1200" dirty="0" smtClean="0">
                <a:solidFill>
                  <a:schemeClr val="tx1"/>
                </a:solidFill>
                <a:latin typeface="+mn-lt"/>
                <a:ea typeface="+mn-ea"/>
                <a:cs typeface="+mn-cs"/>
              </a:rPr>
              <a:t>What makes the Actuator module more attractive is that you can expose data through different technologies, like HTTP (endpoints), JMX, and SSH.</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Actuator gives you all the possible endpoints that you can access. The  /actuator  endpoint will provide a hypermedia-based discovery page for all the other endpoints,</a:t>
            </a:r>
          </a:p>
          <a:p>
            <a:r>
              <a:rPr lang="en-IN" sz="1200" kern="1200" dirty="0" smtClean="0">
                <a:solidFill>
                  <a:schemeClr val="tx1"/>
                </a:solidFill>
                <a:latin typeface="+mn-lt"/>
                <a:ea typeface="+mn-ea"/>
                <a:cs typeface="+mn-cs"/>
              </a:rPr>
              <a:t>but it will require the Spring HATEOAS in the </a:t>
            </a:r>
            <a:r>
              <a:rPr lang="en-IN" sz="1200" kern="1200" dirty="0" err="1" smtClean="0">
                <a:solidFill>
                  <a:schemeClr val="tx1"/>
                </a:solidFill>
                <a:latin typeface="+mn-lt"/>
                <a:ea typeface="+mn-ea"/>
                <a:cs typeface="+mn-cs"/>
              </a:rPr>
              <a:t>classpath</a:t>
            </a:r>
            <a:r>
              <a:rPr lang="en-IN" sz="1200" kern="1200" dirty="0" smtClean="0">
                <a:solidFill>
                  <a:schemeClr val="tx1"/>
                </a:solidFill>
                <a:latin typeface="+mn-lt"/>
                <a:ea typeface="+mn-ea"/>
                <a:cs typeface="+mn-cs"/>
              </a:rPr>
              <a:t>, so if you include this in your  pom.xml : </a:t>
            </a:r>
          </a:p>
          <a:p>
            <a:r>
              <a:rPr lang="en-IN" sz="1200" kern="1200" dirty="0" smtClean="0">
                <a:solidFill>
                  <a:schemeClr val="tx1"/>
                </a:solidFill>
                <a:latin typeface="+mn-lt"/>
                <a:ea typeface="+mn-ea"/>
                <a:cs typeface="+mn-cs"/>
              </a:rPr>
              <a:t>   &lt;dependency&gt;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a:t>
            </a:r>
            <a:r>
              <a:rPr lang="en-IN" sz="1200" kern="1200" dirty="0" err="1" smtClean="0">
                <a:solidFill>
                  <a:schemeClr val="tx1"/>
                </a:solidFill>
                <a:latin typeface="+mn-lt"/>
                <a:ea typeface="+mn-ea"/>
                <a:cs typeface="+mn-cs"/>
              </a:rPr>
              <a:t>org.springframework.hateoas</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groupId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&gt;spring-</a:t>
            </a:r>
            <a:r>
              <a:rPr lang="en-IN" sz="1200" kern="1200" dirty="0" err="1" smtClean="0">
                <a:solidFill>
                  <a:schemeClr val="tx1"/>
                </a:solidFill>
                <a:latin typeface="+mn-lt"/>
                <a:ea typeface="+mn-ea"/>
                <a:cs typeface="+mn-cs"/>
              </a:rPr>
              <a:t>hateoas</a:t>
            </a:r>
            <a:r>
              <a:rPr lang="en-IN" sz="1200" kern="1200" dirty="0" smtClean="0">
                <a:solidFill>
                  <a:schemeClr val="tx1"/>
                </a:solidFill>
                <a:latin typeface="+mn-lt"/>
                <a:ea typeface="+mn-ea"/>
                <a:cs typeface="+mn-cs"/>
              </a:rPr>
              <a:t>&lt;/</a:t>
            </a:r>
            <a:r>
              <a:rPr lang="en-IN" sz="1200" kern="1200" dirty="0" err="1" smtClean="0">
                <a:solidFill>
                  <a:schemeClr val="tx1"/>
                </a:solidFill>
                <a:latin typeface="+mn-lt"/>
                <a:ea typeface="+mn-ea"/>
                <a:cs typeface="+mn-cs"/>
              </a:rPr>
              <a:t>artifactId</a:t>
            </a:r>
            <a:r>
              <a:rPr lang="en-IN" sz="1200" kern="1200" dirty="0" smtClean="0">
                <a:solidFill>
                  <a:schemeClr val="tx1"/>
                </a:solidFill>
                <a:latin typeface="+mn-lt"/>
                <a:ea typeface="+mn-ea"/>
                <a:cs typeface="+mn-cs"/>
              </a:rPr>
              <a:t>&gt; </a:t>
            </a:r>
          </a:p>
          <a:p>
            <a:r>
              <a:rPr lang="en-IN" sz="1200" kern="1200" dirty="0" smtClean="0">
                <a:solidFill>
                  <a:schemeClr val="tx1"/>
                </a:solidFill>
                <a:latin typeface="+mn-lt"/>
                <a:ea typeface="+mn-ea"/>
                <a:cs typeface="+mn-cs"/>
              </a:rPr>
              <a:t>  &lt;/dependency&gt;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env</a:t>
            </a:r>
            <a:r>
              <a:rPr lang="en-IN" sz="1200" kern="1200" dirty="0" smtClean="0">
                <a:solidFill>
                  <a:schemeClr val="tx1"/>
                </a:solidFill>
                <a:latin typeface="+mn-lt"/>
                <a:ea typeface="+mn-ea"/>
                <a:cs typeface="+mn-cs"/>
              </a:rPr>
              <a:t>: This endpoint will  expose      all the properties from the Spring’s  </a:t>
            </a:r>
            <a:r>
              <a:rPr lang="en-IN" sz="1200" kern="1200" dirty="0" err="1" smtClean="0">
                <a:solidFill>
                  <a:schemeClr val="tx1"/>
                </a:solidFill>
                <a:latin typeface="+mn-lt"/>
                <a:ea typeface="+mn-ea"/>
                <a:cs typeface="+mn-cs"/>
              </a:rPr>
              <a:t>ConfigurableEnvironment</a:t>
            </a:r>
            <a:r>
              <a:rPr lang="en-IN" sz="1200" kern="1200" dirty="0" smtClean="0">
                <a:solidFill>
                  <a:schemeClr val="tx1"/>
                </a:solidFill>
                <a:latin typeface="+mn-lt"/>
                <a:ea typeface="+mn-ea"/>
                <a:cs typeface="+mn-cs"/>
              </a:rPr>
              <a:t>  interface. This will show any active profiles and system environment variables and all application properties, including the Spring Boot properties.</a:t>
            </a:r>
          </a:p>
          <a:p>
            <a:endParaRPr lang="en-IN" sz="1200" kern="1200" dirty="0" smtClean="0">
              <a:solidFill>
                <a:schemeClr val="tx1"/>
              </a:solidFill>
              <a:latin typeface="+mn-lt"/>
              <a:ea typeface="+mn-ea"/>
              <a:cs typeface="+mn-cs"/>
            </a:endParaRPr>
          </a:p>
          <a:p>
            <a:r>
              <a:rPr lang="en-IN" dirty="0" smtClean="0"/>
              <a:t>Flyway: This endpoint  will   provide all the information about your database migration scripts; it’s based on the Flyway project (   https://flywaydb.org/     ). This is very useful when you want to have full control of your database by versioning your schemas. </a:t>
            </a:r>
          </a:p>
          <a:p>
            <a:endParaRPr lang="en-IN" dirty="0" smtClean="0"/>
          </a:p>
          <a:p>
            <a:r>
              <a:rPr lang="en-IN" sz="1200" kern="1200" dirty="0" smtClean="0">
                <a:solidFill>
                  <a:schemeClr val="tx1"/>
                </a:solidFill>
                <a:latin typeface="+mn-lt"/>
                <a:ea typeface="+mn-ea"/>
                <a:cs typeface="+mn-cs"/>
              </a:rPr>
              <a:t>/info </a:t>
            </a:r>
          </a:p>
          <a:p>
            <a:r>
              <a:rPr lang="en-IN" sz="1200" kern="1200" dirty="0" smtClean="0">
                <a:solidFill>
                  <a:schemeClr val="tx1"/>
                </a:solidFill>
                <a:latin typeface="+mn-lt"/>
                <a:ea typeface="+mn-ea"/>
                <a:cs typeface="+mn-cs"/>
              </a:rPr>
              <a:t> This endpoint will display the public  application      info. This means that you need to add this information to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64</a:t>
            </a:fld>
            <a:endParaRPr lang="en-IN"/>
          </a:p>
        </p:txBody>
      </p:sp>
    </p:spTree>
    <p:extLst>
      <p:ext uri="{BB962C8B-B14F-4D97-AF65-F5344CB8AC3E}">
        <p14:creationId xmlns:p14="http://schemas.microsoft.com/office/powerpoint/2010/main" val="18288896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metrics :  This endpoint shows the metrics  information   of the current application, where you can determine the how much memory it’s using, how much memory is free, the uptime of your application, the size of the heap is being used, the number of threads used, and so on. </a:t>
            </a:r>
          </a:p>
          <a:p>
            <a:r>
              <a:rPr lang="en-IN" sz="1200" kern="1200" dirty="0" smtClean="0">
                <a:solidFill>
                  <a:schemeClr val="tx1"/>
                </a:solidFill>
                <a:latin typeface="+mn-lt"/>
                <a:ea typeface="+mn-ea"/>
                <a:cs typeface="+mn-cs"/>
              </a:rPr>
              <a:t>One of the important features about this endpoint is that it has some counters and gauges that you can use. </a:t>
            </a:r>
            <a:r>
              <a:rPr lang="en-IN" sz="1200" kern="1200" dirty="0" err="1" smtClean="0">
                <a:solidFill>
                  <a:schemeClr val="tx1"/>
                </a:solidFill>
                <a:latin typeface="+mn-lt"/>
                <a:ea typeface="+mn-ea"/>
                <a:cs typeface="+mn-cs"/>
              </a:rPr>
              <a:t>CounterService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CounterService</a:t>
            </a:r>
            <a:r>
              <a:rPr lang="en-IN" sz="1200" kern="1200" dirty="0" smtClean="0">
                <a:solidFill>
                  <a:schemeClr val="tx1"/>
                </a:solidFill>
                <a:latin typeface="+mn-lt"/>
                <a:ea typeface="+mn-ea"/>
                <a:cs typeface="+mn-cs"/>
              </a:rPr>
              <a:t>  is a service interface that can be used to increment, decrement, and reset a named counter value.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Mappings: This endpoint shows all the  lists      of all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paths declared in your application.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shutdown : This endpoint is not enabled by default. It allows the application to be gracefully shut down. This endpoint is sensitive, which means it can be used with security, and it should be. (The only endpoints that are  not      sensitive are  /docs ,  /info  and  /health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trace : This endpoint shows the  trace information, which is normally the last few HTTP requests.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65</a:t>
            </a:fld>
            <a:endParaRPr lang="en-IN"/>
          </a:p>
        </p:txBody>
      </p:sp>
    </p:spTree>
    <p:extLst>
      <p:ext uri="{BB962C8B-B14F-4D97-AF65-F5344CB8AC3E}">
        <p14:creationId xmlns:p14="http://schemas.microsoft.com/office/powerpoint/2010/main" val="32718956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 mentioned that the  /shutdown  is a sensitive endpoint, meaning that if you add security to your  pom.xml  it will be secured by default. </a:t>
            </a:r>
            <a:r>
              <a:rPr lang="en-IN" sz="1200" kern="1200" dirty="0" smtClean="0">
                <a:solidFill>
                  <a:schemeClr val="tx1"/>
                </a:solidFill>
                <a:latin typeface="+mn-lt"/>
                <a:ea typeface="+mn-ea"/>
                <a:cs typeface="+mn-cs"/>
              </a:rPr>
              <a:t>The only endpoints that are  not      sensitive are  /docs ,  /info  and  /health . So, if you want to disable the sensitive feature, you can configure them in the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For example, imagine that  you already have security and you </a:t>
            </a:r>
            <a:r>
              <a:rPr lang="en-IN" sz="1200" kern="1200" dirty="0" err="1" smtClean="0">
                <a:solidFill>
                  <a:schemeClr val="tx1"/>
                </a:solidFill>
                <a:latin typeface="+mn-lt"/>
                <a:ea typeface="+mn-ea"/>
                <a:cs typeface="+mn-cs"/>
              </a:rPr>
              <a:t>don,t</a:t>
            </a:r>
            <a:r>
              <a:rPr lang="en-IN" sz="1200" kern="1200" dirty="0" smtClean="0">
                <a:solidFill>
                  <a:schemeClr val="tx1"/>
                </a:solidFill>
                <a:latin typeface="+mn-lt"/>
                <a:ea typeface="+mn-ea"/>
                <a:cs typeface="+mn-cs"/>
              </a:rPr>
              <a:t> want to be prompted for the username and password for the  /beans   and  /trace  endpoints. What you need to do is add the following to your  </a:t>
            </a:r>
            <a:r>
              <a:rPr lang="en-IN" sz="1200" kern="1200" dirty="0" err="1" smtClean="0">
                <a:solidFill>
                  <a:schemeClr val="tx1"/>
                </a:solidFill>
                <a:latin typeface="+mn-lt"/>
                <a:ea typeface="+mn-ea"/>
                <a:cs typeface="+mn-cs"/>
              </a:rPr>
              <a:t>application.properties</a:t>
            </a:r>
            <a:r>
              <a:rPr lang="en-IN" sz="1200" kern="1200" dirty="0" smtClean="0">
                <a:solidFill>
                  <a:schemeClr val="tx1"/>
                </a:solidFill>
                <a:latin typeface="+mn-lt"/>
                <a:ea typeface="+mn-ea"/>
                <a:cs typeface="+mn-cs"/>
              </a:rPr>
              <a:t>  file:  </a:t>
            </a:r>
          </a:p>
          <a:p>
            <a:r>
              <a:rPr lang="en-IN" sz="1200" kern="1200" dirty="0" smtClean="0">
                <a:solidFill>
                  <a:schemeClr val="tx1"/>
                </a:solidFill>
                <a:latin typeface="+mn-lt"/>
                <a:ea typeface="+mn-ea"/>
                <a:cs typeface="+mn-cs"/>
              </a:rPr>
              <a:t>endpoints. beans .sensitive=false   </a:t>
            </a:r>
          </a:p>
          <a:p>
            <a:r>
              <a:rPr lang="en-IN" sz="1200" kern="1200" dirty="0" smtClean="0">
                <a:solidFill>
                  <a:schemeClr val="tx1"/>
                </a:solidFill>
                <a:latin typeface="+mn-lt"/>
                <a:ea typeface="+mn-ea"/>
                <a:cs typeface="+mn-cs"/>
              </a:rPr>
              <a:t>endpoints. trace .sensitive=false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don’t like the  /beans endpoint, at the end this is referring to the Spring beans, so what about if you change this endpoint to  /spring .</a:t>
            </a:r>
          </a:p>
          <a:p>
            <a:r>
              <a:rPr lang="en-IN" sz="1200" kern="1200" dirty="0" smtClean="0">
                <a:solidFill>
                  <a:schemeClr val="tx1"/>
                </a:solidFill>
                <a:latin typeface="+mn-lt"/>
                <a:ea typeface="+mn-ea"/>
                <a:cs typeface="+mn-cs"/>
              </a:rPr>
              <a:t> endpoints. beans .id=spring </a:t>
            </a:r>
          </a:p>
          <a:p>
            <a:endParaRPr lang="en-IN" sz="1200" kern="1200" dirty="0" smtClean="0">
              <a:solidFill>
                <a:schemeClr val="tx1"/>
              </a:solidFill>
              <a:latin typeface="+mn-lt"/>
              <a:ea typeface="+mn-ea"/>
              <a:cs typeface="+mn-cs"/>
            </a:endParaRP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can also disable security, change the address, or change the port for the endpoints: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management.context</a:t>
            </a:r>
            <a:r>
              <a:rPr lang="en-IN" sz="1200" kern="1200" dirty="0" smtClean="0">
                <a:solidFill>
                  <a:schemeClr val="tx1"/>
                </a:solidFill>
                <a:latin typeface="+mn-lt"/>
                <a:ea typeface="+mn-ea"/>
                <a:cs typeface="+mn-cs"/>
              </a:rPr>
              <a:t>-path=/monitor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management.security.enabled</a:t>
            </a:r>
            <a:r>
              <a:rPr lang="en-IN" sz="1200" kern="1200" dirty="0" smtClean="0">
                <a:solidFill>
                  <a:schemeClr val="tx1"/>
                </a:solidFill>
                <a:latin typeface="+mn-lt"/>
                <a:ea typeface="+mn-ea"/>
                <a:cs typeface="+mn-cs"/>
              </a:rPr>
              <a:t>=false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management.port</a:t>
            </a:r>
            <a:r>
              <a:rPr lang="en-IN" sz="1200" kern="1200" dirty="0" smtClean="0">
                <a:solidFill>
                  <a:schemeClr val="tx1"/>
                </a:solidFill>
                <a:latin typeface="+mn-lt"/>
                <a:ea typeface="+mn-ea"/>
                <a:cs typeface="+mn-cs"/>
              </a:rPr>
              <a:t>=8090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management.address</a:t>
            </a:r>
            <a:r>
              <a:rPr lang="en-IN" sz="1200" kern="1200" dirty="0" smtClean="0">
                <a:solidFill>
                  <a:schemeClr val="tx1"/>
                </a:solidFill>
                <a:latin typeface="+mn-lt"/>
                <a:ea typeface="+mn-ea"/>
                <a:cs typeface="+mn-cs"/>
              </a:rPr>
              <a:t>=127.0.0.1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66</a:t>
            </a:fld>
            <a:endParaRPr lang="en-IN"/>
          </a:p>
        </p:txBody>
      </p:sp>
    </p:spTree>
    <p:extLst>
      <p:ext uri="{BB962C8B-B14F-4D97-AF65-F5344CB8AC3E}">
        <p14:creationId xmlns:p14="http://schemas.microsoft.com/office/powerpoint/2010/main" val="218844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Instead of reading more about Spring Boot and how easy it is to use, take a look at the simplest Spring web application possible.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Listing shows you the entry point for a Spring Boot application in Java. It’s using a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annotation and the  </a:t>
            </a:r>
            <a:r>
              <a:rPr lang="en-IN" sz="1200" kern="1200" dirty="0" err="1" smtClean="0">
                <a:solidFill>
                  <a:schemeClr val="tx1"/>
                </a:solidFill>
                <a:latin typeface="+mn-lt"/>
                <a:ea typeface="+mn-ea"/>
                <a:cs typeface="+mn-cs"/>
              </a:rPr>
              <a:t>SpringApplication</a:t>
            </a:r>
            <a:r>
              <a:rPr lang="en-IN" sz="1200" kern="1200" dirty="0" smtClean="0">
                <a:solidFill>
                  <a:schemeClr val="tx1"/>
                </a:solidFill>
                <a:latin typeface="+mn-lt"/>
                <a:ea typeface="+mn-ea"/>
                <a:cs typeface="+mn-cs"/>
              </a:rPr>
              <a:t>  singleton class in the  main  method that will execute the application.</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The  run  method call accepts two parameters</a:t>
            </a:r>
            <a:r>
              <a:rPr lang="ja-JP" altLang="en-US" sz="1200" kern="1200" baseline="0" dirty="0" smtClean="0">
                <a:solidFill>
                  <a:schemeClr val="tx1"/>
                </a:solidFill>
                <a:latin typeface="+mn-lt"/>
                <a:ea typeface="+mn-ea"/>
                <a:cs typeface="+mn-cs"/>
              </a:rPr>
              <a:t> </a:t>
            </a:r>
            <a:r>
              <a:rPr lang="en-IN" altLang="ja-JP" sz="1200" kern="1200" baseline="0" dirty="0" smtClean="0">
                <a:solidFill>
                  <a:schemeClr val="tx1"/>
                </a:solidFill>
                <a:latin typeface="+mn-lt"/>
                <a:ea typeface="+mn-ea"/>
                <a:cs typeface="+mn-cs"/>
              </a:rPr>
              <a:t>(t</a:t>
            </a:r>
            <a:r>
              <a:rPr lang="en-IN" sz="1200" kern="1200" dirty="0" smtClean="0">
                <a:solidFill>
                  <a:schemeClr val="tx1"/>
                </a:solidFill>
                <a:latin typeface="+mn-lt"/>
                <a:ea typeface="+mn-ea"/>
                <a:cs typeface="+mn-cs"/>
              </a:rPr>
              <a:t>he class that actually contains the annotated  @</a:t>
            </a:r>
            <a:r>
              <a:rPr lang="en-IN" sz="1200" kern="1200" dirty="0" err="1" smtClean="0">
                <a:solidFill>
                  <a:schemeClr val="tx1"/>
                </a:solidFill>
                <a:latin typeface="+mn-lt"/>
                <a:ea typeface="+mn-ea"/>
                <a:cs typeface="+mn-cs"/>
              </a:rPr>
              <a:t>SpringBootApplication</a:t>
            </a:r>
            <a:r>
              <a:rPr lang="en-IN" sz="1200" kern="1200" dirty="0" smtClean="0">
                <a:solidFill>
                  <a:schemeClr val="tx1"/>
                </a:solidFill>
                <a:latin typeface="+mn-lt"/>
                <a:ea typeface="+mn-ea"/>
                <a:cs typeface="+mn-cs"/>
              </a:rPr>
              <a:t>  annotation and the application’s arguments.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You use the  @</a:t>
            </a:r>
            <a:r>
              <a:rPr lang="en-IN" sz="1200" kern="1200" dirty="0" err="1" smtClean="0">
                <a:solidFill>
                  <a:schemeClr val="tx1"/>
                </a:solidFill>
                <a:latin typeface="+mn-lt"/>
                <a:ea typeface="+mn-ea"/>
                <a:cs typeface="+mn-cs"/>
              </a:rPr>
              <a:t>RestController</a:t>
            </a:r>
            <a:r>
              <a:rPr lang="en-IN" sz="1200" kern="1200" dirty="0" smtClean="0">
                <a:solidFill>
                  <a:schemeClr val="tx1"/>
                </a:solidFill>
                <a:latin typeface="+mn-lt"/>
                <a:ea typeface="+mn-ea"/>
                <a:cs typeface="+mn-cs"/>
              </a:rPr>
              <a:t>  and the  @</a:t>
            </a:r>
            <a:r>
              <a:rPr lang="en-IN" sz="1200" kern="1200" dirty="0" err="1" smtClean="0">
                <a:solidFill>
                  <a:schemeClr val="tx1"/>
                </a:solidFill>
                <a:latin typeface="+mn-lt"/>
                <a:ea typeface="+mn-ea"/>
                <a:cs typeface="+mn-cs"/>
              </a:rPr>
              <a:t>RequestMapping</a:t>
            </a:r>
            <a:r>
              <a:rPr lang="en-IN" sz="1200" kern="1200" dirty="0" smtClean="0">
                <a:solidFill>
                  <a:schemeClr val="tx1"/>
                </a:solidFill>
                <a:latin typeface="+mn-lt"/>
                <a:ea typeface="+mn-ea"/>
                <a:cs typeface="+mn-cs"/>
              </a:rPr>
              <a:t>  annotations to tell Spring to use the  class as a web controller and to use the method  greetings  as an entry point for an HTTP request. </a:t>
            </a:r>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7</a:t>
            </a:fld>
            <a:endParaRPr lang="en-IN"/>
          </a:p>
        </p:txBody>
      </p:sp>
    </p:spTree>
    <p:extLst>
      <p:ext uri="{BB962C8B-B14F-4D97-AF65-F5344CB8AC3E}">
        <p14:creationId xmlns:p14="http://schemas.microsoft.com/office/powerpoint/2010/main" val="115013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You can run this example by using the Spring Boot CLI. </a:t>
            </a:r>
          </a:p>
        </p:txBody>
      </p:sp>
      <p:sp>
        <p:nvSpPr>
          <p:cNvPr id="4" name="Slide Number Placeholder 3"/>
          <p:cNvSpPr>
            <a:spLocks noGrp="1"/>
          </p:cNvSpPr>
          <p:nvPr>
            <p:ph type="sldNum" sz="quarter" idx="10"/>
          </p:nvPr>
        </p:nvSpPr>
        <p:spPr/>
        <p:txBody>
          <a:bodyPr/>
          <a:lstStyle/>
          <a:p>
            <a:fld id="{54F88FD0-D753-41A2-8C68-0160301680D0}" type="slidenum">
              <a:rPr lang="en-IN" smtClean="0"/>
              <a:t>8</a:t>
            </a:fld>
            <a:endParaRPr lang="en-IN"/>
          </a:p>
        </p:txBody>
      </p:sp>
    </p:spTree>
    <p:extLst>
      <p:ext uri="{BB962C8B-B14F-4D97-AF65-F5344CB8AC3E}">
        <p14:creationId xmlns:p14="http://schemas.microsoft.com/office/powerpoint/2010/main" val="1904338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developed by the Netflix engineering team at  http://12factor.net/ </a:t>
            </a:r>
          </a:p>
          <a:p>
            <a:endParaRPr lang="en-IN" dirty="0"/>
          </a:p>
        </p:txBody>
      </p:sp>
      <p:sp>
        <p:nvSpPr>
          <p:cNvPr id="4" name="Slide Number Placeholder 3"/>
          <p:cNvSpPr>
            <a:spLocks noGrp="1"/>
          </p:cNvSpPr>
          <p:nvPr>
            <p:ph type="sldNum" sz="quarter" idx="10"/>
          </p:nvPr>
        </p:nvSpPr>
        <p:spPr/>
        <p:txBody>
          <a:bodyPr/>
          <a:lstStyle/>
          <a:p>
            <a:fld id="{54F88FD0-D753-41A2-8C68-0160301680D0}" type="slidenum">
              <a:rPr lang="en-IN" smtClean="0"/>
              <a:t>9</a:t>
            </a:fld>
            <a:endParaRPr lang="en-IN"/>
          </a:p>
        </p:txBody>
      </p:sp>
    </p:spTree>
    <p:extLst>
      <p:ext uri="{BB962C8B-B14F-4D97-AF65-F5344CB8AC3E}">
        <p14:creationId xmlns:p14="http://schemas.microsoft.com/office/powerpoint/2010/main" val="313015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6445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89A3F-69B8-4D9C-8DB0-738556E246FD}"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17158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06183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09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021071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52882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50484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72342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261739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24012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85279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589A3F-69B8-4D9C-8DB0-738556E246FD}"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78147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589A3F-69B8-4D9C-8DB0-738556E246FD}" type="datetimeFigureOut">
              <a:rPr lang="en-IN" smtClean="0"/>
              <a:t>13-02-2018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00533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33676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2853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B589A3F-69B8-4D9C-8DB0-738556E246FD}" type="datetimeFigureOut">
              <a:rPr lang="en-IN" smtClean="0"/>
              <a:t>13-02-2018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1002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89A3F-69B8-4D9C-8DB0-738556E246FD}"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BAEC8-65D0-4807-A956-AA2D030BAA1A}" type="slidenum">
              <a:rPr lang="en-IN" smtClean="0"/>
              <a:t>‹#›</a:t>
            </a:fld>
            <a:endParaRPr lang="en-IN"/>
          </a:p>
        </p:txBody>
      </p:sp>
    </p:spTree>
    <p:extLst>
      <p:ext uri="{BB962C8B-B14F-4D97-AF65-F5344CB8AC3E}">
        <p14:creationId xmlns:p14="http://schemas.microsoft.com/office/powerpoint/2010/main" val="410538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589A3F-69B8-4D9C-8DB0-738556E246FD}" type="datetimeFigureOut">
              <a:rPr lang="en-IN" smtClean="0"/>
              <a:t>13-02-2018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ABAEC8-65D0-4807-A956-AA2D030BAA1A}" type="slidenum">
              <a:rPr lang="en-IN" smtClean="0"/>
              <a:t>‹#›</a:t>
            </a:fld>
            <a:endParaRPr lang="en-IN"/>
          </a:p>
        </p:txBody>
      </p:sp>
    </p:spTree>
    <p:extLst>
      <p:ext uri="{BB962C8B-B14F-4D97-AF65-F5344CB8AC3E}">
        <p14:creationId xmlns:p14="http://schemas.microsoft.com/office/powerpoint/2010/main" val="36717060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art.spring.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spring.io/tools/sts/al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Spring Boot</a:t>
            </a:r>
            <a:endParaRPr lang="en-IN" b="1" dirty="0"/>
          </a:p>
        </p:txBody>
      </p:sp>
    </p:spTree>
    <p:extLst>
      <p:ext uri="{BB962C8B-B14F-4D97-AF65-F5344CB8AC3E}">
        <p14:creationId xmlns:p14="http://schemas.microsoft.com/office/powerpoint/2010/main" val="2796399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Spring Boot Features </a:t>
            </a:r>
          </a:p>
        </p:txBody>
      </p:sp>
      <p:sp>
        <p:nvSpPr>
          <p:cNvPr id="3" name="Content Placeholder 2"/>
          <p:cNvSpPr>
            <a:spLocks noGrp="1"/>
          </p:cNvSpPr>
          <p:nvPr>
            <p:ph idx="1"/>
          </p:nvPr>
        </p:nvSpPr>
        <p:spPr>
          <a:xfrm>
            <a:off x="646111" y="1240972"/>
            <a:ext cx="11292847" cy="5353466"/>
          </a:xfrm>
        </p:spPr>
        <p:txBody>
          <a:bodyPr>
            <a:normAutofit/>
          </a:bodyPr>
          <a:lstStyle/>
          <a:p>
            <a:r>
              <a:rPr lang="en-IN" dirty="0" smtClean="0"/>
              <a:t>The  </a:t>
            </a:r>
            <a:r>
              <a:rPr lang="en-IN" b="1" dirty="0" err="1"/>
              <a:t>SpringApplication</a:t>
            </a:r>
            <a:r>
              <a:rPr lang="en-IN" dirty="0"/>
              <a:t>  class. </a:t>
            </a:r>
            <a:r>
              <a:rPr lang="en-IN" dirty="0" smtClean="0"/>
              <a:t>In </a:t>
            </a:r>
            <a:r>
              <a:rPr lang="en-IN" dirty="0"/>
              <a:t>a Java Spring Boot application, </a:t>
            </a:r>
            <a:r>
              <a:rPr lang="en-IN" dirty="0" smtClean="0"/>
              <a:t>the </a:t>
            </a:r>
            <a:r>
              <a:rPr lang="en-IN" dirty="0"/>
              <a:t>main method executes this singleton class. This particular class provides </a:t>
            </a:r>
            <a:r>
              <a:rPr lang="en-IN" dirty="0" smtClean="0"/>
              <a:t>a convenient </a:t>
            </a:r>
            <a:r>
              <a:rPr lang="en-IN" dirty="0"/>
              <a:t>way to initiate a Spring application. </a:t>
            </a:r>
            <a:endParaRPr lang="en-IN" dirty="0" smtClean="0"/>
          </a:p>
          <a:p>
            <a:endParaRPr lang="en-IN" dirty="0" smtClean="0"/>
          </a:p>
          <a:p>
            <a:r>
              <a:rPr lang="en-IN" dirty="0" smtClean="0"/>
              <a:t>Spring </a:t>
            </a:r>
            <a:r>
              <a:rPr lang="en-IN" dirty="0"/>
              <a:t>Boot allows you to create applications without requiring any </a:t>
            </a:r>
            <a:r>
              <a:rPr lang="en-IN" dirty="0" smtClean="0"/>
              <a:t>XML configuration</a:t>
            </a:r>
            <a:r>
              <a:rPr lang="en-IN" dirty="0"/>
              <a:t>. Spring Boot </a:t>
            </a:r>
            <a:r>
              <a:rPr lang="en-IN" dirty="0" smtClean="0"/>
              <a:t>doesn’t </a:t>
            </a:r>
            <a:r>
              <a:rPr lang="en-IN" dirty="0"/>
              <a:t>generate code. </a:t>
            </a:r>
            <a:endParaRPr lang="en-IN" dirty="0" smtClean="0"/>
          </a:p>
          <a:p>
            <a:endParaRPr lang="en-IN" dirty="0" smtClean="0"/>
          </a:p>
          <a:p>
            <a:r>
              <a:rPr lang="en-IN" dirty="0"/>
              <a:t>Spring Boot is an </a:t>
            </a:r>
            <a:r>
              <a:rPr lang="en-IN" dirty="0" smtClean="0"/>
              <a:t>“opinionated” technology.</a:t>
            </a:r>
          </a:p>
          <a:p>
            <a:endParaRPr lang="en-IN" dirty="0" smtClean="0"/>
          </a:p>
          <a:p>
            <a:r>
              <a:rPr lang="en-IN" dirty="0"/>
              <a:t>Spring Boot allows you to execute code after the application has started. </a:t>
            </a:r>
            <a:endParaRPr lang="en-IN" dirty="0" smtClean="0"/>
          </a:p>
          <a:p>
            <a:endParaRPr lang="en-IN" dirty="0" smtClean="0"/>
          </a:p>
          <a:p>
            <a:r>
              <a:rPr lang="en-IN" dirty="0"/>
              <a:t>Spring Boot allows you to externalize configurations by using an </a:t>
            </a:r>
            <a:r>
              <a:rPr lang="en-IN" dirty="0" err="1" smtClean="0"/>
              <a:t>application.properties</a:t>
            </a:r>
            <a:r>
              <a:rPr lang="en-IN" dirty="0" smtClean="0"/>
              <a:t>  </a:t>
            </a:r>
            <a:r>
              <a:rPr lang="en-IN" dirty="0"/>
              <a:t>or  </a:t>
            </a:r>
            <a:r>
              <a:rPr lang="en-IN" dirty="0" err="1"/>
              <a:t>application.yml</a:t>
            </a:r>
            <a:r>
              <a:rPr lang="en-IN" dirty="0"/>
              <a:t>  file</a:t>
            </a:r>
            <a:r>
              <a:rPr lang="en-IN" dirty="0" smtClean="0"/>
              <a:t>.</a:t>
            </a:r>
          </a:p>
        </p:txBody>
      </p:sp>
    </p:spTree>
    <p:extLst>
      <p:ext uri="{BB962C8B-B14F-4D97-AF65-F5344CB8AC3E}">
        <p14:creationId xmlns:p14="http://schemas.microsoft.com/office/powerpoint/2010/main" val="691561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Spring Boot Features </a:t>
            </a:r>
          </a:p>
        </p:txBody>
      </p:sp>
      <p:sp>
        <p:nvSpPr>
          <p:cNvPr id="3" name="Content Placeholder 2"/>
          <p:cNvSpPr>
            <a:spLocks noGrp="1"/>
          </p:cNvSpPr>
          <p:nvPr>
            <p:ph idx="1"/>
          </p:nvPr>
        </p:nvSpPr>
        <p:spPr>
          <a:xfrm>
            <a:off x="646111" y="1853248"/>
            <a:ext cx="11292847" cy="4395152"/>
          </a:xfrm>
        </p:spPr>
        <p:txBody>
          <a:bodyPr>
            <a:normAutofit lnSpcReduction="10000"/>
          </a:bodyPr>
          <a:lstStyle/>
          <a:p>
            <a:r>
              <a:rPr lang="en-IN" dirty="0"/>
              <a:t>Spring Boot allows you to have profiles that will help your application run in different environments. </a:t>
            </a:r>
          </a:p>
          <a:p>
            <a:endParaRPr lang="en-IN" dirty="0" smtClean="0"/>
          </a:p>
          <a:p>
            <a:r>
              <a:rPr lang="en-IN" dirty="0" smtClean="0"/>
              <a:t>Spring </a:t>
            </a:r>
            <a:r>
              <a:rPr lang="en-IN" dirty="0"/>
              <a:t>Boot provides a simple way to configure and manage your dependencies by using starter </a:t>
            </a:r>
            <a:r>
              <a:rPr lang="en-IN" dirty="0" err="1"/>
              <a:t>poms</a:t>
            </a:r>
            <a:endParaRPr lang="en-IN" dirty="0"/>
          </a:p>
          <a:p>
            <a:endParaRPr lang="en-IN" dirty="0" smtClean="0"/>
          </a:p>
          <a:p>
            <a:r>
              <a:rPr lang="en-IN" dirty="0" smtClean="0"/>
              <a:t>Spring </a:t>
            </a:r>
            <a:r>
              <a:rPr lang="en-IN" dirty="0"/>
              <a:t>Boot provides out-of-the-box non-functional requirements by using </a:t>
            </a:r>
            <a:r>
              <a:rPr lang="en-IN" dirty="0" smtClean="0"/>
              <a:t>the Spring </a:t>
            </a:r>
            <a:r>
              <a:rPr lang="en-IN" dirty="0"/>
              <a:t>Boot </a:t>
            </a:r>
            <a:r>
              <a:rPr lang="en-IN" dirty="0" smtClean="0"/>
              <a:t>Actuator</a:t>
            </a:r>
          </a:p>
          <a:p>
            <a:endParaRPr lang="en-IN" dirty="0" smtClean="0"/>
          </a:p>
          <a:p>
            <a:r>
              <a:rPr lang="en-IN" dirty="0"/>
              <a:t>Spring Boot provides  @Enable&lt;feature&gt;  annotations that help you to </a:t>
            </a:r>
            <a:r>
              <a:rPr lang="en-IN" dirty="0" smtClean="0"/>
              <a:t>include, configure</a:t>
            </a:r>
            <a:r>
              <a:rPr lang="en-IN" dirty="0"/>
              <a:t>, and use technologies like databases (SQL and </a:t>
            </a:r>
            <a:r>
              <a:rPr lang="en-IN" dirty="0" err="1"/>
              <a:t>NoSQL</a:t>
            </a:r>
            <a:r>
              <a:rPr lang="en-IN" dirty="0"/>
              <a:t>), </a:t>
            </a:r>
            <a:r>
              <a:rPr lang="en-IN" dirty="0" smtClean="0"/>
              <a:t>caching, scheduling</a:t>
            </a:r>
            <a:r>
              <a:rPr lang="en-IN" dirty="0"/>
              <a:t>, messaging, Spring integration, </a:t>
            </a:r>
            <a:r>
              <a:rPr lang="en-IN" dirty="0" smtClean="0"/>
              <a:t>Spring cloud, and </a:t>
            </a:r>
            <a:r>
              <a:rPr lang="en-IN" dirty="0"/>
              <a:t>more. </a:t>
            </a:r>
          </a:p>
        </p:txBody>
      </p:sp>
    </p:spTree>
    <p:extLst>
      <p:ext uri="{BB962C8B-B14F-4D97-AF65-F5344CB8AC3E}">
        <p14:creationId xmlns:p14="http://schemas.microsoft.com/office/powerpoint/2010/main" val="3644477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pPr marL="0" indent="0">
              <a:buNone/>
            </a:pPr>
            <a:r>
              <a:rPr lang="en-IN" dirty="0" smtClean="0"/>
              <a:t> </a:t>
            </a:r>
          </a:p>
          <a:p>
            <a:pPr marL="0" indent="0">
              <a:buNone/>
            </a:pPr>
            <a:r>
              <a:rPr lang="en-IN" dirty="0" smtClean="0"/>
              <a:t>&lt;!-- </a:t>
            </a:r>
            <a:r>
              <a:rPr lang="en-IN" dirty="0"/>
              <a:t>Spring Boot Parent Dependencies--&gt; </a:t>
            </a:r>
          </a:p>
          <a:p>
            <a:pPr marL="0" indent="0">
              <a:buNone/>
            </a:pPr>
            <a:r>
              <a:rPr lang="en-IN" dirty="0"/>
              <a:t>      &lt;parent&gt;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&gt;spring-boot-starter-parent&lt;/</a:t>
            </a:r>
            <a:r>
              <a:rPr lang="en-IN" dirty="0" err="1"/>
              <a:t>artifactId</a:t>
            </a:r>
            <a:r>
              <a:rPr lang="en-IN" dirty="0"/>
              <a:t>&gt; </a:t>
            </a:r>
          </a:p>
          <a:p>
            <a:pPr marL="0" indent="0">
              <a:buNone/>
            </a:pPr>
            <a:r>
              <a:rPr lang="en-IN" dirty="0"/>
              <a:t>          &lt;</a:t>
            </a:r>
            <a:r>
              <a:rPr lang="en-IN" dirty="0" smtClean="0"/>
              <a:t>version&gt;1.5.3.RELEASE</a:t>
            </a:r>
            <a:r>
              <a:rPr lang="en-IN" dirty="0"/>
              <a:t>&lt;/version&gt; </a:t>
            </a:r>
          </a:p>
          <a:p>
            <a:pPr marL="0" indent="0">
              <a:buNone/>
            </a:pPr>
            <a:r>
              <a:rPr lang="en-IN" dirty="0"/>
              <a:t>      &lt;/parent&gt; </a:t>
            </a:r>
            <a:r>
              <a:rPr lang="en-IN" dirty="0" smtClean="0"/>
              <a:t> </a:t>
            </a:r>
            <a:endParaRPr lang="en-IN" dirty="0"/>
          </a:p>
          <a:p>
            <a:endParaRPr lang="en-IN" dirty="0" smtClean="0"/>
          </a:p>
        </p:txBody>
      </p:sp>
    </p:spTree>
    <p:extLst>
      <p:ext uri="{BB962C8B-B14F-4D97-AF65-F5344CB8AC3E}">
        <p14:creationId xmlns:p14="http://schemas.microsoft.com/office/powerpoint/2010/main" val="814354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337931" y="1201783"/>
            <a:ext cx="11601028" cy="5434147"/>
          </a:xfrm>
        </p:spPr>
        <p:txBody>
          <a:bodyPr>
            <a:normAutofit fontScale="77500" lnSpcReduction="20000"/>
          </a:bodyPr>
          <a:lstStyle/>
          <a:p>
            <a:pPr marL="0" indent="0">
              <a:buNone/>
            </a:pPr>
            <a:r>
              <a:rPr lang="en-IN" dirty="0"/>
              <a:t> &lt;!-- Add dependencies: starter </a:t>
            </a:r>
            <a:r>
              <a:rPr lang="en-IN" dirty="0" err="1"/>
              <a:t>poms</a:t>
            </a:r>
            <a:r>
              <a:rPr lang="en-IN" dirty="0"/>
              <a:t> --&gt; </a:t>
            </a:r>
            <a:endParaRPr lang="en-IN" dirty="0" smtClean="0"/>
          </a:p>
          <a:p>
            <a:pPr marL="0" indent="0">
              <a:buNone/>
            </a:pPr>
            <a:r>
              <a:rPr lang="en-IN" dirty="0"/>
              <a:t>Starters are a set of convenient dependency descriptors that you can include in your application. </a:t>
            </a:r>
          </a:p>
          <a:p>
            <a:pPr marL="0" indent="0">
              <a:buNone/>
            </a:pPr>
            <a:r>
              <a:rPr lang="en-IN" dirty="0"/>
              <a:t>      &lt;dependencies&gt; </a:t>
            </a:r>
          </a:p>
          <a:p>
            <a:pPr marL="0" indent="0">
              <a:buNone/>
            </a:pPr>
            <a:r>
              <a:rPr lang="en-IN" dirty="0"/>
              <a:t>          &lt;dependency&gt;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&gt;spring-boot-starter-web&lt;/</a:t>
            </a:r>
            <a:r>
              <a:rPr lang="en-IN" dirty="0" err="1"/>
              <a:t>artifactId</a:t>
            </a:r>
            <a:r>
              <a:rPr lang="en-IN" dirty="0"/>
              <a:t>&gt; </a:t>
            </a:r>
          </a:p>
          <a:p>
            <a:pPr marL="0" indent="0">
              <a:buNone/>
            </a:pPr>
            <a:r>
              <a:rPr lang="en-IN" dirty="0"/>
              <a:t>          &lt;/dependency&gt; </a:t>
            </a:r>
          </a:p>
          <a:p>
            <a:pPr marL="0" indent="0">
              <a:buNone/>
            </a:pPr>
            <a:r>
              <a:rPr lang="en-IN" dirty="0"/>
              <a:t>          ... </a:t>
            </a:r>
          </a:p>
          <a:p>
            <a:pPr marL="0" indent="0">
              <a:buNone/>
            </a:pPr>
            <a:r>
              <a:rPr lang="en-IN" dirty="0"/>
              <a:t>      &lt;/dependencies&gt; </a:t>
            </a:r>
            <a:endParaRPr lang="en-IN" dirty="0" smtClean="0"/>
          </a:p>
          <a:p>
            <a:pPr marL="0" indent="0">
              <a:buNone/>
            </a:pPr>
            <a:endParaRPr lang="en-IN" dirty="0"/>
          </a:p>
          <a:p>
            <a:pPr marL="0" indent="0">
              <a:buNone/>
            </a:pPr>
            <a:r>
              <a:rPr lang="en-IN" dirty="0"/>
              <a:t>If you want to use a starter </a:t>
            </a:r>
            <a:r>
              <a:rPr lang="en-IN" dirty="0" err="1"/>
              <a:t>pom</a:t>
            </a:r>
            <a:r>
              <a:rPr lang="en-IN" dirty="0"/>
              <a:t>, you have to add the following syntax.</a:t>
            </a:r>
          </a:p>
          <a:p>
            <a:pPr marL="0" indent="0">
              <a:buNone/>
            </a:pPr>
            <a:r>
              <a:rPr lang="en-IN" dirty="0"/>
              <a:t> </a:t>
            </a:r>
            <a:r>
              <a:rPr lang="en-IN" dirty="0" smtClean="0"/>
              <a:t> </a:t>
            </a:r>
            <a:endParaRPr lang="en-IN" dirty="0"/>
          </a:p>
          <a:p>
            <a:pPr marL="0" indent="0">
              <a:buNone/>
            </a:pPr>
            <a:r>
              <a:rPr lang="en-IN" dirty="0"/>
              <a:t>   &lt;dependency&gt;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&gt;spring-boot-starter-[TECHNOLOGY]&lt;/</a:t>
            </a:r>
            <a:r>
              <a:rPr lang="en-IN" dirty="0" err="1"/>
              <a:t>artifactId</a:t>
            </a:r>
            <a:r>
              <a:rPr lang="en-IN" dirty="0"/>
              <a:t>&gt; </a:t>
            </a:r>
          </a:p>
          <a:p>
            <a:pPr marL="0" indent="0">
              <a:buNone/>
            </a:pPr>
            <a:r>
              <a:rPr lang="en-IN" dirty="0"/>
              <a:t>  &lt;/dependency&gt; </a:t>
            </a:r>
            <a:endParaRPr lang="en-IN" dirty="0" smtClean="0"/>
          </a:p>
        </p:txBody>
      </p:sp>
    </p:spTree>
    <p:extLst>
      <p:ext uri="{BB962C8B-B14F-4D97-AF65-F5344CB8AC3E}">
        <p14:creationId xmlns:p14="http://schemas.microsoft.com/office/powerpoint/2010/main" val="149940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Spring Boot with Maven</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pPr marL="0" indent="0">
              <a:buNone/>
            </a:pPr>
            <a:r>
              <a:rPr lang="en-IN" dirty="0"/>
              <a:t>&lt;!-- Spring Boot Plugin for creating JAR/WAR files --&gt; </a:t>
            </a:r>
          </a:p>
          <a:p>
            <a:pPr marL="0" indent="0">
              <a:buNone/>
            </a:pPr>
            <a:r>
              <a:rPr lang="en-IN" dirty="0"/>
              <a:t>      &lt;build&gt; </a:t>
            </a:r>
          </a:p>
          <a:p>
            <a:pPr marL="0" indent="0">
              <a:buNone/>
            </a:pPr>
            <a:r>
              <a:rPr lang="en-IN" dirty="0"/>
              <a:t>          &lt;plugins&gt; </a:t>
            </a:r>
          </a:p>
          <a:p>
            <a:pPr marL="0" indent="0">
              <a:buNone/>
            </a:pPr>
            <a:r>
              <a:rPr lang="en-IN" dirty="0"/>
              <a:t>              &lt;plugin&gt; </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 </a:t>
            </a:r>
          </a:p>
          <a:p>
            <a:pPr marL="0" indent="0">
              <a:buNone/>
            </a:pPr>
            <a:r>
              <a:rPr lang="en-IN" dirty="0"/>
              <a:t>                  &lt;</a:t>
            </a:r>
            <a:r>
              <a:rPr lang="en-IN" dirty="0" err="1"/>
              <a:t>artifactId</a:t>
            </a:r>
            <a:r>
              <a:rPr lang="en-IN" dirty="0"/>
              <a:t>&gt;spring-boot-maven-plugin&lt;/</a:t>
            </a:r>
            <a:r>
              <a:rPr lang="en-IN" dirty="0" err="1"/>
              <a:t>artifactId</a:t>
            </a:r>
            <a:r>
              <a:rPr lang="en-IN" dirty="0"/>
              <a:t>&gt; </a:t>
            </a:r>
          </a:p>
          <a:p>
            <a:pPr marL="0" indent="0">
              <a:buNone/>
            </a:pPr>
            <a:r>
              <a:rPr lang="en-IN" dirty="0"/>
              <a:t>              &lt;/plugin&gt; </a:t>
            </a:r>
          </a:p>
          <a:p>
            <a:pPr marL="0" indent="0">
              <a:buNone/>
            </a:pPr>
            <a:r>
              <a:rPr lang="en-IN" dirty="0"/>
              <a:t>          &lt;/plugins&gt; </a:t>
            </a:r>
          </a:p>
          <a:p>
            <a:pPr marL="0" indent="0">
              <a:buNone/>
            </a:pPr>
            <a:r>
              <a:rPr lang="en-IN" dirty="0"/>
              <a:t>      &lt;/build&gt; </a:t>
            </a:r>
          </a:p>
          <a:p>
            <a:pPr marL="0" indent="0">
              <a:buNone/>
            </a:pPr>
            <a:endParaRPr lang="en-IN" dirty="0" smtClean="0"/>
          </a:p>
        </p:txBody>
      </p:sp>
    </p:spTree>
    <p:extLst>
      <p:ext uri="{BB962C8B-B14F-4D97-AF65-F5344CB8AC3E}">
        <p14:creationId xmlns:p14="http://schemas.microsoft.com/office/powerpoint/2010/main" val="370049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92963" cy="1400530"/>
          </a:xfrm>
        </p:spPr>
        <p:txBody>
          <a:bodyPr/>
          <a:lstStyle/>
          <a:p>
            <a:pPr marL="285750" indent="-285750">
              <a:buFont typeface="Arial" panose="020B0604020202020204" pitchFamily="34" charset="0"/>
              <a:buChar char="•"/>
            </a:pPr>
            <a:r>
              <a:rPr lang="en-IN" sz="4400" b="1" dirty="0" smtClean="0"/>
              <a:t>Spring Boot using External tools</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r>
              <a:rPr lang="en-IN" dirty="0"/>
              <a:t> Spring Boot Using the Spring </a:t>
            </a:r>
            <a:r>
              <a:rPr lang="en-IN" dirty="0" err="1"/>
              <a:t>Initializr</a:t>
            </a:r>
            <a:r>
              <a:rPr lang="en-IN" dirty="0"/>
              <a:t> </a:t>
            </a:r>
            <a:endParaRPr lang="en-IN" dirty="0" smtClean="0"/>
          </a:p>
          <a:p>
            <a:r>
              <a:rPr lang="en-IN" dirty="0">
                <a:hlinkClick r:id="rId3"/>
              </a:rPr>
              <a:t>http://start.spring.io</a:t>
            </a:r>
            <a:r>
              <a:rPr lang="en-IN" dirty="0" smtClean="0">
                <a:hlinkClick r:id="rId3"/>
              </a:rPr>
              <a:t>/</a:t>
            </a:r>
            <a:r>
              <a:rPr lang="en-IN" dirty="0" smtClean="0"/>
              <a:t> (It’s </a:t>
            </a:r>
            <a:r>
              <a:rPr lang="en-IN" dirty="0"/>
              <a:t>hosted by Pivotal </a:t>
            </a:r>
            <a:r>
              <a:rPr lang="en-IN" dirty="0" err="1" smtClean="0"/>
              <a:t>WebServices</a:t>
            </a:r>
            <a:r>
              <a:rPr lang="en-IN" dirty="0"/>
              <a:t>. </a:t>
            </a:r>
            <a:r>
              <a:rPr lang="en-IN" dirty="0" smtClean="0"/>
              <a:t>)</a:t>
            </a:r>
          </a:p>
        </p:txBody>
      </p:sp>
      <p:pic>
        <p:nvPicPr>
          <p:cNvPr id="4" name="Picture 3"/>
          <p:cNvPicPr>
            <a:picLocks noChangeAspect="1"/>
          </p:cNvPicPr>
          <p:nvPr/>
        </p:nvPicPr>
        <p:blipFill>
          <a:blip r:embed="rId4"/>
          <a:stretch>
            <a:fillRect/>
          </a:stretch>
        </p:blipFill>
        <p:spPr>
          <a:xfrm>
            <a:off x="1397726" y="2099854"/>
            <a:ext cx="10541232" cy="4536076"/>
          </a:xfrm>
          <a:prstGeom prst="rect">
            <a:avLst/>
          </a:prstGeom>
        </p:spPr>
      </p:pic>
    </p:spTree>
    <p:extLst>
      <p:ext uri="{BB962C8B-B14F-4D97-AF65-F5344CB8AC3E}">
        <p14:creationId xmlns:p14="http://schemas.microsoft.com/office/powerpoint/2010/main" val="3151475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96710" cy="1400530"/>
          </a:xfrm>
        </p:spPr>
        <p:txBody>
          <a:bodyPr/>
          <a:lstStyle/>
          <a:p>
            <a:pPr marL="285750" indent="-285750">
              <a:buFont typeface="Arial" panose="020B0604020202020204" pitchFamily="34" charset="0"/>
              <a:buChar char="•"/>
            </a:pPr>
            <a:r>
              <a:rPr lang="en-IN" sz="4400" b="1" dirty="0" smtClean="0"/>
              <a:t>Spring Boot using External tools</a:t>
            </a:r>
            <a:endParaRPr lang="en-IN" sz="4400" b="1" dirty="0"/>
          </a:p>
        </p:txBody>
      </p:sp>
      <p:sp>
        <p:nvSpPr>
          <p:cNvPr id="3" name="Content Placeholder 2"/>
          <p:cNvSpPr>
            <a:spLocks noGrp="1"/>
          </p:cNvSpPr>
          <p:nvPr>
            <p:ph idx="1"/>
          </p:nvPr>
        </p:nvSpPr>
        <p:spPr>
          <a:xfrm>
            <a:off x="646111" y="1201783"/>
            <a:ext cx="11292847" cy="5434147"/>
          </a:xfrm>
        </p:spPr>
        <p:txBody>
          <a:bodyPr>
            <a:normAutofit/>
          </a:bodyPr>
          <a:lstStyle/>
          <a:p>
            <a:r>
              <a:rPr lang="en-IN" dirty="0"/>
              <a:t>Spring Boot Using Spring Tool Suite (STS) @ </a:t>
            </a:r>
            <a:r>
              <a:rPr lang="en-IN" dirty="0">
                <a:hlinkClick r:id="rId3"/>
              </a:rPr>
              <a:t>https://</a:t>
            </a:r>
            <a:r>
              <a:rPr lang="en-IN" dirty="0" smtClean="0">
                <a:hlinkClick r:id="rId3"/>
              </a:rPr>
              <a:t>spring.io/tools/sts/all</a:t>
            </a:r>
            <a:endParaRPr lang="en-IN" dirty="0" smtClean="0"/>
          </a:p>
          <a:p>
            <a:pPr marL="0" indent="0">
              <a:buNone/>
            </a:pPr>
            <a:r>
              <a:rPr lang="en-IN" dirty="0" smtClean="0"/>
              <a:t> </a:t>
            </a:r>
          </a:p>
        </p:txBody>
      </p:sp>
      <p:pic>
        <p:nvPicPr>
          <p:cNvPr id="5" name="Picture 4"/>
          <p:cNvPicPr>
            <a:picLocks noChangeAspect="1"/>
          </p:cNvPicPr>
          <p:nvPr/>
        </p:nvPicPr>
        <p:blipFill>
          <a:blip r:embed="rId4"/>
          <a:stretch>
            <a:fillRect/>
          </a:stretch>
        </p:blipFill>
        <p:spPr>
          <a:xfrm>
            <a:off x="892630" y="1698171"/>
            <a:ext cx="10942320" cy="4937760"/>
          </a:xfrm>
          <a:prstGeom prst="rect">
            <a:avLst/>
          </a:prstGeom>
        </p:spPr>
      </p:pic>
    </p:spTree>
    <p:extLst>
      <p:ext uri="{BB962C8B-B14F-4D97-AF65-F5344CB8AC3E}">
        <p14:creationId xmlns:p14="http://schemas.microsoft.com/office/powerpoint/2010/main" val="2234569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First Spring Boot application</a:t>
            </a:r>
            <a:endParaRPr lang="en-IN" sz="4400" b="1" dirty="0"/>
          </a:p>
        </p:txBody>
      </p:sp>
      <p:sp>
        <p:nvSpPr>
          <p:cNvPr id="3" name="Content Placeholder 2"/>
          <p:cNvSpPr>
            <a:spLocks noGrp="1"/>
          </p:cNvSpPr>
          <p:nvPr>
            <p:ph idx="1"/>
          </p:nvPr>
        </p:nvSpPr>
        <p:spPr>
          <a:xfrm>
            <a:off x="782053" y="1564104"/>
            <a:ext cx="11069051" cy="5113421"/>
          </a:xfrm>
        </p:spPr>
        <p:txBody>
          <a:bodyPr/>
          <a:lstStyle/>
          <a:p>
            <a:r>
              <a:rPr lang="en-IN" dirty="0"/>
              <a:t>Spring Boot </a:t>
            </a:r>
            <a:r>
              <a:rPr lang="en-IN" dirty="0" smtClean="0"/>
              <a:t>Journal.</a:t>
            </a:r>
          </a:p>
          <a:p>
            <a:r>
              <a:rPr lang="en-IN" dirty="0"/>
              <a:t> Take a look at the </a:t>
            </a:r>
            <a:r>
              <a:rPr lang="en-IN" dirty="0" smtClean="0"/>
              <a:t>project’s </a:t>
            </a:r>
            <a:r>
              <a:rPr lang="en-IN" dirty="0"/>
              <a:t>file structure. You should have something similar to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369" y="2592243"/>
            <a:ext cx="4150820" cy="4085281"/>
          </a:xfrm>
          <a:prstGeom prst="rect">
            <a:avLst/>
          </a:prstGeom>
        </p:spPr>
      </p:pic>
    </p:spTree>
    <p:extLst>
      <p:ext uri="{BB962C8B-B14F-4D97-AF65-F5344CB8AC3E}">
        <p14:creationId xmlns:p14="http://schemas.microsoft.com/office/powerpoint/2010/main" val="335471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First Spring Boot application</a:t>
            </a:r>
            <a:endParaRPr lang="en-IN" sz="4400" b="1" dirty="0"/>
          </a:p>
        </p:txBody>
      </p:sp>
      <p:sp>
        <p:nvSpPr>
          <p:cNvPr id="3" name="Content Placeholder 2"/>
          <p:cNvSpPr>
            <a:spLocks noGrp="1"/>
          </p:cNvSpPr>
          <p:nvPr>
            <p:ph idx="1"/>
          </p:nvPr>
        </p:nvSpPr>
        <p:spPr>
          <a:xfrm>
            <a:off x="228601" y="1227222"/>
            <a:ext cx="11622504" cy="5450304"/>
          </a:xfrm>
        </p:spPr>
        <p:txBody>
          <a:bodyPr>
            <a:normAutofit/>
          </a:bodyPr>
          <a:lstStyle/>
          <a:p>
            <a:r>
              <a:rPr lang="en-IN" dirty="0"/>
              <a:t>In order to run it, select the  SpringBootJournalApplication.java  class from the Package Explorer </a:t>
            </a:r>
            <a:r>
              <a:rPr lang="en-IN" dirty="0" smtClean="0"/>
              <a:t>view and </a:t>
            </a:r>
            <a:r>
              <a:rPr lang="en-IN" dirty="0"/>
              <a:t>right-click on it. Then choose Run As ➤ Spring Boot App. Once it's running you can open a browser </a:t>
            </a:r>
            <a:r>
              <a:rPr lang="en-IN" dirty="0" err="1" smtClean="0"/>
              <a:t>andpoint</a:t>
            </a:r>
            <a:r>
              <a:rPr lang="en-IN" dirty="0" smtClean="0"/>
              <a:t> </a:t>
            </a:r>
            <a:r>
              <a:rPr lang="en-IN" dirty="0"/>
              <a:t>to  http://localhost:8080 . You should see something like</a:t>
            </a:r>
          </a:p>
        </p:txBody>
      </p:sp>
      <p:pic>
        <p:nvPicPr>
          <p:cNvPr id="4" name="Picture 3"/>
          <p:cNvPicPr>
            <a:picLocks noChangeAspect="1"/>
          </p:cNvPicPr>
          <p:nvPr/>
        </p:nvPicPr>
        <p:blipFill>
          <a:blip r:embed="rId3"/>
          <a:stretch>
            <a:fillRect/>
          </a:stretch>
        </p:blipFill>
        <p:spPr>
          <a:xfrm>
            <a:off x="457200" y="2627752"/>
            <a:ext cx="11478126" cy="4049774"/>
          </a:xfrm>
          <a:prstGeom prst="rect">
            <a:avLst/>
          </a:prstGeom>
        </p:spPr>
      </p:pic>
    </p:spTree>
    <p:extLst>
      <p:ext uri="{BB962C8B-B14F-4D97-AF65-F5344CB8AC3E}">
        <p14:creationId xmlns:p14="http://schemas.microsoft.com/office/powerpoint/2010/main" val="539133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IN" sz="4400" b="1" dirty="0" smtClean="0"/>
              <a:t>How Spring Boot works</a:t>
            </a:r>
            <a:endParaRPr lang="en-IN" sz="4400" b="1" dirty="0"/>
          </a:p>
        </p:txBody>
      </p:sp>
      <p:sp>
        <p:nvSpPr>
          <p:cNvPr id="3" name="Content Placeholder 2"/>
          <p:cNvSpPr>
            <a:spLocks noGrp="1"/>
          </p:cNvSpPr>
          <p:nvPr>
            <p:ph idx="1"/>
          </p:nvPr>
        </p:nvSpPr>
        <p:spPr>
          <a:xfrm>
            <a:off x="646111" y="1215190"/>
            <a:ext cx="11385468" cy="5462336"/>
          </a:xfrm>
        </p:spPr>
        <p:txBody>
          <a:bodyPr>
            <a:normAutofit fontScale="85000" lnSpcReduction="20000"/>
          </a:bodyPr>
          <a:lstStyle/>
          <a:p>
            <a:pPr marL="0" indent="0">
              <a:buNone/>
            </a:pPr>
            <a:r>
              <a:rPr lang="en-IN" dirty="0"/>
              <a:t>package </a:t>
            </a:r>
            <a:r>
              <a:rPr lang="en-IN" dirty="0" err="1"/>
              <a:t>org.springframework.boot.autoconfigure</a:t>
            </a:r>
            <a:r>
              <a:rPr lang="en-IN" dirty="0"/>
              <a:t>;  </a:t>
            </a:r>
          </a:p>
          <a:p>
            <a:pPr marL="0" indent="0">
              <a:buNone/>
            </a:pPr>
            <a:r>
              <a:rPr lang="en-IN" dirty="0"/>
              <a:t>  </a:t>
            </a:r>
            <a:r>
              <a:rPr lang="en-IN" dirty="0" smtClean="0"/>
              <a:t>@</a:t>
            </a:r>
            <a:r>
              <a:rPr lang="en-IN" dirty="0"/>
              <a:t>Target(</a:t>
            </a:r>
            <a:r>
              <a:rPr lang="en-IN" dirty="0" err="1"/>
              <a:t>ElementType.TYPE</a:t>
            </a:r>
            <a:r>
              <a:rPr lang="en-IN" dirty="0"/>
              <a:t>) </a:t>
            </a:r>
          </a:p>
          <a:p>
            <a:pPr marL="0" indent="0">
              <a:buNone/>
            </a:pPr>
            <a:r>
              <a:rPr lang="en-IN" dirty="0"/>
              <a:t>  @Retention(</a:t>
            </a:r>
            <a:r>
              <a:rPr lang="en-IN" dirty="0" err="1"/>
              <a:t>RetentionPolicy.RUNTIME</a:t>
            </a:r>
            <a:r>
              <a:rPr lang="en-IN" dirty="0"/>
              <a:t>) </a:t>
            </a:r>
          </a:p>
          <a:p>
            <a:pPr marL="0" indent="0">
              <a:buNone/>
            </a:pPr>
            <a:r>
              <a:rPr lang="en-IN" dirty="0"/>
              <a:t>  @Documented </a:t>
            </a:r>
          </a:p>
          <a:p>
            <a:pPr marL="0" indent="0">
              <a:buNone/>
            </a:pPr>
            <a:r>
              <a:rPr lang="en-IN" dirty="0"/>
              <a:t>  @Inherited </a:t>
            </a:r>
          </a:p>
          <a:p>
            <a:pPr marL="0" indent="0">
              <a:buNone/>
            </a:pPr>
            <a:r>
              <a:rPr lang="en-IN" dirty="0"/>
              <a:t>  </a:t>
            </a:r>
            <a:r>
              <a:rPr lang="en-IN" dirty="0" smtClean="0"/>
              <a:t>@</a:t>
            </a:r>
            <a:r>
              <a:rPr lang="en-IN" dirty="0" err="1" smtClean="0"/>
              <a:t>SpringBootConfiguration</a:t>
            </a:r>
            <a:r>
              <a:rPr lang="en-IN" dirty="0" smtClean="0"/>
              <a:t> </a:t>
            </a:r>
            <a:endParaRPr lang="en-IN" dirty="0"/>
          </a:p>
          <a:p>
            <a:pPr marL="0" indent="0">
              <a:buNone/>
            </a:pPr>
            <a:r>
              <a:rPr lang="en-IN" dirty="0"/>
              <a:t>  @</a:t>
            </a:r>
            <a:r>
              <a:rPr lang="en-IN" b="1" dirty="0" err="1"/>
              <a:t>EnableAutoConfiguration</a:t>
            </a:r>
            <a:r>
              <a:rPr lang="en-IN" b="1" dirty="0"/>
              <a:t> </a:t>
            </a:r>
          </a:p>
          <a:p>
            <a:pPr marL="0" indent="0">
              <a:buNone/>
            </a:pPr>
            <a:r>
              <a:rPr lang="en-IN" dirty="0"/>
              <a:t>  @</a:t>
            </a:r>
            <a:r>
              <a:rPr lang="en-IN" dirty="0" err="1"/>
              <a:t>ComponentScan</a:t>
            </a:r>
            <a:r>
              <a:rPr lang="en-IN" dirty="0"/>
              <a:t> </a:t>
            </a:r>
          </a:p>
          <a:p>
            <a:pPr marL="0" indent="0">
              <a:buNone/>
            </a:pPr>
            <a:r>
              <a:rPr lang="en-IN" dirty="0"/>
              <a:t>  public @interface </a:t>
            </a:r>
            <a:r>
              <a:rPr lang="en-IN" dirty="0" err="1"/>
              <a:t>SpringBootApplication</a:t>
            </a:r>
            <a:r>
              <a:rPr lang="en-IN" dirty="0"/>
              <a:t> {  </a:t>
            </a:r>
          </a:p>
          <a:p>
            <a:pPr marL="0" indent="0">
              <a:buNone/>
            </a:pPr>
            <a:r>
              <a:rPr lang="en-IN" dirty="0"/>
              <a:t>        Class&lt;?&gt;[] exclude() default {};  </a:t>
            </a:r>
          </a:p>
          <a:p>
            <a:pPr marL="0" indent="0">
              <a:buNone/>
            </a:pPr>
            <a:r>
              <a:rPr lang="en-IN" dirty="0"/>
              <a:t>        String[] </a:t>
            </a:r>
            <a:r>
              <a:rPr lang="en-IN" dirty="0" err="1"/>
              <a:t>excludeName</a:t>
            </a:r>
            <a:r>
              <a:rPr lang="en-IN" dirty="0"/>
              <a:t>() default {};  </a:t>
            </a:r>
          </a:p>
          <a:p>
            <a:pPr marL="0" indent="0">
              <a:buNone/>
            </a:pPr>
            <a:r>
              <a:rPr lang="en-IN" dirty="0"/>
              <a:t>        @</a:t>
            </a:r>
            <a:r>
              <a:rPr lang="en-IN" dirty="0" err="1"/>
              <a:t>AliasFor</a:t>
            </a:r>
            <a:r>
              <a:rPr lang="en-IN" dirty="0"/>
              <a:t>(annotation = </a:t>
            </a:r>
            <a:r>
              <a:rPr lang="en-IN" dirty="0" err="1"/>
              <a:t>ComponentScan.class</a:t>
            </a:r>
            <a:r>
              <a:rPr lang="en-IN" dirty="0"/>
              <a:t>, attribute = "</a:t>
            </a:r>
            <a:r>
              <a:rPr lang="en-IN" dirty="0" err="1"/>
              <a:t>basePackages</a:t>
            </a:r>
            <a:r>
              <a:rPr lang="en-IN" dirty="0"/>
              <a:t>") </a:t>
            </a:r>
          </a:p>
          <a:p>
            <a:pPr marL="0" indent="0">
              <a:buNone/>
            </a:pPr>
            <a:r>
              <a:rPr lang="en-IN" dirty="0"/>
              <a:t>       </a:t>
            </a:r>
            <a:r>
              <a:rPr lang="en-IN" dirty="0" smtClean="0"/>
              <a:t> String</a:t>
            </a:r>
            <a:r>
              <a:rPr lang="en-IN" dirty="0"/>
              <a:t>[] </a:t>
            </a:r>
            <a:r>
              <a:rPr lang="en-IN" dirty="0" err="1"/>
              <a:t>scanBasePackages</a:t>
            </a:r>
            <a:r>
              <a:rPr lang="en-IN" dirty="0"/>
              <a:t>() default {};  </a:t>
            </a:r>
          </a:p>
          <a:p>
            <a:pPr marL="0" indent="0">
              <a:buNone/>
            </a:pPr>
            <a:r>
              <a:rPr lang="en-IN" dirty="0"/>
              <a:t>        </a:t>
            </a:r>
            <a:r>
              <a:rPr lang="en-IN" dirty="0" smtClean="0"/>
              <a:t>@</a:t>
            </a:r>
            <a:r>
              <a:rPr lang="en-IN" dirty="0" err="1"/>
              <a:t>A</a:t>
            </a:r>
            <a:r>
              <a:rPr lang="en-IN" dirty="0" err="1" smtClean="0"/>
              <a:t>liasFor</a:t>
            </a:r>
            <a:r>
              <a:rPr lang="en-IN" dirty="0" smtClean="0"/>
              <a:t>(annotation </a:t>
            </a:r>
            <a:r>
              <a:rPr lang="en-IN" dirty="0"/>
              <a:t>= </a:t>
            </a:r>
            <a:r>
              <a:rPr lang="en-IN" dirty="0" err="1"/>
              <a:t>ComponentScan.class</a:t>
            </a:r>
            <a:r>
              <a:rPr lang="en-IN" dirty="0"/>
              <a:t>, attribute = "</a:t>
            </a:r>
            <a:r>
              <a:rPr lang="en-IN" dirty="0" err="1"/>
              <a:t>basePackageClasses</a:t>
            </a:r>
            <a:r>
              <a:rPr lang="en-IN" dirty="0"/>
              <a:t>") </a:t>
            </a:r>
          </a:p>
          <a:p>
            <a:pPr marL="0" indent="0">
              <a:buNone/>
            </a:pPr>
            <a:r>
              <a:rPr lang="en-IN"/>
              <a:t>      </a:t>
            </a:r>
            <a:r>
              <a:rPr lang="en-IN" smtClean="0"/>
              <a:t>  Class</a:t>
            </a:r>
            <a:r>
              <a:rPr lang="en-IN" dirty="0"/>
              <a:t>&lt;?&gt;[] </a:t>
            </a:r>
            <a:r>
              <a:rPr lang="en-IN" dirty="0" err="1"/>
              <a:t>scanBasePackageClasses</a:t>
            </a:r>
            <a:r>
              <a:rPr lang="en-IN" dirty="0"/>
              <a:t>() default {};  </a:t>
            </a:r>
          </a:p>
          <a:p>
            <a:pPr marL="0" indent="0">
              <a:buNone/>
            </a:pPr>
            <a:r>
              <a:rPr lang="en-IN" dirty="0"/>
              <a:t>    } </a:t>
            </a:r>
          </a:p>
        </p:txBody>
      </p:sp>
    </p:spTree>
    <p:extLst>
      <p:ext uri="{BB962C8B-B14F-4D97-AF65-F5344CB8AC3E}">
        <p14:creationId xmlns:p14="http://schemas.microsoft.com/office/powerpoint/2010/main" val="3432454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37" y="2268747"/>
            <a:ext cx="8491594" cy="4154984"/>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latin typeface="+mj-lt"/>
                <a:cs typeface="Arial" panose="020B0604020202020204" pitchFamily="34" charset="0"/>
              </a:rPr>
              <a:t>Introduction to Spring Boot</a:t>
            </a:r>
          </a:p>
          <a:p>
            <a:endParaRPr lang="en-IN" sz="2400" b="1" dirty="0">
              <a:latin typeface="+mj-lt"/>
              <a:cs typeface="Arial" panose="020B0604020202020204" pitchFamily="34" charset="0"/>
            </a:endParaRPr>
          </a:p>
          <a:p>
            <a:pPr marL="285750" indent="-285750">
              <a:buFont typeface="Arial" panose="020B0604020202020204" pitchFamily="34" charset="0"/>
              <a:buChar char="•"/>
            </a:pPr>
            <a:r>
              <a:rPr lang="en-IN" sz="2400" b="1" dirty="0">
                <a:latin typeface="+mj-lt"/>
              </a:rPr>
              <a:t>Spring </a:t>
            </a:r>
            <a:r>
              <a:rPr lang="en-IN" sz="2400" b="1" dirty="0" smtClean="0">
                <a:latin typeface="+mj-lt"/>
              </a:rPr>
              <a:t>Applications</a:t>
            </a:r>
          </a:p>
          <a:p>
            <a:endParaRPr lang="en-IN" sz="2400" b="1" dirty="0">
              <a:latin typeface="+mj-lt"/>
            </a:endParaRPr>
          </a:p>
          <a:p>
            <a:pPr marL="285750" indent="-285750">
              <a:buFont typeface="Arial" panose="020B0604020202020204" pitchFamily="34" charset="0"/>
              <a:buChar char="•"/>
            </a:pPr>
            <a:r>
              <a:rPr lang="en-IN" sz="2400" b="1" dirty="0">
                <a:latin typeface="+mj-lt"/>
              </a:rPr>
              <a:t>Spring Boot to the </a:t>
            </a:r>
            <a:r>
              <a:rPr lang="en-IN" sz="2400" b="1" dirty="0" smtClean="0">
                <a:latin typeface="+mj-lt"/>
              </a:rPr>
              <a:t>Rescue</a:t>
            </a:r>
          </a:p>
          <a:p>
            <a:endParaRPr lang="en-IN" sz="2400" b="1" dirty="0">
              <a:latin typeface="+mj-lt"/>
            </a:endParaRPr>
          </a:p>
          <a:p>
            <a:pPr marL="285750" indent="-285750">
              <a:buFont typeface="Arial" panose="020B0604020202020204" pitchFamily="34" charset="0"/>
              <a:buChar char="•"/>
            </a:pPr>
            <a:r>
              <a:rPr lang="en-IN" sz="2400" b="1" dirty="0">
                <a:latin typeface="+mj-lt"/>
              </a:rPr>
              <a:t>Why Spring Boot</a:t>
            </a:r>
            <a:r>
              <a:rPr lang="en-IN" sz="2400" b="1" dirty="0" smtClean="0">
                <a:latin typeface="+mj-lt"/>
              </a:rPr>
              <a:t>?</a:t>
            </a:r>
          </a:p>
          <a:p>
            <a:endParaRPr lang="en-IN" sz="2400" b="1" dirty="0">
              <a:latin typeface="+mj-lt"/>
            </a:endParaRPr>
          </a:p>
          <a:p>
            <a:pPr marL="285750" indent="-285750">
              <a:buFont typeface="Arial" panose="020B0604020202020204" pitchFamily="34" charset="0"/>
              <a:buChar char="•"/>
            </a:pPr>
            <a:r>
              <a:rPr lang="en-IN" sz="2400" b="1" dirty="0">
                <a:latin typeface="+mj-lt"/>
              </a:rPr>
              <a:t>Spring Boot </a:t>
            </a:r>
            <a:r>
              <a:rPr lang="en-IN" sz="2400" b="1" dirty="0" smtClean="0">
                <a:latin typeface="+mj-lt"/>
              </a:rPr>
              <a:t>Features</a:t>
            </a:r>
          </a:p>
          <a:p>
            <a:endParaRPr lang="en-IN" sz="2400" b="1" dirty="0">
              <a:latin typeface="+mj-lt"/>
            </a:endParaRPr>
          </a:p>
          <a:p>
            <a:endParaRPr lang="en-IN" sz="2400" b="1" dirty="0">
              <a:latin typeface="+mj-lt"/>
            </a:endParaRPr>
          </a:p>
        </p:txBody>
      </p:sp>
    </p:spTree>
    <p:extLst>
      <p:ext uri="{BB962C8B-B14F-4D97-AF65-F5344CB8AC3E}">
        <p14:creationId xmlns:p14="http://schemas.microsoft.com/office/powerpoint/2010/main" val="4204981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cs typeface="Arial" panose="020B0604020202020204" pitchFamily="34" charset="0"/>
              </a:rPr>
              <a:t>Auto-Configuration</a:t>
            </a:r>
            <a:endParaRPr lang="en-IN" dirty="0"/>
          </a:p>
        </p:txBody>
      </p:sp>
      <p:sp>
        <p:nvSpPr>
          <p:cNvPr id="4" name="Rectangle 3"/>
          <p:cNvSpPr/>
          <p:nvPr/>
        </p:nvSpPr>
        <p:spPr>
          <a:xfrm>
            <a:off x="646111" y="1701839"/>
            <a:ext cx="11028948" cy="4247317"/>
          </a:xfrm>
          <a:prstGeom prst="rect">
            <a:avLst/>
          </a:prstGeom>
        </p:spPr>
        <p:txBody>
          <a:bodyPr wrap="square">
            <a:spAutoFit/>
          </a:bodyPr>
          <a:lstStyle/>
          <a:p>
            <a:r>
              <a:rPr lang="en-IN" dirty="0">
                <a:latin typeface="+mj-lt"/>
              </a:rPr>
              <a:t>spring run </a:t>
            </a:r>
            <a:r>
              <a:rPr lang="en-IN" dirty="0" smtClean="0">
                <a:latin typeface="+mj-lt"/>
              </a:rPr>
              <a:t>app.java </a:t>
            </a:r>
            <a:r>
              <a:rPr lang="en-IN" dirty="0">
                <a:latin typeface="+mj-lt"/>
              </a:rPr>
              <a:t>--debug </a:t>
            </a:r>
          </a:p>
          <a:p>
            <a:r>
              <a:rPr lang="en-IN" dirty="0">
                <a:latin typeface="+mj-lt"/>
              </a:rPr>
              <a:t>  ... </a:t>
            </a:r>
          </a:p>
          <a:p>
            <a:r>
              <a:rPr lang="en-IN" dirty="0">
                <a:latin typeface="+mj-lt"/>
              </a:rPr>
              <a:t>  DEBUG 49009 --- [] </a:t>
            </a:r>
            <a:r>
              <a:rPr lang="en-IN" dirty="0" err="1">
                <a:latin typeface="+mj-lt"/>
              </a:rPr>
              <a:t>autoConfigurationReportLoggingInitializer</a:t>
            </a:r>
            <a:r>
              <a:rPr lang="en-IN" dirty="0">
                <a:latin typeface="+mj-lt"/>
              </a:rPr>
              <a:t> : </a:t>
            </a:r>
          </a:p>
          <a:p>
            <a:r>
              <a:rPr lang="en-IN" dirty="0">
                <a:latin typeface="+mj-lt"/>
              </a:rPr>
              <a:t>  =========================== </a:t>
            </a:r>
          </a:p>
          <a:p>
            <a:r>
              <a:rPr lang="en-IN" dirty="0">
                <a:latin typeface="+mj-lt"/>
              </a:rPr>
              <a:t>  AUTO-CONFIGURATION REPORT  </a:t>
            </a:r>
          </a:p>
          <a:p>
            <a:r>
              <a:rPr lang="en-IN" dirty="0">
                <a:latin typeface="+mj-lt"/>
              </a:rPr>
              <a:t>  ===========================  </a:t>
            </a:r>
          </a:p>
          <a:p>
            <a:r>
              <a:rPr lang="en-IN" dirty="0">
                <a:latin typeface="+mj-lt"/>
              </a:rPr>
              <a:t>    Positive matches: </a:t>
            </a:r>
          </a:p>
          <a:p>
            <a:r>
              <a:rPr lang="en-IN" dirty="0">
                <a:latin typeface="+mj-lt"/>
              </a:rPr>
              <a:t>  ----------------- </a:t>
            </a:r>
          </a:p>
          <a:p>
            <a:r>
              <a:rPr lang="en-IN" dirty="0">
                <a:latin typeface="+mj-lt"/>
              </a:rPr>
              <a:t>  //You will see all the conditions that were met to enable a  web application.   And this </a:t>
            </a:r>
            <a:r>
              <a:rPr lang="en-IN" dirty="0" smtClean="0">
                <a:latin typeface="+mj-lt"/>
              </a:rPr>
              <a:t>is because </a:t>
            </a:r>
            <a:r>
              <a:rPr lang="en-IN" dirty="0">
                <a:latin typeface="+mj-lt"/>
              </a:rPr>
              <a:t>you have the </a:t>
            </a:r>
            <a:r>
              <a:rPr lang="en-IN" dirty="0" smtClean="0">
                <a:latin typeface="+mj-lt"/>
              </a:rPr>
              <a:t>@</a:t>
            </a:r>
            <a:r>
              <a:rPr lang="en-IN" dirty="0" err="1">
                <a:latin typeface="+mj-lt"/>
              </a:rPr>
              <a:t>RestController</a:t>
            </a:r>
            <a:r>
              <a:rPr lang="en-IN" dirty="0">
                <a:latin typeface="+mj-lt"/>
              </a:rPr>
              <a:t> annotation.  </a:t>
            </a:r>
          </a:p>
          <a:p>
            <a:r>
              <a:rPr lang="en-IN" dirty="0">
                <a:latin typeface="+mj-lt"/>
              </a:rPr>
              <a:t>    Negative matches: </a:t>
            </a:r>
          </a:p>
          <a:p>
            <a:r>
              <a:rPr lang="en-IN" dirty="0">
                <a:latin typeface="+mj-lt"/>
              </a:rPr>
              <a:t>  ----------------- </a:t>
            </a:r>
          </a:p>
          <a:p>
            <a:r>
              <a:rPr lang="en-IN" dirty="0">
                <a:latin typeface="+mj-lt"/>
              </a:rPr>
              <a:t>  //You will find all the conditions that failed. For example you will find that the</a:t>
            </a:r>
          </a:p>
          <a:p>
            <a:r>
              <a:rPr lang="en-IN" dirty="0" err="1">
                <a:latin typeface="+mj-lt"/>
              </a:rPr>
              <a:t>ActiveMQAutoConfiguration</a:t>
            </a:r>
            <a:r>
              <a:rPr lang="en-IN" dirty="0">
                <a:latin typeface="+mj-lt"/>
              </a:rPr>
              <a:t> class did </a:t>
            </a:r>
            <a:r>
              <a:rPr lang="en-IN" dirty="0" smtClean="0">
                <a:latin typeface="+mj-lt"/>
              </a:rPr>
              <a:t>not </a:t>
            </a:r>
            <a:r>
              <a:rPr lang="en-IN" dirty="0">
                <a:latin typeface="+mj-lt"/>
              </a:rPr>
              <a:t>match, because you don't have any reference of </a:t>
            </a:r>
            <a:r>
              <a:rPr lang="en-IN" dirty="0" smtClean="0">
                <a:latin typeface="+mj-lt"/>
              </a:rPr>
              <a:t>the </a:t>
            </a:r>
            <a:r>
              <a:rPr lang="en-IN" dirty="0" err="1" smtClean="0">
                <a:latin typeface="+mj-lt"/>
              </a:rPr>
              <a:t>ActiveMQConnectionFactory</a:t>
            </a:r>
            <a:r>
              <a:rPr lang="en-IN" dirty="0">
                <a:latin typeface="+mj-lt"/>
              </a:rPr>
              <a:t>. </a:t>
            </a:r>
          </a:p>
        </p:txBody>
      </p:sp>
    </p:spTree>
    <p:extLst>
      <p:ext uri="{BB962C8B-B14F-4D97-AF65-F5344CB8AC3E}">
        <p14:creationId xmlns:p14="http://schemas.microsoft.com/office/powerpoint/2010/main" val="355328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345"/>
          </a:xfrm>
        </p:spPr>
        <p:txBody>
          <a:bodyPr/>
          <a:lstStyle/>
          <a:p>
            <a:r>
              <a:rPr lang="en-IN" sz="4000" b="1" dirty="0">
                <a:cs typeface="Arial" panose="020B0604020202020204" pitchFamily="34" charset="0"/>
              </a:rPr>
              <a:t>Auto-Configuration</a:t>
            </a:r>
            <a:endParaRPr lang="en-IN" dirty="0"/>
          </a:p>
        </p:txBody>
      </p:sp>
      <p:sp>
        <p:nvSpPr>
          <p:cNvPr id="3" name="Content Placeholder 2"/>
          <p:cNvSpPr>
            <a:spLocks noGrp="1"/>
          </p:cNvSpPr>
          <p:nvPr>
            <p:ph idx="1"/>
          </p:nvPr>
        </p:nvSpPr>
        <p:spPr>
          <a:xfrm>
            <a:off x="660202" y="1299598"/>
            <a:ext cx="8946541" cy="577516"/>
          </a:xfrm>
        </p:spPr>
        <p:txBody>
          <a:bodyPr>
            <a:normAutofit/>
          </a:bodyPr>
          <a:lstStyle/>
          <a:p>
            <a:r>
              <a:rPr lang="en-IN" sz="2400" dirty="0"/>
              <a:t>Disabling a Specific Auto-Configuration</a:t>
            </a:r>
          </a:p>
        </p:txBody>
      </p:sp>
      <p:sp>
        <p:nvSpPr>
          <p:cNvPr id="4" name="Rectangle 3"/>
          <p:cNvSpPr/>
          <p:nvPr/>
        </p:nvSpPr>
        <p:spPr>
          <a:xfrm>
            <a:off x="794083" y="2009649"/>
            <a:ext cx="10996298" cy="2585323"/>
          </a:xfrm>
          <a:prstGeom prst="rect">
            <a:avLst/>
          </a:prstGeom>
        </p:spPr>
        <p:txBody>
          <a:bodyPr wrap="square">
            <a:spAutoFit/>
          </a:bodyPr>
          <a:lstStyle/>
          <a:p>
            <a:r>
              <a:rPr lang="en-IN" dirty="0">
                <a:latin typeface="+mj-lt"/>
              </a:rPr>
              <a:t>import org.springframework.boot.autoconfigure.jms.activemq.ActiveMQAutoConfiguration    </a:t>
            </a:r>
          </a:p>
          <a:p>
            <a:r>
              <a:rPr lang="en-IN" dirty="0" smtClean="0">
                <a:latin typeface="+mj-lt"/>
              </a:rPr>
              <a:t>@</a:t>
            </a:r>
            <a:r>
              <a:rPr lang="en-IN" dirty="0" err="1">
                <a:latin typeface="+mj-lt"/>
              </a:rPr>
              <a:t>RestController</a:t>
            </a:r>
            <a:r>
              <a:rPr lang="en-IN" dirty="0">
                <a:latin typeface="+mj-lt"/>
              </a:rPr>
              <a:t> </a:t>
            </a:r>
          </a:p>
          <a:p>
            <a:r>
              <a:rPr lang="en-IN" dirty="0" smtClean="0">
                <a:latin typeface="+mj-lt"/>
              </a:rPr>
              <a:t>@</a:t>
            </a:r>
            <a:r>
              <a:rPr lang="en-IN" dirty="0" err="1" smtClean="0">
                <a:latin typeface="+mj-lt"/>
              </a:rPr>
              <a:t>EnableAutoConfiguration</a:t>
            </a:r>
            <a:r>
              <a:rPr lang="en-IN" dirty="0" smtClean="0">
                <a:latin typeface="+mj-lt"/>
              </a:rPr>
              <a:t>(</a:t>
            </a:r>
            <a:r>
              <a:rPr lang="en-IN" b="1" dirty="0" smtClean="0">
                <a:latin typeface="+mj-lt"/>
              </a:rPr>
              <a:t>exclude</a:t>
            </a:r>
            <a:r>
              <a:rPr lang="en-IN" dirty="0" smtClean="0">
                <a:latin typeface="+mj-lt"/>
              </a:rPr>
              <a:t>={</a:t>
            </a:r>
            <a:r>
              <a:rPr lang="en-IN" b="1" dirty="0" err="1" smtClean="0">
                <a:latin typeface="+mj-lt"/>
              </a:rPr>
              <a:t>ActiveMQAutoConfiguration.class</a:t>
            </a:r>
            <a:r>
              <a:rPr lang="en-IN" dirty="0">
                <a:latin typeface="+mj-lt"/>
              </a:rPr>
              <a:t>}</a:t>
            </a:r>
            <a:r>
              <a:rPr lang="en-IN" dirty="0" smtClean="0">
                <a:latin typeface="+mj-lt"/>
              </a:rPr>
              <a:t>) </a:t>
            </a:r>
            <a:endParaRPr lang="en-IN" dirty="0">
              <a:latin typeface="+mj-lt"/>
            </a:endParaRPr>
          </a:p>
          <a:p>
            <a:r>
              <a:rPr lang="en-IN" dirty="0" smtClean="0">
                <a:latin typeface="+mj-lt"/>
              </a:rPr>
              <a:t>class </a:t>
            </a:r>
            <a:r>
              <a:rPr lang="en-IN" dirty="0" err="1">
                <a:latin typeface="+mj-lt"/>
              </a:rPr>
              <a:t>WebApp</a:t>
            </a:r>
            <a:r>
              <a:rPr lang="en-IN" dirty="0">
                <a:latin typeface="+mj-lt"/>
              </a:rPr>
              <a:t>{  </a:t>
            </a:r>
          </a:p>
          <a:p>
            <a:r>
              <a:rPr lang="en-IN" dirty="0" smtClean="0">
                <a:latin typeface="+mj-lt"/>
              </a:rPr>
              <a:t>      </a:t>
            </a:r>
            <a:r>
              <a:rPr lang="en-IN" dirty="0">
                <a:latin typeface="+mj-lt"/>
              </a:rPr>
              <a:t>@</a:t>
            </a:r>
            <a:r>
              <a:rPr lang="en-IN" dirty="0" err="1">
                <a:latin typeface="+mj-lt"/>
              </a:rPr>
              <a:t>RequestMapping</a:t>
            </a:r>
            <a:r>
              <a:rPr lang="en-IN" dirty="0">
                <a:latin typeface="+mj-lt"/>
              </a:rPr>
              <a:t>("/") </a:t>
            </a:r>
          </a:p>
          <a:p>
            <a:r>
              <a:rPr lang="en-IN" dirty="0" smtClean="0">
                <a:latin typeface="+mj-lt"/>
              </a:rPr>
              <a:t>          </a:t>
            </a:r>
            <a:r>
              <a:rPr lang="en-IN" dirty="0">
                <a:latin typeface="+mj-lt"/>
              </a:rPr>
              <a:t>String greetings(){ </a:t>
            </a:r>
          </a:p>
          <a:p>
            <a:r>
              <a:rPr lang="en-IN" dirty="0" smtClean="0">
                <a:latin typeface="+mj-lt"/>
              </a:rPr>
              <a:t>               </a:t>
            </a:r>
            <a:r>
              <a:rPr lang="en-IN" dirty="0">
                <a:latin typeface="+mj-lt"/>
              </a:rPr>
              <a:t>"Spring Boot Rocks" </a:t>
            </a:r>
          </a:p>
          <a:p>
            <a:r>
              <a:rPr lang="en-IN" dirty="0" smtClean="0">
                <a:latin typeface="+mj-lt"/>
              </a:rPr>
              <a:t>          </a:t>
            </a:r>
            <a:r>
              <a:rPr lang="en-IN" dirty="0">
                <a:latin typeface="+mj-lt"/>
              </a:rPr>
              <a:t>} </a:t>
            </a:r>
          </a:p>
          <a:p>
            <a:r>
              <a:rPr lang="en-IN" dirty="0" smtClean="0">
                <a:latin typeface="+mj-lt"/>
              </a:rPr>
              <a:t>} </a:t>
            </a:r>
            <a:endParaRPr lang="en-IN" dirty="0">
              <a:latin typeface="+mj-lt"/>
            </a:endParaRPr>
          </a:p>
        </p:txBody>
      </p:sp>
      <p:sp>
        <p:nvSpPr>
          <p:cNvPr id="5" name="Rectangle 4"/>
          <p:cNvSpPr/>
          <p:nvPr/>
        </p:nvSpPr>
        <p:spPr>
          <a:xfrm>
            <a:off x="533399" y="4698894"/>
            <a:ext cx="10848474" cy="1477328"/>
          </a:xfrm>
          <a:prstGeom prst="rect">
            <a:avLst/>
          </a:prstGeom>
        </p:spPr>
        <p:txBody>
          <a:bodyPr wrap="square">
            <a:spAutoFit/>
          </a:bodyPr>
          <a:lstStyle/>
          <a:p>
            <a:r>
              <a:rPr lang="en-IN" dirty="0">
                <a:latin typeface="+mj-lt"/>
              </a:rPr>
              <a:t> ... </a:t>
            </a:r>
          </a:p>
          <a:p>
            <a:r>
              <a:rPr lang="en-IN" dirty="0">
                <a:latin typeface="+mj-lt"/>
              </a:rPr>
              <a:t>  Exclusions: </a:t>
            </a:r>
          </a:p>
          <a:p>
            <a:r>
              <a:rPr lang="en-IN" dirty="0">
                <a:latin typeface="+mj-lt"/>
              </a:rPr>
              <a:t>  -----------  </a:t>
            </a:r>
          </a:p>
          <a:p>
            <a:r>
              <a:rPr lang="en-IN" dirty="0">
                <a:latin typeface="+mj-lt"/>
              </a:rPr>
              <a:t>       org.springframework.boot.autoconfigure.jms.activemq.ActiveMQAutoConfiguration </a:t>
            </a:r>
          </a:p>
          <a:p>
            <a:r>
              <a:rPr lang="en-IN" dirty="0">
                <a:latin typeface="+mj-lt"/>
              </a:rPr>
              <a:t>  ... </a:t>
            </a:r>
          </a:p>
        </p:txBody>
      </p:sp>
    </p:spTree>
    <p:extLst>
      <p:ext uri="{BB962C8B-B14F-4D97-AF65-F5344CB8AC3E}">
        <p14:creationId xmlns:p14="http://schemas.microsoft.com/office/powerpoint/2010/main" val="3734612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
            </a:r>
            <a:r>
              <a:rPr lang="en-IN" b="1" dirty="0" err="1" smtClean="0"/>
              <a:t>EnableAutoConfiguration</a:t>
            </a:r>
            <a:r>
              <a:rPr lang="en-IN" b="1" dirty="0" smtClean="0"/>
              <a:t> </a:t>
            </a:r>
            <a:endParaRPr lang="en-IN" b="1" dirty="0"/>
          </a:p>
        </p:txBody>
      </p:sp>
      <p:sp>
        <p:nvSpPr>
          <p:cNvPr id="4" name="Rectangle 3"/>
          <p:cNvSpPr/>
          <p:nvPr/>
        </p:nvSpPr>
        <p:spPr>
          <a:xfrm>
            <a:off x="794083" y="1455822"/>
            <a:ext cx="11117179" cy="646331"/>
          </a:xfrm>
          <a:prstGeom prst="rect">
            <a:avLst/>
          </a:prstGeom>
        </p:spPr>
        <p:txBody>
          <a:bodyPr wrap="square">
            <a:spAutoFit/>
          </a:bodyPr>
          <a:lstStyle/>
          <a:p>
            <a:pPr marL="285750" indent="-285750">
              <a:buFont typeface="Arial" panose="020B0604020202020204" pitchFamily="34" charset="0"/>
              <a:buChar char="•"/>
            </a:pPr>
            <a:r>
              <a:rPr lang="en-IN" dirty="0">
                <a:latin typeface="+mj-lt"/>
              </a:rPr>
              <a:t>Spring Framework and some of its modules—like Spring Core, Spring Data, Spring AMQP, and Spring </a:t>
            </a:r>
            <a:r>
              <a:rPr lang="en-IN" dirty="0" smtClean="0">
                <a:latin typeface="+mj-lt"/>
              </a:rPr>
              <a:t>Integration provide  </a:t>
            </a:r>
            <a:r>
              <a:rPr lang="en-IN" b="1" dirty="0">
                <a:latin typeface="+mj-lt"/>
              </a:rPr>
              <a:t>@Enable&lt;Technology&gt; </a:t>
            </a:r>
            <a:r>
              <a:rPr lang="en-IN" dirty="0">
                <a:latin typeface="+mj-lt"/>
              </a:rPr>
              <a:t> annotations</a:t>
            </a:r>
          </a:p>
        </p:txBody>
      </p:sp>
      <p:sp>
        <p:nvSpPr>
          <p:cNvPr id="6" name="Rectangle 5"/>
          <p:cNvSpPr/>
          <p:nvPr/>
        </p:nvSpPr>
        <p:spPr>
          <a:xfrm>
            <a:off x="794083" y="2314547"/>
            <a:ext cx="10030327" cy="369332"/>
          </a:xfrm>
          <a:prstGeom prst="rect">
            <a:avLst/>
          </a:prstGeom>
        </p:spPr>
        <p:txBody>
          <a:bodyPr wrap="square">
            <a:spAutoFit/>
          </a:bodyPr>
          <a:lstStyle/>
          <a:p>
            <a:pPr marL="285750" indent="-285750">
              <a:buFont typeface="Arial" panose="020B0604020202020204" pitchFamily="34" charset="0"/>
              <a:buChar char="•"/>
            </a:pPr>
            <a:r>
              <a:rPr lang="en-IN" dirty="0">
                <a:latin typeface="+mj-lt"/>
              </a:rPr>
              <a:t>Spring Boot </a:t>
            </a:r>
            <a:r>
              <a:rPr lang="en-IN" dirty="0" smtClean="0">
                <a:latin typeface="+mj-lt"/>
              </a:rPr>
              <a:t>takes </a:t>
            </a:r>
            <a:r>
              <a:rPr lang="en-IN" dirty="0">
                <a:latin typeface="+mj-lt"/>
              </a:rPr>
              <a:t>advantage of these annotations. </a:t>
            </a:r>
          </a:p>
        </p:txBody>
      </p:sp>
      <p:sp>
        <p:nvSpPr>
          <p:cNvPr id="7" name="Rectangle 6"/>
          <p:cNvSpPr/>
          <p:nvPr/>
        </p:nvSpPr>
        <p:spPr>
          <a:xfrm>
            <a:off x="310814" y="3980189"/>
            <a:ext cx="10996864" cy="2308324"/>
          </a:xfrm>
          <a:prstGeom prst="rect">
            <a:avLst/>
          </a:prstGeom>
        </p:spPr>
        <p:txBody>
          <a:bodyPr wrap="square">
            <a:spAutoFit/>
          </a:bodyPr>
          <a:lstStyle/>
          <a:p>
            <a:r>
              <a:rPr lang="en-IN" dirty="0">
                <a:latin typeface="+mj-lt"/>
              </a:rPr>
              <a:t> ...   </a:t>
            </a:r>
          </a:p>
          <a:p>
            <a:r>
              <a:rPr lang="en-IN" dirty="0">
                <a:latin typeface="+mj-lt"/>
              </a:rPr>
              <a:t>   // More declarations here ...  </a:t>
            </a:r>
          </a:p>
          <a:p>
            <a:r>
              <a:rPr lang="en-IN" dirty="0">
                <a:latin typeface="+mj-lt"/>
              </a:rPr>
              <a:t>   ...  </a:t>
            </a:r>
          </a:p>
          <a:p>
            <a:r>
              <a:rPr lang="en-IN" dirty="0">
                <a:latin typeface="+mj-lt"/>
              </a:rPr>
              <a:t>  </a:t>
            </a:r>
            <a:r>
              <a:rPr lang="en-IN" dirty="0" smtClean="0">
                <a:latin typeface="+mj-lt"/>
              </a:rPr>
              <a:t>@</a:t>
            </a:r>
            <a:r>
              <a:rPr lang="en-IN" dirty="0">
                <a:latin typeface="+mj-lt"/>
              </a:rPr>
              <a:t>Import ( </a:t>
            </a:r>
            <a:r>
              <a:rPr lang="en-IN" b="1" dirty="0" err="1">
                <a:latin typeface="+mj-lt"/>
              </a:rPr>
              <a:t>EnableAutoConfigurationImportSelector.class</a:t>
            </a:r>
            <a:r>
              <a:rPr lang="en-IN" dirty="0">
                <a:latin typeface="+mj-lt"/>
              </a:rPr>
              <a:t> ) </a:t>
            </a:r>
          </a:p>
          <a:p>
            <a:r>
              <a:rPr lang="en-IN" dirty="0">
                <a:latin typeface="+mj-lt"/>
              </a:rPr>
              <a:t>  public @interface </a:t>
            </a:r>
            <a:r>
              <a:rPr lang="en-IN" b="1" dirty="0" err="1">
                <a:latin typeface="+mj-lt"/>
              </a:rPr>
              <a:t>EnableAutoConfiguration</a:t>
            </a:r>
            <a:r>
              <a:rPr lang="en-IN" dirty="0">
                <a:latin typeface="+mj-lt"/>
              </a:rPr>
              <a:t> {  </a:t>
            </a:r>
          </a:p>
          <a:p>
            <a:r>
              <a:rPr lang="en-IN" dirty="0">
                <a:latin typeface="+mj-lt"/>
              </a:rPr>
              <a:t>            Class&lt;?&gt;[] exclude() default {};  </a:t>
            </a:r>
          </a:p>
          <a:p>
            <a:r>
              <a:rPr lang="en-IN" dirty="0">
                <a:latin typeface="+mj-lt"/>
              </a:rPr>
              <a:t>            String[] </a:t>
            </a:r>
            <a:r>
              <a:rPr lang="en-IN" dirty="0" err="1">
                <a:latin typeface="+mj-lt"/>
              </a:rPr>
              <a:t>excludeName</a:t>
            </a:r>
            <a:r>
              <a:rPr lang="en-IN" dirty="0">
                <a:latin typeface="+mj-lt"/>
              </a:rPr>
              <a:t>() default {};  </a:t>
            </a:r>
          </a:p>
          <a:p>
            <a:r>
              <a:rPr lang="en-IN" dirty="0">
                <a:latin typeface="+mj-lt"/>
              </a:rPr>
              <a:t>    } </a:t>
            </a:r>
          </a:p>
        </p:txBody>
      </p:sp>
      <p:sp>
        <p:nvSpPr>
          <p:cNvPr id="8" name="Rectangle 7"/>
          <p:cNvSpPr/>
          <p:nvPr/>
        </p:nvSpPr>
        <p:spPr>
          <a:xfrm>
            <a:off x="310814" y="3147368"/>
            <a:ext cx="8833186" cy="400110"/>
          </a:xfrm>
          <a:prstGeom prst="rect">
            <a:avLst/>
          </a:prstGeom>
        </p:spPr>
        <p:txBody>
          <a:bodyPr wrap="square">
            <a:spAutoFit/>
          </a:bodyPr>
          <a:lstStyle/>
          <a:p>
            <a:r>
              <a:rPr lang="en-IN" sz="2000" b="1" dirty="0" smtClean="0">
                <a:latin typeface="+mj-lt"/>
              </a:rPr>
              <a:t>@</a:t>
            </a:r>
            <a:r>
              <a:rPr lang="en-IN" sz="2000" b="1" dirty="0" err="1">
                <a:latin typeface="+mj-lt"/>
              </a:rPr>
              <a:t>EnableAutoConfiguration</a:t>
            </a:r>
            <a:r>
              <a:rPr lang="en-IN" sz="2000" b="1" dirty="0">
                <a:latin typeface="+mj-lt"/>
              </a:rPr>
              <a:t>  annotation</a:t>
            </a:r>
            <a:r>
              <a:rPr lang="en-IN" dirty="0">
                <a:latin typeface="+mj-lt"/>
              </a:rPr>
              <a:t>.</a:t>
            </a:r>
          </a:p>
        </p:txBody>
      </p:sp>
    </p:spTree>
    <p:extLst>
      <p:ext uri="{BB962C8B-B14F-4D97-AF65-F5344CB8AC3E}">
        <p14:creationId xmlns:p14="http://schemas.microsoft.com/office/powerpoint/2010/main" val="4218884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
            </a:r>
            <a:r>
              <a:rPr lang="en-IN" b="1" dirty="0" err="1" smtClean="0"/>
              <a:t>EnableAutoConfiguration</a:t>
            </a:r>
            <a:endParaRPr lang="en-IN" dirty="0"/>
          </a:p>
        </p:txBody>
      </p:sp>
      <p:sp>
        <p:nvSpPr>
          <p:cNvPr id="4" name="Rectangle 3"/>
          <p:cNvSpPr/>
          <p:nvPr/>
        </p:nvSpPr>
        <p:spPr>
          <a:xfrm>
            <a:off x="457201" y="1588765"/>
            <a:ext cx="11502188" cy="1754326"/>
          </a:xfrm>
          <a:prstGeom prst="rect">
            <a:avLst/>
          </a:prstGeom>
        </p:spPr>
        <p:txBody>
          <a:bodyPr wrap="square">
            <a:spAutoFit/>
          </a:bodyPr>
          <a:lstStyle/>
          <a:p>
            <a:r>
              <a:rPr lang="en-IN" dirty="0">
                <a:latin typeface="+mj-lt"/>
              </a:rPr>
              <a:t> protected List&lt;String&gt; </a:t>
            </a:r>
            <a:r>
              <a:rPr lang="en-IN" b="1" dirty="0" err="1">
                <a:latin typeface="+mj-lt"/>
              </a:rPr>
              <a:t>getCandidateConfigurations</a:t>
            </a:r>
            <a:r>
              <a:rPr lang="en-IN" dirty="0">
                <a:latin typeface="+mj-lt"/>
              </a:rPr>
              <a:t>(</a:t>
            </a:r>
            <a:r>
              <a:rPr lang="en-IN" dirty="0" err="1">
                <a:latin typeface="+mj-lt"/>
              </a:rPr>
              <a:t>AnnotationMetadata</a:t>
            </a:r>
            <a:r>
              <a:rPr lang="en-IN" dirty="0">
                <a:latin typeface="+mj-lt"/>
              </a:rPr>
              <a:t> metadata, </a:t>
            </a:r>
          </a:p>
          <a:p>
            <a:r>
              <a:rPr lang="en-IN" dirty="0">
                <a:latin typeface="+mj-lt"/>
              </a:rPr>
              <a:t>                          </a:t>
            </a:r>
            <a:r>
              <a:rPr lang="en-IN" dirty="0" err="1">
                <a:latin typeface="+mj-lt"/>
              </a:rPr>
              <a:t>AnnotationAttributes</a:t>
            </a:r>
            <a:r>
              <a:rPr lang="en-IN" dirty="0">
                <a:latin typeface="+mj-lt"/>
              </a:rPr>
              <a:t> attributes) { </a:t>
            </a:r>
          </a:p>
          <a:p>
            <a:r>
              <a:rPr lang="en-IN" dirty="0">
                <a:latin typeface="+mj-lt"/>
              </a:rPr>
              <a:t>    return  </a:t>
            </a:r>
            <a:r>
              <a:rPr lang="en-IN" b="1" dirty="0" err="1">
                <a:latin typeface="+mj-lt"/>
              </a:rPr>
              <a:t>SpringFactoriesLoader.loadFactoryNames</a:t>
            </a:r>
            <a:r>
              <a:rPr lang="en-IN" dirty="0">
                <a:latin typeface="+mj-lt"/>
              </a:rPr>
              <a:t>(  </a:t>
            </a:r>
          </a:p>
          <a:p>
            <a:r>
              <a:rPr lang="en-IN" dirty="0">
                <a:latin typeface="+mj-lt"/>
              </a:rPr>
              <a:t>                           </a:t>
            </a:r>
            <a:r>
              <a:rPr lang="en-IN" dirty="0" err="1">
                <a:latin typeface="+mj-lt"/>
              </a:rPr>
              <a:t>getSpringFactoriesLoaderFactoryClass</a:t>
            </a:r>
            <a:r>
              <a:rPr lang="en-IN" dirty="0">
                <a:latin typeface="+mj-lt"/>
              </a:rPr>
              <a:t>(), </a:t>
            </a:r>
            <a:r>
              <a:rPr lang="en-IN" dirty="0" err="1">
                <a:latin typeface="+mj-lt"/>
              </a:rPr>
              <a:t>getBeanClassLoader</a:t>
            </a:r>
            <a:r>
              <a:rPr lang="en-IN" dirty="0">
                <a:latin typeface="+mj-lt"/>
              </a:rPr>
              <a:t>());  </a:t>
            </a:r>
          </a:p>
          <a:p>
            <a:r>
              <a:rPr lang="en-IN" dirty="0">
                <a:latin typeface="+mj-lt"/>
              </a:rPr>
              <a:t>  } </a:t>
            </a:r>
          </a:p>
          <a:p>
            <a:r>
              <a:rPr lang="en-IN" dirty="0">
                <a:latin typeface="+mj-lt"/>
              </a:rPr>
              <a:t>  ... </a:t>
            </a:r>
          </a:p>
        </p:txBody>
      </p:sp>
      <p:sp>
        <p:nvSpPr>
          <p:cNvPr id="5" name="Rectangle 4"/>
          <p:cNvSpPr/>
          <p:nvPr/>
        </p:nvSpPr>
        <p:spPr>
          <a:xfrm>
            <a:off x="268705" y="3466509"/>
            <a:ext cx="11690684" cy="646331"/>
          </a:xfrm>
          <a:prstGeom prst="rect">
            <a:avLst/>
          </a:prstGeom>
        </p:spPr>
        <p:txBody>
          <a:bodyPr wrap="square">
            <a:spAutoFit/>
          </a:bodyPr>
          <a:lstStyle/>
          <a:p>
            <a:r>
              <a:rPr lang="en-IN" dirty="0" smtClean="0">
                <a:latin typeface="+mj-lt"/>
              </a:rPr>
              <a:t>The </a:t>
            </a:r>
            <a:r>
              <a:rPr lang="en-IN" b="1" dirty="0" err="1">
                <a:latin typeface="+mj-lt"/>
              </a:rPr>
              <a:t>SpringFactoriesLoader.loadFactories</a:t>
            </a:r>
            <a:r>
              <a:rPr lang="en-IN" dirty="0">
                <a:latin typeface="+mj-lt"/>
              </a:rPr>
              <a:t>  will look for the  </a:t>
            </a:r>
            <a:r>
              <a:rPr lang="en-IN" b="1" dirty="0">
                <a:latin typeface="+mj-lt"/>
              </a:rPr>
              <a:t>META-INF/</a:t>
            </a:r>
            <a:r>
              <a:rPr lang="en-IN" b="1" dirty="0" err="1">
                <a:latin typeface="+mj-lt"/>
              </a:rPr>
              <a:t>spring.factories</a:t>
            </a:r>
            <a:r>
              <a:rPr lang="en-IN" dirty="0">
                <a:latin typeface="+mj-lt"/>
              </a:rPr>
              <a:t>  defined in </a:t>
            </a:r>
            <a:r>
              <a:rPr lang="en-IN" b="1" dirty="0" smtClean="0">
                <a:latin typeface="+mj-lt"/>
              </a:rPr>
              <a:t>spring-boot-</a:t>
            </a:r>
            <a:r>
              <a:rPr lang="en-IN" b="1" dirty="0" err="1" smtClean="0">
                <a:latin typeface="+mj-lt"/>
              </a:rPr>
              <a:t>autoconfigure</a:t>
            </a:r>
            <a:r>
              <a:rPr lang="en-IN" dirty="0" smtClean="0">
                <a:latin typeface="+mj-lt"/>
              </a:rPr>
              <a:t>  </a:t>
            </a:r>
            <a:r>
              <a:rPr lang="en-IN" dirty="0">
                <a:latin typeface="+mj-lt"/>
              </a:rPr>
              <a:t>JAR. </a:t>
            </a:r>
          </a:p>
        </p:txBody>
      </p:sp>
    </p:spTree>
    <p:extLst>
      <p:ext uri="{BB962C8B-B14F-4D97-AF65-F5344CB8AC3E}">
        <p14:creationId xmlns:p14="http://schemas.microsoft.com/office/powerpoint/2010/main" val="3735433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Spring Boot</a:t>
            </a:r>
            <a:endParaRPr lang="en-IN" dirty="0"/>
          </a:p>
        </p:txBody>
      </p:sp>
      <p:sp>
        <p:nvSpPr>
          <p:cNvPr id="4" name="Rectangle 3"/>
          <p:cNvSpPr/>
          <p:nvPr/>
        </p:nvSpPr>
        <p:spPr>
          <a:xfrm>
            <a:off x="457201" y="1588765"/>
            <a:ext cx="11502188" cy="923330"/>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SSL</a:t>
            </a:r>
          </a:p>
          <a:p>
            <a:pPr marL="285750" indent="-285750">
              <a:buFont typeface="Wingdings" panose="05000000000000000000" pitchFamily="2" charset="2"/>
              <a:buChar char="Ø"/>
            </a:pPr>
            <a:endParaRPr lang="en-IN" dirty="0" smtClean="0">
              <a:latin typeface="+mj-lt"/>
            </a:endParaRPr>
          </a:p>
          <a:p>
            <a:pPr marL="285750" indent="-285750">
              <a:buFont typeface="Wingdings" panose="05000000000000000000" pitchFamily="2" charset="2"/>
              <a:buChar char="Ø"/>
            </a:pPr>
            <a:r>
              <a:rPr lang="en-IN" dirty="0">
                <a:latin typeface="+mj-lt"/>
              </a:rPr>
              <a:t>Creating Executable and Deployable WARs</a:t>
            </a:r>
          </a:p>
        </p:txBody>
      </p:sp>
    </p:spTree>
    <p:extLst>
      <p:ext uri="{BB962C8B-B14F-4D97-AF65-F5344CB8AC3E}">
        <p14:creationId xmlns:p14="http://schemas.microsoft.com/office/powerpoint/2010/main" val="644316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Spring Boot features</a:t>
            </a:r>
            <a:endParaRPr lang="en-IN" b="1" dirty="0"/>
          </a:p>
        </p:txBody>
      </p:sp>
      <p:sp>
        <p:nvSpPr>
          <p:cNvPr id="5" name="Rectangle 4"/>
          <p:cNvSpPr/>
          <p:nvPr/>
        </p:nvSpPr>
        <p:spPr>
          <a:xfrm>
            <a:off x="646111" y="1483916"/>
            <a:ext cx="2682145" cy="461665"/>
          </a:xfrm>
          <a:prstGeom prst="rect">
            <a:avLst/>
          </a:prstGeom>
        </p:spPr>
        <p:txBody>
          <a:bodyPr wrap="none">
            <a:spAutoFit/>
          </a:bodyPr>
          <a:lstStyle/>
          <a:p>
            <a:pPr marL="285750" indent="-285750">
              <a:buFont typeface="Wingdings" panose="05000000000000000000" pitchFamily="2" charset="2"/>
              <a:buChar char="Ø"/>
            </a:pPr>
            <a:r>
              <a:rPr lang="en-IN" sz="2400" b="1" dirty="0">
                <a:latin typeface="+mj-lt"/>
              </a:rPr>
              <a:t>Custom Banner</a:t>
            </a:r>
          </a:p>
        </p:txBody>
      </p:sp>
      <p:sp>
        <p:nvSpPr>
          <p:cNvPr id="6" name="Rectangle 5"/>
          <p:cNvSpPr/>
          <p:nvPr/>
        </p:nvSpPr>
        <p:spPr>
          <a:xfrm>
            <a:off x="946672" y="2159790"/>
            <a:ext cx="10919013" cy="2862322"/>
          </a:xfrm>
          <a:prstGeom prst="rect">
            <a:avLst/>
          </a:prstGeom>
        </p:spPr>
        <p:txBody>
          <a:bodyPr wrap="square">
            <a:spAutoFit/>
          </a:bodyPr>
          <a:lstStyle/>
          <a:p>
            <a:r>
              <a:rPr lang="en-IN" dirty="0" err="1">
                <a:latin typeface="+mj-lt"/>
              </a:rPr>
              <a:t>SpringApplication</a:t>
            </a:r>
            <a:r>
              <a:rPr lang="en-IN" dirty="0">
                <a:latin typeface="+mj-lt"/>
              </a:rPr>
              <a:t> </a:t>
            </a:r>
            <a:r>
              <a:rPr lang="en-IN" b="1" dirty="0">
                <a:latin typeface="+mj-lt"/>
              </a:rPr>
              <a:t>app</a:t>
            </a:r>
            <a:r>
              <a:rPr lang="en-IN" dirty="0">
                <a:latin typeface="+mj-lt"/>
              </a:rPr>
              <a:t> = new </a:t>
            </a:r>
            <a:r>
              <a:rPr lang="en-IN" dirty="0" err="1">
                <a:latin typeface="+mj-lt"/>
              </a:rPr>
              <a:t>SpringApplication</a:t>
            </a:r>
            <a:r>
              <a:rPr lang="en-IN" dirty="0">
                <a:latin typeface="+mj-lt"/>
              </a:rPr>
              <a:t>(</a:t>
            </a:r>
            <a:r>
              <a:rPr lang="en-IN" dirty="0" err="1">
                <a:latin typeface="+mj-lt"/>
              </a:rPr>
              <a:t>SpringBootSimpleApplication.class</a:t>
            </a:r>
            <a:r>
              <a:rPr lang="en-IN" dirty="0">
                <a:latin typeface="+mj-lt"/>
              </a:rPr>
              <a:t>);</a:t>
            </a:r>
          </a:p>
          <a:p>
            <a:r>
              <a:rPr lang="en-IN" dirty="0">
                <a:latin typeface="+mj-lt"/>
              </a:rPr>
              <a:t>	</a:t>
            </a:r>
            <a:r>
              <a:rPr lang="en-IN" dirty="0" err="1" smtClean="0">
                <a:latin typeface="+mj-lt"/>
              </a:rPr>
              <a:t>app.setBanner</a:t>
            </a:r>
            <a:r>
              <a:rPr lang="en-IN" dirty="0" smtClean="0">
                <a:latin typeface="+mj-lt"/>
              </a:rPr>
              <a:t>(new </a:t>
            </a:r>
            <a:r>
              <a:rPr lang="en-IN" dirty="0">
                <a:latin typeface="+mj-lt"/>
              </a:rPr>
              <a:t>Banner()</a:t>
            </a:r>
          </a:p>
          <a:p>
            <a:r>
              <a:rPr lang="en-IN" dirty="0">
                <a:latin typeface="+mj-lt"/>
              </a:rPr>
              <a:t>	</a:t>
            </a:r>
            <a:r>
              <a:rPr lang="en-IN" dirty="0" smtClean="0">
                <a:latin typeface="+mj-lt"/>
              </a:rPr>
              <a:t>{</a:t>
            </a:r>
            <a:endParaRPr lang="en-IN" dirty="0">
              <a:latin typeface="+mj-lt"/>
            </a:endParaRPr>
          </a:p>
          <a:p>
            <a:r>
              <a:rPr lang="en-IN" dirty="0">
                <a:latin typeface="+mj-lt"/>
              </a:rPr>
              <a:t>		@Override</a:t>
            </a:r>
          </a:p>
          <a:p>
            <a:r>
              <a:rPr lang="en-IN" dirty="0">
                <a:latin typeface="+mj-lt"/>
              </a:rPr>
              <a:t>		public void </a:t>
            </a:r>
            <a:r>
              <a:rPr lang="en-IN" dirty="0" err="1">
                <a:latin typeface="+mj-lt"/>
              </a:rPr>
              <a:t>printBanner</a:t>
            </a:r>
            <a:r>
              <a:rPr lang="en-IN" dirty="0">
                <a:latin typeface="+mj-lt"/>
              </a:rPr>
              <a:t>(Environment </a:t>
            </a:r>
            <a:r>
              <a:rPr lang="en-IN" dirty="0" err="1">
                <a:latin typeface="+mj-lt"/>
              </a:rPr>
              <a:t>environment</a:t>
            </a:r>
            <a:r>
              <a:rPr lang="en-IN" dirty="0">
                <a:latin typeface="+mj-lt"/>
              </a:rPr>
              <a:t>, Class&lt;?&gt; </a:t>
            </a:r>
            <a:r>
              <a:rPr lang="en-IN" dirty="0" smtClean="0">
                <a:latin typeface="+mj-lt"/>
              </a:rPr>
              <a:t>						</a:t>
            </a:r>
            <a:r>
              <a:rPr lang="en-IN" dirty="0" err="1" smtClean="0">
                <a:latin typeface="+mj-lt"/>
              </a:rPr>
              <a:t>sourceClass</a:t>
            </a:r>
            <a:r>
              <a:rPr lang="en-IN" dirty="0">
                <a:latin typeface="+mj-lt"/>
              </a:rPr>
              <a:t>, </a:t>
            </a:r>
            <a:r>
              <a:rPr lang="en-IN" dirty="0" smtClean="0">
                <a:latin typeface="+mj-lt"/>
              </a:rPr>
              <a:t>	</a:t>
            </a:r>
            <a:r>
              <a:rPr lang="en-IN" dirty="0" err="1" smtClean="0">
                <a:latin typeface="+mj-lt"/>
              </a:rPr>
              <a:t>PrintStream</a:t>
            </a:r>
            <a:r>
              <a:rPr lang="en-IN" dirty="0" smtClean="0">
                <a:latin typeface="+mj-lt"/>
              </a:rPr>
              <a:t> </a:t>
            </a:r>
            <a:r>
              <a:rPr lang="en-IN" dirty="0">
                <a:latin typeface="+mj-lt"/>
              </a:rPr>
              <a:t>out)</a:t>
            </a:r>
          </a:p>
          <a:p>
            <a:r>
              <a:rPr lang="en-IN" dirty="0">
                <a:latin typeface="+mj-lt"/>
              </a:rPr>
              <a:t>		{</a:t>
            </a:r>
          </a:p>
          <a:p>
            <a:r>
              <a:rPr lang="en-IN" dirty="0">
                <a:latin typeface="+mj-lt"/>
              </a:rPr>
              <a:t>		</a:t>
            </a:r>
            <a:r>
              <a:rPr lang="en-IN" dirty="0" smtClean="0">
                <a:latin typeface="+mj-lt"/>
              </a:rPr>
              <a:t>   </a:t>
            </a:r>
            <a:r>
              <a:rPr lang="en-IN" dirty="0" err="1" smtClean="0">
                <a:latin typeface="+mj-lt"/>
              </a:rPr>
              <a:t>out.print</a:t>
            </a:r>
            <a:r>
              <a:rPr lang="en-IN" dirty="0">
                <a:latin typeface="+mj-lt"/>
              </a:rPr>
              <a:t>("\n\n\</a:t>
            </a:r>
            <a:r>
              <a:rPr lang="en-IN" dirty="0" err="1">
                <a:latin typeface="+mj-lt"/>
              </a:rPr>
              <a:t>tThis</a:t>
            </a:r>
            <a:r>
              <a:rPr lang="en-IN" dirty="0">
                <a:latin typeface="+mj-lt"/>
              </a:rPr>
              <a:t> is my own </a:t>
            </a:r>
            <a:r>
              <a:rPr lang="en-IN" dirty="0" smtClean="0">
                <a:latin typeface="+mj-lt"/>
              </a:rPr>
              <a:t>banner</a:t>
            </a:r>
            <a:r>
              <a:rPr lang="en-IN" dirty="0">
                <a:latin typeface="+mj-lt"/>
              </a:rPr>
              <a:t>!\n\n".</a:t>
            </a:r>
            <a:r>
              <a:rPr lang="en-IN" dirty="0" err="1">
                <a:latin typeface="+mj-lt"/>
              </a:rPr>
              <a:t>toUpperCase</a:t>
            </a:r>
            <a:r>
              <a:rPr lang="en-IN" dirty="0">
                <a:latin typeface="+mj-lt"/>
              </a:rPr>
              <a:t>());</a:t>
            </a:r>
          </a:p>
          <a:p>
            <a:r>
              <a:rPr lang="en-IN" dirty="0">
                <a:latin typeface="+mj-lt"/>
              </a:rPr>
              <a:t>		}</a:t>
            </a:r>
          </a:p>
          <a:p>
            <a:r>
              <a:rPr lang="en-IN" dirty="0">
                <a:latin typeface="+mj-lt"/>
              </a:rPr>
              <a:t>	</a:t>
            </a:r>
            <a:r>
              <a:rPr lang="en-IN" dirty="0" smtClean="0">
                <a:latin typeface="+mj-lt"/>
              </a:rPr>
              <a:t>});</a:t>
            </a:r>
            <a:endParaRPr lang="en-IN" dirty="0">
              <a:latin typeface="+mj-lt"/>
            </a:endParaRPr>
          </a:p>
        </p:txBody>
      </p:sp>
    </p:spTree>
    <p:extLst>
      <p:ext uri="{BB962C8B-B14F-4D97-AF65-F5344CB8AC3E}">
        <p14:creationId xmlns:p14="http://schemas.microsoft.com/office/powerpoint/2010/main" val="3615308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Spring Boot features</a:t>
            </a:r>
            <a:endParaRPr lang="en-IN" b="1" dirty="0"/>
          </a:p>
        </p:txBody>
      </p:sp>
      <p:sp>
        <p:nvSpPr>
          <p:cNvPr id="5" name="Rectangle 4"/>
          <p:cNvSpPr/>
          <p:nvPr/>
        </p:nvSpPr>
        <p:spPr>
          <a:xfrm>
            <a:off x="646111" y="1483916"/>
            <a:ext cx="4551246" cy="461665"/>
          </a:xfrm>
          <a:prstGeom prst="rect">
            <a:avLst/>
          </a:prstGeom>
        </p:spPr>
        <p:txBody>
          <a:bodyPr wrap="none">
            <a:spAutoFit/>
          </a:bodyPr>
          <a:lstStyle/>
          <a:p>
            <a:pPr marL="285750" indent="-285750">
              <a:buFont typeface="Wingdings" panose="05000000000000000000" pitchFamily="2" charset="2"/>
              <a:buChar char="Ø"/>
            </a:pPr>
            <a:r>
              <a:rPr lang="en-IN" sz="2400" b="1" dirty="0" smtClean="0">
                <a:latin typeface="+mj-lt"/>
              </a:rPr>
              <a:t>SpringApplicationBuilder</a:t>
            </a:r>
            <a:endParaRPr lang="en-IN" sz="2400" b="1" dirty="0">
              <a:latin typeface="+mj-lt"/>
            </a:endParaRPr>
          </a:p>
        </p:txBody>
      </p:sp>
      <p:sp>
        <p:nvSpPr>
          <p:cNvPr id="6" name="Rectangle 5"/>
          <p:cNvSpPr/>
          <p:nvPr/>
        </p:nvSpPr>
        <p:spPr>
          <a:xfrm>
            <a:off x="946672" y="1964599"/>
            <a:ext cx="10919013" cy="1200329"/>
          </a:xfrm>
          <a:prstGeom prst="rect">
            <a:avLst/>
          </a:prstGeom>
        </p:spPr>
        <p:txBody>
          <a:bodyPr wrap="square">
            <a:spAutoFit/>
          </a:bodyPr>
          <a:lstStyle/>
          <a:p>
            <a:r>
              <a:rPr lang="en-IN" dirty="0" smtClean="0">
                <a:latin typeface="+mj-lt"/>
              </a:rPr>
              <a:t>1. If </a:t>
            </a:r>
            <a:r>
              <a:rPr lang="en-IN" dirty="0">
                <a:latin typeface="+mj-lt"/>
              </a:rPr>
              <a:t>you need to build an </a:t>
            </a:r>
            <a:r>
              <a:rPr lang="en-IN" dirty="0" err="1">
                <a:latin typeface="+mj-lt"/>
              </a:rPr>
              <a:t>ApplicationContext</a:t>
            </a:r>
            <a:r>
              <a:rPr lang="en-IN" dirty="0">
                <a:latin typeface="+mj-lt"/>
              </a:rPr>
              <a:t> hierarchy (multiple contexts with a </a:t>
            </a:r>
            <a:r>
              <a:rPr lang="en-IN" dirty="0" smtClean="0">
                <a:latin typeface="+mj-lt"/>
              </a:rPr>
              <a:t>							parent/ child </a:t>
            </a:r>
            <a:r>
              <a:rPr lang="en-IN" dirty="0">
                <a:latin typeface="+mj-lt"/>
              </a:rPr>
              <a:t>relationship), </a:t>
            </a:r>
            <a:endParaRPr lang="en-IN" dirty="0" smtClean="0">
              <a:latin typeface="+mj-lt"/>
            </a:endParaRPr>
          </a:p>
          <a:p>
            <a:endParaRPr lang="en-IN" dirty="0">
              <a:latin typeface="+mj-lt"/>
            </a:endParaRPr>
          </a:p>
          <a:p>
            <a:r>
              <a:rPr lang="en-IN" dirty="0" smtClean="0">
                <a:latin typeface="+mj-lt"/>
              </a:rPr>
              <a:t>2. If </a:t>
            </a:r>
            <a:r>
              <a:rPr lang="en-IN" dirty="0">
                <a:latin typeface="+mj-lt"/>
              </a:rPr>
              <a:t>you just prefer using a ‘fluent’ builder </a:t>
            </a:r>
            <a:r>
              <a:rPr lang="en-IN" dirty="0" smtClean="0">
                <a:latin typeface="+mj-lt"/>
              </a:rPr>
              <a:t>API</a:t>
            </a:r>
            <a:r>
              <a:rPr lang="en-IN" dirty="0">
                <a:latin typeface="+mj-lt"/>
              </a:rPr>
              <a:t>.</a:t>
            </a:r>
          </a:p>
        </p:txBody>
      </p:sp>
      <p:sp>
        <p:nvSpPr>
          <p:cNvPr id="3" name="Rectangle 2"/>
          <p:cNvSpPr/>
          <p:nvPr/>
        </p:nvSpPr>
        <p:spPr>
          <a:xfrm>
            <a:off x="946672" y="3574328"/>
            <a:ext cx="8667077" cy="2862322"/>
          </a:xfrm>
          <a:prstGeom prst="rect">
            <a:avLst/>
          </a:prstGeom>
        </p:spPr>
        <p:txBody>
          <a:bodyPr wrap="square">
            <a:spAutoFit/>
          </a:bodyPr>
          <a:lstStyle/>
          <a:p>
            <a:r>
              <a:rPr lang="en-IN" dirty="0" smtClean="0">
                <a:latin typeface="+mj-lt"/>
              </a:rPr>
              <a:t>Example 1: new </a:t>
            </a:r>
            <a:r>
              <a:rPr lang="en-IN" dirty="0">
                <a:latin typeface="+mj-lt"/>
              </a:rPr>
              <a:t>SpringApplicationBuilder() </a:t>
            </a:r>
          </a:p>
          <a:p>
            <a:r>
              <a:rPr lang="en-IN" dirty="0">
                <a:latin typeface="+mj-lt"/>
              </a:rPr>
              <a:t>                  .</a:t>
            </a:r>
            <a:r>
              <a:rPr lang="en-IN" dirty="0" err="1">
                <a:latin typeface="+mj-lt"/>
              </a:rPr>
              <a:t>bannerMode</a:t>
            </a:r>
            <a:r>
              <a:rPr lang="en-IN" dirty="0">
                <a:latin typeface="+mj-lt"/>
              </a:rPr>
              <a:t>(</a:t>
            </a:r>
            <a:r>
              <a:rPr lang="en-IN" dirty="0" err="1">
                <a:latin typeface="+mj-lt"/>
              </a:rPr>
              <a:t>Banner.Mode.OFF</a:t>
            </a:r>
            <a:r>
              <a:rPr lang="en-IN" dirty="0">
                <a:latin typeface="+mj-lt"/>
              </a:rPr>
              <a:t>) </a:t>
            </a:r>
          </a:p>
          <a:p>
            <a:r>
              <a:rPr lang="en-IN" dirty="0">
                <a:latin typeface="+mj-lt"/>
              </a:rPr>
              <a:t>                  .sources(</a:t>
            </a:r>
            <a:r>
              <a:rPr lang="en-IN" dirty="0" err="1">
                <a:latin typeface="+mj-lt"/>
              </a:rPr>
              <a:t>SimpleSpringBootApplication.class</a:t>
            </a:r>
            <a:r>
              <a:rPr lang="en-IN" dirty="0">
                <a:latin typeface="+mj-lt"/>
              </a:rPr>
              <a:t>) </a:t>
            </a:r>
          </a:p>
          <a:p>
            <a:r>
              <a:rPr lang="en-IN" dirty="0">
                <a:latin typeface="+mj-lt"/>
              </a:rPr>
              <a:t>                  .run(</a:t>
            </a:r>
            <a:r>
              <a:rPr lang="en-IN" dirty="0" err="1">
                <a:latin typeface="+mj-lt"/>
              </a:rPr>
              <a:t>args</a:t>
            </a:r>
            <a:r>
              <a:rPr lang="en-IN" dirty="0">
                <a:latin typeface="+mj-lt"/>
              </a:rPr>
              <a:t>); </a:t>
            </a:r>
            <a:endParaRPr lang="en-IN" dirty="0" smtClean="0">
              <a:latin typeface="+mj-lt"/>
            </a:endParaRPr>
          </a:p>
          <a:p>
            <a:endParaRPr lang="en-IN" dirty="0">
              <a:latin typeface="+mj-lt"/>
            </a:endParaRPr>
          </a:p>
          <a:p>
            <a:r>
              <a:rPr lang="en-IN" dirty="0">
                <a:latin typeface="+mj-lt"/>
              </a:rPr>
              <a:t>Example 2: new SpringApplicationBuilder()</a:t>
            </a:r>
          </a:p>
          <a:p>
            <a:pPr lvl="3"/>
            <a:r>
              <a:rPr lang="en-IN" dirty="0">
                <a:latin typeface="+mj-lt"/>
              </a:rPr>
              <a:t>        .sources(</a:t>
            </a:r>
            <a:r>
              <a:rPr lang="en-IN" dirty="0" err="1">
                <a:latin typeface="+mj-lt"/>
              </a:rPr>
              <a:t>Parent.class</a:t>
            </a:r>
            <a:r>
              <a:rPr lang="en-IN" dirty="0">
                <a:latin typeface="+mj-lt"/>
              </a:rPr>
              <a:t>)</a:t>
            </a:r>
          </a:p>
          <a:p>
            <a:pPr lvl="3"/>
            <a:r>
              <a:rPr lang="en-IN" dirty="0">
                <a:latin typeface="+mj-lt"/>
              </a:rPr>
              <a:t>        .child(</a:t>
            </a:r>
            <a:r>
              <a:rPr lang="en-IN" dirty="0" err="1">
                <a:latin typeface="+mj-lt"/>
              </a:rPr>
              <a:t>Application.class</a:t>
            </a:r>
            <a:r>
              <a:rPr lang="en-IN" dirty="0">
                <a:latin typeface="+mj-lt"/>
              </a:rPr>
              <a:t>)</a:t>
            </a:r>
          </a:p>
          <a:p>
            <a:pPr lvl="3"/>
            <a:r>
              <a:rPr lang="en-IN" dirty="0">
                <a:latin typeface="+mj-lt"/>
              </a:rPr>
              <a:t>        .</a:t>
            </a:r>
            <a:r>
              <a:rPr lang="en-IN" dirty="0" err="1">
                <a:latin typeface="+mj-lt"/>
              </a:rPr>
              <a:t>bannerMode</a:t>
            </a:r>
            <a:r>
              <a:rPr lang="en-IN" dirty="0">
                <a:latin typeface="+mj-lt"/>
              </a:rPr>
              <a:t>(</a:t>
            </a:r>
            <a:r>
              <a:rPr lang="en-IN" dirty="0" err="1">
                <a:latin typeface="+mj-lt"/>
              </a:rPr>
              <a:t>Banner.Mode.OFF</a:t>
            </a:r>
            <a:r>
              <a:rPr lang="en-IN" dirty="0">
                <a:latin typeface="+mj-lt"/>
              </a:rPr>
              <a:t>)</a:t>
            </a:r>
          </a:p>
          <a:p>
            <a:pPr lvl="3"/>
            <a:r>
              <a:rPr lang="en-IN" dirty="0">
                <a:latin typeface="+mj-lt"/>
              </a:rPr>
              <a:t>        .run(</a:t>
            </a:r>
            <a:r>
              <a:rPr lang="en-IN" dirty="0" err="1">
                <a:latin typeface="+mj-lt"/>
              </a:rPr>
              <a:t>args</a:t>
            </a:r>
            <a:r>
              <a:rPr lang="en-IN" dirty="0">
                <a:latin typeface="+mj-lt"/>
              </a:rPr>
              <a:t>);</a:t>
            </a:r>
          </a:p>
        </p:txBody>
      </p:sp>
    </p:spTree>
    <p:extLst>
      <p:ext uri="{BB962C8B-B14F-4D97-AF65-F5344CB8AC3E}">
        <p14:creationId xmlns:p14="http://schemas.microsoft.com/office/powerpoint/2010/main" val="3335420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features</a:t>
            </a:r>
            <a:endParaRPr lang="en-IN" dirty="0"/>
          </a:p>
        </p:txBody>
      </p:sp>
      <p:sp>
        <p:nvSpPr>
          <p:cNvPr id="4" name="Rectangle 3"/>
          <p:cNvSpPr/>
          <p:nvPr/>
        </p:nvSpPr>
        <p:spPr>
          <a:xfrm>
            <a:off x="646111" y="1331313"/>
            <a:ext cx="7157729" cy="461665"/>
          </a:xfrm>
          <a:prstGeom prst="rect">
            <a:avLst/>
          </a:prstGeom>
        </p:spPr>
        <p:txBody>
          <a:bodyPr wrap="none">
            <a:spAutoFit/>
          </a:bodyPr>
          <a:lstStyle/>
          <a:p>
            <a:pPr marL="342900" indent="-342900">
              <a:buFont typeface="Wingdings" panose="05000000000000000000" pitchFamily="2" charset="2"/>
              <a:buChar char="Ø"/>
            </a:pPr>
            <a:r>
              <a:rPr lang="en-IN" sz="2400" b="1" dirty="0" err="1">
                <a:latin typeface="+mj-lt"/>
              </a:rPr>
              <a:t>ApplicationRunner</a:t>
            </a:r>
            <a:r>
              <a:rPr lang="en-IN" sz="2400" b="1" dirty="0">
                <a:latin typeface="+mj-lt"/>
              </a:rPr>
              <a:t> and </a:t>
            </a:r>
            <a:r>
              <a:rPr lang="en-IN" sz="2400" b="1" dirty="0" err="1">
                <a:latin typeface="+mj-lt"/>
              </a:rPr>
              <a:t>CommandLineRunner</a:t>
            </a:r>
            <a:endParaRPr lang="en-IN" sz="2400" b="1" dirty="0">
              <a:latin typeface="+mj-lt"/>
            </a:endParaRPr>
          </a:p>
        </p:txBody>
      </p:sp>
      <p:sp>
        <p:nvSpPr>
          <p:cNvPr id="5" name="Rectangle 4"/>
          <p:cNvSpPr/>
          <p:nvPr/>
        </p:nvSpPr>
        <p:spPr>
          <a:xfrm>
            <a:off x="481262" y="2274838"/>
            <a:ext cx="11710737" cy="3139321"/>
          </a:xfrm>
          <a:prstGeom prst="rect">
            <a:avLst/>
          </a:prstGeom>
        </p:spPr>
        <p:txBody>
          <a:bodyPr wrap="square">
            <a:spAutoFit/>
          </a:bodyPr>
          <a:lstStyle/>
          <a:p>
            <a:pPr marL="285750" indent="-285750">
              <a:buFont typeface="Arial" panose="020B0604020202020204" pitchFamily="34" charset="0"/>
              <a:buChar char="•"/>
            </a:pPr>
            <a:r>
              <a:rPr lang="en-IN" dirty="0">
                <a:latin typeface="+mj-lt"/>
              </a:rPr>
              <a:t> </a:t>
            </a:r>
            <a:r>
              <a:rPr lang="en-IN" dirty="0" err="1">
                <a:latin typeface="+mj-lt"/>
              </a:rPr>
              <a:t>CommandLineRunner</a:t>
            </a:r>
            <a:r>
              <a:rPr lang="en-IN" dirty="0">
                <a:latin typeface="+mj-lt"/>
              </a:rPr>
              <a:t>  exposes the  public </a:t>
            </a:r>
            <a:r>
              <a:rPr lang="en-IN" dirty="0" smtClean="0">
                <a:latin typeface="+mj-lt"/>
              </a:rPr>
              <a:t>void run(String</a:t>
            </a:r>
            <a:r>
              <a:rPr lang="en-IN" dirty="0">
                <a:latin typeface="+mj-lt"/>
              </a:rPr>
              <a:t>... </a:t>
            </a:r>
            <a:r>
              <a:rPr lang="en-IN" dirty="0" err="1">
                <a:latin typeface="+mj-lt"/>
              </a:rPr>
              <a:t>args</a:t>
            </a:r>
            <a:r>
              <a:rPr lang="en-IN" dirty="0">
                <a:latin typeface="+mj-lt"/>
              </a:rPr>
              <a:t>)  </a:t>
            </a:r>
            <a:r>
              <a:rPr lang="en-IN" dirty="0" smtClean="0">
                <a:latin typeface="+mj-lt"/>
              </a:rPr>
              <a:t>method</a:t>
            </a:r>
          </a:p>
          <a:p>
            <a:endParaRPr lang="en-IN" dirty="0">
              <a:latin typeface="+mj-lt"/>
            </a:endParaRPr>
          </a:p>
          <a:p>
            <a:pPr marL="285750" indent="-285750">
              <a:buFont typeface="Arial" panose="020B0604020202020204" pitchFamily="34" charset="0"/>
              <a:buChar char="•"/>
            </a:pPr>
            <a:r>
              <a:rPr lang="en-IN" dirty="0">
                <a:latin typeface="+mj-lt"/>
              </a:rPr>
              <a:t> </a:t>
            </a:r>
            <a:r>
              <a:rPr lang="en-IN" dirty="0" err="1">
                <a:latin typeface="+mj-lt"/>
              </a:rPr>
              <a:t>ApplicationRunner</a:t>
            </a:r>
            <a:r>
              <a:rPr lang="en-IN" dirty="0">
                <a:latin typeface="+mj-lt"/>
              </a:rPr>
              <a:t>  exposes the  public void run(</a:t>
            </a:r>
            <a:r>
              <a:rPr lang="en-IN" dirty="0" err="1">
                <a:latin typeface="+mj-lt"/>
              </a:rPr>
              <a:t>ApplicationArguments</a:t>
            </a:r>
            <a:r>
              <a:rPr lang="en-IN" dirty="0">
                <a:latin typeface="+mj-lt"/>
              </a:rPr>
              <a:t> </a:t>
            </a:r>
            <a:r>
              <a:rPr lang="en-IN" dirty="0" err="1">
                <a:latin typeface="+mj-lt"/>
              </a:rPr>
              <a:t>args</a:t>
            </a:r>
            <a:r>
              <a:rPr lang="en-IN" dirty="0">
                <a:latin typeface="+mj-lt"/>
              </a:rPr>
              <a:t>)  method. </a:t>
            </a:r>
            <a:endParaRPr lang="en-IN" dirty="0" smtClean="0">
              <a:latin typeface="+mj-lt"/>
            </a:endParaRPr>
          </a:p>
          <a:p>
            <a:endParaRPr lang="en-IN" dirty="0">
              <a:latin typeface="+mj-lt"/>
            </a:endParaRPr>
          </a:p>
          <a:p>
            <a:r>
              <a:rPr lang="en-IN" dirty="0" smtClean="0">
                <a:latin typeface="+mj-lt"/>
              </a:rPr>
              <a:t>These are practically </a:t>
            </a:r>
            <a:r>
              <a:rPr lang="en-IN" dirty="0">
                <a:latin typeface="+mj-lt"/>
              </a:rPr>
              <a:t>the same. It’s not necessary to implement both at the same time; </a:t>
            </a:r>
            <a:endParaRPr lang="en-IN" dirty="0" smtClean="0">
              <a:latin typeface="+mj-lt"/>
            </a:endParaRPr>
          </a:p>
          <a:p>
            <a:endParaRPr lang="en-IN" dirty="0">
              <a:latin typeface="+mj-lt"/>
            </a:endParaRPr>
          </a:p>
          <a:p>
            <a:r>
              <a:rPr lang="en-IN" dirty="0" smtClean="0">
                <a:latin typeface="+mj-lt"/>
              </a:rPr>
              <a:t>If you want </a:t>
            </a:r>
            <a:r>
              <a:rPr lang="en-IN" dirty="0">
                <a:latin typeface="+mj-lt"/>
              </a:rPr>
              <a:t>to have </a:t>
            </a:r>
            <a:r>
              <a:rPr lang="en-IN" dirty="0" smtClean="0">
                <a:latin typeface="+mj-lt"/>
              </a:rPr>
              <a:t>more control </a:t>
            </a:r>
            <a:r>
              <a:rPr lang="en-IN" dirty="0">
                <a:latin typeface="+mj-lt"/>
              </a:rPr>
              <a:t>over the </a:t>
            </a:r>
            <a:r>
              <a:rPr lang="en-IN" dirty="0" smtClean="0">
                <a:latin typeface="+mj-lt"/>
              </a:rPr>
              <a:t>arguments, implement </a:t>
            </a:r>
            <a:r>
              <a:rPr lang="en-IN" dirty="0">
                <a:latin typeface="+mj-lt"/>
              </a:rPr>
              <a:t>the </a:t>
            </a:r>
            <a:r>
              <a:rPr lang="en-IN" dirty="0" err="1" smtClean="0">
                <a:latin typeface="+mj-lt"/>
              </a:rPr>
              <a:t>ApplicationRunner</a:t>
            </a:r>
            <a:r>
              <a:rPr lang="en-IN" dirty="0" smtClean="0">
                <a:latin typeface="+mj-lt"/>
              </a:rPr>
              <a:t>  </a:t>
            </a:r>
            <a:r>
              <a:rPr lang="en-IN" dirty="0">
                <a:latin typeface="+mj-lt"/>
              </a:rPr>
              <a:t>interface</a:t>
            </a:r>
            <a:r>
              <a:rPr lang="en-IN" dirty="0" smtClean="0">
                <a:latin typeface="+mj-lt"/>
              </a:rPr>
              <a:t>.</a:t>
            </a:r>
          </a:p>
          <a:p>
            <a:endParaRPr lang="en-IN" dirty="0">
              <a:latin typeface="+mj-lt"/>
            </a:endParaRPr>
          </a:p>
          <a:p>
            <a:pPr marL="285750" indent="-285750">
              <a:buFont typeface="Arial" panose="020B0604020202020204" pitchFamily="34" charset="0"/>
              <a:buChar char="•"/>
            </a:pPr>
            <a:r>
              <a:rPr lang="en-IN" dirty="0" err="1">
                <a:latin typeface="+mj-lt"/>
              </a:rPr>
              <a:t>InitializingBean</a:t>
            </a:r>
            <a:r>
              <a:rPr lang="en-IN" dirty="0">
                <a:latin typeface="+mj-lt"/>
              </a:rPr>
              <a:t>: This particular class is always called when the Spring engine is </a:t>
            </a:r>
          </a:p>
          <a:p>
            <a:r>
              <a:rPr lang="en-IN" dirty="0" smtClean="0">
                <a:latin typeface="+mj-lt"/>
              </a:rPr>
              <a:t>  creating </a:t>
            </a:r>
            <a:r>
              <a:rPr lang="en-IN" dirty="0">
                <a:latin typeface="+mj-lt"/>
              </a:rPr>
              <a:t>the instance to initialize it.</a:t>
            </a:r>
          </a:p>
        </p:txBody>
      </p:sp>
    </p:spTree>
    <p:extLst>
      <p:ext uri="{BB962C8B-B14F-4D97-AF65-F5344CB8AC3E}">
        <p14:creationId xmlns:p14="http://schemas.microsoft.com/office/powerpoint/2010/main" val="2215896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4" name="Rectangle 3"/>
          <p:cNvSpPr/>
          <p:nvPr/>
        </p:nvSpPr>
        <p:spPr>
          <a:xfrm>
            <a:off x="481263" y="1299190"/>
            <a:ext cx="11381874" cy="4247317"/>
          </a:xfrm>
          <a:prstGeom prst="rect">
            <a:avLst/>
          </a:prstGeom>
        </p:spPr>
        <p:txBody>
          <a:bodyPr wrap="square">
            <a:spAutoFit/>
          </a:bodyPr>
          <a:lstStyle/>
          <a:p>
            <a:r>
              <a:rPr lang="en-IN" dirty="0">
                <a:latin typeface="+mj-lt"/>
              </a:rPr>
              <a:t>Spring Boot has different options for saving your application configuration</a:t>
            </a:r>
            <a:r>
              <a:rPr lang="en-IN" dirty="0" smtClean="0">
                <a:latin typeface="+mj-lt"/>
              </a:rPr>
              <a:t>:</a:t>
            </a:r>
          </a:p>
          <a:p>
            <a:endParaRPr lang="en-IN" dirty="0" smtClean="0">
              <a:latin typeface="+mj-lt"/>
            </a:endParaRPr>
          </a:p>
          <a:p>
            <a:endParaRPr lang="en-IN" dirty="0">
              <a:latin typeface="+mj-lt"/>
            </a:endParaRPr>
          </a:p>
          <a:p>
            <a:r>
              <a:rPr lang="en-IN" dirty="0">
                <a:latin typeface="+mj-lt"/>
              </a:rPr>
              <a:t>•  </a:t>
            </a:r>
            <a:r>
              <a:rPr lang="en-IN" b="1" dirty="0" err="1" smtClean="0">
                <a:latin typeface="+mj-lt"/>
              </a:rPr>
              <a:t>application.properties</a:t>
            </a:r>
            <a:r>
              <a:rPr lang="en-IN" dirty="0" smtClean="0">
                <a:latin typeface="+mj-lt"/>
              </a:rPr>
              <a:t> , </a:t>
            </a:r>
            <a:r>
              <a:rPr lang="en-IN" dirty="0">
                <a:latin typeface="+mj-lt"/>
              </a:rPr>
              <a:t>which should be located in the </a:t>
            </a:r>
            <a:r>
              <a:rPr lang="en-IN" dirty="0" smtClean="0">
                <a:latin typeface="+mj-lt"/>
              </a:rPr>
              <a:t>root </a:t>
            </a:r>
            <a:r>
              <a:rPr lang="en-IN" dirty="0" err="1">
                <a:latin typeface="+mj-lt"/>
              </a:rPr>
              <a:t>classpath</a:t>
            </a:r>
            <a:r>
              <a:rPr lang="en-IN" dirty="0">
                <a:latin typeface="+mj-lt"/>
              </a:rPr>
              <a:t> of </a:t>
            </a:r>
            <a:r>
              <a:rPr lang="en-IN" dirty="0" smtClean="0">
                <a:latin typeface="+mj-lt"/>
              </a:rPr>
              <a:t>your  application</a:t>
            </a:r>
          </a:p>
          <a:p>
            <a:r>
              <a:rPr lang="en-IN" dirty="0" smtClean="0">
                <a:latin typeface="+mj-lt"/>
              </a:rPr>
              <a:t> </a:t>
            </a:r>
          </a:p>
          <a:p>
            <a:endParaRPr lang="en-IN" dirty="0">
              <a:latin typeface="+mj-lt"/>
            </a:endParaRPr>
          </a:p>
          <a:p>
            <a:r>
              <a:rPr lang="en-IN" dirty="0" smtClean="0">
                <a:latin typeface="+mj-lt"/>
              </a:rPr>
              <a:t>•  </a:t>
            </a:r>
            <a:r>
              <a:rPr lang="en-IN" b="1" dirty="0" smtClean="0">
                <a:latin typeface="+mj-lt"/>
              </a:rPr>
              <a:t>YAML</a:t>
            </a:r>
            <a:r>
              <a:rPr lang="en-IN" dirty="0" smtClean="0">
                <a:latin typeface="+mj-lt"/>
              </a:rPr>
              <a:t> </a:t>
            </a:r>
            <a:r>
              <a:rPr lang="en-IN" dirty="0">
                <a:latin typeface="+mj-lt"/>
              </a:rPr>
              <a:t>notation file </a:t>
            </a:r>
            <a:r>
              <a:rPr lang="en-IN" dirty="0" smtClean="0">
                <a:latin typeface="+mj-lt"/>
              </a:rPr>
              <a:t>named </a:t>
            </a:r>
            <a:r>
              <a:rPr lang="en-IN" dirty="0" err="1" smtClean="0">
                <a:latin typeface="+mj-lt"/>
              </a:rPr>
              <a:t>application.yml</a:t>
            </a:r>
            <a:r>
              <a:rPr lang="en-IN" dirty="0" smtClean="0">
                <a:latin typeface="+mj-lt"/>
              </a:rPr>
              <a:t>  also </a:t>
            </a:r>
            <a:r>
              <a:rPr lang="en-IN" dirty="0">
                <a:latin typeface="+mj-lt"/>
              </a:rPr>
              <a:t>needs to </a:t>
            </a:r>
            <a:r>
              <a:rPr lang="en-IN" dirty="0" smtClean="0">
                <a:latin typeface="+mj-lt"/>
              </a:rPr>
              <a:t>be located </a:t>
            </a:r>
            <a:r>
              <a:rPr lang="en-IN" dirty="0">
                <a:latin typeface="+mj-lt"/>
              </a:rPr>
              <a:t>in the </a:t>
            </a:r>
            <a:r>
              <a:rPr lang="en-IN" dirty="0" smtClean="0">
                <a:latin typeface="+mj-lt"/>
              </a:rPr>
              <a:t>root </a:t>
            </a:r>
            <a:r>
              <a:rPr lang="en-IN" dirty="0" err="1" smtClean="0">
                <a:latin typeface="+mj-lt"/>
              </a:rPr>
              <a:t>classpath</a:t>
            </a:r>
            <a:endParaRPr lang="en-IN" dirty="0" smtClean="0">
              <a:latin typeface="+mj-lt"/>
            </a:endParaRPr>
          </a:p>
          <a:p>
            <a:endParaRPr lang="en-IN" dirty="0" smtClean="0">
              <a:latin typeface="+mj-lt"/>
            </a:endParaRPr>
          </a:p>
          <a:p>
            <a:endParaRPr lang="en-IN" dirty="0">
              <a:latin typeface="+mj-lt"/>
            </a:endParaRPr>
          </a:p>
          <a:p>
            <a:r>
              <a:rPr lang="en-IN" dirty="0">
                <a:latin typeface="+mj-lt"/>
              </a:rPr>
              <a:t>•  </a:t>
            </a:r>
            <a:r>
              <a:rPr lang="en-IN" b="1" dirty="0" smtClean="0">
                <a:latin typeface="+mj-lt"/>
              </a:rPr>
              <a:t>environment</a:t>
            </a:r>
            <a:r>
              <a:rPr lang="en-IN" dirty="0" smtClean="0">
                <a:latin typeface="+mj-lt"/>
              </a:rPr>
              <a:t> </a:t>
            </a:r>
            <a:r>
              <a:rPr lang="en-IN" b="1" dirty="0">
                <a:latin typeface="+mj-lt"/>
              </a:rPr>
              <a:t>variables</a:t>
            </a:r>
            <a:r>
              <a:rPr lang="en-IN" dirty="0">
                <a:latin typeface="+mj-lt"/>
              </a:rPr>
              <a:t>.   This is becoming the default practices for </a:t>
            </a:r>
            <a:r>
              <a:rPr lang="en-IN" dirty="0" smtClean="0">
                <a:latin typeface="+mj-lt"/>
              </a:rPr>
              <a:t>cloud scenarios</a:t>
            </a:r>
            <a:r>
              <a:rPr lang="en-IN" dirty="0">
                <a:latin typeface="+mj-lt"/>
              </a:rPr>
              <a:t>.  </a:t>
            </a:r>
            <a:endParaRPr lang="en-IN" dirty="0" smtClean="0">
              <a:latin typeface="+mj-lt"/>
            </a:endParaRPr>
          </a:p>
          <a:p>
            <a:r>
              <a:rPr lang="en-IN" dirty="0" smtClean="0">
                <a:latin typeface="+mj-lt"/>
              </a:rPr>
              <a:t>   </a:t>
            </a:r>
          </a:p>
          <a:p>
            <a:endParaRPr lang="en-IN" dirty="0">
              <a:latin typeface="+mj-lt"/>
            </a:endParaRPr>
          </a:p>
          <a:p>
            <a:r>
              <a:rPr lang="en-IN" dirty="0">
                <a:latin typeface="+mj-lt"/>
              </a:rPr>
              <a:t>•  </a:t>
            </a:r>
            <a:r>
              <a:rPr lang="en-IN" b="1" dirty="0" smtClean="0">
                <a:latin typeface="+mj-lt"/>
              </a:rPr>
              <a:t>command-line </a:t>
            </a:r>
            <a:r>
              <a:rPr lang="en-IN" b="1" dirty="0">
                <a:latin typeface="+mj-lt"/>
              </a:rPr>
              <a:t>arguments</a:t>
            </a:r>
            <a:r>
              <a:rPr lang="en-IN" dirty="0">
                <a:latin typeface="+mj-lt"/>
              </a:rPr>
              <a:t>.</a:t>
            </a:r>
          </a:p>
        </p:txBody>
      </p:sp>
    </p:spTree>
    <p:extLst>
      <p:ext uri="{BB962C8B-B14F-4D97-AF65-F5344CB8AC3E}">
        <p14:creationId xmlns:p14="http://schemas.microsoft.com/office/powerpoint/2010/main" val="95520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3" name="Rectangle 2"/>
          <p:cNvSpPr/>
          <p:nvPr/>
        </p:nvSpPr>
        <p:spPr>
          <a:xfrm>
            <a:off x="433137" y="1450539"/>
            <a:ext cx="11598442" cy="2031325"/>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Complete </a:t>
            </a:r>
            <a:r>
              <a:rPr lang="en-IN" dirty="0">
                <a:latin typeface="+mj-lt"/>
              </a:rPr>
              <a:t>list of the common application </a:t>
            </a:r>
            <a:r>
              <a:rPr lang="en-IN" dirty="0" smtClean="0">
                <a:latin typeface="+mj-lt"/>
              </a:rPr>
              <a:t>properties :</a:t>
            </a:r>
          </a:p>
          <a:p>
            <a:r>
              <a:rPr lang="en-IN" dirty="0" smtClean="0">
                <a:latin typeface="+mj-lt"/>
              </a:rPr>
              <a:t> </a:t>
            </a:r>
            <a:endParaRPr lang="en-IN" dirty="0">
              <a:latin typeface="+mj-lt"/>
            </a:endParaRPr>
          </a:p>
          <a:p>
            <a:r>
              <a:rPr lang="en-IN" b="1" dirty="0" smtClean="0">
                <a:latin typeface="+mj-lt"/>
              </a:rPr>
              <a:t>https</a:t>
            </a:r>
            <a:r>
              <a:rPr lang="en-IN" b="1">
                <a:latin typeface="+mj-lt"/>
              </a:rPr>
              <a:t>://</a:t>
            </a:r>
            <a:r>
              <a:rPr lang="en-IN" b="1" smtClean="0">
                <a:latin typeface="+mj-lt"/>
              </a:rPr>
              <a:t>docs.spring.io/spring-boot/docs/current/reference/html/common-application-properties.html</a:t>
            </a:r>
            <a:endParaRPr lang="en-IN" b="1" dirty="0">
              <a:latin typeface="+mj-lt"/>
            </a:endParaRPr>
          </a:p>
          <a:p>
            <a:r>
              <a:rPr lang="en-IN" dirty="0">
                <a:latin typeface="+mj-lt"/>
              </a:rPr>
              <a:t>  </a:t>
            </a:r>
          </a:p>
          <a:p>
            <a:endParaRPr lang="en-IN" dirty="0">
              <a:latin typeface="+mj-lt"/>
            </a:endParaRPr>
          </a:p>
          <a:p>
            <a:endParaRPr lang="en-IN" dirty="0">
              <a:latin typeface="+mj-lt"/>
            </a:endParaRPr>
          </a:p>
        </p:txBody>
      </p:sp>
      <p:sp>
        <p:nvSpPr>
          <p:cNvPr id="5" name="Rectangle 4"/>
          <p:cNvSpPr/>
          <p:nvPr/>
        </p:nvSpPr>
        <p:spPr>
          <a:xfrm>
            <a:off x="433137" y="3613666"/>
            <a:ext cx="6096000" cy="646331"/>
          </a:xfrm>
          <a:prstGeom prst="rect">
            <a:avLst/>
          </a:prstGeom>
        </p:spPr>
        <p:txBody>
          <a:bodyPr>
            <a:spAutoFit/>
          </a:bodyPr>
          <a:lstStyle/>
          <a:p>
            <a:r>
              <a:rPr lang="en-IN" dirty="0">
                <a:latin typeface="+mj-lt"/>
              </a:rPr>
              <a:t>@Value("${</a:t>
            </a:r>
            <a:r>
              <a:rPr lang="en-IN" dirty="0" err="1">
                <a:latin typeface="+mj-lt"/>
              </a:rPr>
              <a:t>data.server</a:t>
            </a:r>
            <a:r>
              <a:rPr lang="en-IN" dirty="0">
                <a:latin typeface="+mj-lt"/>
              </a:rPr>
              <a:t>}")</a:t>
            </a:r>
          </a:p>
          <a:p>
            <a:r>
              <a:rPr lang="en-IN" dirty="0">
                <a:latin typeface="+mj-lt"/>
              </a:rPr>
              <a:t>	private String	server;</a:t>
            </a:r>
          </a:p>
        </p:txBody>
      </p:sp>
      <p:sp>
        <p:nvSpPr>
          <p:cNvPr id="6" name="Rectangle 5"/>
          <p:cNvSpPr/>
          <p:nvPr/>
        </p:nvSpPr>
        <p:spPr>
          <a:xfrm>
            <a:off x="433137" y="4775940"/>
            <a:ext cx="11598442" cy="646331"/>
          </a:xfrm>
          <a:prstGeom prst="rect">
            <a:avLst/>
          </a:prstGeom>
        </p:spPr>
        <p:txBody>
          <a:bodyPr wrap="square">
            <a:spAutoFit/>
          </a:bodyPr>
          <a:lstStyle/>
          <a:p>
            <a:r>
              <a:rPr lang="en-IN" dirty="0">
                <a:latin typeface="+mj-lt"/>
              </a:rPr>
              <a:t>One of the best features from Spring (and of course from Spring Boot as well) is that you </a:t>
            </a:r>
            <a:r>
              <a:rPr lang="en-IN" dirty="0" smtClean="0">
                <a:latin typeface="+mj-lt"/>
              </a:rPr>
              <a:t>can access </a:t>
            </a:r>
            <a:r>
              <a:rPr lang="en-IN" dirty="0">
                <a:latin typeface="+mj-lt"/>
              </a:rPr>
              <a:t>the properties values by using the  @Value  annotation</a:t>
            </a:r>
          </a:p>
        </p:txBody>
      </p:sp>
      <p:sp>
        <p:nvSpPr>
          <p:cNvPr id="7" name="Rectangle 6"/>
          <p:cNvSpPr/>
          <p:nvPr/>
        </p:nvSpPr>
        <p:spPr>
          <a:xfrm>
            <a:off x="433137" y="2890355"/>
            <a:ext cx="3477234" cy="369332"/>
          </a:xfrm>
          <a:prstGeom prst="rect">
            <a:avLst/>
          </a:prstGeom>
        </p:spPr>
        <p:txBody>
          <a:bodyPr wrap="none">
            <a:spAutoFit/>
          </a:bodyPr>
          <a:lstStyle/>
          <a:p>
            <a:r>
              <a:rPr lang="en-IN" dirty="0" err="1">
                <a:latin typeface="+mj-lt"/>
              </a:rPr>
              <a:t>data.server</a:t>
            </a:r>
            <a:r>
              <a:rPr lang="en-IN" dirty="0">
                <a:latin typeface="+mj-lt"/>
              </a:rPr>
              <a:t>=localhost:8080</a:t>
            </a:r>
          </a:p>
        </p:txBody>
      </p:sp>
    </p:spTree>
    <p:extLst>
      <p:ext uri="{BB962C8B-B14F-4D97-AF65-F5344CB8AC3E}">
        <p14:creationId xmlns:p14="http://schemas.microsoft.com/office/powerpoint/2010/main" val="234759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Arial" panose="020B0604020202020204" pitchFamily="34" charset="0"/>
              </a:rPr>
              <a:t>Introduction to Spring Boot</a:t>
            </a:r>
            <a:br>
              <a:rPr lang="en-IN" b="1" dirty="0">
                <a:cs typeface="Arial" panose="020B0604020202020204" pitchFamily="34" charset="0"/>
              </a:rPr>
            </a:br>
            <a:endParaRPr lang="en-IN" dirty="0"/>
          </a:p>
        </p:txBody>
      </p:sp>
      <p:sp>
        <p:nvSpPr>
          <p:cNvPr id="3" name="Content Placeholder 2"/>
          <p:cNvSpPr>
            <a:spLocks noGrp="1"/>
          </p:cNvSpPr>
          <p:nvPr>
            <p:ph idx="1"/>
          </p:nvPr>
        </p:nvSpPr>
        <p:spPr>
          <a:xfrm>
            <a:off x="646111" y="2052918"/>
            <a:ext cx="11292847" cy="4195481"/>
          </a:xfrm>
        </p:spPr>
        <p:txBody>
          <a:bodyPr>
            <a:normAutofit lnSpcReduction="10000"/>
          </a:bodyPr>
          <a:lstStyle/>
          <a:p>
            <a:r>
              <a:rPr lang="en-IN" dirty="0"/>
              <a:t>Spring Boot  </a:t>
            </a:r>
            <a:r>
              <a:rPr lang="en-IN" i="1" dirty="0"/>
              <a:t>is  the Spring </a:t>
            </a:r>
            <a:r>
              <a:rPr lang="en-IN" i="1" dirty="0" smtClean="0"/>
              <a:t>Framework. </a:t>
            </a:r>
            <a:r>
              <a:rPr lang="en-IN" dirty="0" smtClean="0"/>
              <a:t>You can </a:t>
            </a:r>
            <a:r>
              <a:rPr lang="en-IN" dirty="0"/>
              <a:t>view Spring Boot as a new way to create Spring applications with ease. </a:t>
            </a:r>
            <a:endParaRPr lang="en-IN" dirty="0" smtClean="0"/>
          </a:p>
          <a:p>
            <a:endParaRPr lang="en-IN" dirty="0" smtClean="0"/>
          </a:p>
          <a:p>
            <a:r>
              <a:rPr lang="en-IN" dirty="0"/>
              <a:t>Spring Boot simplifies the way you develop, because it makes it easy to create </a:t>
            </a:r>
            <a:r>
              <a:rPr lang="en-IN" dirty="0" smtClean="0"/>
              <a:t>production-ready Spring-based </a:t>
            </a:r>
            <a:r>
              <a:rPr lang="en-IN" dirty="0"/>
              <a:t>applications that you can  </a:t>
            </a:r>
            <a:r>
              <a:rPr lang="en-IN" i="1" dirty="0"/>
              <a:t>just run </a:t>
            </a:r>
            <a:r>
              <a:rPr lang="en-IN" i="1" dirty="0" smtClean="0"/>
              <a:t>.</a:t>
            </a:r>
          </a:p>
          <a:p>
            <a:endParaRPr lang="en-IN" i="1" dirty="0" smtClean="0"/>
          </a:p>
          <a:p>
            <a:r>
              <a:rPr lang="en-IN" dirty="0"/>
              <a:t>Spring Boot is an </a:t>
            </a:r>
            <a:r>
              <a:rPr lang="en-IN" dirty="0" smtClean="0"/>
              <a:t>“opinionated” technology </a:t>
            </a:r>
            <a:r>
              <a:rPr lang="en-IN" dirty="0"/>
              <a:t>in that it will help you follow the best practices for creating robust, extensible, and </a:t>
            </a:r>
            <a:r>
              <a:rPr lang="en-IN" dirty="0" smtClean="0"/>
              <a:t>scalable Spring </a:t>
            </a:r>
            <a:r>
              <a:rPr lang="en-IN" dirty="0"/>
              <a:t>applications. </a:t>
            </a:r>
            <a:endParaRPr lang="en-IN" dirty="0" smtClean="0"/>
          </a:p>
          <a:p>
            <a:endParaRPr lang="en-IN" dirty="0" smtClean="0"/>
          </a:p>
          <a:p>
            <a:r>
              <a:rPr lang="en-IN" i="1" dirty="0"/>
              <a:t>http://projects.spring.io/spring-boot/</a:t>
            </a:r>
            <a:endParaRPr lang="en-IN" i="1" dirty="0" smtClean="0"/>
          </a:p>
          <a:p>
            <a:endParaRPr lang="en-IN" dirty="0"/>
          </a:p>
        </p:txBody>
      </p:sp>
    </p:spTree>
    <p:extLst>
      <p:ext uri="{BB962C8B-B14F-4D97-AF65-F5344CB8AC3E}">
        <p14:creationId xmlns:p14="http://schemas.microsoft.com/office/powerpoint/2010/main" val="971189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4" name="Rectangle 3"/>
          <p:cNvSpPr/>
          <p:nvPr/>
        </p:nvSpPr>
        <p:spPr>
          <a:xfrm>
            <a:off x="646111" y="1541457"/>
            <a:ext cx="11385468" cy="4247317"/>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mj-lt"/>
              </a:rPr>
              <a:t>$ </a:t>
            </a:r>
            <a:r>
              <a:rPr lang="en-IN" dirty="0">
                <a:latin typeface="+mj-lt"/>
              </a:rPr>
              <a:t>java -jar target/myapp.jar --</a:t>
            </a:r>
            <a:r>
              <a:rPr lang="en-IN" dirty="0" err="1" smtClean="0">
                <a:latin typeface="+mj-lt"/>
              </a:rPr>
              <a:t>data.server</a:t>
            </a:r>
            <a:r>
              <a:rPr lang="en-IN" dirty="0" smtClean="0">
                <a:latin typeface="+mj-lt"/>
              </a:rPr>
              <a:t>=remoteserver:3030</a:t>
            </a:r>
          </a:p>
          <a:p>
            <a:pPr marL="285750" indent="-285750">
              <a:buFont typeface="Wingdings" panose="05000000000000000000" pitchFamily="2" charset="2"/>
              <a:buChar char="Ø"/>
            </a:pPr>
            <a:endParaRPr lang="en-IN" dirty="0">
              <a:latin typeface="+mj-lt"/>
            </a:endParaRPr>
          </a:p>
          <a:p>
            <a:pPr marL="285750" indent="-285750">
              <a:buFont typeface="Wingdings" panose="05000000000000000000" pitchFamily="2" charset="2"/>
              <a:buChar char="Ø"/>
            </a:pPr>
            <a:r>
              <a:rPr lang="en-IN" b="1" dirty="0">
                <a:latin typeface="+mj-lt"/>
              </a:rPr>
              <a:t>Changing  Location and Name  </a:t>
            </a:r>
            <a:r>
              <a:rPr lang="en-IN" b="1" dirty="0" smtClean="0">
                <a:latin typeface="+mj-lt"/>
              </a:rPr>
              <a:t>of the properties file</a:t>
            </a:r>
          </a:p>
          <a:p>
            <a:pPr marL="285750" indent="-285750">
              <a:buFont typeface="Wingdings" panose="05000000000000000000" pitchFamily="2" charset="2"/>
              <a:buChar char="Ø"/>
            </a:pPr>
            <a:endParaRPr lang="en-IN" b="1" dirty="0">
              <a:latin typeface="+mj-lt"/>
            </a:endParaRPr>
          </a:p>
          <a:p>
            <a:r>
              <a:rPr lang="en-IN" dirty="0" smtClean="0">
                <a:latin typeface="+mj-lt"/>
              </a:rPr>
              <a:t>	Spring </a:t>
            </a:r>
            <a:r>
              <a:rPr lang="en-IN" dirty="0">
                <a:latin typeface="+mj-lt"/>
              </a:rPr>
              <a:t>Boot has an order to find the  </a:t>
            </a:r>
            <a:r>
              <a:rPr lang="en-IN" dirty="0" err="1">
                <a:latin typeface="+mj-lt"/>
              </a:rPr>
              <a:t>application.properties</a:t>
            </a:r>
            <a:r>
              <a:rPr lang="en-IN" dirty="0">
                <a:latin typeface="+mj-lt"/>
              </a:rPr>
              <a:t>  or YAML file. </a:t>
            </a:r>
          </a:p>
          <a:p>
            <a:r>
              <a:rPr lang="en-IN" dirty="0" smtClean="0">
                <a:latin typeface="+mj-lt"/>
              </a:rPr>
              <a:t>	•   The  </a:t>
            </a:r>
            <a:r>
              <a:rPr lang="en-IN" dirty="0">
                <a:latin typeface="+mj-lt"/>
              </a:rPr>
              <a:t>/</a:t>
            </a:r>
            <a:r>
              <a:rPr lang="en-IN" dirty="0" err="1">
                <a:latin typeface="+mj-lt"/>
              </a:rPr>
              <a:t>config</a:t>
            </a:r>
            <a:r>
              <a:rPr lang="en-IN" dirty="0">
                <a:latin typeface="+mj-lt"/>
              </a:rPr>
              <a:t>  subdirectory located in the current directory </a:t>
            </a:r>
          </a:p>
          <a:p>
            <a:r>
              <a:rPr lang="en-IN" dirty="0" smtClean="0">
                <a:latin typeface="+mj-lt"/>
              </a:rPr>
              <a:t>	•   </a:t>
            </a:r>
            <a:r>
              <a:rPr lang="en-IN" dirty="0">
                <a:latin typeface="+mj-lt"/>
              </a:rPr>
              <a:t>The current directory </a:t>
            </a:r>
          </a:p>
          <a:p>
            <a:r>
              <a:rPr lang="en-IN" dirty="0" smtClean="0">
                <a:latin typeface="+mj-lt"/>
              </a:rPr>
              <a:t>	•   </a:t>
            </a:r>
            <a:r>
              <a:rPr lang="en-IN" dirty="0">
                <a:latin typeface="+mj-lt"/>
              </a:rPr>
              <a:t>A </a:t>
            </a:r>
            <a:r>
              <a:rPr lang="en-IN" dirty="0" err="1">
                <a:latin typeface="+mj-lt"/>
              </a:rPr>
              <a:t>classpath</a:t>
            </a:r>
            <a:r>
              <a:rPr lang="en-IN" dirty="0">
                <a:latin typeface="+mj-lt"/>
              </a:rPr>
              <a:t>  /</a:t>
            </a:r>
            <a:r>
              <a:rPr lang="en-IN" dirty="0" err="1">
                <a:latin typeface="+mj-lt"/>
              </a:rPr>
              <a:t>config</a:t>
            </a:r>
            <a:r>
              <a:rPr lang="en-IN" dirty="0">
                <a:latin typeface="+mj-lt"/>
              </a:rPr>
              <a:t>  package </a:t>
            </a:r>
          </a:p>
          <a:p>
            <a:r>
              <a:rPr lang="en-IN" dirty="0" smtClean="0">
                <a:latin typeface="+mj-lt"/>
              </a:rPr>
              <a:t>	•   </a:t>
            </a:r>
            <a:r>
              <a:rPr lang="en-IN" dirty="0">
                <a:latin typeface="+mj-lt"/>
              </a:rPr>
              <a:t>The </a:t>
            </a:r>
            <a:r>
              <a:rPr lang="en-IN" dirty="0" err="1">
                <a:latin typeface="+mj-lt"/>
              </a:rPr>
              <a:t>classpath</a:t>
            </a:r>
            <a:r>
              <a:rPr lang="en-IN" dirty="0">
                <a:latin typeface="+mj-lt"/>
              </a:rPr>
              <a:t> </a:t>
            </a:r>
            <a:r>
              <a:rPr lang="en-IN" dirty="0" smtClean="0">
                <a:latin typeface="+mj-lt"/>
              </a:rPr>
              <a:t>root</a:t>
            </a:r>
            <a:endParaRPr lang="en-IN" dirty="0">
              <a:latin typeface="+mj-lt"/>
            </a:endParaRPr>
          </a:p>
          <a:p>
            <a:pPr marL="285750" indent="-285750">
              <a:buFont typeface="Wingdings" panose="05000000000000000000" pitchFamily="2" charset="2"/>
              <a:buChar char="Ø"/>
            </a:pPr>
            <a:endParaRPr lang="en-IN" b="1" dirty="0">
              <a:latin typeface="+mj-lt"/>
            </a:endParaRPr>
          </a:p>
          <a:p>
            <a:pPr lvl="1"/>
            <a:endParaRPr lang="en-IN" dirty="0" smtClean="0">
              <a:latin typeface="+mj-lt"/>
            </a:endParaRPr>
          </a:p>
          <a:p>
            <a:pPr lvl="1"/>
            <a:r>
              <a:rPr lang="en-IN" dirty="0" smtClean="0">
                <a:latin typeface="+mj-lt"/>
              </a:rPr>
              <a:t>-Dspring.config.name=</a:t>
            </a:r>
            <a:r>
              <a:rPr lang="en-IN" dirty="0" err="1" smtClean="0">
                <a:latin typeface="+mj-lt"/>
              </a:rPr>
              <a:t>mycfg</a:t>
            </a:r>
            <a:endParaRPr lang="en-IN" dirty="0" smtClean="0">
              <a:latin typeface="+mj-lt"/>
            </a:endParaRPr>
          </a:p>
          <a:p>
            <a:pPr marL="285750" indent="-285750">
              <a:buFont typeface="Wingdings" panose="05000000000000000000" pitchFamily="2" charset="2"/>
              <a:buChar char="Ø"/>
            </a:pPr>
            <a:endParaRPr lang="en-IN" dirty="0">
              <a:latin typeface="+mj-lt"/>
            </a:endParaRPr>
          </a:p>
          <a:p>
            <a:pPr lvl="1"/>
            <a:r>
              <a:rPr lang="en-IN" dirty="0" smtClean="0">
                <a:latin typeface="+mj-lt"/>
              </a:rPr>
              <a:t>-</a:t>
            </a:r>
            <a:r>
              <a:rPr lang="en-IN" dirty="0" err="1">
                <a:latin typeface="+mj-lt"/>
              </a:rPr>
              <a:t>Dspring.config.location</a:t>
            </a:r>
            <a:r>
              <a:rPr lang="en-IN" dirty="0">
                <a:latin typeface="+mj-lt"/>
              </a:rPr>
              <a:t>=file:F:/mycfg.properties </a:t>
            </a:r>
          </a:p>
          <a:p>
            <a:r>
              <a:rPr lang="en-IN" dirty="0" smtClean="0">
                <a:latin typeface="+mj-lt"/>
              </a:rPr>
              <a:t> </a:t>
            </a:r>
          </a:p>
        </p:txBody>
      </p:sp>
    </p:spTree>
    <p:extLst>
      <p:ext uri="{BB962C8B-B14F-4D97-AF65-F5344CB8AC3E}">
        <p14:creationId xmlns:p14="http://schemas.microsoft.com/office/powerpoint/2010/main" val="405673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mtClean="0"/>
              <a:t>Application Configuration</a:t>
            </a:r>
            <a:endParaRPr lang="en-IN" b="1" dirty="0"/>
          </a:p>
        </p:txBody>
      </p:sp>
      <p:sp>
        <p:nvSpPr>
          <p:cNvPr id="5" name="Rectangle 4"/>
          <p:cNvSpPr/>
          <p:nvPr/>
        </p:nvSpPr>
        <p:spPr>
          <a:xfrm>
            <a:off x="646111" y="1483916"/>
            <a:ext cx="1957587" cy="369332"/>
          </a:xfrm>
          <a:prstGeom prst="rect">
            <a:avLst/>
          </a:prstGeom>
        </p:spPr>
        <p:txBody>
          <a:bodyPr wrap="none">
            <a:spAutoFit/>
          </a:bodyPr>
          <a:lstStyle/>
          <a:p>
            <a:r>
              <a:rPr lang="en-IN" b="1" dirty="0">
                <a:latin typeface="+mj-lt"/>
              </a:rPr>
              <a:t>Profile Based </a:t>
            </a:r>
          </a:p>
        </p:txBody>
      </p:sp>
      <p:sp>
        <p:nvSpPr>
          <p:cNvPr id="6" name="Rectangle 5"/>
          <p:cNvSpPr/>
          <p:nvPr/>
        </p:nvSpPr>
        <p:spPr>
          <a:xfrm>
            <a:off x="798095" y="2238115"/>
            <a:ext cx="6096000" cy="1477328"/>
          </a:xfrm>
          <a:prstGeom prst="rect">
            <a:avLst/>
          </a:prstGeom>
        </p:spPr>
        <p:txBody>
          <a:bodyPr>
            <a:spAutoFit/>
          </a:bodyPr>
          <a:lstStyle/>
          <a:p>
            <a:r>
              <a:rPr lang="en-IN" dirty="0" smtClean="0">
                <a:latin typeface="+mj-lt"/>
              </a:rPr>
              <a:t>Suppose we have 2 file:</a:t>
            </a:r>
          </a:p>
          <a:p>
            <a:endParaRPr lang="en-IN" dirty="0">
              <a:latin typeface="+mj-lt"/>
            </a:endParaRPr>
          </a:p>
          <a:p>
            <a:pPr marL="285750" indent="-285750">
              <a:buFont typeface="Arial" panose="020B0604020202020204" pitchFamily="34" charset="0"/>
              <a:buChar char="•"/>
            </a:pPr>
            <a:r>
              <a:rPr lang="en-IN" dirty="0" smtClean="0">
                <a:latin typeface="+mj-lt"/>
              </a:rPr>
              <a:t>application-</a:t>
            </a:r>
            <a:r>
              <a:rPr lang="en-IN" dirty="0" err="1" smtClean="0">
                <a:latin typeface="+mj-lt"/>
              </a:rPr>
              <a:t>qa.properties</a:t>
            </a:r>
            <a:r>
              <a:rPr lang="en-IN" dirty="0" smtClean="0">
                <a:latin typeface="+mj-lt"/>
              </a:rPr>
              <a:t>  </a:t>
            </a:r>
          </a:p>
          <a:p>
            <a:endParaRPr lang="en-IN" dirty="0" smtClean="0">
              <a:latin typeface="+mj-lt"/>
            </a:endParaRPr>
          </a:p>
          <a:p>
            <a:pPr marL="285750" indent="-285750">
              <a:buFont typeface="Arial" panose="020B0604020202020204" pitchFamily="34" charset="0"/>
              <a:buChar char="•"/>
            </a:pPr>
            <a:r>
              <a:rPr lang="en-IN" dirty="0" smtClean="0">
                <a:latin typeface="+mj-lt"/>
              </a:rPr>
              <a:t>application-</a:t>
            </a:r>
            <a:r>
              <a:rPr lang="en-IN" dirty="0" err="1" smtClean="0">
                <a:latin typeface="+mj-lt"/>
              </a:rPr>
              <a:t>prod.properties</a:t>
            </a:r>
            <a:r>
              <a:rPr lang="en-IN" dirty="0" smtClean="0">
                <a:latin typeface="+mj-lt"/>
              </a:rPr>
              <a:t> </a:t>
            </a:r>
            <a:endParaRPr lang="en-IN" dirty="0">
              <a:latin typeface="+mj-lt"/>
            </a:endParaRPr>
          </a:p>
        </p:txBody>
      </p:sp>
      <p:sp>
        <p:nvSpPr>
          <p:cNvPr id="7" name="Rectangle 6"/>
          <p:cNvSpPr/>
          <p:nvPr/>
        </p:nvSpPr>
        <p:spPr>
          <a:xfrm>
            <a:off x="798094" y="4100310"/>
            <a:ext cx="10824411" cy="1754326"/>
          </a:xfrm>
          <a:prstGeom prst="rect">
            <a:avLst/>
          </a:prstGeom>
        </p:spPr>
        <p:txBody>
          <a:bodyPr wrap="square">
            <a:spAutoFit/>
          </a:bodyPr>
          <a:lstStyle/>
          <a:p>
            <a:r>
              <a:rPr lang="en-IN" dirty="0" err="1" smtClean="0">
                <a:latin typeface="+mj-lt"/>
              </a:rPr>
              <a:t>mvn</a:t>
            </a:r>
            <a:r>
              <a:rPr lang="en-IN" dirty="0" smtClean="0">
                <a:latin typeface="+mj-lt"/>
              </a:rPr>
              <a:t> </a:t>
            </a:r>
            <a:r>
              <a:rPr lang="en-IN" dirty="0">
                <a:latin typeface="+mj-lt"/>
              </a:rPr>
              <a:t>clean </a:t>
            </a:r>
            <a:r>
              <a:rPr lang="en-IN" dirty="0" err="1">
                <a:latin typeface="+mj-lt"/>
              </a:rPr>
              <a:t>spring-boot:run</a:t>
            </a:r>
            <a:r>
              <a:rPr lang="en-IN" dirty="0">
                <a:latin typeface="+mj-lt"/>
              </a:rPr>
              <a:t> -</a:t>
            </a:r>
            <a:r>
              <a:rPr lang="en-IN" dirty="0" err="1" smtClean="0">
                <a:latin typeface="+mj-lt"/>
              </a:rPr>
              <a:t>Dspring.profiles.active</a:t>
            </a:r>
            <a:r>
              <a:rPr lang="en-IN" dirty="0" smtClean="0">
                <a:latin typeface="+mj-lt"/>
              </a:rPr>
              <a:t>=</a:t>
            </a:r>
            <a:r>
              <a:rPr lang="en-IN" dirty="0" err="1" smtClean="0">
                <a:latin typeface="+mj-lt"/>
              </a:rPr>
              <a:t>dev</a:t>
            </a:r>
            <a:endParaRPr lang="en-IN" dirty="0" smtClean="0">
              <a:latin typeface="+mj-lt"/>
            </a:endParaRPr>
          </a:p>
          <a:p>
            <a:endParaRPr lang="en-IN" dirty="0">
              <a:latin typeface="+mj-lt"/>
            </a:endParaRPr>
          </a:p>
          <a:p>
            <a:r>
              <a:rPr lang="en-IN" dirty="0" smtClean="0">
                <a:latin typeface="+mj-lt"/>
              </a:rPr>
              <a:t>Active profiles can be specified programmatically using the @</a:t>
            </a:r>
            <a:r>
              <a:rPr lang="en-IN" dirty="0" err="1" smtClean="0">
                <a:latin typeface="+mj-lt"/>
              </a:rPr>
              <a:t>ActiveProfiles</a:t>
            </a:r>
            <a:r>
              <a:rPr lang="en-IN" dirty="0" smtClean="0">
                <a:latin typeface="+mj-lt"/>
              </a:rPr>
              <a:t> annotation, which is especially useful when</a:t>
            </a:r>
            <a:r>
              <a:rPr lang="en-IN" dirty="0">
                <a:latin typeface="+mj-lt"/>
              </a:rPr>
              <a:t>	running	</a:t>
            </a:r>
            <a:r>
              <a:rPr lang="en-IN" dirty="0" smtClean="0">
                <a:latin typeface="+mj-lt"/>
              </a:rPr>
              <a:t>test cases, as</a:t>
            </a:r>
            <a:r>
              <a:rPr lang="en-IN" dirty="0">
                <a:latin typeface="+mj-lt"/>
              </a:rPr>
              <a:t>	follows</a:t>
            </a:r>
            <a:r>
              <a:rPr lang="en-IN" dirty="0" smtClean="0">
                <a:latin typeface="+mj-lt"/>
              </a:rPr>
              <a:t>:</a:t>
            </a:r>
          </a:p>
          <a:p>
            <a:endParaRPr lang="en-IN" dirty="0">
              <a:latin typeface="+mj-lt"/>
            </a:endParaRPr>
          </a:p>
          <a:p>
            <a:r>
              <a:rPr lang="en-IN" dirty="0">
                <a:latin typeface="+mj-lt"/>
              </a:rPr>
              <a:t>@</a:t>
            </a:r>
            <a:r>
              <a:rPr lang="en-IN" b="1" dirty="0" err="1">
                <a:latin typeface="+mj-lt"/>
              </a:rPr>
              <a:t>ActiveProfiles</a:t>
            </a:r>
            <a:r>
              <a:rPr lang="en-IN" dirty="0" smtClean="0">
                <a:latin typeface="+mj-lt"/>
              </a:rPr>
              <a:t>(“</a:t>
            </a:r>
            <a:r>
              <a:rPr lang="en-IN" dirty="0" err="1" smtClean="0">
                <a:latin typeface="+mj-lt"/>
              </a:rPr>
              <a:t>qa</a:t>
            </a:r>
            <a:r>
              <a:rPr lang="en-IN" dirty="0" smtClean="0">
                <a:latin typeface="+mj-lt"/>
              </a:rPr>
              <a:t>") </a:t>
            </a:r>
            <a:endParaRPr lang="en-IN" dirty="0">
              <a:latin typeface="+mj-lt"/>
            </a:endParaRPr>
          </a:p>
        </p:txBody>
      </p:sp>
    </p:spTree>
    <p:extLst>
      <p:ext uri="{BB962C8B-B14F-4D97-AF65-F5344CB8AC3E}">
        <p14:creationId xmlns:p14="http://schemas.microsoft.com/office/powerpoint/2010/main" val="5314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3" name="Rectangle 2"/>
          <p:cNvSpPr/>
          <p:nvPr/>
        </p:nvSpPr>
        <p:spPr>
          <a:xfrm>
            <a:off x="860847" y="1668582"/>
            <a:ext cx="3223959" cy="369332"/>
          </a:xfrm>
          <a:prstGeom prst="rect">
            <a:avLst/>
          </a:prstGeom>
        </p:spPr>
        <p:txBody>
          <a:bodyPr wrap="none">
            <a:spAutoFit/>
          </a:bodyPr>
          <a:lstStyle/>
          <a:p>
            <a:r>
              <a:rPr lang="en-IN" b="1" dirty="0">
                <a:latin typeface="+mj-lt"/>
              </a:rPr>
              <a:t>Custom Properties Prefix</a:t>
            </a:r>
          </a:p>
        </p:txBody>
      </p:sp>
      <p:sp>
        <p:nvSpPr>
          <p:cNvPr id="4" name="Rectangle 3"/>
          <p:cNvSpPr/>
          <p:nvPr/>
        </p:nvSpPr>
        <p:spPr>
          <a:xfrm>
            <a:off x="1183104" y="2227530"/>
            <a:ext cx="9500937" cy="3416320"/>
          </a:xfrm>
          <a:prstGeom prst="rect">
            <a:avLst/>
          </a:prstGeom>
        </p:spPr>
        <p:txBody>
          <a:bodyPr wrap="square">
            <a:spAutoFit/>
          </a:bodyPr>
          <a:lstStyle/>
          <a:p>
            <a:r>
              <a:rPr lang="en-IN" dirty="0">
                <a:latin typeface="+mj-lt"/>
              </a:rPr>
              <a:t>Spring Boot allows you to write and use your own </a:t>
            </a:r>
            <a:r>
              <a:rPr lang="en-IN" dirty="0" smtClean="0">
                <a:latin typeface="+mj-lt"/>
              </a:rPr>
              <a:t>type-safe custom </a:t>
            </a:r>
            <a:r>
              <a:rPr lang="en-IN" dirty="0">
                <a:latin typeface="+mj-lt"/>
              </a:rPr>
              <a:t>property prefix for your properties</a:t>
            </a:r>
            <a:r>
              <a:rPr lang="en-IN" dirty="0" smtClean="0">
                <a:latin typeface="+mj-lt"/>
              </a:rPr>
              <a:t>.</a:t>
            </a:r>
          </a:p>
          <a:p>
            <a:endParaRPr lang="en-IN" dirty="0">
              <a:latin typeface="+mj-lt"/>
            </a:endParaRPr>
          </a:p>
          <a:p>
            <a:r>
              <a:rPr lang="en-IN" b="1" dirty="0">
                <a:latin typeface="+mj-lt"/>
              </a:rPr>
              <a:t>@</a:t>
            </a:r>
            <a:r>
              <a:rPr lang="en-IN" b="1" dirty="0" err="1">
                <a:latin typeface="+mj-lt"/>
              </a:rPr>
              <a:t>ConfigurationProperties</a:t>
            </a:r>
            <a:endParaRPr lang="en-IN" b="1" dirty="0" smtClean="0">
              <a:latin typeface="+mj-lt"/>
            </a:endParaRPr>
          </a:p>
          <a:p>
            <a:endParaRPr lang="en-IN" dirty="0">
              <a:latin typeface="+mj-lt"/>
            </a:endParaRPr>
          </a:p>
          <a:p>
            <a:endParaRPr lang="en-IN" dirty="0" smtClean="0">
              <a:latin typeface="+mj-lt"/>
            </a:endParaRPr>
          </a:p>
          <a:p>
            <a:endParaRPr lang="en-IN" dirty="0">
              <a:latin typeface="+mj-lt"/>
            </a:endParaRPr>
          </a:p>
          <a:p>
            <a:r>
              <a:rPr lang="en-IN" dirty="0">
                <a:latin typeface="+mj-lt"/>
              </a:rPr>
              <a:t>&lt;dependency&gt; </a:t>
            </a:r>
          </a:p>
          <a:p>
            <a:r>
              <a:rPr lang="en-IN" dirty="0">
                <a:latin typeface="+mj-lt"/>
              </a:rPr>
              <a:t>          &lt;</a:t>
            </a:r>
            <a:r>
              <a:rPr lang="en-IN" dirty="0" err="1">
                <a:latin typeface="+mj-lt"/>
              </a:rPr>
              <a:t>groupId</a:t>
            </a:r>
            <a:r>
              <a:rPr lang="en-IN" dirty="0">
                <a:latin typeface="+mj-lt"/>
              </a:rPr>
              <a:t>&gt;</a:t>
            </a:r>
            <a:r>
              <a:rPr lang="en-IN" dirty="0" err="1">
                <a:latin typeface="+mj-lt"/>
              </a:rPr>
              <a:t>org.springframework.boot</a:t>
            </a:r>
            <a:r>
              <a:rPr lang="en-IN" dirty="0">
                <a:latin typeface="+mj-lt"/>
              </a:rPr>
              <a:t>&lt;/</a:t>
            </a:r>
            <a:r>
              <a:rPr lang="en-IN" dirty="0" err="1">
                <a:latin typeface="+mj-lt"/>
              </a:rPr>
              <a:t>groupId</a:t>
            </a:r>
            <a:r>
              <a:rPr lang="en-IN" dirty="0">
                <a:latin typeface="+mj-lt"/>
              </a:rPr>
              <a:t>&gt; </a:t>
            </a:r>
          </a:p>
          <a:p>
            <a:r>
              <a:rPr lang="en-IN" dirty="0">
                <a:latin typeface="+mj-lt"/>
              </a:rPr>
              <a:t>          &lt;</a:t>
            </a:r>
            <a:r>
              <a:rPr lang="en-IN" dirty="0" err="1">
                <a:latin typeface="+mj-lt"/>
              </a:rPr>
              <a:t>artifactId</a:t>
            </a:r>
            <a:r>
              <a:rPr lang="en-IN" dirty="0">
                <a:latin typeface="+mj-lt"/>
              </a:rPr>
              <a:t>&gt;spring-boot-configuration-processor&lt;/</a:t>
            </a:r>
            <a:r>
              <a:rPr lang="en-IN" dirty="0" err="1">
                <a:latin typeface="+mj-lt"/>
              </a:rPr>
              <a:t>artifactId</a:t>
            </a:r>
            <a:r>
              <a:rPr lang="en-IN" dirty="0">
                <a:latin typeface="+mj-lt"/>
              </a:rPr>
              <a:t>&gt; </a:t>
            </a:r>
          </a:p>
          <a:p>
            <a:r>
              <a:rPr lang="en-IN" dirty="0">
                <a:latin typeface="+mj-lt"/>
              </a:rPr>
              <a:t>          &lt;optional&gt;true&lt;/optional&gt;  </a:t>
            </a:r>
          </a:p>
          <a:p>
            <a:r>
              <a:rPr lang="en-IN" dirty="0">
                <a:latin typeface="+mj-lt"/>
              </a:rPr>
              <a:t>  &lt;/dependency&gt;  </a:t>
            </a:r>
          </a:p>
        </p:txBody>
      </p:sp>
    </p:spTree>
    <p:extLst>
      <p:ext uri="{BB962C8B-B14F-4D97-AF65-F5344CB8AC3E}">
        <p14:creationId xmlns:p14="http://schemas.microsoft.com/office/powerpoint/2010/main" val="408554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3" name="Rectangle 2"/>
          <p:cNvSpPr/>
          <p:nvPr/>
        </p:nvSpPr>
        <p:spPr>
          <a:xfrm>
            <a:off x="860847" y="1668582"/>
            <a:ext cx="3249608" cy="461665"/>
          </a:xfrm>
          <a:prstGeom prst="rect">
            <a:avLst/>
          </a:prstGeom>
        </p:spPr>
        <p:txBody>
          <a:bodyPr wrap="none">
            <a:spAutoFit/>
          </a:bodyPr>
          <a:lstStyle/>
          <a:p>
            <a:pPr marL="342900" indent="-342900">
              <a:buFont typeface="Wingdings" panose="05000000000000000000" pitchFamily="2" charset="2"/>
              <a:buChar char="Ø"/>
            </a:pPr>
            <a:r>
              <a:rPr lang="en-IN" sz="2400" b="1" dirty="0" err="1" smtClean="0">
                <a:latin typeface="+mj-lt"/>
              </a:rPr>
              <a:t>Startup</a:t>
            </a:r>
            <a:r>
              <a:rPr lang="en-IN" sz="2400" b="1" dirty="0" smtClean="0">
                <a:latin typeface="+mj-lt"/>
              </a:rPr>
              <a:t> failures</a:t>
            </a:r>
            <a:endParaRPr lang="en-IN" sz="2400" b="1" dirty="0">
              <a:latin typeface="+mj-lt"/>
            </a:endParaRPr>
          </a:p>
        </p:txBody>
      </p:sp>
      <p:sp>
        <p:nvSpPr>
          <p:cNvPr id="4" name="Rectangle 3"/>
          <p:cNvSpPr/>
          <p:nvPr/>
        </p:nvSpPr>
        <p:spPr>
          <a:xfrm>
            <a:off x="1183104" y="2227530"/>
            <a:ext cx="11008896" cy="2308324"/>
          </a:xfrm>
          <a:prstGeom prst="rect">
            <a:avLst/>
          </a:prstGeom>
        </p:spPr>
        <p:txBody>
          <a:bodyPr wrap="square">
            <a:spAutoFit/>
          </a:bodyPr>
          <a:lstStyle/>
          <a:p>
            <a:r>
              <a:rPr lang="en-IN" dirty="0">
                <a:latin typeface="+mj-lt"/>
              </a:rPr>
              <a:t>If your application fails to start, registered </a:t>
            </a:r>
            <a:r>
              <a:rPr lang="en-IN" b="1" dirty="0" err="1">
                <a:latin typeface="+mj-lt"/>
              </a:rPr>
              <a:t>FailureAnalyzers</a:t>
            </a:r>
            <a:r>
              <a:rPr lang="en-IN" dirty="0">
                <a:latin typeface="+mj-lt"/>
              </a:rPr>
              <a:t> get a chance to provide a </a:t>
            </a:r>
            <a:r>
              <a:rPr lang="en-IN" dirty="0" smtClean="0">
                <a:latin typeface="+mj-lt"/>
              </a:rPr>
              <a:t>dedicated error </a:t>
            </a:r>
            <a:r>
              <a:rPr lang="en-IN" dirty="0">
                <a:latin typeface="+mj-lt"/>
              </a:rPr>
              <a:t>message and a concrete action to fix the problem</a:t>
            </a:r>
            <a:r>
              <a:rPr lang="en-IN" dirty="0" smtClean="0">
                <a:latin typeface="+mj-lt"/>
              </a:rPr>
              <a:t>.</a:t>
            </a:r>
          </a:p>
          <a:p>
            <a:endParaRPr lang="en-IN" dirty="0">
              <a:latin typeface="+mj-lt"/>
            </a:endParaRPr>
          </a:p>
          <a:p>
            <a:r>
              <a:rPr lang="en-IN" dirty="0">
                <a:latin typeface="+mj-lt"/>
              </a:rPr>
              <a:t>Boot contains a series of </a:t>
            </a:r>
            <a:r>
              <a:rPr lang="en-IN" dirty="0" err="1">
                <a:latin typeface="+mj-lt"/>
              </a:rPr>
              <a:t>analyzers</a:t>
            </a:r>
            <a:r>
              <a:rPr lang="en-IN" dirty="0">
                <a:latin typeface="+mj-lt"/>
              </a:rPr>
              <a:t> for common </a:t>
            </a:r>
            <a:r>
              <a:rPr lang="en-IN" dirty="0" err="1">
                <a:latin typeface="+mj-lt"/>
              </a:rPr>
              <a:t>startup</a:t>
            </a:r>
            <a:r>
              <a:rPr lang="en-IN" dirty="0">
                <a:latin typeface="+mj-lt"/>
              </a:rPr>
              <a:t> exceptions such as </a:t>
            </a:r>
            <a:r>
              <a:rPr lang="en-IN" dirty="0" err="1">
                <a:latin typeface="+mj-lt"/>
              </a:rPr>
              <a:t>PortInUseException</a:t>
            </a:r>
            <a:r>
              <a:rPr lang="en-IN" dirty="0">
                <a:latin typeface="+mj-lt"/>
              </a:rPr>
              <a:t>, </a:t>
            </a:r>
            <a:r>
              <a:rPr lang="en-IN" dirty="0" err="1">
                <a:latin typeface="+mj-lt"/>
              </a:rPr>
              <a:t>NoUniqueBeanDefinitionException</a:t>
            </a:r>
            <a:r>
              <a:rPr lang="en-IN" dirty="0">
                <a:latin typeface="+mj-lt"/>
              </a:rPr>
              <a:t>, and </a:t>
            </a:r>
            <a:r>
              <a:rPr lang="en-IN" dirty="0" err="1">
                <a:latin typeface="+mj-lt"/>
              </a:rPr>
              <a:t>UnsatisfiedDependencyException</a:t>
            </a:r>
            <a:r>
              <a:rPr lang="en-IN" dirty="0">
                <a:latin typeface="+mj-lt"/>
              </a:rPr>
              <a:t>. </a:t>
            </a:r>
            <a:endParaRPr lang="en-IN" dirty="0" smtClean="0">
              <a:latin typeface="+mj-lt"/>
            </a:endParaRPr>
          </a:p>
          <a:p>
            <a:endParaRPr lang="en-IN" dirty="0">
              <a:latin typeface="+mj-lt"/>
            </a:endParaRPr>
          </a:p>
          <a:p>
            <a:r>
              <a:rPr lang="en-IN" dirty="0" smtClean="0">
                <a:latin typeface="+mj-lt"/>
              </a:rPr>
              <a:t>These </a:t>
            </a:r>
            <a:r>
              <a:rPr lang="en-IN" dirty="0">
                <a:latin typeface="+mj-lt"/>
              </a:rPr>
              <a:t>can be found in the </a:t>
            </a:r>
            <a:r>
              <a:rPr lang="en-IN" dirty="0" err="1">
                <a:latin typeface="+mj-lt"/>
              </a:rPr>
              <a:t>org.springframework.boot.diagnostics</a:t>
            </a:r>
            <a:r>
              <a:rPr lang="en-IN" dirty="0">
                <a:latin typeface="+mj-lt"/>
              </a:rPr>
              <a:t> package. </a:t>
            </a:r>
          </a:p>
        </p:txBody>
      </p:sp>
    </p:spTree>
    <p:extLst>
      <p:ext uri="{BB962C8B-B14F-4D97-AF65-F5344CB8AC3E}">
        <p14:creationId xmlns:p14="http://schemas.microsoft.com/office/powerpoint/2010/main" val="263111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Configuration</a:t>
            </a:r>
            <a:endParaRPr lang="en-IN" b="1" dirty="0"/>
          </a:p>
        </p:txBody>
      </p:sp>
      <p:sp>
        <p:nvSpPr>
          <p:cNvPr id="3" name="Rectangle 2"/>
          <p:cNvSpPr/>
          <p:nvPr/>
        </p:nvSpPr>
        <p:spPr>
          <a:xfrm>
            <a:off x="860847" y="1668582"/>
            <a:ext cx="3589444" cy="461665"/>
          </a:xfrm>
          <a:prstGeom prst="rect">
            <a:avLst/>
          </a:prstGeom>
        </p:spPr>
        <p:txBody>
          <a:bodyPr wrap="none">
            <a:spAutoFit/>
          </a:bodyPr>
          <a:lstStyle/>
          <a:p>
            <a:pPr marL="342900" indent="-342900">
              <a:buFont typeface="Wingdings" panose="05000000000000000000" pitchFamily="2" charset="2"/>
              <a:buChar char="Ø"/>
            </a:pPr>
            <a:r>
              <a:rPr lang="en-IN" sz="2400" b="1" dirty="0" smtClean="0">
                <a:latin typeface="+mj-lt"/>
              </a:rPr>
              <a:t>Application Events</a:t>
            </a:r>
            <a:endParaRPr lang="en-IN" sz="2400" b="1" dirty="0">
              <a:latin typeface="+mj-lt"/>
            </a:endParaRPr>
          </a:p>
        </p:txBody>
      </p:sp>
      <p:sp>
        <p:nvSpPr>
          <p:cNvPr id="4" name="Rectangle 3"/>
          <p:cNvSpPr/>
          <p:nvPr/>
        </p:nvSpPr>
        <p:spPr>
          <a:xfrm>
            <a:off x="1183104" y="2227530"/>
            <a:ext cx="11008896" cy="3139321"/>
          </a:xfrm>
          <a:prstGeom prst="rect">
            <a:avLst/>
          </a:prstGeom>
        </p:spPr>
        <p:txBody>
          <a:bodyPr wrap="square">
            <a:spAutoFit/>
          </a:bodyPr>
          <a:lstStyle/>
          <a:p>
            <a:r>
              <a:rPr lang="en-IN" dirty="0">
                <a:latin typeface="+mj-lt"/>
              </a:rPr>
              <a:t>You can attach listeners for some of the  </a:t>
            </a:r>
            <a:r>
              <a:rPr lang="en-IN" dirty="0" err="1">
                <a:latin typeface="+mj-lt"/>
              </a:rPr>
              <a:t>ApplicationEvent</a:t>
            </a:r>
            <a:r>
              <a:rPr lang="en-IN" dirty="0">
                <a:latin typeface="+mj-lt"/>
              </a:rPr>
              <a:t>  events</a:t>
            </a:r>
            <a:r>
              <a:rPr lang="en-IN" dirty="0" smtClean="0">
                <a:latin typeface="+mj-lt"/>
              </a:rPr>
              <a:t>:</a:t>
            </a:r>
          </a:p>
          <a:p>
            <a:endParaRPr lang="en-US" dirty="0">
              <a:latin typeface="+mj-lt"/>
            </a:endParaRPr>
          </a:p>
          <a:p>
            <a:r>
              <a:rPr lang="en-IN" dirty="0" err="1">
                <a:latin typeface="+mj-lt"/>
              </a:rPr>
              <a:t>ApplicationStartedEvent</a:t>
            </a:r>
            <a:r>
              <a:rPr lang="en-IN" dirty="0">
                <a:latin typeface="+mj-lt"/>
              </a:rPr>
              <a:t>  (sent at the start</a:t>
            </a:r>
            <a:r>
              <a:rPr lang="en-IN" dirty="0" smtClean="0">
                <a:latin typeface="+mj-lt"/>
              </a:rPr>
              <a:t>)</a:t>
            </a:r>
          </a:p>
          <a:p>
            <a:endParaRPr lang="en-IN" dirty="0">
              <a:latin typeface="+mj-lt"/>
            </a:endParaRPr>
          </a:p>
          <a:p>
            <a:r>
              <a:rPr lang="en-IN" dirty="0" err="1" smtClean="0">
                <a:latin typeface="+mj-lt"/>
              </a:rPr>
              <a:t>ApplicationEnvironmentPreparedEvent</a:t>
            </a:r>
            <a:r>
              <a:rPr lang="en-IN" dirty="0" smtClean="0">
                <a:latin typeface="+mj-lt"/>
              </a:rPr>
              <a:t> (</a:t>
            </a:r>
            <a:r>
              <a:rPr lang="en-IN" dirty="0">
                <a:latin typeface="+mj-lt"/>
              </a:rPr>
              <a:t>sent when the environment is </a:t>
            </a:r>
            <a:r>
              <a:rPr lang="en-IN" dirty="0" smtClean="0">
                <a:latin typeface="+mj-lt"/>
              </a:rPr>
              <a:t>known)</a:t>
            </a:r>
          </a:p>
          <a:p>
            <a:endParaRPr lang="en-IN" dirty="0">
              <a:latin typeface="+mj-lt"/>
            </a:endParaRPr>
          </a:p>
          <a:p>
            <a:r>
              <a:rPr lang="en-IN" dirty="0" err="1" smtClean="0">
                <a:latin typeface="+mj-lt"/>
              </a:rPr>
              <a:t>ApplicationPreparedEvent</a:t>
            </a:r>
            <a:r>
              <a:rPr lang="en-IN" dirty="0" smtClean="0">
                <a:latin typeface="+mj-lt"/>
              </a:rPr>
              <a:t>  </a:t>
            </a:r>
            <a:r>
              <a:rPr lang="en-IN" dirty="0">
                <a:latin typeface="+mj-lt"/>
              </a:rPr>
              <a:t>(sent after the bean </a:t>
            </a:r>
            <a:r>
              <a:rPr lang="en-IN" dirty="0" smtClean="0">
                <a:latin typeface="+mj-lt"/>
              </a:rPr>
              <a:t>definitions)</a:t>
            </a:r>
          </a:p>
          <a:p>
            <a:endParaRPr lang="en-US" dirty="0">
              <a:latin typeface="+mj-lt"/>
            </a:endParaRPr>
          </a:p>
          <a:p>
            <a:r>
              <a:rPr lang="en-IN" dirty="0" err="1" smtClean="0">
                <a:latin typeface="+mj-lt"/>
              </a:rPr>
              <a:t>ApplicationReadyEvent</a:t>
            </a:r>
            <a:r>
              <a:rPr lang="en-IN" dirty="0" smtClean="0">
                <a:latin typeface="+mj-lt"/>
              </a:rPr>
              <a:t>  </a:t>
            </a:r>
            <a:r>
              <a:rPr lang="en-IN" dirty="0">
                <a:latin typeface="+mj-lt"/>
              </a:rPr>
              <a:t>(sent when the application is </a:t>
            </a:r>
            <a:r>
              <a:rPr lang="en-IN" dirty="0" smtClean="0">
                <a:latin typeface="+mj-lt"/>
              </a:rPr>
              <a:t>ready)</a:t>
            </a:r>
          </a:p>
          <a:p>
            <a:endParaRPr lang="en-IN" dirty="0">
              <a:latin typeface="+mj-lt"/>
            </a:endParaRPr>
          </a:p>
          <a:p>
            <a:r>
              <a:rPr lang="en-IN" dirty="0" err="1" smtClean="0">
                <a:latin typeface="+mj-lt"/>
              </a:rPr>
              <a:t>ApplicationFailedEvent</a:t>
            </a:r>
            <a:r>
              <a:rPr lang="en-IN" dirty="0" smtClean="0">
                <a:latin typeface="+mj-lt"/>
              </a:rPr>
              <a:t>  </a:t>
            </a:r>
            <a:r>
              <a:rPr lang="en-IN" dirty="0">
                <a:latin typeface="+mj-lt"/>
              </a:rPr>
              <a:t>(sent in case </a:t>
            </a:r>
            <a:r>
              <a:rPr lang="en-IN" dirty="0" smtClean="0">
                <a:latin typeface="+mj-lt"/>
              </a:rPr>
              <a:t>of exception </a:t>
            </a:r>
            <a:r>
              <a:rPr lang="en-IN" dirty="0">
                <a:latin typeface="+mj-lt"/>
              </a:rPr>
              <a:t>during the </a:t>
            </a:r>
            <a:r>
              <a:rPr lang="en-IN" dirty="0" err="1">
                <a:latin typeface="+mj-lt"/>
              </a:rPr>
              <a:t>startup</a:t>
            </a:r>
            <a:r>
              <a:rPr lang="en-IN" dirty="0">
                <a:latin typeface="+mj-lt"/>
              </a:rPr>
              <a:t>)</a:t>
            </a:r>
          </a:p>
        </p:txBody>
      </p:sp>
    </p:spTree>
    <p:extLst>
      <p:ext uri="{BB962C8B-B14F-4D97-AF65-F5344CB8AC3E}">
        <p14:creationId xmlns:p14="http://schemas.microsoft.com/office/powerpoint/2010/main" val="3725517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Spring </a:t>
            </a:r>
            <a:r>
              <a:rPr lang="en-IN" sz="4400" b="1" dirty="0" smtClean="0"/>
              <a:t>Boot </a:t>
            </a:r>
            <a:r>
              <a:rPr lang="en-IN" sz="4400" b="1" dirty="0"/>
              <a:t>CLI</a:t>
            </a:r>
            <a:br>
              <a:rPr lang="en-IN" sz="4400" b="1" dirty="0"/>
            </a:br>
            <a:endParaRPr lang="en-IN" dirty="0"/>
          </a:p>
        </p:txBody>
      </p:sp>
      <p:sp>
        <p:nvSpPr>
          <p:cNvPr id="4" name="Rectangle 3"/>
          <p:cNvSpPr/>
          <p:nvPr/>
        </p:nvSpPr>
        <p:spPr>
          <a:xfrm>
            <a:off x="646111" y="1483916"/>
            <a:ext cx="5791970"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run [options] &lt;files&gt; [--] [</a:t>
            </a:r>
            <a:r>
              <a:rPr lang="en-IN" dirty="0" err="1">
                <a:latin typeface="+mj-lt"/>
              </a:rPr>
              <a:t>args</a:t>
            </a:r>
            <a:r>
              <a:rPr lang="en-IN" dirty="0">
                <a:latin typeface="+mj-lt"/>
              </a:rPr>
              <a:t>] </a:t>
            </a:r>
          </a:p>
        </p:txBody>
      </p:sp>
      <p:sp>
        <p:nvSpPr>
          <p:cNvPr id="5" name="Rectangle 4"/>
          <p:cNvSpPr/>
          <p:nvPr/>
        </p:nvSpPr>
        <p:spPr>
          <a:xfrm>
            <a:off x="1466399" y="2005081"/>
            <a:ext cx="3097323" cy="369332"/>
          </a:xfrm>
          <a:prstGeom prst="rect">
            <a:avLst/>
          </a:prstGeom>
        </p:spPr>
        <p:txBody>
          <a:bodyPr wrap="none">
            <a:spAutoFit/>
          </a:bodyPr>
          <a:lstStyle/>
          <a:p>
            <a:r>
              <a:rPr lang="en-IN" dirty="0">
                <a:latin typeface="+mj-lt"/>
              </a:rPr>
              <a:t>spring run WebApp.java </a:t>
            </a:r>
          </a:p>
        </p:txBody>
      </p:sp>
      <p:sp>
        <p:nvSpPr>
          <p:cNvPr id="6" name="Rectangle 5"/>
          <p:cNvSpPr/>
          <p:nvPr/>
        </p:nvSpPr>
        <p:spPr>
          <a:xfrm>
            <a:off x="794388" y="2699780"/>
            <a:ext cx="5538696"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test [options] files [--] [</a:t>
            </a:r>
            <a:r>
              <a:rPr lang="en-IN" dirty="0" err="1">
                <a:latin typeface="+mj-lt"/>
              </a:rPr>
              <a:t>args</a:t>
            </a:r>
            <a:r>
              <a:rPr lang="en-IN" dirty="0">
                <a:latin typeface="+mj-lt"/>
              </a:rPr>
              <a:t>] </a:t>
            </a:r>
          </a:p>
        </p:txBody>
      </p:sp>
      <p:sp>
        <p:nvSpPr>
          <p:cNvPr id="7" name="Rectangle 6"/>
          <p:cNvSpPr/>
          <p:nvPr/>
        </p:nvSpPr>
        <p:spPr>
          <a:xfrm>
            <a:off x="1574601" y="3394479"/>
            <a:ext cx="3223959" cy="369332"/>
          </a:xfrm>
          <a:prstGeom prst="rect">
            <a:avLst/>
          </a:prstGeom>
        </p:spPr>
        <p:txBody>
          <a:bodyPr wrap="none">
            <a:spAutoFit/>
          </a:bodyPr>
          <a:lstStyle/>
          <a:p>
            <a:r>
              <a:rPr lang="en-IN" dirty="0">
                <a:latin typeface="+mj-lt"/>
              </a:rPr>
              <a:t>spring test MyTest.java </a:t>
            </a:r>
          </a:p>
        </p:txBody>
      </p:sp>
      <p:sp>
        <p:nvSpPr>
          <p:cNvPr id="8" name="Rectangle 7"/>
          <p:cNvSpPr/>
          <p:nvPr/>
        </p:nvSpPr>
        <p:spPr>
          <a:xfrm>
            <a:off x="737483" y="4037534"/>
            <a:ext cx="5665333"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grab [options] files [--] [</a:t>
            </a:r>
            <a:r>
              <a:rPr lang="en-IN" dirty="0" err="1">
                <a:latin typeface="+mj-lt"/>
              </a:rPr>
              <a:t>args</a:t>
            </a:r>
            <a:r>
              <a:rPr lang="en-IN" dirty="0">
                <a:latin typeface="+mj-lt"/>
              </a:rPr>
              <a:t>] </a:t>
            </a:r>
          </a:p>
        </p:txBody>
      </p:sp>
      <p:sp>
        <p:nvSpPr>
          <p:cNvPr id="9" name="Rectangle 8"/>
          <p:cNvSpPr/>
          <p:nvPr/>
        </p:nvSpPr>
        <p:spPr>
          <a:xfrm>
            <a:off x="1605860" y="4732233"/>
            <a:ext cx="3097323" cy="369332"/>
          </a:xfrm>
          <a:prstGeom prst="rect">
            <a:avLst/>
          </a:prstGeom>
        </p:spPr>
        <p:txBody>
          <a:bodyPr wrap="none">
            <a:spAutoFit/>
          </a:bodyPr>
          <a:lstStyle/>
          <a:p>
            <a:r>
              <a:rPr lang="en-IN" dirty="0">
                <a:latin typeface="+mj-lt"/>
              </a:rPr>
              <a:t>spring grab MyTest.java</a:t>
            </a:r>
          </a:p>
        </p:txBody>
      </p:sp>
      <p:sp>
        <p:nvSpPr>
          <p:cNvPr id="10" name="Rectangle 9"/>
          <p:cNvSpPr/>
          <p:nvPr/>
        </p:nvSpPr>
        <p:spPr>
          <a:xfrm>
            <a:off x="794388" y="5423414"/>
            <a:ext cx="5918608" cy="369332"/>
          </a:xfrm>
          <a:prstGeom prst="rect">
            <a:avLst/>
          </a:prstGeom>
        </p:spPr>
        <p:txBody>
          <a:bodyPr wrap="none">
            <a:spAutoFit/>
          </a:bodyPr>
          <a:lstStyle/>
          <a:p>
            <a:pPr marL="285750" indent="-285750">
              <a:buFont typeface="Arial" panose="020B0604020202020204" pitchFamily="34" charset="0"/>
              <a:buChar char="•"/>
            </a:pPr>
            <a:r>
              <a:rPr lang="en-IN" dirty="0" smtClean="0">
                <a:latin typeface="+mj-lt"/>
              </a:rPr>
              <a:t>spring  </a:t>
            </a:r>
            <a:r>
              <a:rPr lang="en-IN" dirty="0">
                <a:latin typeface="+mj-lt"/>
              </a:rPr>
              <a:t>jar [options]  &lt;jar-name&gt;  &lt;files&gt; </a:t>
            </a:r>
          </a:p>
        </p:txBody>
      </p:sp>
      <p:sp>
        <p:nvSpPr>
          <p:cNvPr id="11" name="Rectangle 10"/>
          <p:cNvSpPr/>
          <p:nvPr/>
        </p:nvSpPr>
        <p:spPr>
          <a:xfrm>
            <a:off x="1699284" y="6194239"/>
            <a:ext cx="3983783" cy="369332"/>
          </a:xfrm>
          <a:prstGeom prst="rect">
            <a:avLst/>
          </a:prstGeom>
        </p:spPr>
        <p:txBody>
          <a:bodyPr wrap="none">
            <a:spAutoFit/>
          </a:bodyPr>
          <a:lstStyle/>
          <a:p>
            <a:r>
              <a:rPr lang="en-IN" dirty="0">
                <a:latin typeface="+mj-lt"/>
              </a:rPr>
              <a:t>spring jar app.jar </a:t>
            </a:r>
            <a:r>
              <a:rPr lang="en-IN" dirty="0" err="1">
                <a:latin typeface="+mj-lt"/>
              </a:rPr>
              <a:t>app.groovy</a:t>
            </a:r>
            <a:r>
              <a:rPr lang="en-IN" dirty="0">
                <a:latin typeface="+mj-lt"/>
              </a:rPr>
              <a:t> </a:t>
            </a:r>
          </a:p>
        </p:txBody>
      </p:sp>
    </p:spTree>
    <p:extLst>
      <p:ext uri="{BB962C8B-B14F-4D97-AF65-F5344CB8AC3E}">
        <p14:creationId xmlns:p14="http://schemas.microsoft.com/office/powerpoint/2010/main" val="2523053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Spring </a:t>
            </a:r>
            <a:r>
              <a:rPr lang="en-IN" sz="4000" b="1" dirty="0" smtClean="0"/>
              <a:t>Boot </a:t>
            </a:r>
            <a:r>
              <a:rPr lang="en-IN" sz="4000" b="1" dirty="0"/>
              <a:t>CLI</a:t>
            </a:r>
            <a:endParaRPr lang="en-IN" dirty="0"/>
          </a:p>
        </p:txBody>
      </p:sp>
      <p:sp>
        <p:nvSpPr>
          <p:cNvPr id="4" name="Rectangle 3"/>
          <p:cNvSpPr/>
          <p:nvPr/>
        </p:nvSpPr>
        <p:spPr>
          <a:xfrm>
            <a:off x="646111" y="1483916"/>
            <a:ext cx="5918608"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war [options]  &lt;war-name&gt;  &lt;files&gt; </a:t>
            </a:r>
          </a:p>
        </p:txBody>
      </p:sp>
      <p:sp>
        <p:nvSpPr>
          <p:cNvPr id="5" name="Rectangle 4"/>
          <p:cNvSpPr/>
          <p:nvPr/>
        </p:nvSpPr>
        <p:spPr>
          <a:xfrm>
            <a:off x="646111" y="2149460"/>
            <a:ext cx="5412059"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install [options] &lt;coordinates&gt; </a:t>
            </a:r>
          </a:p>
        </p:txBody>
      </p:sp>
      <p:sp>
        <p:nvSpPr>
          <p:cNvPr id="6" name="Rectangle 5"/>
          <p:cNvSpPr/>
          <p:nvPr/>
        </p:nvSpPr>
        <p:spPr>
          <a:xfrm>
            <a:off x="1568116" y="2884446"/>
            <a:ext cx="8165432" cy="369332"/>
          </a:xfrm>
          <a:prstGeom prst="rect">
            <a:avLst/>
          </a:prstGeom>
        </p:spPr>
        <p:txBody>
          <a:bodyPr wrap="square">
            <a:spAutoFit/>
          </a:bodyPr>
          <a:lstStyle/>
          <a:p>
            <a:r>
              <a:rPr lang="en-IN" dirty="0">
                <a:latin typeface="+mj-lt"/>
              </a:rPr>
              <a:t>spring install org.spockframework:spock-core:1.0-groovy-2.4 </a:t>
            </a:r>
          </a:p>
        </p:txBody>
      </p:sp>
      <p:sp>
        <p:nvSpPr>
          <p:cNvPr id="7" name="Rectangle 6"/>
          <p:cNvSpPr/>
          <p:nvPr/>
        </p:nvSpPr>
        <p:spPr>
          <a:xfrm>
            <a:off x="711659" y="3619432"/>
            <a:ext cx="5791970"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 spring uninstall [options] &lt;coordinates&gt; </a:t>
            </a:r>
          </a:p>
        </p:txBody>
      </p:sp>
      <p:sp>
        <p:nvSpPr>
          <p:cNvPr id="8" name="Rectangle 7"/>
          <p:cNvSpPr/>
          <p:nvPr/>
        </p:nvSpPr>
        <p:spPr>
          <a:xfrm>
            <a:off x="821702" y="4407796"/>
            <a:ext cx="4652236" cy="369332"/>
          </a:xfrm>
          <a:prstGeom prst="rect">
            <a:avLst/>
          </a:prstGeom>
        </p:spPr>
        <p:txBody>
          <a:bodyPr wrap="none">
            <a:spAutoFit/>
          </a:bodyPr>
          <a:lstStyle/>
          <a:p>
            <a:pPr marL="285750" indent="-285750">
              <a:buFont typeface="Arial" panose="020B0604020202020204" pitchFamily="34" charset="0"/>
              <a:buChar char="•"/>
            </a:pPr>
            <a:r>
              <a:rPr lang="en-IN" dirty="0">
                <a:latin typeface="+mj-lt"/>
              </a:rPr>
              <a:t>spring </a:t>
            </a:r>
            <a:r>
              <a:rPr lang="en-IN" dirty="0" err="1">
                <a:latin typeface="+mj-lt"/>
              </a:rPr>
              <a:t>init</a:t>
            </a:r>
            <a:r>
              <a:rPr lang="en-IN" dirty="0">
                <a:latin typeface="+mj-lt"/>
              </a:rPr>
              <a:t> [options] [location] </a:t>
            </a:r>
          </a:p>
        </p:txBody>
      </p:sp>
      <p:sp>
        <p:nvSpPr>
          <p:cNvPr id="9" name="Rectangle 8"/>
          <p:cNvSpPr/>
          <p:nvPr/>
        </p:nvSpPr>
        <p:spPr>
          <a:xfrm>
            <a:off x="1760143" y="5092817"/>
            <a:ext cx="1704313" cy="369332"/>
          </a:xfrm>
          <a:prstGeom prst="rect">
            <a:avLst/>
          </a:prstGeom>
        </p:spPr>
        <p:txBody>
          <a:bodyPr wrap="none">
            <a:spAutoFit/>
          </a:bodyPr>
          <a:lstStyle/>
          <a:p>
            <a:r>
              <a:rPr lang="en-IN" dirty="0">
                <a:latin typeface="+mj-lt"/>
              </a:rPr>
              <a:t>spring </a:t>
            </a:r>
            <a:r>
              <a:rPr lang="en-IN" dirty="0" err="1">
                <a:latin typeface="+mj-lt"/>
              </a:rPr>
              <a:t>init</a:t>
            </a:r>
            <a:r>
              <a:rPr lang="en-IN" dirty="0">
                <a:latin typeface="+mj-lt"/>
              </a:rPr>
              <a:t> </a:t>
            </a:r>
          </a:p>
        </p:txBody>
      </p:sp>
    </p:spTree>
    <p:extLst>
      <p:ext uri="{BB962C8B-B14F-4D97-AF65-F5344CB8AC3E}">
        <p14:creationId xmlns:p14="http://schemas.microsoft.com/office/powerpoint/2010/main" val="142775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Spring Boot CLI</a:t>
            </a:r>
            <a:endParaRPr lang="en-IN" dirty="0"/>
          </a:p>
        </p:txBody>
      </p:sp>
      <p:pic>
        <p:nvPicPr>
          <p:cNvPr id="4" name="Picture 3"/>
          <p:cNvPicPr>
            <a:picLocks noChangeAspect="1"/>
          </p:cNvPicPr>
          <p:nvPr/>
        </p:nvPicPr>
        <p:blipFill>
          <a:blip r:embed="rId3"/>
          <a:stretch>
            <a:fillRect/>
          </a:stretch>
        </p:blipFill>
        <p:spPr>
          <a:xfrm>
            <a:off x="797616" y="2737635"/>
            <a:ext cx="4212271" cy="2875163"/>
          </a:xfrm>
          <a:prstGeom prst="rect">
            <a:avLst/>
          </a:prstGeom>
        </p:spPr>
      </p:pic>
      <p:sp>
        <p:nvSpPr>
          <p:cNvPr id="6" name="Rectangle 5"/>
          <p:cNvSpPr/>
          <p:nvPr/>
        </p:nvSpPr>
        <p:spPr>
          <a:xfrm>
            <a:off x="797616" y="5891282"/>
            <a:ext cx="3097323" cy="369332"/>
          </a:xfrm>
          <a:prstGeom prst="rect">
            <a:avLst/>
          </a:prstGeom>
        </p:spPr>
        <p:txBody>
          <a:bodyPr wrap="none">
            <a:spAutoFit/>
          </a:bodyPr>
          <a:lstStyle/>
          <a:p>
            <a:r>
              <a:rPr lang="en-IN" dirty="0">
                <a:latin typeface="+mj-lt"/>
              </a:rPr>
              <a:t>./</a:t>
            </a:r>
            <a:r>
              <a:rPr lang="en-IN" dirty="0" err="1">
                <a:latin typeface="+mj-lt"/>
              </a:rPr>
              <a:t>mvnw</a:t>
            </a:r>
            <a:r>
              <a:rPr lang="en-IN" dirty="0">
                <a:latin typeface="+mj-lt"/>
              </a:rPr>
              <a:t> </a:t>
            </a:r>
            <a:r>
              <a:rPr lang="en-IN" dirty="0" err="1">
                <a:latin typeface="+mj-lt"/>
              </a:rPr>
              <a:t>spring-boot:run</a:t>
            </a:r>
            <a:r>
              <a:rPr lang="en-IN" dirty="0">
                <a:latin typeface="+mj-lt"/>
              </a:rPr>
              <a:t> </a:t>
            </a:r>
          </a:p>
        </p:txBody>
      </p:sp>
      <p:sp>
        <p:nvSpPr>
          <p:cNvPr id="7" name="Rectangle 6"/>
          <p:cNvSpPr/>
          <p:nvPr/>
        </p:nvSpPr>
        <p:spPr>
          <a:xfrm>
            <a:off x="5470774" y="3003622"/>
            <a:ext cx="8365542" cy="369332"/>
          </a:xfrm>
          <a:prstGeom prst="rect">
            <a:avLst/>
          </a:prstGeom>
        </p:spPr>
        <p:txBody>
          <a:bodyPr wrap="square">
            <a:spAutoFit/>
          </a:bodyPr>
          <a:lstStyle/>
          <a:p>
            <a:pPr marL="285750" indent="-285750">
              <a:buFont typeface="Arial" panose="020B0604020202020204" pitchFamily="34" charset="0"/>
              <a:buChar char="•"/>
            </a:pPr>
            <a:r>
              <a:rPr lang="en-IN" dirty="0" smtClean="0">
                <a:latin typeface="+mj-lt"/>
              </a:rPr>
              <a:t>spring </a:t>
            </a:r>
            <a:r>
              <a:rPr lang="en-IN" dirty="0">
                <a:latin typeface="+mj-lt"/>
              </a:rPr>
              <a:t>[--help] [--version</a:t>
            </a:r>
            <a:r>
              <a:rPr lang="en-IN" dirty="0" smtClean="0">
                <a:latin typeface="+mj-lt"/>
              </a:rPr>
              <a:t>] </a:t>
            </a:r>
            <a:r>
              <a:rPr lang="en-IN" dirty="0">
                <a:latin typeface="+mj-lt"/>
              </a:rPr>
              <a:t>&lt;command&gt; [&lt;</a:t>
            </a:r>
            <a:r>
              <a:rPr lang="en-IN" dirty="0" err="1">
                <a:latin typeface="+mj-lt"/>
              </a:rPr>
              <a:t>args</a:t>
            </a:r>
            <a:r>
              <a:rPr lang="en-IN" dirty="0">
                <a:latin typeface="+mj-lt"/>
              </a:rPr>
              <a:t>&gt;] </a:t>
            </a:r>
          </a:p>
        </p:txBody>
      </p:sp>
      <p:sp>
        <p:nvSpPr>
          <p:cNvPr id="8" name="Rectangle 7"/>
          <p:cNvSpPr/>
          <p:nvPr/>
        </p:nvSpPr>
        <p:spPr>
          <a:xfrm>
            <a:off x="6025009" y="3687599"/>
            <a:ext cx="2337499" cy="369332"/>
          </a:xfrm>
          <a:prstGeom prst="rect">
            <a:avLst/>
          </a:prstGeom>
        </p:spPr>
        <p:txBody>
          <a:bodyPr wrap="none">
            <a:spAutoFit/>
          </a:bodyPr>
          <a:lstStyle/>
          <a:p>
            <a:r>
              <a:rPr lang="en-IN" dirty="0">
                <a:latin typeface="+mj-lt"/>
              </a:rPr>
              <a:t>spring help </a:t>
            </a:r>
            <a:r>
              <a:rPr lang="en-IN" dirty="0" err="1">
                <a:latin typeface="+mj-lt"/>
              </a:rPr>
              <a:t>init</a:t>
            </a:r>
            <a:r>
              <a:rPr lang="en-IN" dirty="0">
                <a:latin typeface="+mj-lt"/>
              </a:rPr>
              <a:t> </a:t>
            </a:r>
          </a:p>
        </p:txBody>
      </p:sp>
      <p:sp>
        <p:nvSpPr>
          <p:cNvPr id="9" name="Rectangle 8"/>
          <p:cNvSpPr/>
          <p:nvPr/>
        </p:nvSpPr>
        <p:spPr>
          <a:xfrm>
            <a:off x="0" y="1325945"/>
            <a:ext cx="12429037" cy="369332"/>
          </a:xfrm>
          <a:prstGeom prst="rect">
            <a:avLst/>
          </a:prstGeom>
        </p:spPr>
        <p:txBody>
          <a:bodyPr wrap="square">
            <a:spAutoFit/>
          </a:bodyPr>
          <a:lstStyle/>
          <a:p>
            <a:r>
              <a:rPr lang="en-IN" dirty="0">
                <a:latin typeface="+mj-lt"/>
              </a:rPr>
              <a:t>spring </a:t>
            </a:r>
            <a:r>
              <a:rPr lang="en-IN" dirty="0" err="1">
                <a:latin typeface="+mj-lt"/>
              </a:rPr>
              <a:t>init</a:t>
            </a:r>
            <a:r>
              <a:rPr lang="en-IN" dirty="0">
                <a:latin typeface="+mj-lt"/>
              </a:rPr>
              <a:t> -</a:t>
            </a:r>
            <a:r>
              <a:rPr lang="en-IN" dirty="0" smtClean="0">
                <a:latin typeface="+mj-lt"/>
              </a:rPr>
              <a:t>d=</a:t>
            </a:r>
            <a:r>
              <a:rPr lang="en-IN" dirty="0" err="1" smtClean="0">
                <a:latin typeface="+mj-lt"/>
              </a:rPr>
              <a:t>web,data-jpa</a:t>
            </a:r>
            <a:r>
              <a:rPr lang="en-IN" dirty="0" smtClean="0">
                <a:latin typeface="+mj-lt"/>
              </a:rPr>
              <a:t> </a:t>
            </a:r>
            <a:r>
              <a:rPr lang="en-IN" dirty="0" smtClean="0">
                <a:latin typeface="+mj-lt"/>
              </a:rPr>
              <a:t>-g=</a:t>
            </a:r>
            <a:r>
              <a:rPr lang="en-IN" dirty="0" err="1" smtClean="0">
                <a:latin typeface="+mj-lt"/>
              </a:rPr>
              <a:t>com.example</a:t>
            </a:r>
            <a:r>
              <a:rPr lang="en-IN" dirty="0" smtClean="0">
                <a:latin typeface="+mj-lt"/>
              </a:rPr>
              <a:t> </a:t>
            </a:r>
            <a:r>
              <a:rPr lang="en-IN" dirty="0">
                <a:latin typeface="+mj-lt"/>
              </a:rPr>
              <a:t>-</a:t>
            </a:r>
            <a:r>
              <a:rPr lang="en-IN" dirty="0" smtClean="0">
                <a:latin typeface="+mj-lt"/>
              </a:rPr>
              <a:t>a=demo </a:t>
            </a:r>
            <a:r>
              <a:rPr lang="en-IN" dirty="0">
                <a:latin typeface="+mj-lt"/>
              </a:rPr>
              <a:t>--</a:t>
            </a:r>
            <a:r>
              <a:rPr lang="en-IN" dirty="0" smtClean="0">
                <a:latin typeface="+mj-lt"/>
              </a:rPr>
              <a:t>package-name=</a:t>
            </a:r>
            <a:r>
              <a:rPr lang="en-IN" dirty="0" err="1" smtClean="0">
                <a:latin typeface="+mj-lt"/>
              </a:rPr>
              <a:t>com.example</a:t>
            </a:r>
            <a:r>
              <a:rPr lang="en-IN" dirty="0" smtClean="0">
                <a:latin typeface="+mj-lt"/>
              </a:rPr>
              <a:t> -</a:t>
            </a:r>
            <a:r>
              <a:rPr lang="en-IN" dirty="0" smtClean="0">
                <a:latin typeface="+mj-lt"/>
              </a:rPr>
              <a:t>name=demo </a:t>
            </a:r>
            <a:endParaRPr lang="en-IN" dirty="0">
              <a:latin typeface="+mj-lt"/>
            </a:endParaRPr>
          </a:p>
        </p:txBody>
      </p:sp>
    </p:spTree>
    <p:extLst>
      <p:ext uri="{BB962C8B-B14F-4D97-AF65-F5344CB8AC3E}">
        <p14:creationId xmlns:p14="http://schemas.microsoft.com/office/powerpoint/2010/main" val="4043221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Using Spring with Spring Boot </a:t>
            </a:r>
            <a:br>
              <a:rPr lang="en-IN" sz="4400" b="1" dirty="0"/>
            </a:br>
            <a:endParaRPr lang="en-IN" dirty="0"/>
          </a:p>
        </p:txBody>
      </p:sp>
      <p:sp>
        <p:nvSpPr>
          <p:cNvPr id="4" name="Rectangle 3"/>
          <p:cNvSpPr/>
          <p:nvPr/>
        </p:nvSpPr>
        <p:spPr>
          <a:xfrm>
            <a:off x="646110" y="1366590"/>
            <a:ext cx="11349373" cy="1200329"/>
          </a:xfrm>
          <a:prstGeom prst="rect">
            <a:avLst/>
          </a:prstGeom>
        </p:spPr>
        <p:txBody>
          <a:bodyPr wrap="square">
            <a:spAutoFit/>
          </a:bodyPr>
          <a:lstStyle/>
          <a:p>
            <a:r>
              <a:rPr lang="en-IN" dirty="0">
                <a:latin typeface="+mj-lt"/>
              </a:rPr>
              <a:t>If you have already several XML configuration files, you can integrate them with just one annotation in </a:t>
            </a:r>
            <a:r>
              <a:rPr lang="en-IN" dirty="0" smtClean="0">
                <a:latin typeface="+mj-lt"/>
              </a:rPr>
              <a:t>your main </a:t>
            </a:r>
            <a:r>
              <a:rPr lang="en-IN" dirty="0">
                <a:latin typeface="+mj-lt"/>
              </a:rPr>
              <a:t>application. </a:t>
            </a:r>
            <a:endParaRPr lang="en-IN" dirty="0" smtClean="0">
              <a:latin typeface="+mj-lt"/>
            </a:endParaRPr>
          </a:p>
          <a:p>
            <a:r>
              <a:rPr lang="en-IN" b="1" dirty="0" smtClean="0">
                <a:latin typeface="+mj-lt"/>
              </a:rPr>
              <a:t>The  </a:t>
            </a:r>
            <a:r>
              <a:rPr lang="en-IN" b="1" dirty="0" err="1">
                <a:latin typeface="+mj-lt"/>
              </a:rPr>
              <a:t>org.springframework.context.annotation.ImportResource</a:t>
            </a:r>
            <a:r>
              <a:rPr lang="en-IN" b="1" dirty="0">
                <a:latin typeface="+mj-lt"/>
              </a:rPr>
              <a:t>  </a:t>
            </a:r>
            <a:r>
              <a:rPr lang="en-IN" dirty="0">
                <a:latin typeface="+mj-lt"/>
              </a:rPr>
              <a:t>annotation accepts </a:t>
            </a:r>
            <a:r>
              <a:rPr lang="en-IN" dirty="0" smtClean="0">
                <a:latin typeface="+mj-lt"/>
              </a:rPr>
              <a:t>an array </a:t>
            </a:r>
            <a:r>
              <a:rPr lang="en-IN" dirty="0">
                <a:latin typeface="+mj-lt"/>
              </a:rPr>
              <a:t>of string types to add the XML definitions. </a:t>
            </a:r>
          </a:p>
        </p:txBody>
      </p:sp>
      <p:sp>
        <p:nvSpPr>
          <p:cNvPr id="5" name="Rectangle 4"/>
          <p:cNvSpPr/>
          <p:nvPr/>
        </p:nvSpPr>
        <p:spPr>
          <a:xfrm>
            <a:off x="457200" y="2927867"/>
            <a:ext cx="11734800" cy="3416320"/>
          </a:xfrm>
          <a:prstGeom prst="rect">
            <a:avLst/>
          </a:prstGeom>
        </p:spPr>
        <p:txBody>
          <a:bodyPr wrap="square">
            <a:spAutoFit/>
          </a:bodyPr>
          <a:lstStyle/>
          <a:p>
            <a:r>
              <a:rPr lang="en-IN" dirty="0">
                <a:latin typeface="+mj-lt"/>
              </a:rPr>
              <a:t>@</a:t>
            </a:r>
            <a:r>
              <a:rPr lang="en-IN" dirty="0" err="1">
                <a:latin typeface="+mj-lt"/>
              </a:rPr>
              <a:t>ImportResource</a:t>
            </a:r>
            <a:r>
              <a:rPr lang="en-IN" dirty="0">
                <a:latin typeface="+mj-lt"/>
              </a:rPr>
              <a:t>({"META-INF/spring/services-</a:t>
            </a:r>
            <a:r>
              <a:rPr lang="en-IN" dirty="0" err="1">
                <a:latin typeface="+mj-lt"/>
              </a:rPr>
              <a:t>context.xml","</a:t>
            </a:r>
            <a:r>
              <a:rPr lang="en-IN" dirty="0" err="1" smtClean="0">
                <a:latin typeface="+mj-lt"/>
              </a:rPr>
              <a:t>META</a:t>
            </a:r>
            <a:r>
              <a:rPr lang="en-IN" dirty="0" smtClean="0">
                <a:latin typeface="+mj-lt"/>
              </a:rPr>
              <a:t>-INF/spring/repositoriescontext.xml"})</a:t>
            </a:r>
            <a:endParaRPr lang="en-IN" dirty="0">
              <a:latin typeface="+mj-lt"/>
            </a:endParaRPr>
          </a:p>
          <a:p>
            <a:endParaRPr lang="en-IN" dirty="0">
              <a:latin typeface="+mj-lt"/>
            </a:endParaRPr>
          </a:p>
          <a:p>
            <a:r>
              <a:rPr lang="en-IN" dirty="0" smtClean="0">
                <a:latin typeface="+mj-lt"/>
              </a:rPr>
              <a:t>@</a:t>
            </a:r>
            <a:r>
              <a:rPr lang="en-IN" dirty="0" err="1" smtClean="0">
                <a:latin typeface="+mj-lt"/>
              </a:rPr>
              <a:t>SpringBootApplication</a:t>
            </a:r>
            <a:endParaRPr lang="en-IN" dirty="0">
              <a:latin typeface="+mj-lt"/>
            </a:endParaRPr>
          </a:p>
          <a:p>
            <a:r>
              <a:rPr lang="en-IN" dirty="0" smtClean="0">
                <a:latin typeface="+mj-lt"/>
              </a:rPr>
              <a:t>Public class </a:t>
            </a:r>
            <a:r>
              <a:rPr lang="en-IN" dirty="0" err="1">
                <a:latin typeface="+mj-lt"/>
              </a:rPr>
              <a:t>SpringXmlApplication</a:t>
            </a:r>
            <a:r>
              <a:rPr lang="en-IN" dirty="0">
                <a:latin typeface="+mj-lt"/>
              </a:rPr>
              <a:t> { </a:t>
            </a:r>
          </a:p>
          <a:p>
            <a:endParaRPr lang="en-IN" dirty="0">
              <a:latin typeface="+mj-lt"/>
            </a:endParaRPr>
          </a:p>
          <a:p>
            <a:r>
              <a:rPr lang="en-IN" dirty="0">
                <a:latin typeface="+mj-lt"/>
              </a:rPr>
              <a:t>          @</a:t>
            </a:r>
            <a:r>
              <a:rPr lang="en-IN" dirty="0" err="1">
                <a:latin typeface="+mj-lt"/>
              </a:rPr>
              <a:t>Autowired</a:t>
            </a:r>
            <a:r>
              <a:rPr lang="en-IN" dirty="0">
                <a:latin typeface="+mj-lt"/>
              </a:rPr>
              <a:t> </a:t>
            </a:r>
          </a:p>
          <a:p>
            <a:r>
              <a:rPr lang="en-IN" dirty="0">
                <a:latin typeface="+mj-lt"/>
              </a:rPr>
              <a:t>          </a:t>
            </a:r>
            <a:r>
              <a:rPr lang="en-IN" dirty="0" err="1">
                <a:latin typeface="+mj-lt"/>
              </a:rPr>
              <a:t>TaskRepository</a:t>
            </a:r>
            <a:r>
              <a:rPr lang="en-IN" dirty="0">
                <a:latin typeface="+mj-lt"/>
              </a:rPr>
              <a:t> task;  </a:t>
            </a:r>
          </a:p>
          <a:p>
            <a:r>
              <a:rPr lang="en-IN" dirty="0">
                <a:latin typeface="+mj-lt"/>
              </a:rPr>
              <a:t>            @</a:t>
            </a:r>
            <a:r>
              <a:rPr lang="en-IN" dirty="0" err="1">
                <a:latin typeface="+mj-lt"/>
              </a:rPr>
              <a:t>Autowired</a:t>
            </a:r>
            <a:r>
              <a:rPr lang="en-IN" dirty="0">
                <a:latin typeface="+mj-lt"/>
              </a:rPr>
              <a:t> </a:t>
            </a:r>
          </a:p>
          <a:p>
            <a:r>
              <a:rPr lang="en-IN" dirty="0">
                <a:latin typeface="+mj-lt"/>
              </a:rPr>
              <a:t>          </a:t>
            </a:r>
            <a:r>
              <a:rPr lang="en-IN" dirty="0" err="1">
                <a:latin typeface="+mj-lt"/>
              </a:rPr>
              <a:t>ServiceFacade</a:t>
            </a:r>
            <a:r>
              <a:rPr lang="en-IN" dirty="0">
                <a:latin typeface="+mj-lt"/>
              </a:rPr>
              <a:t> service;  </a:t>
            </a:r>
          </a:p>
          <a:p>
            <a:r>
              <a:rPr lang="en-IN" dirty="0">
                <a:latin typeface="+mj-lt"/>
              </a:rPr>
              <a:t>            //More logic... </a:t>
            </a:r>
          </a:p>
          <a:p>
            <a:r>
              <a:rPr lang="en-IN" dirty="0">
                <a:latin typeface="+mj-lt"/>
              </a:rPr>
              <a:t>  } </a:t>
            </a:r>
          </a:p>
        </p:txBody>
      </p:sp>
      <p:sp>
        <p:nvSpPr>
          <p:cNvPr id="6" name="Rectangle 5"/>
          <p:cNvSpPr/>
          <p:nvPr/>
        </p:nvSpPr>
        <p:spPr>
          <a:xfrm>
            <a:off x="5293895" y="4254714"/>
            <a:ext cx="6701587" cy="646331"/>
          </a:xfrm>
          <a:prstGeom prst="rect">
            <a:avLst/>
          </a:prstGeom>
        </p:spPr>
        <p:txBody>
          <a:bodyPr wrap="square">
            <a:spAutoFit/>
          </a:bodyPr>
          <a:lstStyle/>
          <a:p>
            <a:r>
              <a:rPr lang="en-IN" dirty="0">
                <a:latin typeface="+mj-lt"/>
              </a:rPr>
              <a:t> @</a:t>
            </a:r>
            <a:r>
              <a:rPr lang="en-IN" dirty="0" err="1">
                <a:latin typeface="+mj-lt"/>
              </a:rPr>
              <a:t>ImportResource</a:t>
            </a:r>
            <a:r>
              <a:rPr lang="en-IN" dirty="0">
                <a:latin typeface="+mj-lt"/>
              </a:rPr>
              <a:t>("</a:t>
            </a:r>
            <a:r>
              <a:rPr lang="en-IN" dirty="0" err="1">
                <a:latin typeface="+mj-lt"/>
              </a:rPr>
              <a:t>classpath:applicationContext.xml</a:t>
            </a:r>
            <a:r>
              <a:rPr lang="en-IN" dirty="0">
                <a:latin typeface="+mj-lt"/>
              </a:rPr>
              <a:t>") </a:t>
            </a:r>
          </a:p>
        </p:txBody>
      </p:sp>
    </p:spTree>
    <p:extLst>
      <p:ext uri="{BB962C8B-B14F-4D97-AF65-F5344CB8AC3E}">
        <p14:creationId xmlns:p14="http://schemas.microsoft.com/office/powerpoint/2010/main" val="2606253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Web Development with Spring Boot </a:t>
            </a:r>
          </a:p>
        </p:txBody>
      </p:sp>
      <p:sp>
        <p:nvSpPr>
          <p:cNvPr id="4" name="Rectangle 3"/>
          <p:cNvSpPr/>
          <p:nvPr/>
        </p:nvSpPr>
        <p:spPr>
          <a:xfrm>
            <a:off x="754751" y="1483916"/>
            <a:ext cx="2879314"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spring-web  module </a:t>
            </a:r>
          </a:p>
        </p:txBody>
      </p:sp>
      <p:sp>
        <p:nvSpPr>
          <p:cNvPr id="5" name="Rectangle 4"/>
          <p:cNvSpPr/>
          <p:nvPr/>
        </p:nvSpPr>
        <p:spPr>
          <a:xfrm>
            <a:off x="1592179" y="1910273"/>
            <a:ext cx="10499558" cy="923330"/>
          </a:xfrm>
          <a:prstGeom prst="rect">
            <a:avLst/>
          </a:prstGeom>
        </p:spPr>
        <p:txBody>
          <a:bodyPr wrap="square">
            <a:spAutoFit/>
          </a:bodyPr>
          <a:lstStyle/>
          <a:p>
            <a:r>
              <a:rPr lang="en-IN" dirty="0">
                <a:latin typeface="+mj-lt"/>
              </a:rPr>
              <a:t>has basic web integration features such as multipart file upload functionality,</a:t>
            </a:r>
          </a:p>
          <a:p>
            <a:r>
              <a:rPr lang="en-IN" dirty="0">
                <a:latin typeface="+mj-lt"/>
              </a:rPr>
              <a:t>initialization of the Spring container (by using servlet listeners), and a web-oriented application context.</a:t>
            </a:r>
          </a:p>
        </p:txBody>
      </p:sp>
      <p:sp>
        <p:nvSpPr>
          <p:cNvPr id="6" name="Rectangle 5"/>
          <p:cNvSpPr/>
          <p:nvPr/>
        </p:nvSpPr>
        <p:spPr>
          <a:xfrm>
            <a:off x="723952" y="3345566"/>
            <a:ext cx="6425157"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spring-</a:t>
            </a:r>
            <a:r>
              <a:rPr lang="en-IN" dirty="0" err="1">
                <a:latin typeface="+mj-lt"/>
              </a:rPr>
              <a:t>mvc</a:t>
            </a:r>
            <a:r>
              <a:rPr lang="en-IN" dirty="0">
                <a:latin typeface="+mj-lt"/>
              </a:rPr>
              <a:t>  module (aka, the web server module)</a:t>
            </a:r>
          </a:p>
        </p:txBody>
      </p:sp>
      <p:sp>
        <p:nvSpPr>
          <p:cNvPr id="7" name="Rectangle 6"/>
          <p:cNvSpPr/>
          <p:nvPr/>
        </p:nvSpPr>
        <p:spPr>
          <a:xfrm>
            <a:off x="1507957" y="3714898"/>
            <a:ext cx="10583779" cy="646331"/>
          </a:xfrm>
          <a:prstGeom prst="rect">
            <a:avLst/>
          </a:prstGeom>
        </p:spPr>
        <p:txBody>
          <a:bodyPr wrap="square">
            <a:spAutoFit/>
          </a:bodyPr>
          <a:lstStyle/>
          <a:p>
            <a:r>
              <a:rPr lang="en-IN" dirty="0">
                <a:latin typeface="+mj-lt"/>
              </a:rPr>
              <a:t>contains all the Spring MVC (</a:t>
            </a:r>
            <a:r>
              <a:rPr lang="en-IN" dirty="0" smtClean="0">
                <a:latin typeface="+mj-lt"/>
              </a:rPr>
              <a:t>Model-View-Controller) and </a:t>
            </a:r>
            <a:r>
              <a:rPr lang="en-IN" dirty="0">
                <a:latin typeface="+mj-lt"/>
              </a:rPr>
              <a:t>REST services implementations for web applications.</a:t>
            </a:r>
          </a:p>
        </p:txBody>
      </p:sp>
      <p:sp>
        <p:nvSpPr>
          <p:cNvPr id="8" name="Rectangle 7"/>
          <p:cNvSpPr/>
          <p:nvPr/>
        </p:nvSpPr>
        <p:spPr>
          <a:xfrm>
            <a:off x="433138" y="4627693"/>
            <a:ext cx="11658598" cy="646331"/>
          </a:xfrm>
          <a:prstGeom prst="rect">
            <a:avLst/>
          </a:prstGeom>
        </p:spPr>
        <p:txBody>
          <a:bodyPr wrap="square">
            <a:spAutoFit/>
          </a:bodyPr>
          <a:lstStyle/>
          <a:p>
            <a:r>
              <a:rPr lang="en-IN" dirty="0">
                <a:latin typeface="+mj-lt"/>
              </a:rPr>
              <a:t>The Spring MVC is designed around the  </a:t>
            </a:r>
            <a:r>
              <a:rPr lang="en-IN" b="1" dirty="0" err="1">
                <a:latin typeface="+mj-lt"/>
              </a:rPr>
              <a:t>org.springframework.web.servlet.DispatcherServlet</a:t>
            </a:r>
            <a:r>
              <a:rPr lang="en-IN" dirty="0">
                <a:latin typeface="+mj-lt"/>
              </a:rPr>
              <a:t> </a:t>
            </a:r>
            <a:r>
              <a:rPr lang="en-IN" dirty="0" smtClean="0">
                <a:latin typeface="+mj-lt"/>
              </a:rPr>
              <a:t>class</a:t>
            </a:r>
            <a:r>
              <a:rPr lang="en-IN" dirty="0">
                <a:latin typeface="+mj-lt"/>
              </a:rPr>
              <a:t>. </a:t>
            </a:r>
          </a:p>
        </p:txBody>
      </p:sp>
    </p:spTree>
    <p:extLst>
      <p:ext uri="{BB962C8B-B14F-4D97-AF65-F5344CB8AC3E}">
        <p14:creationId xmlns:p14="http://schemas.microsoft.com/office/powerpoint/2010/main" val="39752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Arial" panose="020B0604020202020204" pitchFamily="34" charset="0"/>
              </a:rPr>
              <a:t>Introduction to Spring Boot</a:t>
            </a:r>
            <a:br>
              <a:rPr lang="en-IN" b="1" dirty="0">
                <a:cs typeface="Arial" panose="020B0604020202020204" pitchFamily="34" charset="0"/>
              </a:rPr>
            </a:br>
            <a:endParaRPr lang="en-IN" dirty="0"/>
          </a:p>
        </p:txBody>
      </p:sp>
      <p:sp>
        <p:nvSpPr>
          <p:cNvPr id="3" name="Content Placeholder 2"/>
          <p:cNvSpPr>
            <a:spLocks noGrp="1"/>
          </p:cNvSpPr>
          <p:nvPr>
            <p:ph idx="1"/>
          </p:nvPr>
        </p:nvSpPr>
        <p:spPr>
          <a:xfrm>
            <a:off x="646111" y="1201784"/>
            <a:ext cx="11292847" cy="5046616"/>
          </a:xfrm>
        </p:spPr>
        <p:txBody>
          <a:bodyPr>
            <a:normAutofit/>
          </a:bodyPr>
          <a:lstStyle/>
          <a:p>
            <a:r>
              <a:rPr lang="en-IN" dirty="0" smtClean="0"/>
              <a:t>Primary goals:</a:t>
            </a:r>
            <a:endParaRPr lang="en-IN" dirty="0"/>
          </a:p>
          <a:p>
            <a:pPr lvl="1"/>
            <a:r>
              <a:rPr lang="en-IN" dirty="0"/>
              <a:t>• Provide a radically faster and widely accessible getting started experience for all Spring development</a:t>
            </a:r>
            <a:r>
              <a:rPr lang="en-IN" dirty="0" smtClean="0"/>
              <a:t>.</a:t>
            </a:r>
          </a:p>
          <a:p>
            <a:pPr lvl="1"/>
            <a:endParaRPr lang="en-IN" dirty="0"/>
          </a:p>
          <a:p>
            <a:pPr lvl="1"/>
            <a:r>
              <a:rPr lang="en-IN" dirty="0"/>
              <a:t>• Be opinionated out of the box, but get out of the way quickly as requirements start to diverge </a:t>
            </a:r>
            <a:r>
              <a:rPr lang="en-IN" dirty="0" smtClean="0"/>
              <a:t>from the </a:t>
            </a:r>
            <a:r>
              <a:rPr lang="en-IN" dirty="0"/>
              <a:t>defaults</a:t>
            </a:r>
            <a:r>
              <a:rPr lang="en-IN" dirty="0" smtClean="0"/>
              <a:t>.</a:t>
            </a:r>
          </a:p>
          <a:p>
            <a:pPr lvl="1"/>
            <a:endParaRPr lang="en-IN" dirty="0"/>
          </a:p>
          <a:p>
            <a:pPr lvl="1"/>
            <a:r>
              <a:rPr lang="en-IN" dirty="0" smtClean="0"/>
              <a:t>• Provide </a:t>
            </a:r>
            <a:r>
              <a:rPr lang="en-IN" dirty="0"/>
              <a:t>a range of non-functional features that are common to large classes of projects (</a:t>
            </a:r>
            <a:r>
              <a:rPr lang="en-IN" dirty="0" smtClean="0"/>
              <a:t>e.g. embedded </a:t>
            </a:r>
            <a:r>
              <a:rPr lang="en-IN" dirty="0"/>
              <a:t>servers, security, metrics, health checks, externalized configuration</a:t>
            </a:r>
            <a:r>
              <a:rPr lang="en-IN" dirty="0" smtClean="0"/>
              <a:t>).</a:t>
            </a:r>
          </a:p>
          <a:p>
            <a:endParaRPr lang="en-IN" dirty="0"/>
          </a:p>
          <a:p>
            <a:pPr lvl="1"/>
            <a:r>
              <a:rPr lang="en-IN" dirty="0"/>
              <a:t>• </a:t>
            </a:r>
            <a:r>
              <a:rPr lang="en-IN" dirty="0" smtClean="0"/>
              <a:t>Absolutely </a:t>
            </a:r>
            <a:r>
              <a:rPr lang="en-IN" dirty="0"/>
              <a:t>no code generation and no requirement for XML configuration.</a:t>
            </a:r>
          </a:p>
        </p:txBody>
      </p:sp>
    </p:spTree>
    <p:extLst>
      <p:ext uri="{BB962C8B-B14F-4D97-AF65-F5344CB8AC3E}">
        <p14:creationId xmlns:p14="http://schemas.microsoft.com/office/powerpoint/2010/main" val="2958390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Spring MVC auto-configuration</a:t>
            </a:r>
            <a:endParaRPr lang="en-IN" sz="4000" b="1" dirty="0"/>
          </a:p>
        </p:txBody>
      </p:sp>
      <p:sp>
        <p:nvSpPr>
          <p:cNvPr id="3" name="Rectangle 2"/>
          <p:cNvSpPr/>
          <p:nvPr/>
        </p:nvSpPr>
        <p:spPr>
          <a:xfrm>
            <a:off x="646111" y="1342973"/>
            <a:ext cx="11025936" cy="4801314"/>
          </a:xfrm>
          <a:prstGeom prst="rect">
            <a:avLst/>
          </a:prstGeom>
        </p:spPr>
        <p:txBody>
          <a:bodyPr wrap="square">
            <a:spAutoFit/>
          </a:bodyPr>
          <a:lstStyle/>
          <a:p>
            <a:r>
              <a:rPr lang="en-IN" dirty="0">
                <a:latin typeface="+mj-lt"/>
              </a:rPr>
              <a:t>The auto-configuration adds the following features on top of Spring’s defaults</a:t>
            </a:r>
            <a:r>
              <a:rPr lang="en-IN" dirty="0" smtClean="0">
                <a:latin typeface="+mj-lt"/>
              </a:rPr>
              <a:t>:</a:t>
            </a:r>
          </a:p>
          <a:p>
            <a:endParaRPr lang="en-IN" dirty="0">
              <a:latin typeface="+mj-lt"/>
            </a:endParaRPr>
          </a:p>
          <a:p>
            <a:r>
              <a:rPr lang="en-IN" dirty="0">
                <a:latin typeface="+mj-lt"/>
              </a:rPr>
              <a:t>• Inclusion of </a:t>
            </a:r>
            <a:r>
              <a:rPr lang="en-IN" dirty="0" err="1">
                <a:latin typeface="+mj-lt"/>
              </a:rPr>
              <a:t>ContentNegotiatingViewResolver</a:t>
            </a:r>
            <a:r>
              <a:rPr lang="en-IN" dirty="0">
                <a:latin typeface="+mj-lt"/>
              </a:rPr>
              <a:t> and </a:t>
            </a:r>
            <a:r>
              <a:rPr lang="en-IN" dirty="0" err="1">
                <a:latin typeface="+mj-lt"/>
              </a:rPr>
              <a:t>BeanNameViewResolver</a:t>
            </a:r>
            <a:r>
              <a:rPr lang="en-IN" dirty="0">
                <a:latin typeface="+mj-lt"/>
              </a:rPr>
              <a:t> beans</a:t>
            </a:r>
            <a:r>
              <a:rPr lang="en-IN" dirty="0" smtClean="0">
                <a:latin typeface="+mj-lt"/>
              </a:rPr>
              <a:t>.</a:t>
            </a:r>
          </a:p>
          <a:p>
            <a:endParaRPr lang="en-IN" dirty="0">
              <a:latin typeface="+mj-lt"/>
            </a:endParaRPr>
          </a:p>
          <a:p>
            <a:r>
              <a:rPr lang="en-IN" dirty="0">
                <a:latin typeface="+mj-lt"/>
              </a:rPr>
              <a:t>• Support for serving static resources, including support for </a:t>
            </a:r>
            <a:r>
              <a:rPr lang="en-IN" dirty="0" err="1" smtClean="0">
                <a:latin typeface="+mj-lt"/>
              </a:rPr>
              <a:t>WebJars</a:t>
            </a:r>
            <a:r>
              <a:rPr lang="en-IN" dirty="0" smtClean="0">
                <a:latin typeface="+mj-lt"/>
              </a:rPr>
              <a:t>. </a:t>
            </a:r>
          </a:p>
          <a:p>
            <a:endParaRPr lang="en-IN" dirty="0">
              <a:latin typeface="+mj-lt"/>
            </a:endParaRPr>
          </a:p>
          <a:p>
            <a:r>
              <a:rPr lang="en-IN" dirty="0" smtClean="0">
                <a:latin typeface="+mj-lt"/>
              </a:rPr>
              <a:t>• </a:t>
            </a:r>
            <a:r>
              <a:rPr lang="en-IN" dirty="0">
                <a:latin typeface="+mj-lt"/>
              </a:rPr>
              <a:t>Automatic registration of Converter, </a:t>
            </a:r>
            <a:r>
              <a:rPr lang="en-IN" dirty="0" err="1">
                <a:latin typeface="+mj-lt"/>
              </a:rPr>
              <a:t>GenericConverter</a:t>
            </a:r>
            <a:r>
              <a:rPr lang="en-IN" dirty="0">
                <a:latin typeface="+mj-lt"/>
              </a:rPr>
              <a:t>, Formatter beans</a:t>
            </a:r>
            <a:r>
              <a:rPr lang="en-IN" dirty="0" smtClean="0">
                <a:latin typeface="+mj-lt"/>
              </a:rPr>
              <a:t>.</a:t>
            </a:r>
          </a:p>
          <a:p>
            <a:endParaRPr lang="en-IN" dirty="0">
              <a:latin typeface="+mj-lt"/>
            </a:endParaRPr>
          </a:p>
          <a:p>
            <a:r>
              <a:rPr lang="en-IN" dirty="0">
                <a:latin typeface="+mj-lt"/>
              </a:rPr>
              <a:t>• Support for </a:t>
            </a:r>
            <a:r>
              <a:rPr lang="en-IN" dirty="0" err="1" smtClean="0">
                <a:latin typeface="+mj-lt"/>
              </a:rPr>
              <a:t>HttpMessageConverters</a:t>
            </a:r>
            <a:r>
              <a:rPr lang="en-IN" dirty="0" smtClean="0">
                <a:latin typeface="+mj-lt"/>
              </a:rPr>
              <a:t>.</a:t>
            </a:r>
          </a:p>
          <a:p>
            <a:endParaRPr lang="en-IN" dirty="0">
              <a:latin typeface="+mj-lt"/>
            </a:endParaRPr>
          </a:p>
          <a:p>
            <a:r>
              <a:rPr lang="en-IN" dirty="0">
                <a:latin typeface="+mj-lt"/>
              </a:rPr>
              <a:t>• Automatic registration of </a:t>
            </a:r>
            <a:r>
              <a:rPr lang="en-IN" dirty="0" err="1" smtClean="0">
                <a:latin typeface="+mj-lt"/>
              </a:rPr>
              <a:t>MessageCodesResolver</a:t>
            </a:r>
            <a:r>
              <a:rPr lang="en-IN" dirty="0" smtClean="0">
                <a:latin typeface="+mj-lt"/>
              </a:rPr>
              <a:t>.</a:t>
            </a:r>
          </a:p>
          <a:p>
            <a:endParaRPr lang="en-IN" dirty="0">
              <a:latin typeface="+mj-lt"/>
            </a:endParaRPr>
          </a:p>
          <a:p>
            <a:r>
              <a:rPr lang="en-IN" dirty="0">
                <a:latin typeface="+mj-lt"/>
              </a:rPr>
              <a:t>• Static index.html support</a:t>
            </a:r>
            <a:r>
              <a:rPr lang="en-IN" dirty="0" smtClean="0">
                <a:latin typeface="+mj-lt"/>
              </a:rPr>
              <a:t>.</a:t>
            </a:r>
          </a:p>
          <a:p>
            <a:endParaRPr lang="en-IN" dirty="0">
              <a:latin typeface="+mj-lt"/>
            </a:endParaRPr>
          </a:p>
          <a:p>
            <a:r>
              <a:rPr lang="en-IN" dirty="0">
                <a:latin typeface="+mj-lt"/>
              </a:rPr>
              <a:t>• Custom Favicon </a:t>
            </a:r>
            <a:r>
              <a:rPr lang="en-IN" dirty="0" smtClean="0">
                <a:latin typeface="+mj-lt"/>
              </a:rPr>
              <a:t>support.</a:t>
            </a:r>
          </a:p>
          <a:p>
            <a:endParaRPr lang="en-IN" dirty="0">
              <a:latin typeface="+mj-lt"/>
            </a:endParaRPr>
          </a:p>
          <a:p>
            <a:r>
              <a:rPr lang="en-IN" dirty="0" smtClean="0">
                <a:latin typeface="+mj-lt"/>
              </a:rPr>
              <a:t>• </a:t>
            </a:r>
            <a:r>
              <a:rPr lang="en-IN" dirty="0">
                <a:latin typeface="+mj-lt"/>
              </a:rPr>
              <a:t>Automatic use of a </a:t>
            </a:r>
            <a:r>
              <a:rPr lang="en-IN" dirty="0" err="1">
                <a:latin typeface="+mj-lt"/>
              </a:rPr>
              <a:t>ConfigurableWebBindingInitializer</a:t>
            </a:r>
            <a:r>
              <a:rPr lang="en-IN" dirty="0">
                <a:latin typeface="+mj-lt"/>
              </a:rPr>
              <a:t> </a:t>
            </a:r>
            <a:r>
              <a:rPr lang="en-IN" dirty="0" smtClean="0">
                <a:latin typeface="+mj-lt"/>
              </a:rPr>
              <a:t>bean</a:t>
            </a:r>
            <a:endParaRPr lang="en-IN" dirty="0">
              <a:latin typeface="+mj-lt"/>
            </a:endParaRPr>
          </a:p>
        </p:txBody>
      </p:sp>
    </p:spTree>
    <p:extLst>
      <p:ext uri="{BB962C8B-B14F-4D97-AF65-F5344CB8AC3E}">
        <p14:creationId xmlns:p14="http://schemas.microsoft.com/office/powerpoint/2010/main" val="7341738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4" name="Rectangle 3"/>
          <p:cNvSpPr/>
          <p:nvPr/>
        </p:nvSpPr>
        <p:spPr>
          <a:xfrm>
            <a:off x="372978" y="1704404"/>
            <a:ext cx="11514221" cy="646331"/>
          </a:xfrm>
          <a:prstGeom prst="rect">
            <a:avLst/>
          </a:prstGeom>
        </p:spPr>
        <p:txBody>
          <a:bodyPr wrap="square">
            <a:spAutoFit/>
          </a:bodyPr>
          <a:lstStyle/>
          <a:p>
            <a:r>
              <a:rPr lang="en-IN" dirty="0">
                <a:latin typeface="+mj-lt"/>
              </a:rPr>
              <a:t>spring </a:t>
            </a:r>
            <a:r>
              <a:rPr lang="en-IN" dirty="0" err="1">
                <a:latin typeface="+mj-lt"/>
              </a:rPr>
              <a:t>init</a:t>
            </a:r>
            <a:r>
              <a:rPr lang="en-IN" dirty="0">
                <a:latin typeface="+mj-lt"/>
              </a:rPr>
              <a:t> -d=</a:t>
            </a:r>
            <a:r>
              <a:rPr lang="en-IN" dirty="0" err="1">
                <a:latin typeface="+mj-lt"/>
              </a:rPr>
              <a:t>web,thymeleaf,data</a:t>
            </a:r>
            <a:r>
              <a:rPr lang="en-IN" dirty="0">
                <a:latin typeface="+mj-lt"/>
              </a:rPr>
              <a:t>-</a:t>
            </a:r>
            <a:r>
              <a:rPr lang="en-IN" dirty="0" err="1">
                <a:latin typeface="+mj-lt"/>
              </a:rPr>
              <a:t>jpa,data</a:t>
            </a:r>
            <a:r>
              <a:rPr lang="en-IN" dirty="0">
                <a:latin typeface="+mj-lt"/>
              </a:rPr>
              <a:t>-rest -g=</a:t>
            </a:r>
            <a:r>
              <a:rPr lang="en-IN" dirty="0" err="1">
                <a:latin typeface="+mj-lt"/>
              </a:rPr>
              <a:t>com.apress.spring</a:t>
            </a:r>
            <a:r>
              <a:rPr lang="en-IN" dirty="0">
                <a:latin typeface="+mj-lt"/>
              </a:rPr>
              <a:t> -</a:t>
            </a:r>
            <a:r>
              <a:rPr lang="en-IN" dirty="0" smtClean="0">
                <a:latin typeface="+mj-lt"/>
              </a:rPr>
              <a:t>a=spring-boot-journal --</a:t>
            </a:r>
            <a:r>
              <a:rPr lang="en-IN" dirty="0">
                <a:latin typeface="+mj-lt"/>
              </a:rPr>
              <a:t>package-name=</a:t>
            </a:r>
            <a:r>
              <a:rPr lang="en-IN" dirty="0" err="1">
                <a:latin typeface="+mj-lt"/>
              </a:rPr>
              <a:t>com.apress.spring</a:t>
            </a:r>
            <a:r>
              <a:rPr lang="en-IN" dirty="0">
                <a:latin typeface="+mj-lt"/>
              </a:rPr>
              <a:t> -name=spring-boot-journal -x </a:t>
            </a:r>
            <a:endParaRPr lang="en-IN" dirty="0" smtClean="0">
              <a:latin typeface="+mj-lt"/>
            </a:endParaRPr>
          </a:p>
        </p:txBody>
      </p:sp>
    </p:spTree>
    <p:extLst>
      <p:ext uri="{BB962C8B-B14F-4D97-AF65-F5344CB8AC3E}">
        <p14:creationId xmlns:p14="http://schemas.microsoft.com/office/powerpoint/2010/main" val="2606376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529389" y="1432900"/>
            <a:ext cx="11225464" cy="1200329"/>
          </a:xfrm>
          <a:prstGeom prst="rect">
            <a:avLst/>
          </a:prstGeom>
        </p:spPr>
        <p:txBody>
          <a:bodyPr wrap="square">
            <a:spAutoFit/>
          </a:bodyPr>
          <a:lstStyle/>
          <a:p>
            <a:r>
              <a:rPr lang="en-IN" dirty="0">
                <a:latin typeface="+mj-lt"/>
              </a:rPr>
              <a:t>import </a:t>
            </a:r>
            <a:r>
              <a:rPr lang="en-IN" dirty="0" err="1">
                <a:latin typeface="+mj-lt"/>
              </a:rPr>
              <a:t>org.springframework.data.jpa.repository.JpaRepository</a:t>
            </a:r>
            <a:r>
              <a:rPr lang="en-IN" dirty="0">
                <a:latin typeface="+mj-lt"/>
              </a:rPr>
              <a:t>; </a:t>
            </a:r>
          </a:p>
          <a:p>
            <a:r>
              <a:rPr lang="en-IN" dirty="0" smtClean="0">
                <a:latin typeface="+mj-lt"/>
              </a:rPr>
              <a:t>import </a:t>
            </a:r>
            <a:r>
              <a:rPr lang="en-IN" dirty="0" err="1">
                <a:latin typeface="+mj-lt"/>
              </a:rPr>
              <a:t>com.apress.spring.domain.JournalEntry</a:t>
            </a:r>
            <a:r>
              <a:rPr lang="en-IN" dirty="0">
                <a:latin typeface="+mj-lt"/>
              </a:rPr>
              <a:t>;  </a:t>
            </a:r>
            <a:endParaRPr lang="en-IN" dirty="0" smtClean="0">
              <a:latin typeface="+mj-lt"/>
            </a:endParaRPr>
          </a:p>
          <a:p>
            <a:endParaRPr lang="en-IN" dirty="0">
              <a:latin typeface="+mj-lt"/>
            </a:endParaRPr>
          </a:p>
          <a:p>
            <a:r>
              <a:rPr lang="en-IN" dirty="0">
                <a:latin typeface="+mj-lt"/>
              </a:rPr>
              <a:t>    public interface </a:t>
            </a:r>
            <a:r>
              <a:rPr lang="en-IN" dirty="0" err="1">
                <a:latin typeface="+mj-lt"/>
              </a:rPr>
              <a:t>JournalRepository</a:t>
            </a:r>
            <a:r>
              <a:rPr lang="en-IN" dirty="0">
                <a:latin typeface="+mj-lt"/>
              </a:rPr>
              <a:t> extends </a:t>
            </a:r>
            <a:r>
              <a:rPr lang="en-IN" dirty="0" err="1">
                <a:latin typeface="+mj-lt"/>
              </a:rPr>
              <a:t>JpaRepository</a:t>
            </a:r>
            <a:r>
              <a:rPr lang="en-IN" dirty="0">
                <a:latin typeface="+mj-lt"/>
              </a:rPr>
              <a:t>&lt;</a:t>
            </a:r>
            <a:r>
              <a:rPr lang="en-IN" dirty="0" err="1">
                <a:latin typeface="+mj-lt"/>
              </a:rPr>
              <a:t>JournalEntry</a:t>
            </a:r>
            <a:r>
              <a:rPr lang="en-IN" dirty="0">
                <a:latin typeface="+mj-lt"/>
              </a:rPr>
              <a:t>, Long&gt; { } </a:t>
            </a:r>
          </a:p>
        </p:txBody>
      </p:sp>
      <p:sp>
        <p:nvSpPr>
          <p:cNvPr id="5" name="Rectangle 4"/>
          <p:cNvSpPr/>
          <p:nvPr/>
        </p:nvSpPr>
        <p:spPr>
          <a:xfrm>
            <a:off x="646111" y="3051828"/>
            <a:ext cx="3097323" cy="369332"/>
          </a:xfrm>
          <a:prstGeom prst="rect">
            <a:avLst/>
          </a:prstGeom>
        </p:spPr>
        <p:txBody>
          <a:bodyPr wrap="none">
            <a:spAutoFit/>
          </a:bodyPr>
          <a:lstStyle/>
          <a:p>
            <a:r>
              <a:rPr lang="en-IN" dirty="0">
                <a:latin typeface="+mj-lt"/>
              </a:rPr>
              <a:t>./</a:t>
            </a:r>
            <a:r>
              <a:rPr lang="en-IN" dirty="0" err="1">
                <a:latin typeface="+mj-lt"/>
              </a:rPr>
              <a:t>mvnw</a:t>
            </a:r>
            <a:r>
              <a:rPr lang="en-IN" dirty="0">
                <a:latin typeface="+mj-lt"/>
              </a:rPr>
              <a:t> </a:t>
            </a:r>
            <a:r>
              <a:rPr lang="en-IN" dirty="0" err="1">
                <a:latin typeface="+mj-lt"/>
              </a:rPr>
              <a:t>spring-boot:run</a:t>
            </a:r>
            <a:r>
              <a:rPr lang="en-IN" dirty="0">
                <a:latin typeface="+mj-lt"/>
              </a:rPr>
              <a:t> </a:t>
            </a:r>
          </a:p>
        </p:txBody>
      </p:sp>
      <p:sp>
        <p:nvSpPr>
          <p:cNvPr id="6" name="Rectangle 5"/>
          <p:cNvSpPr/>
          <p:nvPr/>
        </p:nvSpPr>
        <p:spPr>
          <a:xfrm>
            <a:off x="646111" y="3613411"/>
            <a:ext cx="10880142" cy="369332"/>
          </a:xfrm>
          <a:prstGeom prst="rect">
            <a:avLst/>
          </a:prstGeom>
        </p:spPr>
        <p:txBody>
          <a:bodyPr wrap="square">
            <a:spAutoFit/>
          </a:bodyPr>
          <a:lstStyle/>
          <a:p>
            <a:r>
              <a:rPr lang="en-IN" dirty="0">
                <a:latin typeface="+mj-lt"/>
              </a:rPr>
              <a:t>The HAL (Hypertext Application Language) is a representation of media, such as links. </a:t>
            </a:r>
          </a:p>
        </p:txBody>
      </p:sp>
      <p:sp>
        <p:nvSpPr>
          <p:cNvPr id="7" name="Rectangle 6"/>
          <p:cNvSpPr/>
          <p:nvPr/>
        </p:nvSpPr>
        <p:spPr>
          <a:xfrm>
            <a:off x="646111" y="4316594"/>
            <a:ext cx="11108742" cy="2031325"/>
          </a:xfrm>
          <a:prstGeom prst="rect">
            <a:avLst/>
          </a:prstGeom>
        </p:spPr>
        <p:txBody>
          <a:bodyPr wrap="square">
            <a:spAutoFit/>
          </a:bodyPr>
          <a:lstStyle/>
          <a:p>
            <a:r>
              <a:rPr lang="en-IN" dirty="0">
                <a:latin typeface="+mj-lt"/>
              </a:rPr>
              <a:t>This is used by the HATEOAS (Hypermedia as the Engine of Application State) as a way to manage REST endpoints through media </a:t>
            </a:r>
            <a:r>
              <a:rPr lang="en-IN" dirty="0" smtClean="0">
                <a:latin typeface="+mj-lt"/>
              </a:rPr>
              <a:t>links.</a:t>
            </a:r>
          </a:p>
          <a:p>
            <a:endParaRPr lang="en-IN" dirty="0">
              <a:latin typeface="+mj-lt"/>
            </a:endParaRPr>
          </a:p>
          <a:p>
            <a:endParaRPr lang="en-IN" dirty="0" smtClean="0">
              <a:latin typeface="+mj-lt"/>
            </a:endParaRPr>
          </a:p>
          <a:p>
            <a:r>
              <a:rPr lang="en-IN" dirty="0">
                <a:latin typeface="+mj-lt"/>
              </a:rPr>
              <a:t>HATEOAS is a REST service pattern in which navigation links are provided as part of the payload metadata. The client application determines the state and follows the transition URLs provided as part of the state.</a:t>
            </a:r>
          </a:p>
        </p:txBody>
      </p:sp>
    </p:spTree>
    <p:extLst>
      <p:ext uri="{BB962C8B-B14F-4D97-AF65-F5344CB8AC3E}">
        <p14:creationId xmlns:p14="http://schemas.microsoft.com/office/powerpoint/2010/main" val="1346571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4" name="Rectangle 3"/>
          <p:cNvSpPr/>
          <p:nvPr/>
        </p:nvSpPr>
        <p:spPr>
          <a:xfrm>
            <a:off x="204537" y="1530082"/>
            <a:ext cx="11730789" cy="1477328"/>
          </a:xfrm>
          <a:prstGeom prst="rect">
            <a:avLst/>
          </a:prstGeom>
        </p:spPr>
        <p:txBody>
          <a:bodyPr wrap="square">
            <a:spAutoFit/>
          </a:bodyPr>
          <a:lstStyle/>
          <a:p>
            <a:r>
              <a:rPr lang="en-IN" dirty="0">
                <a:latin typeface="+mj-lt"/>
              </a:rPr>
              <a:t>You can post a value to the REST API. Just execute the following </a:t>
            </a:r>
            <a:r>
              <a:rPr lang="en-IN" dirty="0" smtClean="0">
                <a:latin typeface="+mj-lt"/>
              </a:rPr>
              <a:t>command in </a:t>
            </a:r>
            <a:r>
              <a:rPr lang="en-IN" dirty="0">
                <a:latin typeface="+mj-lt"/>
              </a:rPr>
              <a:t>a terminal window</a:t>
            </a:r>
            <a:r>
              <a:rPr lang="en-IN" dirty="0" smtClean="0">
                <a:latin typeface="+mj-lt"/>
              </a:rPr>
              <a:t>:</a:t>
            </a:r>
            <a:endParaRPr lang="en-IN" dirty="0">
              <a:latin typeface="+mj-lt"/>
            </a:endParaRPr>
          </a:p>
          <a:p>
            <a:endParaRPr lang="en-IN" dirty="0" smtClean="0">
              <a:latin typeface="+mj-lt"/>
            </a:endParaRPr>
          </a:p>
          <a:p>
            <a:r>
              <a:rPr lang="fr-FR" dirty="0">
                <a:latin typeface="+mj-lt"/>
              </a:rPr>
              <a:t>curl.exe -d "@</a:t>
            </a:r>
            <a:r>
              <a:rPr lang="fr-FR" dirty="0" err="1">
                <a:latin typeface="+mj-lt"/>
              </a:rPr>
              <a:t>data.json</a:t>
            </a:r>
            <a:r>
              <a:rPr lang="fr-FR" dirty="0">
                <a:latin typeface="+mj-lt"/>
              </a:rPr>
              <a:t>" -H "Content-Type: application/</a:t>
            </a:r>
            <a:r>
              <a:rPr lang="fr-FR" dirty="0" err="1">
                <a:latin typeface="+mj-lt"/>
              </a:rPr>
              <a:t>json</a:t>
            </a:r>
            <a:r>
              <a:rPr lang="fr-FR" dirty="0">
                <a:latin typeface="+mj-lt"/>
              </a:rPr>
              <a:t>" -X POST http://localhost:8080/journalEntries</a:t>
            </a:r>
            <a:endParaRPr lang="en-IN" dirty="0">
              <a:latin typeface="+mj-lt"/>
            </a:endParaRPr>
          </a:p>
        </p:txBody>
      </p:sp>
      <p:sp>
        <p:nvSpPr>
          <p:cNvPr id="6" name="Rectangle 5"/>
          <p:cNvSpPr/>
          <p:nvPr/>
        </p:nvSpPr>
        <p:spPr>
          <a:xfrm>
            <a:off x="204537" y="3773450"/>
            <a:ext cx="11550316" cy="923330"/>
          </a:xfrm>
          <a:prstGeom prst="rect">
            <a:avLst/>
          </a:prstGeom>
        </p:spPr>
        <p:txBody>
          <a:bodyPr wrap="square">
            <a:spAutoFit/>
          </a:bodyPr>
          <a:lstStyle/>
          <a:p>
            <a:r>
              <a:rPr lang="en-IN" dirty="0">
                <a:latin typeface="+mj-lt"/>
              </a:rPr>
              <a:t>Yes! You have the GET, POST, PUT, PATCH, and DELETE HTTP methods, which you can run against the</a:t>
            </a:r>
          </a:p>
          <a:p>
            <a:r>
              <a:rPr lang="en-IN" dirty="0">
                <a:latin typeface="+mj-lt"/>
              </a:rPr>
              <a:t> http://localhost:8080/journalEntries  URL.</a:t>
            </a:r>
          </a:p>
        </p:txBody>
      </p:sp>
    </p:spTree>
    <p:extLst>
      <p:ext uri="{BB962C8B-B14F-4D97-AF65-F5344CB8AC3E}">
        <p14:creationId xmlns:p14="http://schemas.microsoft.com/office/powerpoint/2010/main" val="14606425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2831224" cy="369332"/>
          </a:xfrm>
          <a:prstGeom prst="rect">
            <a:avLst/>
          </a:prstGeom>
        </p:spPr>
        <p:txBody>
          <a:bodyPr wrap="none">
            <a:spAutoFit/>
          </a:bodyPr>
          <a:lstStyle/>
          <a:p>
            <a:r>
              <a:rPr lang="en-IN" dirty="0">
                <a:latin typeface="+mj-lt"/>
              </a:rPr>
              <a:t>What about searching?</a:t>
            </a:r>
          </a:p>
        </p:txBody>
      </p:sp>
      <p:sp>
        <p:nvSpPr>
          <p:cNvPr id="5" name="Rectangle 4"/>
          <p:cNvSpPr/>
          <p:nvPr/>
        </p:nvSpPr>
        <p:spPr>
          <a:xfrm>
            <a:off x="397044" y="2141621"/>
            <a:ext cx="11658598" cy="2308324"/>
          </a:xfrm>
          <a:prstGeom prst="rect">
            <a:avLst/>
          </a:prstGeom>
        </p:spPr>
        <p:txBody>
          <a:bodyPr wrap="square">
            <a:spAutoFit/>
          </a:bodyPr>
          <a:lstStyle/>
          <a:p>
            <a:r>
              <a:rPr lang="en-IN" dirty="0">
                <a:latin typeface="+mj-lt"/>
              </a:rPr>
              <a:t>public interface </a:t>
            </a:r>
            <a:r>
              <a:rPr lang="en-IN" dirty="0" err="1">
                <a:latin typeface="+mj-lt"/>
              </a:rPr>
              <a:t>JournalRepository</a:t>
            </a:r>
            <a:r>
              <a:rPr lang="en-IN" dirty="0">
                <a:latin typeface="+mj-lt"/>
              </a:rPr>
              <a:t> extends </a:t>
            </a:r>
            <a:r>
              <a:rPr lang="en-IN" dirty="0" err="1">
                <a:latin typeface="+mj-lt"/>
              </a:rPr>
              <a:t>JpaRepository</a:t>
            </a:r>
            <a:r>
              <a:rPr lang="en-IN" dirty="0">
                <a:latin typeface="+mj-lt"/>
              </a:rPr>
              <a:t>&lt;</a:t>
            </a:r>
            <a:r>
              <a:rPr lang="en-IN" dirty="0" err="1">
                <a:latin typeface="+mj-lt"/>
              </a:rPr>
              <a:t>JournalEntry</a:t>
            </a:r>
            <a:r>
              <a:rPr lang="en-IN" dirty="0">
                <a:latin typeface="+mj-lt"/>
              </a:rPr>
              <a:t>, Long&gt; {  </a:t>
            </a:r>
          </a:p>
          <a:p>
            <a:r>
              <a:rPr lang="en-IN" dirty="0">
                <a:latin typeface="+mj-lt"/>
              </a:rPr>
              <a:t>      </a:t>
            </a:r>
            <a:r>
              <a:rPr lang="en-IN" dirty="0" smtClean="0">
                <a:latin typeface="+mj-lt"/>
              </a:rPr>
              <a:t>List&lt;</a:t>
            </a:r>
            <a:r>
              <a:rPr lang="en-IN" dirty="0" err="1" smtClean="0">
                <a:latin typeface="+mj-lt"/>
              </a:rPr>
              <a:t>JournalEntry</a:t>
            </a:r>
            <a:r>
              <a:rPr lang="en-IN" dirty="0">
                <a:latin typeface="+mj-lt"/>
              </a:rPr>
              <a:t>&gt; </a:t>
            </a:r>
            <a:r>
              <a:rPr lang="en-IN" b="1" dirty="0" err="1">
                <a:latin typeface="+mj-lt"/>
              </a:rPr>
              <a:t>findByCreatedAfter</a:t>
            </a:r>
            <a:r>
              <a:rPr lang="en-IN" dirty="0">
                <a:latin typeface="+mj-lt"/>
              </a:rPr>
              <a:t>(@</a:t>
            </a:r>
            <a:r>
              <a:rPr lang="en-IN" dirty="0" err="1">
                <a:latin typeface="+mj-lt"/>
              </a:rPr>
              <a:t>Param</a:t>
            </a:r>
            <a:r>
              <a:rPr lang="en-IN" dirty="0">
                <a:latin typeface="+mj-lt"/>
              </a:rPr>
              <a:t>("after") @</a:t>
            </a:r>
            <a:r>
              <a:rPr lang="en-IN" dirty="0" err="1">
                <a:latin typeface="+mj-lt"/>
              </a:rPr>
              <a:t>DateTimeFormat</a:t>
            </a:r>
            <a:r>
              <a:rPr lang="en-IN" dirty="0">
                <a:latin typeface="+mj-lt"/>
              </a:rPr>
              <a:t>(</a:t>
            </a:r>
            <a:r>
              <a:rPr lang="en-IN" dirty="0" err="1">
                <a:latin typeface="+mj-lt"/>
              </a:rPr>
              <a:t>iso</a:t>
            </a:r>
            <a:r>
              <a:rPr lang="en-IN" dirty="0">
                <a:latin typeface="+mj-lt"/>
              </a:rPr>
              <a:t> </a:t>
            </a:r>
            <a:r>
              <a:rPr lang="en-IN" dirty="0" smtClean="0">
                <a:latin typeface="+mj-lt"/>
              </a:rPr>
              <a:t>=ISO.DATE</a:t>
            </a:r>
            <a:r>
              <a:rPr lang="en-IN" dirty="0">
                <a:latin typeface="+mj-lt"/>
              </a:rPr>
              <a:t>) Date date);  </a:t>
            </a:r>
          </a:p>
          <a:p>
            <a:r>
              <a:rPr lang="en-IN" dirty="0">
                <a:latin typeface="+mj-lt"/>
              </a:rPr>
              <a:t>      </a:t>
            </a:r>
            <a:r>
              <a:rPr lang="en-IN" dirty="0" smtClean="0">
                <a:latin typeface="+mj-lt"/>
              </a:rPr>
              <a:t>List&lt;</a:t>
            </a:r>
            <a:r>
              <a:rPr lang="en-IN" dirty="0" err="1" smtClean="0">
                <a:latin typeface="+mj-lt"/>
              </a:rPr>
              <a:t>JournalEntry</a:t>
            </a:r>
            <a:r>
              <a:rPr lang="en-IN" dirty="0">
                <a:latin typeface="+mj-lt"/>
              </a:rPr>
              <a:t>&gt; </a:t>
            </a:r>
            <a:r>
              <a:rPr lang="en-IN" b="1" dirty="0" err="1">
                <a:latin typeface="+mj-lt"/>
              </a:rPr>
              <a:t>findByCreatedBetween</a:t>
            </a:r>
            <a:r>
              <a:rPr lang="en-IN" dirty="0">
                <a:latin typeface="+mj-lt"/>
              </a:rPr>
              <a:t>(@</a:t>
            </a:r>
            <a:r>
              <a:rPr lang="en-IN" dirty="0" err="1">
                <a:latin typeface="+mj-lt"/>
              </a:rPr>
              <a:t>Param</a:t>
            </a:r>
            <a:r>
              <a:rPr lang="en-IN" dirty="0">
                <a:latin typeface="+mj-lt"/>
              </a:rPr>
              <a:t>("after") @</a:t>
            </a:r>
            <a:r>
              <a:rPr lang="en-IN" dirty="0" err="1">
                <a:latin typeface="+mj-lt"/>
              </a:rPr>
              <a:t>DateTimeFormat</a:t>
            </a:r>
            <a:r>
              <a:rPr lang="en-IN" dirty="0">
                <a:latin typeface="+mj-lt"/>
              </a:rPr>
              <a:t>(</a:t>
            </a:r>
            <a:r>
              <a:rPr lang="en-IN" dirty="0" err="1">
                <a:latin typeface="+mj-lt"/>
              </a:rPr>
              <a:t>iso</a:t>
            </a:r>
            <a:r>
              <a:rPr lang="en-IN" dirty="0">
                <a:latin typeface="+mj-lt"/>
              </a:rPr>
              <a:t> </a:t>
            </a:r>
            <a:r>
              <a:rPr lang="en-IN" dirty="0" smtClean="0">
                <a:latin typeface="+mj-lt"/>
              </a:rPr>
              <a:t>=ISO.DATE</a:t>
            </a:r>
            <a:r>
              <a:rPr lang="en-IN" dirty="0">
                <a:latin typeface="+mj-lt"/>
              </a:rPr>
              <a:t>) Date after,@</a:t>
            </a:r>
            <a:r>
              <a:rPr lang="en-IN" dirty="0" err="1">
                <a:latin typeface="+mj-lt"/>
              </a:rPr>
              <a:t>Param</a:t>
            </a:r>
            <a:r>
              <a:rPr lang="en-IN" dirty="0">
                <a:latin typeface="+mj-lt"/>
              </a:rPr>
              <a:t>("before") @</a:t>
            </a:r>
            <a:r>
              <a:rPr lang="en-IN" dirty="0" err="1">
                <a:latin typeface="+mj-lt"/>
              </a:rPr>
              <a:t>DateTimeFormat</a:t>
            </a:r>
            <a:r>
              <a:rPr lang="en-IN" dirty="0">
                <a:latin typeface="+mj-lt"/>
              </a:rPr>
              <a:t>(</a:t>
            </a:r>
            <a:r>
              <a:rPr lang="en-IN" dirty="0" err="1">
                <a:latin typeface="+mj-lt"/>
              </a:rPr>
              <a:t>iso</a:t>
            </a:r>
            <a:r>
              <a:rPr lang="en-IN" dirty="0">
                <a:latin typeface="+mj-lt"/>
              </a:rPr>
              <a:t> = ISO.DATE) Date before);  </a:t>
            </a:r>
          </a:p>
          <a:p>
            <a:r>
              <a:rPr lang="en-IN" dirty="0">
                <a:latin typeface="+mj-lt"/>
              </a:rPr>
              <a:t>          List&lt;</a:t>
            </a:r>
            <a:r>
              <a:rPr lang="en-IN" dirty="0" err="1">
                <a:latin typeface="+mj-lt"/>
              </a:rPr>
              <a:t>JournalEntry</a:t>
            </a:r>
            <a:r>
              <a:rPr lang="en-IN" dirty="0">
                <a:latin typeface="+mj-lt"/>
              </a:rPr>
              <a:t>&gt; </a:t>
            </a:r>
            <a:r>
              <a:rPr lang="en-IN" b="1" dirty="0" err="1">
                <a:latin typeface="+mj-lt"/>
              </a:rPr>
              <a:t>findByTitleContaining</a:t>
            </a:r>
            <a:r>
              <a:rPr lang="en-IN" dirty="0">
                <a:latin typeface="+mj-lt"/>
              </a:rPr>
              <a:t>(@</a:t>
            </a:r>
            <a:r>
              <a:rPr lang="en-IN" dirty="0" err="1">
                <a:latin typeface="+mj-lt"/>
              </a:rPr>
              <a:t>Param</a:t>
            </a:r>
            <a:r>
              <a:rPr lang="en-IN" dirty="0">
                <a:latin typeface="+mj-lt"/>
              </a:rPr>
              <a:t>("word") String word); </a:t>
            </a:r>
          </a:p>
          <a:p>
            <a:r>
              <a:rPr lang="en-IN" dirty="0">
                <a:latin typeface="+mj-lt"/>
              </a:rPr>
              <a:t>          List&lt;</a:t>
            </a:r>
            <a:r>
              <a:rPr lang="en-IN" dirty="0" err="1">
                <a:latin typeface="+mj-lt"/>
              </a:rPr>
              <a:t>JournalEntry</a:t>
            </a:r>
            <a:r>
              <a:rPr lang="en-IN" dirty="0">
                <a:latin typeface="+mj-lt"/>
              </a:rPr>
              <a:t>&gt; </a:t>
            </a:r>
            <a:r>
              <a:rPr lang="en-IN" b="1" dirty="0" err="1">
                <a:latin typeface="+mj-lt"/>
              </a:rPr>
              <a:t>findBySummaryContaining</a:t>
            </a:r>
            <a:r>
              <a:rPr lang="en-IN" dirty="0">
                <a:latin typeface="+mj-lt"/>
              </a:rPr>
              <a:t>(@</a:t>
            </a:r>
            <a:r>
              <a:rPr lang="en-IN" dirty="0" err="1">
                <a:latin typeface="+mj-lt"/>
              </a:rPr>
              <a:t>Param</a:t>
            </a:r>
            <a:r>
              <a:rPr lang="en-IN" dirty="0">
                <a:latin typeface="+mj-lt"/>
              </a:rPr>
              <a:t>("word") String word);  </a:t>
            </a:r>
          </a:p>
          <a:p>
            <a:r>
              <a:rPr lang="en-IN" dirty="0">
                <a:latin typeface="+mj-lt"/>
              </a:rPr>
              <a:t>    } </a:t>
            </a:r>
          </a:p>
        </p:txBody>
      </p:sp>
    </p:spTree>
    <p:extLst>
      <p:ext uri="{BB962C8B-B14F-4D97-AF65-F5344CB8AC3E}">
        <p14:creationId xmlns:p14="http://schemas.microsoft.com/office/powerpoint/2010/main" val="609898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2831224" cy="369332"/>
          </a:xfrm>
          <a:prstGeom prst="rect">
            <a:avLst/>
          </a:prstGeom>
        </p:spPr>
        <p:txBody>
          <a:bodyPr wrap="none">
            <a:spAutoFit/>
          </a:bodyPr>
          <a:lstStyle/>
          <a:p>
            <a:r>
              <a:rPr lang="en-IN" dirty="0">
                <a:latin typeface="+mj-lt"/>
              </a:rPr>
              <a:t>What about searching?</a:t>
            </a:r>
          </a:p>
        </p:txBody>
      </p:sp>
      <p:sp>
        <p:nvSpPr>
          <p:cNvPr id="7" name="Rectangle 6"/>
          <p:cNvSpPr/>
          <p:nvPr/>
        </p:nvSpPr>
        <p:spPr>
          <a:xfrm>
            <a:off x="646111" y="2207983"/>
            <a:ext cx="10900609" cy="3139321"/>
          </a:xfrm>
          <a:prstGeom prst="rect">
            <a:avLst/>
          </a:prstGeom>
        </p:spPr>
        <p:txBody>
          <a:bodyPr wrap="square">
            <a:spAutoFit/>
          </a:bodyPr>
          <a:lstStyle/>
          <a:p>
            <a:r>
              <a:rPr lang="en-IN" dirty="0">
                <a:latin typeface="+mj-lt"/>
              </a:rPr>
              <a:t> "_links" : { </a:t>
            </a:r>
          </a:p>
          <a:p>
            <a:r>
              <a:rPr lang="en-IN" dirty="0">
                <a:latin typeface="+mj-lt"/>
              </a:rPr>
              <a:t>      "self" : { </a:t>
            </a:r>
          </a:p>
          <a:p>
            <a:r>
              <a:rPr lang="en-IN" dirty="0">
                <a:latin typeface="+mj-lt"/>
              </a:rPr>
              <a:t>        "</a:t>
            </a:r>
            <a:r>
              <a:rPr lang="en-IN" dirty="0" err="1">
                <a:latin typeface="+mj-lt"/>
              </a:rPr>
              <a:t>href</a:t>
            </a:r>
            <a:r>
              <a:rPr lang="en-IN" dirty="0">
                <a:latin typeface="+mj-lt"/>
              </a:rPr>
              <a:t>" : "http://localhost:8080/</a:t>
            </a:r>
            <a:r>
              <a:rPr lang="en-IN" dirty="0" err="1">
                <a:latin typeface="+mj-lt"/>
              </a:rPr>
              <a:t>journalEntries</a:t>
            </a:r>
            <a:r>
              <a:rPr lang="en-IN" dirty="0">
                <a:latin typeface="+mj-lt"/>
              </a:rPr>
              <a:t>" </a:t>
            </a:r>
          </a:p>
          <a:p>
            <a:r>
              <a:rPr lang="en-IN" dirty="0">
                <a:latin typeface="+mj-lt"/>
              </a:rPr>
              <a:t>      }, </a:t>
            </a:r>
          </a:p>
          <a:p>
            <a:r>
              <a:rPr lang="en-IN" dirty="0">
                <a:latin typeface="+mj-lt"/>
              </a:rPr>
              <a:t>      "profile" : { </a:t>
            </a:r>
          </a:p>
          <a:p>
            <a:r>
              <a:rPr lang="en-IN" dirty="0">
                <a:latin typeface="+mj-lt"/>
              </a:rPr>
              <a:t>        "</a:t>
            </a:r>
            <a:r>
              <a:rPr lang="en-IN" dirty="0" err="1">
                <a:latin typeface="+mj-lt"/>
              </a:rPr>
              <a:t>href</a:t>
            </a:r>
            <a:r>
              <a:rPr lang="en-IN" dirty="0">
                <a:latin typeface="+mj-lt"/>
              </a:rPr>
              <a:t>" : "http://localhost:8080/profile/</a:t>
            </a:r>
            <a:r>
              <a:rPr lang="en-IN" dirty="0" err="1">
                <a:latin typeface="+mj-lt"/>
              </a:rPr>
              <a:t>journalEntries</a:t>
            </a:r>
            <a:r>
              <a:rPr lang="en-IN" dirty="0">
                <a:latin typeface="+mj-lt"/>
              </a:rPr>
              <a:t>"  </a:t>
            </a:r>
          </a:p>
          <a:p>
            <a:r>
              <a:rPr lang="en-IN" dirty="0">
                <a:latin typeface="+mj-lt"/>
              </a:rPr>
              <a:t>      },  </a:t>
            </a:r>
          </a:p>
          <a:p>
            <a:r>
              <a:rPr lang="en-IN" dirty="0">
                <a:latin typeface="+mj-lt"/>
              </a:rPr>
              <a:t>       "</a:t>
            </a:r>
            <a:r>
              <a:rPr lang="en-IN" b="1" dirty="0">
                <a:latin typeface="+mj-lt"/>
              </a:rPr>
              <a:t>search" : {  </a:t>
            </a:r>
          </a:p>
          <a:p>
            <a:r>
              <a:rPr lang="en-IN" b="1" dirty="0">
                <a:latin typeface="+mj-lt"/>
              </a:rPr>
              <a:t>         "</a:t>
            </a:r>
            <a:r>
              <a:rPr lang="en-IN" b="1" dirty="0" err="1">
                <a:latin typeface="+mj-lt"/>
              </a:rPr>
              <a:t>href</a:t>
            </a:r>
            <a:r>
              <a:rPr lang="en-IN" b="1" dirty="0">
                <a:latin typeface="+mj-lt"/>
              </a:rPr>
              <a:t>" : "http://localhost:8080/</a:t>
            </a:r>
            <a:r>
              <a:rPr lang="en-IN" b="1" dirty="0" err="1">
                <a:latin typeface="+mj-lt"/>
              </a:rPr>
              <a:t>journalEntries</a:t>
            </a:r>
            <a:r>
              <a:rPr lang="en-IN" b="1" dirty="0">
                <a:latin typeface="+mj-lt"/>
              </a:rPr>
              <a:t>/search</a:t>
            </a:r>
            <a:r>
              <a:rPr lang="en-IN" dirty="0">
                <a:latin typeface="+mj-lt"/>
              </a:rPr>
              <a:t>"  </a:t>
            </a:r>
          </a:p>
          <a:p>
            <a:r>
              <a:rPr lang="en-IN" dirty="0">
                <a:latin typeface="+mj-lt"/>
              </a:rPr>
              <a:t>       }  </a:t>
            </a:r>
          </a:p>
          <a:p>
            <a:r>
              <a:rPr lang="en-IN" dirty="0">
                <a:latin typeface="+mj-lt"/>
              </a:rPr>
              <a:t>    }, </a:t>
            </a:r>
          </a:p>
        </p:txBody>
      </p:sp>
      <p:sp>
        <p:nvSpPr>
          <p:cNvPr id="4" name="Rectangle 3"/>
          <p:cNvSpPr/>
          <p:nvPr/>
        </p:nvSpPr>
        <p:spPr>
          <a:xfrm>
            <a:off x="545431" y="5702039"/>
            <a:ext cx="11317705" cy="369332"/>
          </a:xfrm>
          <a:prstGeom prst="rect">
            <a:avLst/>
          </a:prstGeom>
        </p:spPr>
        <p:txBody>
          <a:bodyPr wrap="square">
            <a:spAutoFit/>
          </a:bodyPr>
          <a:lstStyle/>
          <a:p>
            <a:r>
              <a:rPr lang="en-IN" dirty="0">
                <a:latin typeface="+mj-lt"/>
              </a:rPr>
              <a:t>curl -</a:t>
            </a:r>
            <a:r>
              <a:rPr lang="en-IN" dirty="0" err="1">
                <a:latin typeface="+mj-lt"/>
              </a:rPr>
              <a:t>i</a:t>
            </a:r>
            <a:r>
              <a:rPr lang="en-IN" dirty="0">
                <a:latin typeface="+mj-lt"/>
              </a:rPr>
              <a:t> http://localhost:8080/journalEntries/search/findByTitleContaining?word=Cloud </a:t>
            </a:r>
          </a:p>
        </p:txBody>
      </p:sp>
    </p:spTree>
    <p:extLst>
      <p:ext uri="{BB962C8B-B14F-4D97-AF65-F5344CB8AC3E}">
        <p14:creationId xmlns:p14="http://schemas.microsoft.com/office/powerpoint/2010/main" val="1779021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6057" cy="1400530"/>
          </a:xfrm>
        </p:spPr>
        <p:txBody>
          <a:bodyPr/>
          <a:lstStyle/>
          <a:p>
            <a:r>
              <a:rPr lang="en-IN" sz="4400" b="1" dirty="0"/>
              <a:t>Web Development with Spring Boot </a:t>
            </a:r>
            <a:endParaRPr lang="en-IN" dirty="0"/>
          </a:p>
        </p:txBody>
      </p:sp>
      <p:sp>
        <p:nvSpPr>
          <p:cNvPr id="3" name="Rectangle 2"/>
          <p:cNvSpPr/>
          <p:nvPr/>
        </p:nvSpPr>
        <p:spPr>
          <a:xfrm>
            <a:off x="646111" y="1483916"/>
            <a:ext cx="3983783" cy="369332"/>
          </a:xfrm>
          <a:prstGeom prst="rect">
            <a:avLst/>
          </a:prstGeom>
        </p:spPr>
        <p:txBody>
          <a:bodyPr wrap="none">
            <a:spAutoFit/>
          </a:bodyPr>
          <a:lstStyle/>
          <a:p>
            <a:r>
              <a:rPr lang="en-IN" b="1" dirty="0">
                <a:latin typeface="+mj-lt"/>
              </a:rPr>
              <a:t> Playing with the HAL Browser </a:t>
            </a:r>
          </a:p>
        </p:txBody>
      </p:sp>
      <p:sp>
        <p:nvSpPr>
          <p:cNvPr id="5" name="Rectangle 4"/>
          <p:cNvSpPr/>
          <p:nvPr/>
        </p:nvSpPr>
        <p:spPr>
          <a:xfrm>
            <a:off x="810126" y="2347300"/>
            <a:ext cx="9922042" cy="2585323"/>
          </a:xfrm>
          <a:prstGeom prst="rect">
            <a:avLst/>
          </a:prstGeom>
        </p:spPr>
        <p:txBody>
          <a:bodyPr wrap="square">
            <a:spAutoFit/>
          </a:bodyPr>
          <a:lstStyle/>
          <a:p>
            <a:r>
              <a:rPr lang="en-IN" dirty="0">
                <a:latin typeface="+mj-lt"/>
              </a:rPr>
              <a:t>&lt;dependency&gt; </a:t>
            </a:r>
          </a:p>
          <a:p>
            <a:r>
              <a:rPr lang="en-IN" dirty="0">
                <a:latin typeface="+mj-lt"/>
              </a:rPr>
              <a:t>          &lt;</a:t>
            </a:r>
            <a:r>
              <a:rPr lang="en-IN" dirty="0" err="1">
                <a:latin typeface="+mj-lt"/>
              </a:rPr>
              <a:t>groupId</a:t>
            </a:r>
            <a:r>
              <a:rPr lang="en-IN" dirty="0">
                <a:latin typeface="+mj-lt"/>
              </a:rPr>
              <a:t>&gt;</a:t>
            </a:r>
            <a:r>
              <a:rPr lang="en-IN" dirty="0" err="1">
                <a:latin typeface="+mj-lt"/>
              </a:rPr>
              <a:t>org.springframework.data</a:t>
            </a:r>
            <a:r>
              <a:rPr lang="en-IN" dirty="0">
                <a:latin typeface="+mj-lt"/>
              </a:rPr>
              <a:t>&lt;/</a:t>
            </a:r>
            <a:r>
              <a:rPr lang="en-IN" dirty="0" err="1">
                <a:latin typeface="+mj-lt"/>
              </a:rPr>
              <a:t>groupId</a:t>
            </a:r>
            <a:r>
              <a:rPr lang="en-IN" dirty="0">
                <a:latin typeface="+mj-lt"/>
              </a:rPr>
              <a:t>&gt; </a:t>
            </a:r>
          </a:p>
          <a:p>
            <a:r>
              <a:rPr lang="en-IN" dirty="0">
                <a:latin typeface="+mj-lt"/>
              </a:rPr>
              <a:t>          &lt;</a:t>
            </a:r>
            <a:r>
              <a:rPr lang="en-IN" dirty="0" err="1">
                <a:latin typeface="+mj-lt"/>
              </a:rPr>
              <a:t>artifactId</a:t>
            </a:r>
            <a:r>
              <a:rPr lang="en-IN" dirty="0">
                <a:latin typeface="+mj-lt"/>
              </a:rPr>
              <a:t>&gt;spring-data-rest-</a:t>
            </a:r>
            <a:r>
              <a:rPr lang="en-IN" dirty="0" err="1">
                <a:latin typeface="+mj-lt"/>
              </a:rPr>
              <a:t>hal</a:t>
            </a:r>
            <a:r>
              <a:rPr lang="en-IN" dirty="0">
                <a:latin typeface="+mj-lt"/>
              </a:rPr>
              <a:t>-browser&lt;/</a:t>
            </a:r>
            <a:r>
              <a:rPr lang="en-IN" dirty="0" err="1">
                <a:latin typeface="+mj-lt"/>
              </a:rPr>
              <a:t>artifactId</a:t>
            </a:r>
            <a:r>
              <a:rPr lang="en-IN" dirty="0">
                <a:latin typeface="+mj-lt"/>
              </a:rPr>
              <a:t>&gt; </a:t>
            </a:r>
          </a:p>
          <a:p>
            <a:r>
              <a:rPr lang="en-IN" dirty="0">
                <a:latin typeface="+mj-lt"/>
              </a:rPr>
              <a:t>  &lt;/dependency&gt;  </a:t>
            </a:r>
            <a:endParaRPr lang="en-IN" dirty="0" smtClean="0">
              <a:latin typeface="+mj-lt"/>
            </a:endParaRPr>
          </a:p>
          <a:p>
            <a:endParaRPr lang="en-IN" dirty="0">
              <a:latin typeface="+mj-lt"/>
            </a:endParaRPr>
          </a:p>
          <a:p>
            <a:endParaRPr lang="en-IN" dirty="0" smtClean="0">
              <a:latin typeface="+mj-lt"/>
            </a:endParaRPr>
          </a:p>
          <a:p>
            <a:endParaRPr lang="en-IN" dirty="0">
              <a:latin typeface="+mj-lt"/>
            </a:endParaRPr>
          </a:p>
          <a:p>
            <a:endParaRPr lang="en-IN" dirty="0" smtClean="0">
              <a:latin typeface="+mj-lt"/>
            </a:endParaRPr>
          </a:p>
          <a:p>
            <a:r>
              <a:rPr lang="en-IN" dirty="0" smtClean="0">
                <a:latin typeface="+mj-lt"/>
              </a:rPr>
              <a:t>The HAL browser is a handy API browser for </a:t>
            </a:r>
            <a:r>
              <a:rPr lang="en-IN" dirty="0" err="1" smtClean="0">
                <a:latin typeface="+mj-lt"/>
              </a:rPr>
              <a:t>hal+json</a:t>
            </a:r>
            <a:r>
              <a:rPr lang="en-IN" dirty="0" smtClean="0">
                <a:latin typeface="+mj-lt"/>
              </a:rPr>
              <a:t> data</a:t>
            </a:r>
            <a:r>
              <a:rPr lang="en-IN" dirty="0">
                <a:latin typeface="+mj-lt"/>
              </a:rPr>
              <a:t>.	</a:t>
            </a:r>
          </a:p>
        </p:txBody>
      </p:sp>
    </p:spTree>
    <p:extLst>
      <p:ext uri="{BB962C8B-B14F-4D97-AF65-F5344CB8AC3E}">
        <p14:creationId xmlns:p14="http://schemas.microsoft.com/office/powerpoint/2010/main" val="2833734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4" name="Rectangle 3"/>
          <p:cNvSpPr/>
          <p:nvPr/>
        </p:nvSpPr>
        <p:spPr>
          <a:xfrm>
            <a:off x="646111" y="1426749"/>
            <a:ext cx="11545888" cy="1200329"/>
          </a:xfrm>
          <a:prstGeom prst="rect">
            <a:avLst/>
          </a:prstGeom>
        </p:spPr>
        <p:txBody>
          <a:bodyPr wrap="square">
            <a:spAutoFit/>
          </a:bodyPr>
          <a:lstStyle/>
          <a:p>
            <a:r>
              <a:rPr lang="en-IN" dirty="0">
                <a:latin typeface="+mj-lt"/>
              </a:rPr>
              <a:t>By default, the  spring-boot-starter-test  </a:t>
            </a:r>
            <a:r>
              <a:rPr lang="en-IN" dirty="0" err="1">
                <a:latin typeface="+mj-lt"/>
              </a:rPr>
              <a:t>pom</a:t>
            </a:r>
            <a:r>
              <a:rPr lang="en-IN" dirty="0">
                <a:latin typeface="+mj-lt"/>
              </a:rPr>
              <a:t> includes the Spring integration test for </a:t>
            </a:r>
            <a:r>
              <a:rPr lang="en-IN" dirty="0" smtClean="0">
                <a:latin typeface="+mj-lt"/>
              </a:rPr>
              <a:t>Spring applications</a:t>
            </a:r>
            <a:r>
              <a:rPr lang="en-IN" dirty="0">
                <a:latin typeface="+mj-lt"/>
              </a:rPr>
              <a:t>, the </a:t>
            </a:r>
            <a:r>
              <a:rPr lang="en-IN" b="1" dirty="0" err="1">
                <a:latin typeface="+mj-lt"/>
              </a:rPr>
              <a:t>JUnit</a:t>
            </a:r>
            <a:r>
              <a:rPr lang="en-IN" dirty="0">
                <a:latin typeface="+mj-lt"/>
              </a:rPr>
              <a:t>, which is the de facto standard for unit testing Java applications, </a:t>
            </a:r>
            <a:r>
              <a:rPr lang="en-IN" b="1" dirty="0" err="1" smtClean="0">
                <a:latin typeface="+mj-lt"/>
              </a:rPr>
              <a:t>AssertJ</a:t>
            </a:r>
            <a:r>
              <a:rPr lang="en-IN" dirty="0" smtClean="0">
                <a:latin typeface="+mj-lt"/>
              </a:rPr>
              <a:t>, </a:t>
            </a:r>
            <a:r>
              <a:rPr lang="en-IN" b="1" dirty="0" err="1" smtClean="0">
                <a:latin typeface="+mj-lt"/>
              </a:rPr>
              <a:t>Hamcrest</a:t>
            </a:r>
            <a:r>
              <a:rPr lang="en-IN" dirty="0" smtClean="0">
                <a:latin typeface="+mj-lt"/>
              </a:rPr>
              <a:t> (a </a:t>
            </a:r>
            <a:r>
              <a:rPr lang="en-IN" dirty="0">
                <a:latin typeface="+mj-lt"/>
              </a:rPr>
              <a:t>library of matcher objects), and </a:t>
            </a:r>
            <a:r>
              <a:rPr lang="en-IN" b="1" dirty="0" err="1">
                <a:latin typeface="+mj-lt"/>
              </a:rPr>
              <a:t>Mockito</a:t>
            </a:r>
            <a:r>
              <a:rPr lang="en-IN" dirty="0">
                <a:latin typeface="+mj-lt"/>
              </a:rPr>
              <a:t> (the Java mocking framework). </a:t>
            </a:r>
          </a:p>
        </p:txBody>
      </p:sp>
      <p:sp>
        <p:nvSpPr>
          <p:cNvPr id="5" name="Rectangle 4"/>
          <p:cNvSpPr/>
          <p:nvPr/>
        </p:nvSpPr>
        <p:spPr>
          <a:xfrm>
            <a:off x="497304" y="2581235"/>
            <a:ext cx="11161295" cy="3693319"/>
          </a:xfrm>
          <a:prstGeom prst="rect">
            <a:avLst/>
          </a:prstGeom>
        </p:spPr>
        <p:txBody>
          <a:bodyPr wrap="square">
            <a:spAutoFit/>
          </a:bodyPr>
          <a:lstStyle/>
          <a:p>
            <a:r>
              <a:rPr lang="en-IN" dirty="0" smtClean="0">
                <a:latin typeface="+mj-lt"/>
              </a:rPr>
              <a:t>import </a:t>
            </a:r>
            <a:r>
              <a:rPr lang="en-IN" dirty="0" err="1">
                <a:latin typeface="+mj-lt"/>
              </a:rPr>
              <a:t>org.junit.Test</a:t>
            </a:r>
            <a:r>
              <a:rPr lang="en-IN" dirty="0">
                <a:latin typeface="+mj-lt"/>
              </a:rPr>
              <a:t>; </a:t>
            </a:r>
          </a:p>
          <a:p>
            <a:r>
              <a:rPr lang="en-IN" dirty="0" smtClean="0">
                <a:latin typeface="+mj-lt"/>
              </a:rPr>
              <a:t>import </a:t>
            </a:r>
            <a:r>
              <a:rPr lang="en-IN" dirty="0" err="1">
                <a:latin typeface="+mj-lt"/>
              </a:rPr>
              <a:t>org.junit.runner.RunWith</a:t>
            </a:r>
            <a:r>
              <a:rPr lang="en-IN" dirty="0">
                <a:latin typeface="+mj-lt"/>
              </a:rPr>
              <a:t>; </a:t>
            </a:r>
          </a:p>
          <a:p>
            <a:r>
              <a:rPr lang="en-IN" dirty="0" smtClean="0">
                <a:latin typeface="+mj-lt"/>
              </a:rPr>
              <a:t>import </a:t>
            </a:r>
            <a:r>
              <a:rPr lang="en-IN" dirty="0" err="1">
                <a:latin typeface="+mj-lt"/>
              </a:rPr>
              <a:t>org.springframework.boot.test.context.SpringBootTest</a:t>
            </a:r>
            <a:r>
              <a:rPr lang="en-IN" dirty="0" smtClean="0">
                <a:latin typeface="+mj-lt"/>
              </a:rPr>
              <a:t>;</a:t>
            </a:r>
          </a:p>
          <a:p>
            <a:r>
              <a:rPr lang="en-IN" dirty="0">
                <a:latin typeface="+mj-lt"/>
              </a:rPr>
              <a:t>import org.springframework.test.context.junit4.SpringRunner</a:t>
            </a:r>
            <a:r>
              <a:rPr lang="en-IN" dirty="0" smtClean="0">
                <a:latin typeface="+mj-lt"/>
              </a:rPr>
              <a:t>    </a:t>
            </a:r>
          </a:p>
          <a:p>
            <a:endParaRPr lang="en-IN" dirty="0" smtClean="0">
              <a:latin typeface="+mj-lt"/>
            </a:endParaRPr>
          </a:p>
          <a:p>
            <a:r>
              <a:rPr lang="en-IN" dirty="0" smtClean="0">
                <a:latin typeface="+mj-lt"/>
              </a:rPr>
              <a:t>@</a:t>
            </a:r>
            <a:r>
              <a:rPr lang="en-IN" dirty="0" err="1">
                <a:latin typeface="+mj-lt"/>
              </a:rPr>
              <a:t>RunWith</a:t>
            </a:r>
            <a:r>
              <a:rPr lang="en-IN" dirty="0">
                <a:latin typeface="+mj-lt"/>
              </a:rPr>
              <a:t>(</a:t>
            </a:r>
            <a:r>
              <a:rPr lang="en-IN" dirty="0" err="1">
                <a:latin typeface="+mj-lt"/>
              </a:rPr>
              <a:t>SpringRunner.class</a:t>
            </a:r>
            <a:r>
              <a:rPr lang="en-IN" dirty="0">
                <a:latin typeface="+mj-lt"/>
              </a:rPr>
              <a:t>)</a:t>
            </a:r>
          </a:p>
          <a:p>
            <a:r>
              <a:rPr lang="en-IN" dirty="0">
                <a:latin typeface="+mj-lt"/>
              </a:rPr>
              <a:t>@</a:t>
            </a:r>
            <a:r>
              <a:rPr lang="en-IN" dirty="0" err="1" smtClean="0">
                <a:latin typeface="+mj-lt"/>
              </a:rPr>
              <a:t>SpringBootTest</a:t>
            </a:r>
            <a:endParaRPr lang="en-IN" dirty="0" smtClean="0">
              <a:latin typeface="+mj-lt"/>
            </a:endParaRPr>
          </a:p>
          <a:p>
            <a:r>
              <a:rPr lang="en-IN" dirty="0" smtClean="0">
                <a:latin typeface="+mj-lt"/>
              </a:rPr>
              <a:t>public </a:t>
            </a:r>
            <a:r>
              <a:rPr lang="en-IN" dirty="0">
                <a:latin typeface="+mj-lt"/>
              </a:rPr>
              <a:t>class </a:t>
            </a:r>
            <a:r>
              <a:rPr lang="en-IN" dirty="0" err="1">
                <a:latin typeface="+mj-lt"/>
              </a:rPr>
              <a:t>SprintBootApplicationTests</a:t>
            </a:r>
            <a:r>
              <a:rPr lang="en-IN" dirty="0">
                <a:latin typeface="+mj-lt"/>
              </a:rPr>
              <a:t> {   </a:t>
            </a:r>
          </a:p>
          <a:p>
            <a:r>
              <a:rPr lang="en-IN" dirty="0" smtClean="0">
                <a:latin typeface="+mj-lt"/>
              </a:rPr>
              <a:t>          </a:t>
            </a:r>
          </a:p>
          <a:p>
            <a:r>
              <a:rPr lang="en-IN" dirty="0" smtClean="0">
                <a:latin typeface="+mj-lt"/>
              </a:rPr>
              <a:t>          @</a:t>
            </a:r>
            <a:r>
              <a:rPr lang="en-IN" dirty="0">
                <a:latin typeface="+mj-lt"/>
              </a:rPr>
              <a:t>Test  </a:t>
            </a:r>
          </a:p>
          <a:p>
            <a:r>
              <a:rPr lang="en-IN" dirty="0">
                <a:latin typeface="+mj-lt"/>
              </a:rPr>
              <a:t>          public void </a:t>
            </a:r>
            <a:r>
              <a:rPr lang="en-IN" dirty="0" err="1">
                <a:latin typeface="+mj-lt"/>
              </a:rPr>
              <a:t>contextLoads</a:t>
            </a:r>
            <a:r>
              <a:rPr lang="en-IN" dirty="0">
                <a:latin typeface="+mj-lt"/>
              </a:rPr>
              <a:t>() { </a:t>
            </a:r>
          </a:p>
          <a:p>
            <a:r>
              <a:rPr lang="en-IN" dirty="0">
                <a:latin typeface="+mj-lt"/>
              </a:rPr>
              <a:t>          }  </a:t>
            </a:r>
          </a:p>
          <a:p>
            <a:r>
              <a:rPr lang="en-IN" dirty="0">
                <a:latin typeface="+mj-lt"/>
              </a:rPr>
              <a:t>    } </a:t>
            </a:r>
          </a:p>
        </p:txBody>
      </p:sp>
    </p:spTree>
    <p:extLst>
      <p:ext uri="{BB962C8B-B14F-4D97-AF65-F5344CB8AC3E}">
        <p14:creationId xmlns:p14="http://schemas.microsoft.com/office/powerpoint/2010/main" val="12433080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3" name="Rectangle 2"/>
          <p:cNvSpPr/>
          <p:nvPr/>
        </p:nvSpPr>
        <p:spPr>
          <a:xfrm>
            <a:off x="433136" y="1498665"/>
            <a:ext cx="10287001" cy="2308324"/>
          </a:xfrm>
          <a:prstGeom prst="rect">
            <a:avLst/>
          </a:prstGeom>
        </p:spPr>
        <p:txBody>
          <a:bodyPr wrap="square">
            <a:spAutoFit/>
          </a:bodyPr>
          <a:lstStyle/>
          <a:p>
            <a:r>
              <a:rPr lang="en-IN" dirty="0">
                <a:latin typeface="+mj-lt"/>
              </a:rPr>
              <a:t>@</a:t>
            </a:r>
            <a:r>
              <a:rPr lang="en-IN" dirty="0" err="1">
                <a:latin typeface="+mj-lt"/>
              </a:rPr>
              <a:t>RunWith</a:t>
            </a:r>
            <a:r>
              <a:rPr lang="en-IN" dirty="0">
                <a:latin typeface="+mj-lt"/>
              </a:rPr>
              <a:t>(SpringJUnit4ClassRunner.class) </a:t>
            </a:r>
          </a:p>
          <a:p>
            <a:r>
              <a:rPr lang="en-IN" dirty="0" smtClean="0">
                <a:latin typeface="+mj-lt"/>
              </a:rPr>
              <a:t>@</a:t>
            </a:r>
            <a:r>
              <a:rPr lang="en-IN" dirty="0" err="1">
                <a:latin typeface="+mj-lt"/>
              </a:rPr>
              <a:t>SpringApplicationConfiguration</a:t>
            </a:r>
            <a:r>
              <a:rPr lang="en-IN" dirty="0">
                <a:latin typeface="+mj-lt"/>
              </a:rPr>
              <a:t>(classes = </a:t>
            </a:r>
            <a:r>
              <a:rPr lang="en-IN" dirty="0" err="1">
                <a:latin typeface="+mj-lt"/>
              </a:rPr>
              <a:t>SprintBootWebApplication.class</a:t>
            </a:r>
            <a:r>
              <a:rPr lang="en-IN" dirty="0">
                <a:latin typeface="+mj-lt"/>
              </a:rPr>
              <a:t>) </a:t>
            </a:r>
          </a:p>
          <a:p>
            <a:r>
              <a:rPr lang="en-IN" dirty="0" smtClean="0">
                <a:latin typeface="+mj-lt"/>
              </a:rPr>
              <a:t>@</a:t>
            </a:r>
            <a:r>
              <a:rPr lang="en-IN" b="1" dirty="0" err="1">
                <a:latin typeface="+mj-lt"/>
              </a:rPr>
              <a:t>WebAppConfiguration</a:t>
            </a:r>
            <a:r>
              <a:rPr lang="en-IN" b="1" dirty="0">
                <a:latin typeface="+mj-lt"/>
              </a:rPr>
              <a:t>  </a:t>
            </a:r>
          </a:p>
          <a:p>
            <a:r>
              <a:rPr lang="en-IN" dirty="0">
                <a:latin typeface="+mj-lt"/>
              </a:rPr>
              <a:t>  public class </a:t>
            </a:r>
            <a:r>
              <a:rPr lang="en-IN" dirty="0" err="1">
                <a:latin typeface="+mj-lt"/>
              </a:rPr>
              <a:t>SpringBootWebApplicationTests</a:t>
            </a:r>
            <a:r>
              <a:rPr lang="en-IN" dirty="0">
                <a:latin typeface="+mj-lt"/>
              </a:rPr>
              <a:t> {  </a:t>
            </a:r>
          </a:p>
          <a:p>
            <a:r>
              <a:rPr lang="en-IN" dirty="0">
                <a:latin typeface="+mj-lt"/>
              </a:rPr>
              <a:t>            @Test </a:t>
            </a:r>
          </a:p>
          <a:p>
            <a:r>
              <a:rPr lang="en-IN" dirty="0">
                <a:latin typeface="+mj-lt"/>
              </a:rPr>
              <a:t>          public void </a:t>
            </a:r>
            <a:r>
              <a:rPr lang="en-IN" dirty="0" err="1">
                <a:latin typeface="+mj-lt"/>
              </a:rPr>
              <a:t>contextLoads</a:t>
            </a:r>
            <a:r>
              <a:rPr lang="en-IN" dirty="0">
                <a:latin typeface="+mj-lt"/>
              </a:rPr>
              <a:t>() { </a:t>
            </a:r>
          </a:p>
          <a:p>
            <a:r>
              <a:rPr lang="en-IN" dirty="0">
                <a:latin typeface="+mj-lt"/>
              </a:rPr>
              <a:t>          }  </a:t>
            </a:r>
          </a:p>
          <a:p>
            <a:r>
              <a:rPr lang="en-IN" dirty="0">
                <a:latin typeface="+mj-lt"/>
              </a:rPr>
              <a:t>    } </a:t>
            </a:r>
          </a:p>
        </p:txBody>
      </p:sp>
    </p:spTree>
    <p:extLst>
      <p:ext uri="{BB962C8B-B14F-4D97-AF65-F5344CB8AC3E}">
        <p14:creationId xmlns:p14="http://schemas.microsoft.com/office/powerpoint/2010/main" val="1759314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4" name="Rectangle 3"/>
          <p:cNvSpPr/>
          <p:nvPr/>
        </p:nvSpPr>
        <p:spPr>
          <a:xfrm>
            <a:off x="533399" y="1530082"/>
            <a:ext cx="10824411" cy="369332"/>
          </a:xfrm>
          <a:prstGeom prst="rect">
            <a:avLst/>
          </a:prstGeom>
        </p:spPr>
        <p:txBody>
          <a:bodyPr wrap="square">
            <a:spAutoFit/>
          </a:bodyPr>
          <a:lstStyle/>
          <a:p>
            <a:r>
              <a:rPr lang="en-IN" dirty="0">
                <a:latin typeface="+mj-lt"/>
              </a:rPr>
              <a:t>private </a:t>
            </a:r>
            <a:r>
              <a:rPr lang="en-IN" dirty="0" err="1">
                <a:latin typeface="+mj-lt"/>
              </a:rPr>
              <a:t>HttpMessageConverter</a:t>
            </a:r>
            <a:r>
              <a:rPr lang="en-IN" dirty="0">
                <a:latin typeface="+mj-lt"/>
              </a:rPr>
              <a:t> mappingJackson2HttpMessageConverter; </a:t>
            </a:r>
          </a:p>
        </p:txBody>
      </p:sp>
      <p:sp>
        <p:nvSpPr>
          <p:cNvPr id="5" name="Rectangle 4"/>
          <p:cNvSpPr/>
          <p:nvPr/>
        </p:nvSpPr>
        <p:spPr>
          <a:xfrm>
            <a:off x="533398" y="2053449"/>
            <a:ext cx="11305675" cy="923330"/>
          </a:xfrm>
          <a:prstGeom prst="rect">
            <a:avLst/>
          </a:prstGeom>
        </p:spPr>
        <p:txBody>
          <a:bodyPr wrap="square">
            <a:spAutoFit/>
          </a:bodyPr>
          <a:lstStyle/>
          <a:p>
            <a:r>
              <a:rPr lang="en-IN" dirty="0">
                <a:latin typeface="+mj-lt"/>
              </a:rPr>
              <a:t>private </a:t>
            </a:r>
            <a:r>
              <a:rPr lang="en-IN" dirty="0" err="1">
                <a:latin typeface="+mj-lt"/>
              </a:rPr>
              <a:t>MediaType</a:t>
            </a:r>
            <a:r>
              <a:rPr lang="en-IN" dirty="0">
                <a:latin typeface="+mj-lt"/>
              </a:rPr>
              <a:t> </a:t>
            </a:r>
            <a:r>
              <a:rPr lang="en-IN" dirty="0" err="1">
                <a:latin typeface="+mj-lt"/>
              </a:rPr>
              <a:t>contentType</a:t>
            </a:r>
            <a:r>
              <a:rPr lang="en-IN" dirty="0">
                <a:latin typeface="+mj-lt"/>
              </a:rPr>
              <a:t> = new </a:t>
            </a:r>
            <a:r>
              <a:rPr lang="en-IN" dirty="0" err="1">
                <a:latin typeface="+mj-lt"/>
              </a:rPr>
              <a:t>MediaType</a:t>
            </a:r>
            <a:r>
              <a:rPr lang="en-IN" dirty="0">
                <a:latin typeface="+mj-lt"/>
              </a:rPr>
              <a:t>(</a:t>
            </a:r>
            <a:r>
              <a:rPr lang="en-IN" dirty="0" err="1">
                <a:latin typeface="+mj-lt"/>
              </a:rPr>
              <a:t>MediaType.APPLICATION_JSON.getType</a:t>
            </a:r>
            <a:r>
              <a:rPr lang="en-IN" dirty="0">
                <a:latin typeface="+mj-lt"/>
              </a:rPr>
              <a:t>(), </a:t>
            </a:r>
          </a:p>
          <a:p>
            <a:r>
              <a:rPr lang="en-IN" dirty="0">
                <a:latin typeface="+mj-lt"/>
              </a:rPr>
              <a:t>              </a:t>
            </a:r>
            <a:r>
              <a:rPr lang="en-IN" dirty="0" err="1">
                <a:latin typeface="+mj-lt"/>
              </a:rPr>
              <a:t>MediaType.APPLICATION_JSON.getSubtype</a:t>
            </a:r>
            <a:r>
              <a:rPr lang="en-IN" dirty="0">
                <a:latin typeface="+mj-lt"/>
              </a:rPr>
              <a:t>(), </a:t>
            </a:r>
          </a:p>
          <a:p>
            <a:r>
              <a:rPr lang="en-IN" dirty="0">
                <a:latin typeface="+mj-lt"/>
              </a:rPr>
              <a:t>              </a:t>
            </a:r>
            <a:r>
              <a:rPr lang="en-IN" dirty="0" err="1">
                <a:latin typeface="+mj-lt"/>
              </a:rPr>
              <a:t>Charset.forName</a:t>
            </a:r>
            <a:r>
              <a:rPr lang="en-IN" dirty="0">
                <a:latin typeface="+mj-lt"/>
              </a:rPr>
              <a:t>("utf8")); </a:t>
            </a:r>
          </a:p>
        </p:txBody>
      </p:sp>
      <p:sp>
        <p:nvSpPr>
          <p:cNvPr id="8" name="Rectangle 7"/>
          <p:cNvSpPr/>
          <p:nvPr/>
        </p:nvSpPr>
        <p:spPr>
          <a:xfrm>
            <a:off x="533398" y="3232302"/>
            <a:ext cx="3223959" cy="369332"/>
          </a:xfrm>
          <a:prstGeom prst="rect">
            <a:avLst/>
          </a:prstGeom>
        </p:spPr>
        <p:txBody>
          <a:bodyPr wrap="none">
            <a:spAutoFit/>
          </a:bodyPr>
          <a:lstStyle/>
          <a:p>
            <a:r>
              <a:rPr lang="en-IN" dirty="0">
                <a:latin typeface="+mj-lt"/>
              </a:rPr>
              <a:t>private </a:t>
            </a:r>
            <a:r>
              <a:rPr lang="en-IN" dirty="0" err="1">
                <a:latin typeface="+mj-lt"/>
              </a:rPr>
              <a:t>MockMvc</a:t>
            </a:r>
            <a:r>
              <a:rPr lang="en-IN" dirty="0">
                <a:latin typeface="+mj-lt"/>
              </a:rPr>
              <a:t> </a:t>
            </a:r>
            <a:r>
              <a:rPr lang="en-IN" dirty="0" err="1">
                <a:latin typeface="+mj-lt"/>
              </a:rPr>
              <a:t>mockMvc</a:t>
            </a:r>
            <a:r>
              <a:rPr lang="en-IN" dirty="0">
                <a:latin typeface="+mj-lt"/>
              </a:rPr>
              <a:t>;</a:t>
            </a:r>
          </a:p>
        </p:txBody>
      </p:sp>
      <p:sp>
        <p:nvSpPr>
          <p:cNvPr id="9" name="Rectangle 8"/>
          <p:cNvSpPr/>
          <p:nvPr/>
        </p:nvSpPr>
        <p:spPr>
          <a:xfrm>
            <a:off x="533398" y="4122367"/>
            <a:ext cx="9517436" cy="646331"/>
          </a:xfrm>
          <a:prstGeom prst="rect">
            <a:avLst/>
          </a:prstGeom>
        </p:spPr>
        <p:txBody>
          <a:bodyPr wrap="square">
            <a:spAutoFit/>
          </a:bodyPr>
          <a:lstStyle/>
          <a:p>
            <a:r>
              <a:rPr lang="en-IN" dirty="0">
                <a:latin typeface="+mj-lt"/>
              </a:rPr>
              <a:t> @</a:t>
            </a:r>
            <a:r>
              <a:rPr lang="en-IN" dirty="0" err="1">
                <a:latin typeface="+mj-lt"/>
              </a:rPr>
              <a:t>Autowired</a:t>
            </a:r>
            <a:r>
              <a:rPr lang="en-IN" dirty="0">
                <a:latin typeface="+mj-lt"/>
              </a:rPr>
              <a:t> </a:t>
            </a:r>
          </a:p>
          <a:p>
            <a:r>
              <a:rPr lang="en-IN" dirty="0">
                <a:latin typeface="+mj-lt"/>
              </a:rPr>
              <a:t> </a:t>
            </a:r>
            <a:r>
              <a:rPr lang="en-IN" dirty="0" smtClean="0">
                <a:latin typeface="+mj-lt"/>
              </a:rPr>
              <a:t>private </a:t>
            </a:r>
            <a:r>
              <a:rPr lang="en-IN" dirty="0" err="1">
                <a:latin typeface="+mj-lt"/>
              </a:rPr>
              <a:t>WebApplicationContext</a:t>
            </a:r>
            <a:r>
              <a:rPr lang="en-IN" dirty="0">
                <a:latin typeface="+mj-lt"/>
              </a:rPr>
              <a:t> </a:t>
            </a:r>
            <a:r>
              <a:rPr lang="en-IN" dirty="0" err="1">
                <a:latin typeface="+mj-lt"/>
              </a:rPr>
              <a:t>webApplicationContext</a:t>
            </a:r>
            <a:r>
              <a:rPr lang="en-IN" dirty="0">
                <a:latin typeface="+mj-lt"/>
              </a:rPr>
              <a:t>; </a:t>
            </a:r>
          </a:p>
        </p:txBody>
      </p:sp>
    </p:spTree>
    <p:extLst>
      <p:ext uri="{BB962C8B-B14F-4D97-AF65-F5344CB8AC3E}">
        <p14:creationId xmlns:p14="http://schemas.microsoft.com/office/powerpoint/2010/main" val="970705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Applications</a:t>
            </a:r>
            <a:endParaRPr lang="en-IN" dirty="0"/>
          </a:p>
        </p:txBody>
      </p:sp>
      <p:sp>
        <p:nvSpPr>
          <p:cNvPr id="3" name="Content Placeholder 2"/>
          <p:cNvSpPr>
            <a:spLocks noGrp="1"/>
          </p:cNvSpPr>
          <p:nvPr>
            <p:ph idx="1"/>
          </p:nvPr>
        </p:nvSpPr>
        <p:spPr>
          <a:xfrm>
            <a:off x="646111" y="2052918"/>
            <a:ext cx="11292847" cy="4195481"/>
          </a:xfrm>
        </p:spPr>
        <p:txBody>
          <a:bodyPr/>
          <a:lstStyle/>
          <a:p>
            <a:r>
              <a:rPr lang="en-IN" dirty="0"/>
              <a:t> Create a folder structure that contains your WAR (Web </a:t>
            </a:r>
            <a:r>
              <a:rPr lang="en-IN" dirty="0" err="1"/>
              <a:t>ARchive</a:t>
            </a:r>
            <a:r>
              <a:rPr lang="en-IN" dirty="0"/>
              <a:t>):</a:t>
            </a:r>
          </a:p>
          <a:p>
            <a:r>
              <a:rPr lang="en-IN" dirty="0" smtClean="0"/>
              <a:t> </a:t>
            </a:r>
            <a:r>
              <a:rPr lang="en-IN" dirty="0"/>
              <a:t>It must contain a  WEB-INF  folder with  lib  and  classes  subfolders that contain the </a:t>
            </a:r>
          </a:p>
          <a:p>
            <a:pPr marL="0" indent="0">
              <a:buNone/>
            </a:pPr>
            <a:r>
              <a:rPr lang="en-IN" dirty="0"/>
              <a:t>third-party libraries and your web application classes, respectively. </a:t>
            </a:r>
          </a:p>
          <a:p>
            <a:r>
              <a:rPr lang="en-IN" dirty="0" smtClean="0"/>
              <a:t>Some </a:t>
            </a:r>
            <a:r>
              <a:rPr lang="en-IN" dirty="0"/>
              <a:t>JSP (if needed), HTML, CSS, images, and JavaScript (if needed) files. </a:t>
            </a:r>
          </a:p>
          <a:p>
            <a:r>
              <a:rPr lang="en-IN" dirty="0" smtClean="0"/>
              <a:t>A </a:t>
            </a:r>
            <a:r>
              <a:rPr lang="en-IN" dirty="0"/>
              <a:t>file named  web.xml  that will contain the Spring  </a:t>
            </a:r>
            <a:r>
              <a:rPr lang="en-IN" dirty="0" err="1"/>
              <a:t>org.springframework.web</a:t>
            </a:r>
            <a:r>
              <a:rPr lang="en-IN" dirty="0"/>
              <a:t>.</a:t>
            </a:r>
          </a:p>
          <a:p>
            <a:r>
              <a:rPr lang="en-IN" dirty="0" err="1"/>
              <a:t>servlet.DispatcherServlet</a:t>
            </a:r>
            <a:r>
              <a:rPr lang="en-IN" dirty="0"/>
              <a:t>  class. </a:t>
            </a:r>
          </a:p>
          <a:p>
            <a:r>
              <a:rPr lang="en-IN" dirty="0" smtClean="0"/>
              <a:t>Your </a:t>
            </a:r>
            <a:r>
              <a:rPr lang="en-IN" dirty="0"/>
              <a:t>Spring beans in the form  &lt;servlet-name&gt;-servlet.xml  (of course, you can </a:t>
            </a:r>
            <a:r>
              <a:rPr lang="en-IN" dirty="0" smtClean="0"/>
              <a:t>override </a:t>
            </a:r>
            <a:r>
              <a:rPr lang="en-IN" dirty="0"/>
              <a:t>this and add the complete location and name of your Spring beans). </a:t>
            </a:r>
          </a:p>
        </p:txBody>
      </p:sp>
    </p:spTree>
    <p:extLst>
      <p:ext uri="{BB962C8B-B14F-4D97-AF65-F5344CB8AC3E}">
        <p14:creationId xmlns:p14="http://schemas.microsoft.com/office/powerpoint/2010/main" val="2146017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t>Testing with Spring Boot</a:t>
            </a:r>
            <a:br>
              <a:rPr lang="en-IN" sz="4400" b="1" dirty="0"/>
            </a:br>
            <a:endParaRPr lang="en-IN" dirty="0"/>
          </a:p>
        </p:txBody>
      </p:sp>
      <p:sp>
        <p:nvSpPr>
          <p:cNvPr id="3" name="Rectangle 2"/>
          <p:cNvSpPr/>
          <p:nvPr/>
        </p:nvSpPr>
        <p:spPr>
          <a:xfrm>
            <a:off x="336883" y="2172706"/>
            <a:ext cx="11309685" cy="1477328"/>
          </a:xfrm>
          <a:prstGeom prst="rect">
            <a:avLst/>
          </a:prstGeom>
        </p:spPr>
        <p:txBody>
          <a:bodyPr wrap="square">
            <a:spAutoFit/>
          </a:bodyPr>
          <a:lstStyle/>
          <a:p>
            <a:r>
              <a:rPr lang="en-IN" dirty="0" smtClean="0">
                <a:latin typeface="+mj-lt"/>
              </a:rPr>
              <a:t>There </a:t>
            </a:r>
            <a:r>
              <a:rPr lang="en-IN" dirty="0">
                <a:latin typeface="+mj-lt"/>
              </a:rPr>
              <a:t>is another project that makes </a:t>
            </a:r>
            <a:r>
              <a:rPr lang="en-IN" dirty="0" smtClean="0">
                <a:latin typeface="+mj-lt"/>
              </a:rPr>
              <a:t>testing REST </a:t>
            </a:r>
            <a:r>
              <a:rPr lang="en-IN" dirty="0">
                <a:latin typeface="+mj-lt"/>
              </a:rPr>
              <a:t>endpoint </a:t>
            </a:r>
            <a:r>
              <a:rPr lang="en-IN" dirty="0" smtClean="0">
                <a:latin typeface="+mj-lt"/>
              </a:rPr>
              <a:t>easier </a:t>
            </a:r>
            <a:endParaRPr lang="en-IN" dirty="0">
              <a:latin typeface="+mj-lt"/>
            </a:endParaRPr>
          </a:p>
          <a:p>
            <a:r>
              <a:rPr lang="en-IN" dirty="0">
                <a:latin typeface="+mj-lt"/>
              </a:rPr>
              <a:t>  https://</a:t>
            </a:r>
            <a:r>
              <a:rPr lang="en-IN" dirty="0" smtClean="0">
                <a:latin typeface="+mj-lt"/>
              </a:rPr>
              <a:t>github.com/jayway/rest-assured. </a:t>
            </a:r>
          </a:p>
          <a:p>
            <a:endParaRPr lang="en-IN" dirty="0">
              <a:latin typeface="+mj-lt"/>
            </a:endParaRPr>
          </a:p>
          <a:p>
            <a:r>
              <a:rPr lang="en-IN" dirty="0" smtClean="0">
                <a:latin typeface="+mj-lt"/>
              </a:rPr>
              <a:t>The name </a:t>
            </a:r>
            <a:r>
              <a:rPr lang="en-IN" dirty="0">
                <a:latin typeface="+mj-lt"/>
              </a:rPr>
              <a:t>of the library is </a:t>
            </a:r>
            <a:r>
              <a:rPr lang="en-IN" b="1" dirty="0">
                <a:latin typeface="+mj-lt"/>
              </a:rPr>
              <a:t>Rest-Assured </a:t>
            </a:r>
            <a:r>
              <a:rPr lang="en-IN" dirty="0">
                <a:latin typeface="+mj-lt"/>
              </a:rPr>
              <a:t>and it provides a fluent API to </a:t>
            </a:r>
            <a:r>
              <a:rPr lang="en-IN" b="1" dirty="0">
                <a:latin typeface="+mj-lt"/>
              </a:rPr>
              <a:t>test </a:t>
            </a:r>
            <a:r>
              <a:rPr lang="en-IN" b="1" dirty="0" err="1">
                <a:latin typeface="+mj-lt"/>
              </a:rPr>
              <a:t>RESTful</a:t>
            </a:r>
            <a:r>
              <a:rPr lang="en-IN" b="1" dirty="0">
                <a:latin typeface="+mj-lt"/>
              </a:rPr>
              <a:t> APIs</a:t>
            </a:r>
            <a:r>
              <a:rPr lang="en-IN" dirty="0">
                <a:latin typeface="+mj-lt"/>
              </a:rPr>
              <a:t>. </a:t>
            </a:r>
          </a:p>
        </p:txBody>
      </p:sp>
    </p:spTree>
    <p:extLst>
      <p:ext uri="{BB962C8B-B14F-4D97-AF65-F5344CB8AC3E}">
        <p14:creationId xmlns:p14="http://schemas.microsoft.com/office/powerpoint/2010/main" val="9658965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37342" cy="1400530"/>
          </a:xfrm>
        </p:spPr>
        <p:txBody>
          <a:bodyPr/>
          <a:lstStyle/>
          <a:p>
            <a:r>
              <a:rPr lang="en-IN" b="1" dirty="0"/>
              <a:t>Working with Spring Data Repositories</a:t>
            </a:r>
            <a:br>
              <a:rPr lang="en-IN" b="1" dirty="0"/>
            </a:br>
            <a:endParaRPr lang="en-IN" b="1" dirty="0"/>
          </a:p>
        </p:txBody>
      </p:sp>
      <p:sp>
        <p:nvSpPr>
          <p:cNvPr id="4" name="Rectangle 3"/>
          <p:cNvSpPr/>
          <p:nvPr/>
        </p:nvSpPr>
        <p:spPr>
          <a:xfrm>
            <a:off x="646110" y="1483916"/>
            <a:ext cx="10603415" cy="369332"/>
          </a:xfrm>
          <a:prstGeom prst="rect">
            <a:avLst/>
          </a:prstGeom>
        </p:spPr>
        <p:txBody>
          <a:bodyPr wrap="square">
            <a:spAutoFit/>
          </a:bodyPr>
          <a:lstStyle/>
          <a:p>
            <a:r>
              <a:rPr lang="en-IN" dirty="0">
                <a:latin typeface="+mj-lt"/>
              </a:rPr>
              <a:t>The central interface in Spring Data repository abstraction is </a:t>
            </a:r>
            <a:r>
              <a:rPr lang="en-IN" b="1" dirty="0">
                <a:latin typeface="+mj-lt"/>
              </a:rPr>
              <a:t>Repository</a:t>
            </a:r>
          </a:p>
        </p:txBody>
      </p:sp>
      <p:sp>
        <p:nvSpPr>
          <p:cNvPr id="5" name="Rectangle 4"/>
          <p:cNvSpPr/>
          <p:nvPr/>
        </p:nvSpPr>
        <p:spPr>
          <a:xfrm>
            <a:off x="421104" y="2064967"/>
            <a:ext cx="11562349" cy="646331"/>
          </a:xfrm>
          <a:prstGeom prst="rect">
            <a:avLst/>
          </a:prstGeom>
        </p:spPr>
        <p:txBody>
          <a:bodyPr wrap="square">
            <a:spAutoFit/>
          </a:bodyPr>
          <a:lstStyle/>
          <a:p>
            <a:r>
              <a:rPr lang="en-IN" dirty="0">
                <a:latin typeface="+mj-lt"/>
              </a:rPr>
              <a:t>The </a:t>
            </a:r>
            <a:r>
              <a:rPr lang="en-IN" b="1" dirty="0" err="1">
                <a:latin typeface="+mj-lt"/>
              </a:rPr>
              <a:t>CrudRepository</a:t>
            </a:r>
            <a:r>
              <a:rPr lang="en-IN" dirty="0">
                <a:latin typeface="+mj-lt"/>
              </a:rPr>
              <a:t> provides sophisticated CRUD functionality for the entity class that is being managed.</a:t>
            </a:r>
          </a:p>
        </p:txBody>
      </p:sp>
      <p:sp>
        <p:nvSpPr>
          <p:cNvPr id="6" name="Rectangle 5"/>
          <p:cNvSpPr/>
          <p:nvPr/>
        </p:nvSpPr>
        <p:spPr>
          <a:xfrm>
            <a:off x="421104" y="2711298"/>
            <a:ext cx="11658601" cy="3970318"/>
          </a:xfrm>
          <a:prstGeom prst="rect">
            <a:avLst/>
          </a:prstGeom>
        </p:spPr>
        <p:txBody>
          <a:bodyPr wrap="square">
            <a:spAutoFit/>
          </a:bodyPr>
          <a:lstStyle/>
          <a:p>
            <a:r>
              <a:rPr lang="en-IN" dirty="0">
                <a:latin typeface="+mj-lt"/>
              </a:rPr>
              <a:t>public interface </a:t>
            </a:r>
            <a:r>
              <a:rPr lang="en-IN" b="1" dirty="0" err="1">
                <a:latin typeface="+mj-lt"/>
              </a:rPr>
              <a:t>CrudRepository</a:t>
            </a:r>
            <a:r>
              <a:rPr lang="en-IN" b="1" dirty="0">
                <a:latin typeface="+mj-lt"/>
              </a:rPr>
              <a:t>&lt;T</a:t>
            </a:r>
            <a:r>
              <a:rPr lang="en-IN" dirty="0">
                <a:latin typeface="+mj-lt"/>
              </a:rPr>
              <a:t>, ID extends </a:t>
            </a:r>
            <a:r>
              <a:rPr lang="en-IN" dirty="0" err="1">
                <a:latin typeface="+mj-lt"/>
              </a:rPr>
              <a:t>Serializable</a:t>
            </a:r>
            <a:r>
              <a:rPr lang="en-IN" dirty="0" smtClean="0">
                <a:latin typeface="+mj-lt"/>
              </a:rPr>
              <a:t>&gt;  </a:t>
            </a:r>
            <a:r>
              <a:rPr lang="en-IN" dirty="0">
                <a:latin typeface="+mj-lt"/>
              </a:rPr>
              <a:t>extends </a:t>
            </a:r>
            <a:r>
              <a:rPr lang="en-IN" b="1" dirty="0">
                <a:latin typeface="+mj-lt"/>
              </a:rPr>
              <a:t>Repository&lt;T</a:t>
            </a:r>
            <a:r>
              <a:rPr lang="en-IN" dirty="0">
                <a:latin typeface="+mj-lt"/>
              </a:rPr>
              <a:t>, ID&gt; {</a:t>
            </a:r>
          </a:p>
          <a:p>
            <a:endParaRPr lang="en-IN" dirty="0">
              <a:latin typeface="+mj-lt"/>
            </a:endParaRPr>
          </a:p>
          <a:p>
            <a:r>
              <a:rPr lang="en-IN" dirty="0">
                <a:latin typeface="+mj-lt"/>
              </a:rPr>
              <a:t>    &lt;S extends T&gt; S save(S entity); </a:t>
            </a:r>
          </a:p>
          <a:p>
            <a:endParaRPr lang="en-IN" dirty="0">
              <a:latin typeface="+mj-lt"/>
            </a:endParaRPr>
          </a:p>
          <a:p>
            <a:r>
              <a:rPr lang="en-IN" dirty="0">
                <a:latin typeface="+mj-lt"/>
              </a:rPr>
              <a:t>    </a:t>
            </a:r>
            <a:r>
              <a:rPr lang="en-IN" dirty="0" smtClean="0">
                <a:latin typeface="+mj-lt"/>
              </a:rPr>
              <a:t>Optional&lt;T&gt; </a:t>
            </a:r>
            <a:r>
              <a:rPr lang="en-IN" dirty="0" err="1">
                <a:latin typeface="+mj-lt"/>
              </a:rPr>
              <a:t>findOne</a:t>
            </a:r>
            <a:r>
              <a:rPr lang="en-IN" dirty="0">
                <a:latin typeface="+mj-lt"/>
              </a:rPr>
              <a:t>(ID </a:t>
            </a:r>
            <a:r>
              <a:rPr lang="en-IN" dirty="0" err="1">
                <a:latin typeface="+mj-lt"/>
              </a:rPr>
              <a:t>primaryKey</a:t>
            </a:r>
            <a:r>
              <a:rPr lang="en-IN" dirty="0">
                <a:latin typeface="+mj-lt"/>
              </a:rPr>
              <a:t>);       </a:t>
            </a:r>
          </a:p>
          <a:p>
            <a:endParaRPr lang="en-IN" dirty="0">
              <a:latin typeface="+mj-lt"/>
            </a:endParaRPr>
          </a:p>
          <a:p>
            <a:r>
              <a:rPr lang="en-IN" dirty="0">
                <a:latin typeface="+mj-lt"/>
              </a:rPr>
              <a:t>    </a:t>
            </a:r>
            <a:r>
              <a:rPr lang="en-IN" dirty="0" err="1">
                <a:latin typeface="+mj-lt"/>
              </a:rPr>
              <a:t>Iterable</a:t>
            </a:r>
            <a:r>
              <a:rPr lang="en-IN" dirty="0">
                <a:latin typeface="+mj-lt"/>
              </a:rPr>
              <a:t>&lt;T&gt; </a:t>
            </a:r>
            <a:r>
              <a:rPr lang="en-IN" dirty="0" err="1">
                <a:latin typeface="+mj-lt"/>
              </a:rPr>
              <a:t>findAll</a:t>
            </a:r>
            <a:r>
              <a:rPr lang="en-IN" dirty="0">
                <a:latin typeface="+mj-lt"/>
              </a:rPr>
              <a:t>();          </a:t>
            </a:r>
          </a:p>
          <a:p>
            <a:endParaRPr lang="en-IN" dirty="0">
              <a:latin typeface="+mj-lt"/>
            </a:endParaRPr>
          </a:p>
          <a:p>
            <a:r>
              <a:rPr lang="en-IN" dirty="0">
                <a:latin typeface="+mj-lt"/>
              </a:rPr>
              <a:t>    Long count();                   </a:t>
            </a:r>
          </a:p>
          <a:p>
            <a:endParaRPr lang="en-IN" dirty="0">
              <a:latin typeface="+mj-lt"/>
            </a:endParaRPr>
          </a:p>
          <a:p>
            <a:r>
              <a:rPr lang="en-IN" dirty="0">
                <a:latin typeface="+mj-lt"/>
              </a:rPr>
              <a:t>    void delete(T entity);          </a:t>
            </a:r>
          </a:p>
          <a:p>
            <a:endParaRPr lang="en-IN" dirty="0">
              <a:latin typeface="+mj-lt"/>
            </a:endParaRPr>
          </a:p>
          <a:p>
            <a:r>
              <a:rPr lang="en-IN" dirty="0">
                <a:latin typeface="+mj-lt"/>
              </a:rPr>
              <a:t>    </a:t>
            </a:r>
            <a:r>
              <a:rPr lang="en-IN" dirty="0" err="1">
                <a:latin typeface="+mj-lt"/>
              </a:rPr>
              <a:t>boolean</a:t>
            </a:r>
            <a:r>
              <a:rPr lang="en-IN" dirty="0">
                <a:latin typeface="+mj-lt"/>
              </a:rPr>
              <a:t> exists(ID </a:t>
            </a:r>
            <a:r>
              <a:rPr lang="en-IN" dirty="0" err="1">
                <a:latin typeface="+mj-lt"/>
              </a:rPr>
              <a:t>primaryKey</a:t>
            </a:r>
            <a:r>
              <a:rPr lang="en-IN" dirty="0">
                <a:latin typeface="+mj-lt"/>
              </a:rPr>
              <a:t>);  </a:t>
            </a:r>
            <a:endParaRPr lang="en-IN" dirty="0" smtClean="0">
              <a:latin typeface="+mj-lt"/>
            </a:endParaRPr>
          </a:p>
          <a:p>
            <a:r>
              <a:rPr lang="en-IN" dirty="0">
                <a:latin typeface="+mj-lt"/>
              </a:rPr>
              <a:t>}</a:t>
            </a:r>
          </a:p>
        </p:txBody>
      </p:sp>
    </p:spTree>
    <p:extLst>
      <p:ext uri="{BB962C8B-B14F-4D97-AF65-F5344CB8AC3E}">
        <p14:creationId xmlns:p14="http://schemas.microsoft.com/office/powerpoint/2010/main" val="15737414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37342" cy="1400530"/>
          </a:xfrm>
        </p:spPr>
        <p:txBody>
          <a:bodyPr/>
          <a:lstStyle/>
          <a:p>
            <a:r>
              <a:rPr lang="en-IN" b="1" dirty="0"/>
              <a:t>Working with Spring Data Repositories</a:t>
            </a:r>
            <a:br>
              <a:rPr lang="en-IN" b="1" dirty="0"/>
            </a:br>
            <a:endParaRPr lang="en-IN" b="1" dirty="0"/>
          </a:p>
        </p:txBody>
      </p:sp>
      <p:sp>
        <p:nvSpPr>
          <p:cNvPr id="3" name="Rectangle 2"/>
          <p:cNvSpPr/>
          <p:nvPr/>
        </p:nvSpPr>
        <p:spPr>
          <a:xfrm>
            <a:off x="170863" y="5415187"/>
            <a:ext cx="11923295" cy="923330"/>
          </a:xfrm>
          <a:prstGeom prst="rect">
            <a:avLst/>
          </a:prstGeom>
        </p:spPr>
        <p:txBody>
          <a:bodyPr wrap="square">
            <a:spAutoFit/>
          </a:bodyPr>
          <a:lstStyle/>
          <a:p>
            <a:r>
              <a:rPr lang="en-IN" dirty="0" smtClean="0">
                <a:latin typeface="+mj-lt"/>
              </a:rPr>
              <a:t>Spring provides </a:t>
            </a:r>
            <a:r>
              <a:rPr lang="en-IN" dirty="0">
                <a:latin typeface="+mj-lt"/>
              </a:rPr>
              <a:t>persistence technology-specific abstractions like e.g. </a:t>
            </a:r>
            <a:r>
              <a:rPr lang="en-IN" b="1" dirty="0" err="1">
                <a:latin typeface="+mj-lt"/>
              </a:rPr>
              <a:t>JpaRepository</a:t>
            </a:r>
            <a:r>
              <a:rPr lang="en-IN" dirty="0">
                <a:latin typeface="+mj-lt"/>
              </a:rPr>
              <a:t> or </a:t>
            </a:r>
            <a:r>
              <a:rPr lang="en-IN" b="1" dirty="0" err="1">
                <a:latin typeface="+mj-lt"/>
              </a:rPr>
              <a:t>MongoRepository</a:t>
            </a:r>
            <a:r>
              <a:rPr lang="en-IN" dirty="0">
                <a:latin typeface="+mj-lt"/>
              </a:rPr>
              <a:t>. </a:t>
            </a:r>
            <a:endParaRPr lang="en-IN" dirty="0" smtClean="0">
              <a:latin typeface="+mj-lt"/>
            </a:endParaRPr>
          </a:p>
          <a:p>
            <a:endParaRPr lang="en-IN" dirty="0">
              <a:latin typeface="+mj-lt"/>
            </a:endParaRPr>
          </a:p>
        </p:txBody>
      </p:sp>
      <p:sp>
        <p:nvSpPr>
          <p:cNvPr id="11" name="Rectangle 10"/>
          <p:cNvSpPr/>
          <p:nvPr/>
        </p:nvSpPr>
        <p:spPr>
          <a:xfrm>
            <a:off x="170863" y="1601070"/>
            <a:ext cx="11923295" cy="2031325"/>
          </a:xfrm>
          <a:prstGeom prst="rect">
            <a:avLst/>
          </a:prstGeom>
        </p:spPr>
        <p:txBody>
          <a:bodyPr wrap="square">
            <a:spAutoFit/>
          </a:bodyPr>
          <a:lstStyle/>
          <a:p>
            <a:r>
              <a:rPr lang="en-IN" dirty="0">
                <a:latin typeface="+mj-lt"/>
              </a:rPr>
              <a:t>public interface </a:t>
            </a:r>
            <a:r>
              <a:rPr lang="en-IN" dirty="0" err="1">
                <a:latin typeface="+mj-lt"/>
              </a:rPr>
              <a:t>PagingAndSortingRepository</a:t>
            </a:r>
            <a:r>
              <a:rPr lang="en-IN" dirty="0">
                <a:latin typeface="+mj-lt"/>
              </a:rPr>
              <a:t>&lt;T, ID extends </a:t>
            </a:r>
            <a:r>
              <a:rPr lang="en-IN" dirty="0" err="1">
                <a:latin typeface="+mj-lt"/>
              </a:rPr>
              <a:t>Serializable</a:t>
            </a:r>
            <a:r>
              <a:rPr lang="en-IN" dirty="0" smtClean="0">
                <a:latin typeface="+mj-lt"/>
              </a:rPr>
              <a:t>&gt; </a:t>
            </a:r>
            <a:r>
              <a:rPr lang="en-IN" dirty="0">
                <a:latin typeface="+mj-lt"/>
              </a:rPr>
              <a:t>extends </a:t>
            </a:r>
            <a:r>
              <a:rPr lang="en-IN" dirty="0" smtClean="0">
                <a:latin typeface="+mj-lt"/>
              </a:rPr>
              <a:t>											</a:t>
            </a:r>
            <a:r>
              <a:rPr lang="en-IN" dirty="0" err="1" smtClean="0">
                <a:latin typeface="+mj-lt"/>
              </a:rPr>
              <a:t>CrudRepository</a:t>
            </a:r>
            <a:r>
              <a:rPr lang="en-IN" dirty="0" smtClean="0">
                <a:latin typeface="+mj-lt"/>
              </a:rPr>
              <a:t>&lt;T</a:t>
            </a:r>
            <a:r>
              <a:rPr lang="en-IN" dirty="0">
                <a:latin typeface="+mj-lt"/>
              </a:rPr>
              <a:t>, ID&gt; {</a:t>
            </a:r>
          </a:p>
          <a:p>
            <a:endParaRPr lang="en-IN" dirty="0">
              <a:latin typeface="+mj-lt"/>
            </a:endParaRPr>
          </a:p>
          <a:p>
            <a:r>
              <a:rPr lang="en-IN" dirty="0">
                <a:latin typeface="+mj-lt"/>
              </a:rPr>
              <a:t>  </a:t>
            </a:r>
            <a:r>
              <a:rPr lang="en-IN" dirty="0" err="1">
                <a:latin typeface="+mj-lt"/>
              </a:rPr>
              <a:t>Iterable</a:t>
            </a:r>
            <a:r>
              <a:rPr lang="en-IN" dirty="0">
                <a:latin typeface="+mj-lt"/>
              </a:rPr>
              <a:t>&lt;T&gt; </a:t>
            </a:r>
            <a:r>
              <a:rPr lang="en-IN" dirty="0" err="1">
                <a:latin typeface="+mj-lt"/>
              </a:rPr>
              <a:t>findAll</a:t>
            </a:r>
            <a:r>
              <a:rPr lang="en-IN" dirty="0">
                <a:latin typeface="+mj-lt"/>
              </a:rPr>
              <a:t>(Sort sort);</a:t>
            </a:r>
          </a:p>
          <a:p>
            <a:endParaRPr lang="en-IN" dirty="0">
              <a:latin typeface="+mj-lt"/>
            </a:endParaRPr>
          </a:p>
          <a:p>
            <a:r>
              <a:rPr lang="en-IN" dirty="0">
                <a:latin typeface="+mj-lt"/>
              </a:rPr>
              <a:t>  Page&lt;T&gt; </a:t>
            </a:r>
            <a:r>
              <a:rPr lang="en-IN" dirty="0" err="1">
                <a:latin typeface="+mj-lt"/>
              </a:rPr>
              <a:t>findAll</a:t>
            </a:r>
            <a:r>
              <a:rPr lang="en-IN" dirty="0">
                <a:latin typeface="+mj-lt"/>
              </a:rPr>
              <a:t>(</a:t>
            </a:r>
            <a:r>
              <a:rPr lang="en-IN" dirty="0" err="1">
                <a:latin typeface="+mj-lt"/>
              </a:rPr>
              <a:t>Pageable</a:t>
            </a:r>
            <a:r>
              <a:rPr lang="en-IN" dirty="0">
                <a:latin typeface="+mj-lt"/>
              </a:rPr>
              <a:t> </a:t>
            </a:r>
            <a:r>
              <a:rPr lang="en-IN" dirty="0" err="1">
                <a:latin typeface="+mj-lt"/>
              </a:rPr>
              <a:t>pageable</a:t>
            </a:r>
            <a:r>
              <a:rPr lang="en-IN" dirty="0">
                <a:latin typeface="+mj-lt"/>
              </a:rPr>
              <a:t>);</a:t>
            </a:r>
          </a:p>
          <a:p>
            <a:r>
              <a:rPr lang="en-IN" dirty="0">
                <a:latin typeface="+mj-lt"/>
              </a:rPr>
              <a:t>}</a:t>
            </a:r>
          </a:p>
        </p:txBody>
      </p:sp>
      <p:sp>
        <p:nvSpPr>
          <p:cNvPr id="4" name="Rectangle 3"/>
          <p:cNvSpPr/>
          <p:nvPr/>
        </p:nvSpPr>
        <p:spPr>
          <a:xfrm>
            <a:off x="170863" y="4078468"/>
            <a:ext cx="10134184" cy="646331"/>
          </a:xfrm>
          <a:prstGeom prst="rect">
            <a:avLst/>
          </a:prstGeom>
        </p:spPr>
        <p:txBody>
          <a:bodyPr wrap="square">
            <a:spAutoFit/>
          </a:bodyPr>
          <a:lstStyle/>
          <a:p>
            <a:r>
              <a:rPr lang="en-IN" dirty="0" err="1">
                <a:latin typeface="+mj-lt"/>
              </a:rPr>
              <a:t>PagingAndSortingRepository</a:t>
            </a:r>
            <a:r>
              <a:rPr lang="en-IN" dirty="0">
                <a:latin typeface="+mj-lt"/>
              </a:rPr>
              <a:t>&lt;User, Long&gt; repository = // … get access to a bean</a:t>
            </a:r>
          </a:p>
          <a:p>
            <a:r>
              <a:rPr lang="en-IN" dirty="0">
                <a:latin typeface="+mj-lt"/>
              </a:rPr>
              <a:t>Page&lt;User&gt; users = </a:t>
            </a:r>
            <a:r>
              <a:rPr lang="en-IN" dirty="0" err="1">
                <a:latin typeface="+mj-lt"/>
              </a:rPr>
              <a:t>repository.findAll</a:t>
            </a:r>
            <a:r>
              <a:rPr lang="en-IN" dirty="0">
                <a:latin typeface="+mj-lt"/>
              </a:rPr>
              <a:t>(new </a:t>
            </a:r>
            <a:r>
              <a:rPr lang="en-IN" dirty="0" err="1">
                <a:latin typeface="+mj-lt"/>
              </a:rPr>
              <a:t>PageRequest</a:t>
            </a:r>
            <a:r>
              <a:rPr lang="en-IN" dirty="0">
                <a:latin typeface="+mj-lt"/>
              </a:rPr>
              <a:t>(1, 20));</a:t>
            </a:r>
          </a:p>
        </p:txBody>
      </p:sp>
    </p:spTree>
    <p:extLst>
      <p:ext uri="{BB962C8B-B14F-4D97-AF65-F5344CB8AC3E}">
        <p14:creationId xmlns:p14="http://schemas.microsoft.com/office/powerpoint/2010/main" val="28384583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68900" cy="1400530"/>
          </a:xfrm>
        </p:spPr>
        <p:txBody>
          <a:bodyPr/>
          <a:lstStyle/>
          <a:p>
            <a:r>
              <a:rPr lang="en-IN" b="1" dirty="0"/>
              <a:t>Working with Spring Data Repositories</a:t>
            </a:r>
            <a:br>
              <a:rPr lang="en-IN" b="1" dirty="0"/>
            </a:br>
            <a:endParaRPr lang="en-IN" b="1" dirty="0"/>
          </a:p>
        </p:txBody>
      </p:sp>
      <p:sp>
        <p:nvSpPr>
          <p:cNvPr id="4" name="Rectangle 3"/>
          <p:cNvSpPr/>
          <p:nvPr/>
        </p:nvSpPr>
        <p:spPr>
          <a:xfrm>
            <a:off x="646111" y="1483916"/>
            <a:ext cx="4272323"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Defining repository interfaces</a:t>
            </a:r>
          </a:p>
        </p:txBody>
      </p:sp>
      <p:sp>
        <p:nvSpPr>
          <p:cNvPr id="5" name="Rectangle 4"/>
          <p:cNvSpPr/>
          <p:nvPr/>
        </p:nvSpPr>
        <p:spPr>
          <a:xfrm>
            <a:off x="1572542" y="2091848"/>
            <a:ext cx="9713079" cy="369332"/>
          </a:xfrm>
          <a:prstGeom prst="rect">
            <a:avLst/>
          </a:prstGeom>
        </p:spPr>
        <p:txBody>
          <a:bodyPr wrap="square">
            <a:spAutoFit/>
          </a:bodyPr>
          <a:lstStyle/>
          <a:p>
            <a:r>
              <a:rPr lang="en-IN" dirty="0">
                <a:latin typeface="+mj-lt"/>
              </a:rPr>
              <a:t>As a first step you define a domain class-specific repository interface.</a:t>
            </a:r>
          </a:p>
        </p:txBody>
      </p:sp>
      <p:sp>
        <p:nvSpPr>
          <p:cNvPr id="6" name="Rectangle 5"/>
          <p:cNvSpPr/>
          <p:nvPr/>
        </p:nvSpPr>
        <p:spPr>
          <a:xfrm>
            <a:off x="694866" y="2699780"/>
            <a:ext cx="4652236"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Selectively exposing CRUD methods</a:t>
            </a:r>
          </a:p>
        </p:txBody>
      </p:sp>
      <p:sp>
        <p:nvSpPr>
          <p:cNvPr id="7" name="Rectangle 6"/>
          <p:cNvSpPr/>
          <p:nvPr/>
        </p:nvSpPr>
        <p:spPr>
          <a:xfrm>
            <a:off x="870284" y="3307712"/>
            <a:ext cx="11077074" cy="3416320"/>
          </a:xfrm>
          <a:prstGeom prst="rect">
            <a:avLst/>
          </a:prstGeom>
        </p:spPr>
        <p:txBody>
          <a:bodyPr wrap="square">
            <a:spAutoFit/>
          </a:bodyPr>
          <a:lstStyle/>
          <a:p>
            <a:r>
              <a:rPr lang="en-IN" dirty="0">
                <a:latin typeface="+mj-lt"/>
              </a:rPr>
              <a:t>@</a:t>
            </a:r>
            <a:r>
              <a:rPr lang="en-IN" b="1" dirty="0" err="1">
                <a:latin typeface="+mj-lt"/>
              </a:rPr>
              <a:t>NoRepositoryBean</a:t>
            </a:r>
            <a:endParaRPr lang="en-IN" b="1" dirty="0">
              <a:latin typeface="+mj-lt"/>
            </a:endParaRPr>
          </a:p>
          <a:p>
            <a:r>
              <a:rPr lang="en-IN" dirty="0">
                <a:latin typeface="+mj-lt"/>
              </a:rPr>
              <a:t>interface </a:t>
            </a:r>
            <a:r>
              <a:rPr lang="en-IN" b="1" dirty="0" err="1">
                <a:latin typeface="+mj-lt"/>
              </a:rPr>
              <a:t>MyBaseRepository</a:t>
            </a:r>
            <a:r>
              <a:rPr lang="en-IN" b="1" dirty="0">
                <a:latin typeface="+mj-lt"/>
              </a:rPr>
              <a:t>&lt;T</a:t>
            </a:r>
            <a:r>
              <a:rPr lang="en-IN" dirty="0">
                <a:latin typeface="+mj-lt"/>
              </a:rPr>
              <a:t>, ID extends </a:t>
            </a:r>
            <a:r>
              <a:rPr lang="en-IN" dirty="0" err="1">
                <a:latin typeface="+mj-lt"/>
              </a:rPr>
              <a:t>Serializable</a:t>
            </a:r>
            <a:r>
              <a:rPr lang="en-IN" dirty="0">
                <a:latin typeface="+mj-lt"/>
              </a:rPr>
              <a:t>&gt; extends </a:t>
            </a:r>
            <a:r>
              <a:rPr lang="en-IN" b="1" dirty="0">
                <a:latin typeface="+mj-lt"/>
              </a:rPr>
              <a:t>Repository&lt;T</a:t>
            </a:r>
            <a:r>
              <a:rPr lang="en-IN" dirty="0">
                <a:latin typeface="+mj-lt"/>
              </a:rPr>
              <a:t>, ID&gt; {</a:t>
            </a:r>
          </a:p>
          <a:p>
            <a:endParaRPr lang="en-IN" dirty="0">
              <a:latin typeface="+mj-lt"/>
            </a:endParaRPr>
          </a:p>
          <a:p>
            <a:r>
              <a:rPr lang="en-IN" dirty="0">
                <a:latin typeface="+mj-lt"/>
              </a:rPr>
              <a:t>  T </a:t>
            </a:r>
            <a:r>
              <a:rPr lang="en-IN" dirty="0" err="1">
                <a:latin typeface="+mj-lt"/>
              </a:rPr>
              <a:t>findOne</a:t>
            </a:r>
            <a:r>
              <a:rPr lang="en-IN" dirty="0">
                <a:latin typeface="+mj-lt"/>
              </a:rPr>
              <a:t>(ID id);</a:t>
            </a:r>
          </a:p>
          <a:p>
            <a:endParaRPr lang="en-IN" dirty="0">
              <a:latin typeface="+mj-lt"/>
            </a:endParaRPr>
          </a:p>
          <a:p>
            <a:r>
              <a:rPr lang="en-IN" dirty="0">
                <a:latin typeface="+mj-lt"/>
              </a:rPr>
              <a:t>  T save(T entity);</a:t>
            </a:r>
          </a:p>
          <a:p>
            <a:r>
              <a:rPr lang="en-IN" dirty="0">
                <a:latin typeface="+mj-lt"/>
              </a:rPr>
              <a:t>}</a:t>
            </a:r>
          </a:p>
          <a:p>
            <a:endParaRPr lang="en-IN" dirty="0">
              <a:latin typeface="+mj-lt"/>
            </a:endParaRPr>
          </a:p>
          <a:p>
            <a:r>
              <a:rPr lang="en-IN" dirty="0">
                <a:latin typeface="+mj-lt"/>
              </a:rPr>
              <a:t>interface </a:t>
            </a:r>
            <a:r>
              <a:rPr lang="en-IN" b="1" dirty="0" err="1">
                <a:latin typeface="+mj-lt"/>
              </a:rPr>
              <a:t>UserRepository</a:t>
            </a:r>
            <a:r>
              <a:rPr lang="en-IN" dirty="0">
                <a:latin typeface="+mj-lt"/>
              </a:rPr>
              <a:t> extends </a:t>
            </a:r>
            <a:r>
              <a:rPr lang="en-IN" b="1" dirty="0" err="1">
                <a:latin typeface="+mj-lt"/>
              </a:rPr>
              <a:t>MyBaseRepository</a:t>
            </a:r>
            <a:r>
              <a:rPr lang="en-IN" b="1" dirty="0">
                <a:latin typeface="+mj-lt"/>
              </a:rPr>
              <a:t>&lt;User</a:t>
            </a:r>
            <a:r>
              <a:rPr lang="en-IN" dirty="0">
                <a:latin typeface="+mj-lt"/>
              </a:rPr>
              <a:t>, Long&gt; {</a:t>
            </a:r>
          </a:p>
          <a:p>
            <a:r>
              <a:rPr lang="en-IN" dirty="0">
                <a:latin typeface="+mj-lt"/>
              </a:rPr>
              <a:t>  </a:t>
            </a:r>
            <a:r>
              <a:rPr lang="en-IN" dirty="0" smtClean="0">
                <a:latin typeface="+mj-lt"/>
              </a:rPr>
              <a:t>	</a:t>
            </a:r>
          </a:p>
          <a:p>
            <a:r>
              <a:rPr lang="en-IN" dirty="0">
                <a:latin typeface="+mj-lt"/>
              </a:rPr>
              <a:t>	</a:t>
            </a:r>
            <a:r>
              <a:rPr lang="en-IN" dirty="0" smtClean="0">
                <a:latin typeface="+mj-lt"/>
              </a:rPr>
              <a:t>User </a:t>
            </a:r>
            <a:r>
              <a:rPr lang="en-IN" b="1" dirty="0" err="1">
                <a:latin typeface="+mj-lt"/>
              </a:rPr>
              <a:t>findByEmailAddress</a:t>
            </a:r>
            <a:r>
              <a:rPr lang="en-IN" b="1" dirty="0">
                <a:latin typeface="+mj-lt"/>
              </a:rPr>
              <a:t>(</a:t>
            </a:r>
            <a:r>
              <a:rPr lang="en-IN" b="1" dirty="0" err="1">
                <a:latin typeface="+mj-lt"/>
              </a:rPr>
              <a:t>EmailAddress</a:t>
            </a:r>
            <a:r>
              <a:rPr lang="en-IN" dirty="0">
                <a:latin typeface="+mj-lt"/>
              </a:rPr>
              <a:t> </a:t>
            </a:r>
            <a:r>
              <a:rPr lang="en-IN" dirty="0" err="1">
                <a:latin typeface="+mj-lt"/>
              </a:rPr>
              <a:t>emailAddress</a:t>
            </a:r>
            <a:r>
              <a:rPr lang="en-IN" dirty="0">
                <a:latin typeface="+mj-lt"/>
              </a:rPr>
              <a:t>);</a:t>
            </a:r>
          </a:p>
          <a:p>
            <a:r>
              <a:rPr lang="en-IN" dirty="0">
                <a:latin typeface="+mj-lt"/>
              </a:rPr>
              <a:t>}</a:t>
            </a:r>
          </a:p>
        </p:txBody>
      </p:sp>
    </p:spTree>
    <p:extLst>
      <p:ext uri="{BB962C8B-B14F-4D97-AF65-F5344CB8AC3E}">
        <p14:creationId xmlns:p14="http://schemas.microsoft.com/office/powerpoint/2010/main" val="33495820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441333" cy="1400530"/>
          </a:xfrm>
        </p:spPr>
        <p:txBody>
          <a:bodyPr/>
          <a:lstStyle/>
          <a:p>
            <a:r>
              <a:rPr lang="en-IN" b="1" dirty="0"/>
              <a:t>Working with Spring Data Repositories</a:t>
            </a:r>
            <a:br>
              <a:rPr lang="en-IN" b="1" dirty="0"/>
            </a:br>
            <a:endParaRPr lang="en-IN" b="1" dirty="0"/>
          </a:p>
        </p:txBody>
      </p:sp>
      <p:sp>
        <p:nvSpPr>
          <p:cNvPr id="3" name="Rectangle 2"/>
          <p:cNvSpPr/>
          <p:nvPr/>
        </p:nvSpPr>
        <p:spPr>
          <a:xfrm>
            <a:off x="646111" y="1483916"/>
            <a:ext cx="3769478" cy="369332"/>
          </a:xfrm>
          <a:prstGeom prst="rect">
            <a:avLst/>
          </a:prstGeom>
        </p:spPr>
        <p:txBody>
          <a:bodyPr wrap="square">
            <a:spAutoFit/>
          </a:bodyPr>
          <a:lstStyle/>
          <a:p>
            <a:pPr marL="285750" indent="-285750">
              <a:buFont typeface="Wingdings" panose="05000000000000000000" pitchFamily="2" charset="2"/>
              <a:buChar char="Ø"/>
            </a:pPr>
            <a:r>
              <a:rPr lang="en-IN" dirty="0">
                <a:latin typeface="+mj-lt"/>
              </a:rPr>
              <a:t>Defining query methods</a:t>
            </a:r>
          </a:p>
        </p:txBody>
      </p:sp>
      <p:sp>
        <p:nvSpPr>
          <p:cNvPr id="8" name="Rectangle 7"/>
          <p:cNvSpPr/>
          <p:nvPr/>
        </p:nvSpPr>
        <p:spPr>
          <a:xfrm>
            <a:off x="1179095" y="1980201"/>
            <a:ext cx="10493670" cy="2308324"/>
          </a:xfrm>
          <a:prstGeom prst="rect">
            <a:avLst/>
          </a:prstGeom>
        </p:spPr>
        <p:txBody>
          <a:bodyPr wrap="square">
            <a:spAutoFit/>
          </a:bodyPr>
          <a:lstStyle/>
          <a:p>
            <a:r>
              <a:rPr lang="en-IN" dirty="0">
                <a:latin typeface="+mj-lt"/>
              </a:rPr>
              <a:t>The </a:t>
            </a:r>
            <a:r>
              <a:rPr lang="en-IN" b="1" dirty="0">
                <a:latin typeface="+mj-lt"/>
              </a:rPr>
              <a:t>repository</a:t>
            </a:r>
            <a:r>
              <a:rPr lang="en-IN" dirty="0">
                <a:latin typeface="+mj-lt"/>
              </a:rPr>
              <a:t> </a:t>
            </a:r>
            <a:r>
              <a:rPr lang="en-IN" b="1" dirty="0">
                <a:latin typeface="+mj-lt"/>
              </a:rPr>
              <a:t>proxy</a:t>
            </a:r>
            <a:r>
              <a:rPr lang="en-IN" dirty="0">
                <a:latin typeface="+mj-lt"/>
              </a:rPr>
              <a:t> has two ways to derive a store-specific query from the method name. </a:t>
            </a:r>
            <a:endParaRPr lang="en-IN" dirty="0" smtClean="0">
              <a:latin typeface="+mj-lt"/>
            </a:endParaRPr>
          </a:p>
          <a:p>
            <a:endParaRPr lang="en-IN" dirty="0">
              <a:latin typeface="+mj-lt"/>
            </a:endParaRPr>
          </a:p>
          <a:p>
            <a:r>
              <a:rPr lang="en-IN" dirty="0" smtClean="0">
                <a:latin typeface="+mj-lt"/>
              </a:rPr>
              <a:t>It </a:t>
            </a:r>
            <a:r>
              <a:rPr lang="en-IN" dirty="0">
                <a:latin typeface="+mj-lt"/>
              </a:rPr>
              <a:t>can derive the query from the method name directly, or by using a manually defined query. Available options depend on the actual store</a:t>
            </a:r>
            <a:r>
              <a:rPr lang="en-IN" dirty="0" smtClean="0">
                <a:latin typeface="+mj-lt"/>
              </a:rPr>
              <a:t>.</a:t>
            </a:r>
          </a:p>
          <a:p>
            <a:endParaRPr lang="en-IN" dirty="0">
              <a:latin typeface="+mj-lt"/>
            </a:endParaRPr>
          </a:p>
          <a:p>
            <a:endParaRPr lang="en-IN" dirty="0" smtClean="0">
              <a:latin typeface="+mj-lt"/>
            </a:endParaRPr>
          </a:p>
          <a:p>
            <a:r>
              <a:rPr lang="en-IN" dirty="0" smtClean="0">
                <a:latin typeface="+mj-lt"/>
              </a:rPr>
              <a:t>However</a:t>
            </a:r>
            <a:r>
              <a:rPr lang="en-IN" dirty="0">
                <a:latin typeface="+mj-lt"/>
              </a:rPr>
              <a:t>, there’s got to be a strategy that decides what actual query is created.</a:t>
            </a:r>
          </a:p>
        </p:txBody>
      </p:sp>
      <p:sp>
        <p:nvSpPr>
          <p:cNvPr id="9" name="Rectangle 8"/>
          <p:cNvSpPr/>
          <p:nvPr/>
        </p:nvSpPr>
        <p:spPr>
          <a:xfrm>
            <a:off x="120317" y="4381181"/>
            <a:ext cx="11967128" cy="369332"/>
          </a:xfrm>
          <a:prstGeom prst="rect">
            <a:avLst/>
          </a:prstGeom>
        </p:spPr>
        <p:txBody>
          <a:bodyPr wrap="square">
            <a:spAutoFit/>
          </a:bodyPr>
          <a:lstStyle/>
          <a:p>
            <a:r>
              <a:rPr lang="en-IN" b="1" dirty="0">
                <a:latin typeface="+mj-lt"/>
              </a:rPr>
              <a:t>http://</a:t>
            </a:r>
            <a:r>
              <a:rPr lang="en-IN" b="1" dirty="0" smtClean="0">
                <a:latin typeface="+mj-lt"/>
              </a:rPr>
              <a:t>docs.spring.io/spring-data/jpa/docs/current/reference/html/#</a:t>
            </a:r>
            <a:r>
              <a:rPr lang="en-IN" b="1" dirty="0">
                <a:latin typeface="+mj-lt"/>
              </a:rPr>
              <a:t>repositories.core-concepts</a:t>
            </a:r>
          </a:p>
        </p:txBody>
      </p:sp>
      <p:sp>
        <p:nvSpPr>
          <p:cNvPr id="10" name="Rectangle 9"/>
          <p:cNvSpPr/>
          <p:nvPr/>
        </p:nvSpPr>
        <p:spPr>
          <a:xfrm>
            <a:off x="911382" y="5096105"/>
            <a:ext cx="10910790" cy="369332"/>
          </a:xfrm>
          <a:prstGeom prst="rect">
            <a:avLst/>
          </a:prstGeom>
        </p:spPr>
        <p:txBody>
          <a:bodyPr wrap="square">
            <a:spAutoFit/>
          </a:bodyPr>
          <a:lstStyle/>
          <a:p>
            <a:r>
              <a:rPr lang="en-IN" dirty="0">
                <a:latin typeface="+mj-lt"/>
              </a:rPr>
              <a:t>This class is a </a:t>
            </a:r>
            <a:r>
              <a:rPr lang="en-IN" b="1" dirty="0">
                <a:latin typeface="+mj-lt"/>
              </a:rPr>
              <a:t>Dynamic</a:t>
            </a:r>
            <a:r>
              <a:rPr lang="en-IN" dirty="0">
                <a:latin typeface="+mj-lt"/>
              </a:rPr>
              <a:t> </a:t>
            </a:r>
            <a:r>
              <a:rPr lang="en-IN" b="1" dirty="0">
                <a:latin typeface="+mj-lt"/>
              </a:rPr>
              <a:t>Proxy</a:t>
            </a:r>
            <a:r>
              <a:rPr lang="en-IN" dirty="0">
                <a:latin typeface="+mj-lt"/>
              </a:rPr>
              <a:t>, generated by </a:t>
            </a:r>
            <a:r>
              <a:rPr lang="en-IN" b="1" dirty="0">
                <a:latin typeface="+mj-lt"/>
              </a:rPr>
              <a:t>Spring</a:t>
            </a:r>
            <a:r>
              <a:rPr lang="en-IN" dirty="0">
                <a:latin typeface="+mj-lt"/>
              </a:rPr>
              <a:t> using the </a:t>
            </a:r>
            <a:r>
              <a:rPr lang="en-IN" b="1" dirty="0">
                <a:latin typeface="+mj-lt"/>
              </a:rPr>
              <a:t>JDK Reflection API</a:t>
            </a:r>
          </a:p>
        </p:txBody>
      </p:sp>
    </p:spTree>
    <p:extLst>
      <p:ext uri="{BB962C8B-B14F-4D97-AF65-F5344CB8AC3E}">
        <p14:creationId xmlns:p14="http://schemas.microsoft.com/office/powerpoint/2010/main" val="2951157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Access with Spring Boot</a:t>
            </a:r>
            <a:endParaRPr lang="en-IN" dirty="0"/>
          </a:p>
        </p:txBody>
      </p:sp>
      <p:sp>
        <p:nvSpPr>
          <p:cNvPr id="4" name="Rectangle 3"/>
          <p:cNvSpPr/>
          <p:nvPr/>
        </p:nvSpPr>
        <p:spPr>
          <a:xfrm>
            <a:off x="646111" y="1530082"/>
            <a:ext cx="7667710" cy="369332"/>
          </a:xfrm>
          <a:prstGeom prst="rect">
            <a:avLst/>
          </a:prstGeom>
        </p:spPr>
        <p:txBody>
          <a:bodyPr wrap="square">
            <a:spAutoFit/>
          </a:bodyPr>
          <a:lstStyle/>
          <a:p>
            <a:pPr marL="285750" indent="-285750">
              <a:buFont typeface="Wingdings" panose="05000000000000000000" pitchFamily="2" charset="2"/>
              <a:buChar char="Ø"/>
            </a:pPr>
            <a:r>
              <a:rPr lang="en-IN" dirty="0">
                <a:latin typeface="+mj-lt"/>
              </a:rPr>
              <a:t> Data Access Using the JDBC Template with Spring Boot </a:t>
            </a:r>
          </a:p>
        </p:txBody>
      </p:sp>
      <p:sp>
        <p:nvSpPr>
          <p:cNvPr id="5" name="Rectangle 4"/>
          <p:cNvSpPr/>
          <p:nvPr/>
        </p:nvSpPr>
        <p:spPr>
          <a:xfrm>
            <a:off x="646111" y="2269776"/>
            <a:ext cx="5538696"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Data Access Using JPA with Spring Boot </a:t>
            </a:r>
          </a:p>
        </p:txBody>
      </p:sp>
      <p:sp>
        <p:nvSpPr>
          <p:cNvPr id="7" name="Rectangle 6"/>
          <p:cNvSpPr/>
          <p:nvPr/>
        </p:nvSpPr>
        <p:spPr>
          <a:xfrm>
            <a:off x="646111" y="3009470"/>
            <a:ext cx="2619628"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a:t>
            </a:r>
            <a:r>
              <a:rPr lang="en-IN" dirty="0" err="1">
                <a:latin typeface="+mj-lt"/>
              </a:rPr>
              <a:t>NoSQL</a:t>
            </a:r>
            <a:r>
              <a:rPr lang="en-IN" dirty="0">
                <a:latin typeface="+mj-lt"/>
              </a:rPr>
              <a:t> Databases </a:t>
            </a:r>
          </a:p>
        </p:txBody>
      </p:sp>
      <p:sp>
        <p:nvSpPr>
          <p:cNvPr id="8" name="Rectangle 7"/>
          <p:cNvSpPr/>
          <p:nvPr/>
        </p:nvSpPr>
        <p:spPr>
          <a:xfrm>
            <a:off x="2205789" y="3425998"/>
            <a:ext cx="8803105" cy="369332"/>
          </a:xfrm>
          <a:prstGeom prst="rect">
            <a:avLst/>
          </a:prstGeom>
        </p:spPr>
        <p:txBody>
          <a:bodyPr wrap="square">
            <a:spAutoFit/>
          </a:bodyPr>
          <a:lstStyle/>
          <a:p>
            <a:r>
              <a:rPr lang="en-IN" dirty="0">
                <a:latin typeface="+mj-lt"/>
              </a:rPr>
              <a:t> classification system for these emergent </a:t>
            </a:r>
            <a:r>
              <a:rPr lang="en-IN" dirty="0" err="1">
                <a:latin typeface="+mj-lt"/>
              </a:rPr>
              <a:t>NoSQL</a:t>
            </a:r>
            <a:r>
              <a:rPr lang="en-IN" dirty="0">
                <a:latin typeface="+mj-lt"/>
              </a:rPr>
              <a:t> databases.</a:t>
            </a:r>
          </a:p>
        </p:txBody>
      </p:sp>
      <p:sp>
        <p:nvSpPr>
          <p:cNvPr id="9" name="Rectangle 8"/>
          <p:cNvSpPr/>
          <p:nvPr/>
        </p:nvSpPr>
        <p:spPr>
          <a:xfrm>
            <a:off x="3150162" y="3822755"/>
            <a:ext cx="6096000" cy="1477328"/>
          </a:xfrm>
          <a:prstGeom prst="rect">
            <a:avLst/>
          </a:prstGeom>
        </p:spPr>
        <p:txBody>
          <a:bodyPr>
            <a:spAutoFit/>
          </a:bodyPr>
          <a:lstStyle/>
          <a:p>
            <a:r>
              <a:rPr lang="en-IN" dirty="0">
                <a:latin typeface="+mj-lt"/>
              </a:rPr>
              <a:t>•   </a:t>
            </a:r>
            <a:r>
              <a:rPr lang="en-IN" dirty="0" smtClean="0">
                <a:latin typeface="+mj-lt"/>
              </a:rPr>
              <a:t>Column </a:t>
            </a:r>
            <a:r>
              <a:rPr lang="en-IN" dirty="0">
                <a:latin typeface="+mj-lt"/>
              </a:rPr>
              <a:t>(Cassandra, </a:t>
            </a:r>
            <a:r>
              <a:rPr lang="en-IN" dirty="0" err="1">
                <a:latin typeface="+mj-lt"/>
              </a:rPr>
              <a:t>HBase</a:t>
            </a:r>
            <a:r>
              <a:rPr lang="en-IN" dirty="0">
                <a:latin typeface="+mj-lt"/>
              </a:rPr>
              <a:t>, etc.) </a:t>
            </a:r>
          </a:p>
          <a:p>
            <a:r>
              <a:rPr lang="en-IN" dirty="0">
                <a:latin typeface="+mj-lt"/>
              </a:rPr>
              <a:t>•   Document (</a:t>
            </a:r>
            <a:r>
              <a:rPr lang="en-IN" dirty="0" err="1">
                <a:latin typeface="+mj-lt"/>
              </a:rPr>
              <a:t>CouchDB</a:t>
            </a:r>
            <a:r>
              <a:rPr lang="en-IN" dirty="0">
                <a:latin typeface="+mj-lt"/>
              </a:rPr>
              <a:t>, </a:t>
            </a:r>
            <a:r>
              <a:rPr lang="en-IN" dirty="0" err="1">
                <a:latin typeface="+mj-lt"/>
              </a:rPr>
              <a:t>MongoDB</a:t>
            </a:r>
            <a:r>
              <a:rPr lang="en-IN" dirty="0">
                <a:latin typeface="+mj-lt"/>
              </a:rPr>
              <a:t>, etc.) </a:t>
            </a:r>
          </a:p>
          <a:p>
            <a:r>
              <a:rPr lang="en-IN" dirty="0">
                <a:latin typeface="+mj-lt"/>
              </a:rPr>
              <a:t>•   Key-Value (</a:t>
            </a:r>
            <a:r>
              <a:rPr lang="en-IN" dirty="0" err="1">
                <a:latin typeface="+mj-lt"/>
              </a:rPr>
              <a:t>Redis</a:t>
            </a:r>
            <a:r>
              <a:rPr lang="en-IN" dirty="0">
                <a:latin typeface="+mj-lt"/>
              </a:rPr>
              <a:t>, </a:t>
            </a:r>
            <a:r>
              <a:rPr lang="en-IN" dirty="0" err="1">
                <a:latin typeface="+mj-lt"/>
              </a:rPr>
              <a:t>Riak</a:t>
            </a:r>
            <a:r>
              <a:rPr lang="en-IN" dirty="0">
                <a:latin typeface="+mj-lt"/>
              </a:rPr>
              <a:t>, etc.) </a:t>
            </a:r>
          </a:p>
          <a:p>
            <a:r>
              <a:rPr lang="en-IN" dirty="0">
                <a:latin typeface="+mj-lt"/>
              </a:rPr>
              <a:t>•   Graph (Neo4J, Virtuoso, etc.) </a:t>
            </a:r>
          </a:p>
          <a:p>
            <a:r>
              <a:rPr lang="en-IN" dirty="0">
                <a:latin typeface="+mj-lt"/>
              </a:rPr>
              <a:t>•   Multi-Model (</a:t>
            </a:r>
            <a:r>
              <a:rPr lang="en-IN" dirty="0" err="1">
                <a:latin typeface="+mj-lt"/>
              </a:rPr>
              <a:t>OrientDB</a:t>
            </a:r>
            <a:r>
              <a:rPr lang="en-IN" dirty="0">
                <a:latin typeface="+mj-lt"/>
              </a:rPr>
              <a:t>, </a:t>
            </a:r>
            <a:r>
              <a:rPr lang="en-IN" dirty="0" err="1">
                <a:latin typeface="+mj-lt"/>
              </a:rPr>
              <a:t>ArangoDB</a:t>
            </a:r>
            <a:r>
              <a:rPr lang="en-IN" dirty="0">
                <a:latin typeface="+mj-lt"/>
              </a:rPr>
              <a:t>, etc.)</a:t>
            </a:r>
          </a:p>
        </p:txBody>
      </p:sp>
    </p:spTree>
    <p:extLst>
      <p:ext uri="{BB962C8B-B14F-4D97-AF65-F5344CB8AC3E}">
        <p14:creationId xmlns:p14="http://schemas.microsoft.com/office/powerpoint/2010/main" val="42356131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4" name="Rectangle 3"/>
          <p:cNvSpPr/>
          <p:nvPr/>
        </p:nvSpPr>
        <p:spPr>
          <a:xfrm>
            <a:off x="646111" y="1402957"/>
            <a:ext cx="11277184" cy="923330"/>
          </a:xfrm>
          <a:prstGeom prst="rect">
            <a:avLst/>
          </a:prstGeom>
        </p:spPr>
        <p:txBody>
          <a:bodyPr wrap="square">
            <a:spAutoFit/>
          </a:bodyPr>
          <a:lstStyle/>
          <a:p>
            <a:r>
              <a:rPr lang="en-IN" dirty="0">
                <a:latin typeface="+mj-lt"/>
              </a:rPr>
              <a:t>Messaging can be synchronous and </a:t>
            </a:r>
            <a:r>
              <a:rPr lang="en-IN" dirty="0" smtClean="0">
                <a:latin typeface="+mj-lt"/>
              </a:rPr>
              <a:t>asynchronous, pub-sub </a:t>
            </a:r>
            <a:r>
              <a:rPr lang="en-IN" dirty="0">
                <a:latin typeface="+mj-lt"/>
              </a:rPr>
              <a:t>and peer-to-peer, RPC and enterprise-based, Message Broker, ESB (Enterprise Service Bus), </a:t>
            </a:r>
            <a:r>
              <a:rPr lang="en-IN" dirty="0" smtClean="0">
                <a:latin typeface="+mj-lt"/>
              </a:rPr>
              <a:t>MOM (Message </a:t>
            </a:r>
            <a:r>
              <a:rPr lang="en-IN" dirty="0">
                <a:latin typeface="+mj-lt"/>
              </a:rPr>
              <a:t>Oriented Middleware), etc. </a:t>
            </a:r>
          </a:p>
        </p:txBody>
      </p:sp>
      <p:sp>
        <p:nvSpPr>
          <p:cNvPr id="5" name="Rectangle 4"/>
          <p:cNvSpPr/>
          <p:nvPr/>
        </p:nvSpPr>
        <p:spPr>
          <a:xfrm>
            <a:off x="646111" y="2803487"/>
            <a:ext cx="3005951"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JMS with Spring Boot</a:t>
            </a:r>
          </a:p>
        </p:txBody>
      </p:sp>
    </p:spTree>
    <p:extLst>
      <p:ext uri="{BB962C8B-B14F-4D97-AF65-F5344CB8AC3E}">
        <p14:creationId xmlns:p14="http://schemas.microsoft.com/office/powerpoint/2010/main" val="460465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6" name="Rectangle 5"/>
          <p:cNvSpPr/>
          <p:nvPr/>
        </p:nvSpPr>
        <p:spPr>
          <a:xfrm>
            <a:off x="514237" y="1415477"/>
            <a:ext cx="3892412" cy="369332"/>
          </a:xfrm>
          <a:prstGeom prst="rect">
            <a:avLst/>
          </a:prstGeom>
        </p:spPr>
        <p:txBody>
          <a:bodyPr wrap="none">
            <a:spAutoFit/>
          </a:bodyPr>
          <a:lstStyle/>
          <a:p>
            <a:pPr marL="285750" indent="-285750">
              <a:buFont typeface="Wingdings" panose="05000000000000000000" pitchFamily="2" charset="2"/>
              <a:buChar char="Ø"/>
            </a:pPr>
            <a:r>
              <a:rPr lang="en-IN" dirty="0">
                <a:latin typeface="+mj-lt"/>
              </a:rPr>
              <a:t> </a:t>
            </a:r>
            <a:r>
              <a:rPr lang="en-IN" dirty="0" err="1">
                <a:latin typeface="+mj-lt"/>
              </a:rPr>
              <a:t>RabbitMQ</a:t>
            </a:r>
            <a:r>
              <a:rPr lang="en-IN" dirty="0">
                <a:latin typeface="+mj-lt"/>
              </a:rPr>
              <a:t> with Spring Boot </a:t>
            </a:r>
          </a:p>
        </p:txBody>
      </p:sp>
      <p:sp>
        <p:nvSpPr>
          <p:cNvPr id="3" name="Rectangle 2"/>
          <p:cNvSpPr/>
          <p:nvPr/>
        </p:nvSpPr>
        <p:spPr>
          <a:xfrm>
            <a:off x="1091001" y="1877230"/>
            <a:ext cx="9935733" cy="369332"/>
          </a:xfrm>
          <a:prstGeom prst="rect">
            <a:avLst/>
          </a:prstGeom>
        </p:spPr>
        <p:txBody>
          <a:bodyPr wrap="none">
            <a:spAutoFit/>
          </a:bodyPr>
          <a:lstStyle/>
          <a:p>
            <a:r>
              <a:rPr lang="en-IN" dirty="0" err="1">
                <a:latin typeface="+mj-lt"/>
              </a:rPr>
              <a:t>RabbitMQ</a:t>
            </a:r>
            <a:r>
              <a:rPr lang="en-IN" dirty="0">
                <a:latin typeface="+mj-lt"/>
              </a:rPr>
              <a:t> implements the AMQP </a:t>
            </a:r>
            <a:r>
              <a:rPr lang="en-IN" dirty="0" smtClean="0">
                <a:latin typeface="+mj-lt"/>
              </a:rPr>
              <a:t>protocol </a:t>
            </a:r>
            <a:r>
              <a:rPr lang="en-IN" dirty="0">
                <a:latin typeface="+mj-lt"/>
              </a:rPr>
              <a:t>(Advance Message Queuing  Protocol  </a:t>
            </a:r>
            <a:r>
              <a:rPr lang="en-IN" dirty="0" smtClean="0">
                <a:latin typeface="+mj-lt"/>
              </a:rPr>
              <a:t>)  </a:t>
            </a:r>
            <a:endParaRPr lang="en-IN" dirty="0">
              <a:latin typeface="+mj-lt"/>
            </a:endParaRPr>
          </a:p>
        </p:txBody>
      </p:sp>
      <p:sp>
        <p:nvSpPr>
          <p:cNvPr id="7" name="Rectangle 6"/>
          <p:cNvSpPr/>
          <p:nvPr/>
        </p:nvSpPr>
        <p:spPr>
          <a:xfrm>
            <a:off x="514237" y="2712639"/>
            <a:ext cx="6351419" cy="369332"/>
          </a:xfrm>
          <a:prstGeom prst="rect">
            <a:avLst/>
          </a:prstGeom>
        </p:spPr>
        <p:txBody>
          <a:bodyPr wrap="none">
            <a:spAutoFit/>
          </a:bodyPr>
          <a:lstStyle/>
          <a:p>
            <a:pPr marL="285750" indent="-285750">
              <a:buFont typeface="Wingdings" panose="05000000000000000000" pitchFamily="2" charset="2"/>
              <a:buChar char="Ø"/>
            </a:pPr>
            <a:r>
              <a:rPr lang="en-IN" dirty="0" err="1">
                <a:latin typeface="+mj-lt"/>
              </a:rPr>
              <a:t>RabbitMQ</a:t>
            </a:r>
            <a:r>
              <a:rPr lang="en-IN" dirty="0">
                <a:latin typeface="+mj-lt"/>
              </a:rPr>
              <a:t>/AMQP: Exchanges, Bindings, and Queues</a:t>
            </a:r>
          </a:p>
        </p:txBody>
      </p:sp>
      <p:sp>
        <p:nvSpPr>
          <p:cNvPr id="8" name="Rectangle 7"/>
          <p:cNvSpPr/>
          <p:nvPr/>
        </p:nvSpPr>
        <p:spPr>
          <a:xfrm>
            <a:off x="971437" y="3336940"/>
            <a:ext cx="11409058" cy="1200329"/>
          </a:xfrm>
          <a:prstGeom prst="rect">
            <a:avLst/>
          </a:prstGeom>
        </p:spPr>
        <p:txBody>
          <a:bodyPr wrap="square">
            <a:spAutoFit/>
          </a:bodyPr>
          <a:lstStyle/>
          <a:p>
            <a:r>
              <a:rPr lang="en-IN" dirty="0">
                <a:latin typeface="+mj-lt"/>
              </a:rPr>
              <a:t>AMQP defines   </a:t>
            </a:r>
            <a:r>
              <a:rPr lang="en-IN" b="1" dirty="0">
                <a:latin typeface="+mj-lt"/>
              </a:rPr>
              <a:t>exchanges</a:t>
            </a:r>
            <a:r>
              <a:rPr lang="en-IN" dirty="0">
                <a:latin typeface="+mj-lt"/>
              </a:rPr>
              <a:t> , which   are  entities    where   the messages are sent. Every  exchange  takes a </a:t>
            </a:r>
            <a:r>
              <a:rPr lang="en-IN" dirty="0" smtClean="0">
                <a:latin typeface="+mj-lt"/>
              </a:rPr>
              <a:t>message and </a:t>
            </a:r>
            <a:r>
              <a:rPr lang="en-IN" dirty="0">
                <a:latin typeface="+mj-lt"/>
              </a:rPr>
              <a:t>routes it to a zero or more  </a:t>
            </a:r>
            <a:r>
              <a:rPr lang="en-IN" b="1" dirty="0">
                <a:latin typeface="+mj-lt"/>
              </a:rPr>
              <a:t>queues</a:t>
            </a:r>
            <a:r>
              <a:rPr lang="en-IN" dirty="0">
                <a:latin typeface="+mj-lt"/>
              </a:rPr>
              <a:t> . This  routing   involves an algorithm that is based on  the </a:t>
            </a:r>
            <a:r>
              <a:rPr lang="en-IN" b="1" dirty="0" smtClean="0">
                <a:latin typeface="+mj-lt"/>
              </a:rPr>
              <a:t>exchange type </a:t>
            </a:r>
            <a:r>
              <a:rPr lang="en-IN" dirty="0" smtClean="0">
                <a:latin typeface="+mj-lt"/>
              </a:rPr>
              <a:t>and </a:t>
            </a:r>
            <a:r>
              <a:rPr lang="en-IN" dirty="0">
                <a:latin typeface="+mj-lt"/>
              </a:rPr>
              <a:t>some rules, called  bindings . </a:t>
            </a:r>
          </a:p>
        </p:txBody>
      </p:sp>
    </p:spTree>
    <p:extLst>
      <p:ext uri="{BB962C8B-B14F-4D97-AF65-F5344CB8AC3E}">
        <p14:creationId xmlns:p14="http://schemas.microsoft.com/office/powerpoint/2010/main" val="2997728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pic>
        <p:nvPicPr>
          <p:cNvPr id="4" name="Picture 3"/>
          <p:cNvPicPr>
            <a:picLocks noChangeAspect="1"/>
          </p:cNvPicPr>
          <p:nvPr/>
        </p:nvPicPr>
        <p:blipFill>
          <a:blip r:embed="rId3"/>
          <a:stretch>
            <a:fillRect/>
          </a:stretch>
        </p:blipFill>
        <p:spPr>
          <a:xfrm>
            <a:off x="1436327" y="1167063"/>
            <a:ext cx="7190315" cy="5498432"/>
          </a:xfrm>
          <a:prstGeom prst="rect">
            <a:avLst/>
          </a:prstGeom>
        </p:spPr>
      </p:pic>
    </p:spTree>
    <p:extLst>
      <p:ext uri="{BB962C8B-B14F-4D97-AF65-F5344CB8AC3E}">
        <p14:creationId xmlns:p14="http://schemas.microsoft.com/office/powerpoint/2010/main" val="8900358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pic>
        <p:nvPicPr>
          <p:cNvPr id="3" name="Picture 2"/>
          <p:cNvPicPr>
            <a:picLocks noChangeAspect="1"/>
          </p:cNvPicPr>
          <p:nvPr/>
        </p:nvPicPr>
        <p:blipFill>
          <a:blip r:embed="rId3"/>
          <a:stretch>
            <a:fillRect/>
          </a:stretch>
        </p:blipFill>
        <p:spPr>
          <a:xfrm>
            <a:off x="180516" y="1688180"/>
            <a:ext cx="5715000" cy="2085975"/>
          </a:xfrm>
          <a:prstGeom prst="rect">
            <a:avLst/>
          </a:prstGeom>
        </p:spPr>
      </p:pic>
      <p:pic>
        <p:nvPicPr>
          <p:cNvPr id="5" name="Picture 4"/>
          <p:cNvPicPr>
            <a:picLocks noChangeAspect="1"/>
          </p:cNvPicPr>
          <p:nvPr/>
        </p:nvPicPr>
        <p:blipFill>
          <a:blip r:embed="rId4"/>
          <a:stretch>
            <a:fillRect/>
          </a:stretch>
        </p:blipFill>
        <p:spPr>
          <a:xfrm>
            <a:off x="180516" y="4143876"/>
            <a:ext cx="5715000" cy="2260506"/>
          </a:xfrm>
          <a:prstGeom prst="rect">
            <a:avLst/>
          </a:prstGeom>
        </p:spPr>
      </p:pic>
      <p:pic>
        <p:nvPicPr>
          <p:cNvPr id="6" name="Picture 5"/>
          <p:cNvPicPr>
            <a:picLocks noChangeAspect="1"/>
          </p:cNvPicPr>
          <p:nvPr/>
        </p:nvPicPr>
        <p:blipFill>
          <a:blip r:embed="rId5"/>
          <a:stretch>
            <a:fillRect/>
          </a:stretch>
        </p:blipFill>
        <p:spPr>
          <a:xfrm>
            <a:off x="6059257" y="1688180"/>
            <a:ext cx="6005511" cy="2085975"/>
          </a:xfrm>
          <a:prstGeom prst="rect">
            <a:avLst/>
          </a:prstGeom>
        </p:spPr>
      </p:pic>
      <p:pic>
        <p:nvPicPr>
          <p:cNvPr id="7" name="Picture 6"/>
          <p:cNvPicPr>
            <a:picLocks noChangeAspect="1"/>
          </p:cNvPicPr>
          <p:nvPr/>
        </p:nvPicPr>
        <p:blipFill>
          <a:blip r:embed="rId6"/>
          <a:stretch>
            <a:fillRect/>
          </a:stretch>
        </p:blipFill>
        <p:spPr>
          <a:xfrm>
            <a:off x="6059256" y="4226379"/>
            <a:ext cx="6005511" cy="2095500"/>
          </a:xfrm>
          <a:prstGeom prst="rect">
            <a:avLst/>
          </a:prstGeom>
        </p:spPr>
      </p:pic>
    </p:spTree>
    <p:extLst>
      <p:ext uri="{BB962C8B-B14F-4D97-AF65-F5344CB8AC3E}">
        <p14:creationId xmlns:p14="http://schemas.microsoft.com/office/powerpoint/2010/main" val="1163179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Applications</a:t>
            </a:r>
            <a:endParaRPr lang="en-IN" dirty="0"/>
          </a:p>
        </p:txBody>
      </p:sp>
      <p:sp>
        <p:nvSpPr>
          <p:cNvPr id="3" name="Content Placeholder 2"/>
          <p:cNvSpPr>
            <a:spLocks noGrp="1"/>
          </p:cNvSpPr>
          <p:nvPr>
            <p:ph idx="1"/>
          </p:nvPr>
        </p:nvSpPr>
        <p:spPr>
          <a:xfrm>
            <a:off x="646111" y="2052918"/>
            <a:ext cx="11292847" cy="4195481"/>
          </a:xfrm>
        </p:spPr>
        <p:txBody>
          <a:bodyPr/>
          <a:lstStyle/>
          <a:p>
            <a:r>
              <a:rPr lang="en-IN" dirty="0"/>
              <a:t> Use a utility to package your WAR file. You can use the  jar  tool, but most people are more used to </a:t>
            </a:r>
            <a:r>
              <a:rPr lang="en-IN" dirty="0" smtClean="0"/>
              <a:t>running Apache Maven or </a:t>
            </a:r>
            <a:r>
              <a:rPr lang="en-IN" dirty="0" err="1"/>
              <a:t>Gradle</a:t>
            </a:r>
            <a:r>
              <a:rPr lang="en-IN" dirty="0"/>
              <a:t>, </a:t>
            </a:r>
            <a:r>
              <a:rPr lang="en-IN" dirty="0" smtClean="0"/>
              <a:t>or Apache </a:t>
            </a:r>
            <a:r>
              <a:rPr lang="en-IN" dirty="0"/>
              <a:t>Ant to compile, test, and create the WAR file. </a:t>
            </a:r>
            <a:endParaRPr lang="en-IN" dirty="0" smtClean="0"/>
          </a:p>
          <a:p>
            <a:r>
              <a:rPr lang="en-IN"/>
              <a:t> Use an application server or container to run your WAR file, such as Tomcat, Jetty, Jboss, or WebSphere.</a:t>
            </a:r>
            <a:endParaRPr lang="en-IN" dirty="0"/>
          </a:p>
        </p:txBody>
      </p:sp>
    </p:spTree>
    <p:extLst>
      <p:ext uri="{BB962C8B-B14F-4D97-AF65-F5344CB8AC3E}">
        <p14:creationId xmlns:p14="http://schemas.microsoft.com/office/powerpoint/2010/main" val="3041813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Messaging with Spring Boot</a:t>
            </a:r>
            <a:endParaRPr lang="en-IN" dirty="0"/>
          </a:p>
        </p:txBody>
      </p:sp>
      <p:sp>
        <p:nvSpPr>
          <p:cNvPr id="3" name="Rectangle 2"/>
          <p:cNvSpPr/>
          <p:nvPr/>
        </p:nvSpPr>
        <p:spPr>
          <a:xfrm>
            <a:off x="1077033" y="1490008"/>
            <a:ext cx="10037931" cy="1754326"/>
          </a:xfrm>
          <a:prstGeom prst="rect">
            <a:avLst/>
          </a:prstGeom>
        </p:spPr>
        <p:txBody>
          <a:bodyPr wrap="square">
            <a:spAutoFit/>
          </a:bodyPr>
          <a:lstStyle/>
          <a:p>
            <a:r>
              <a:rPr lang="en-IN" dirty="0">
                <a:latin typeface="+mj-lt"/>
              </a:rPr>
              <a:t> </a:t>
            </a:r>
            <a:r>
              <a:rPr lang="en-IN" dirty="0" smtClean="0">
                <a:latin typeface="+mj-lt"/>
              </a:rPr>
              <a:t>To connect to a  </a:t>
            </a:r>
            <a:r>
              <a:rPr lang="en-IN" dirty="0">
                <a:latin typeface="+mj-lt"/>
              </a:rPr>
              <a:t>remote   </a:t>
            </a:r>
            <a:r>
              <a:rPr lang="en-IN" dirty="0" err="1" smtClean="0">
                <a:latin typeface="+mj-lt"/>
              </a:rPr>
              <a:t>RabbitMQ,the</a:t>
            </a:r>
            <a:r>
              <a:rPr lang="en-IN" dirty="0" smtClean="0">
                <a:latin typeface="+mj-lt"/>
              </a:rPr>
              <a:t>  </a:t>
            </a:r>
            <a:r>
              <a:rPr lang="en-IN" dirty="0" err="1">
                <a:latin typeface="+mj-lt"/>
              </a:rPr>
              <a:t>application.properties</a:t>
            </a:r>
            <a:r>
              <a:rPr lang="en-IN" dirty="0">
                <a:latin typeface="+mj-lt"/>
              </a:rPr>
              <a:t>  file: </a:t>
            </a:r>
          </a:p>
          <a:p>
            <a:r>
              <a:rPr lang="en-IN" dirty="0">
                <a:latin typeface="+mj-lt"/>
              </a:rPr>
              <a:t>  </a:t>
            </a:r>
            <a:r>
              <a:rPr lang="en-IN" dirty="0" smtClean="0">
                <a:latin typeface="+mj-lt"/>
              </a:rPr>
              <a:t>spring.rabbitmq.host=mydomain.com </a:t>
            </a:r>
            <a:endParaRPr lang="en-IN" dirty="0">
              <a:latin typeface="+mj-lt"/>
            </a:endParaRPr>
          </a:p>
          <a:p>
            <a:r>
              <a:rPr lang="en-IN" dirty="0">
                <a:latin typeface="+mj-lt"/>
              </a:rPr>
              <a:t>  </a:t>
            </a:r>
            <a:r>
              <a:rPr lang="en-IN" dirty="0" err="1">
                <a:latin typeface="+mj-lt"/>
              </a:rPr>
              <a:t>spring.rabbitmq.username</a:t>
            </a:r>
            <a:r>
              <a:rPr lang="en-IN" dirty="0">
                <a:latin typeface="+mj-lt"/>
              </a:rPr>
              <a:t>=</a:t>
            </a:r>
            <a:r>
              <a:rPr lang="en-IN" dirty="0" err="1">
                <a:latin typeface="+mj-lt"/>
              </a:rPr>
              <a:t>rabbituser</a:t>
            </a:r>
            <a:r>
              <a:rPr lang="en-IN" dirty="0">
                <a:latin typeface="+mj-lt"/>
              </a:rPr>
              <a:t> </a:t>
            </a:r>
          </a:p>
          <a:p>
            <a:r>
              <a:rPr lang="en-IN" dirty="0">
                <a:latin typeface="+mj-lt"/>
              </a:rPr>
              <a:t>  </a:t>
            </a:r>
            <a:r>
              <a:rPr lang="en-IN" dirty="0" err="1">
                <a:latin typeface="+mj-lt"/>
              </a:rPr>
              <a:t>spring.rabbitmq.password</a:t>
            </a:r>
            <a:r>
              <a:rPr lang="en-IN" dirty="0">
                <a:latin typeface="+mj-lt"/>
              </a:rPr>
              <a:t>=</a:t>
            </a:r>
            <a:r>
              <a:rPr lang="en-IN" dirty="0" err="1">
                <a:latin typeface="+mj-lt"/>
              </a:rPr>
              <a:t>thisissecured</a:t>
            </a:r>
            <a:r>
              <a:rPr lang="en-IN" dirty="0">
                <a:latin typeface="+mj-lt"/>
              </a:rPr>
              <a:t> </a:t>
            </a:r>
          </a:p>
          <a:p>
            <a:r>
              <a:rPr lang="en-IN" dirty="0">
                <a:latin typeface="+mj-lt"/>
              </a:rPr>
              <a:t>  </a:t>
            </a:r>
            <a:r>
              <a:rPr lang="en-IN" dirty="0" err="1">
                <a:latin typeface="+mj-lt"/>
              </a:rPr>
              <a:t>spring.rabbitmq.port</a:t>
            </a:r>
            <a:r>
              <a:rPr lang="en-IN" dirty="0">
                <a:latin typeface="+mj-lt"/>
              </a:rPr>
              <a:t>=5672 </a:t>
            </a:r>
          </a:p>
          <a:p>
            <a:r>
              <a:rPr lang="en-IN" dirty="0">
                <a:latin typeface="+mj-lt"/>
              </a:rPr>
              <a:t>  </a:t>
            </a:r>
            <a:r>
              <a:rPr lang="en-IN" dirty="0" err="1">
                <a:latin typeface="+mj-lt"/>
              </a:rPr>
              <a:t>spring.rabbitmq.virtual</a:t>
            </a:r>
            <a:r>
              <a:rPr lang="en-IN" dirty="0">
                <a:latin typeface="+mj-lt"/>
              </a:rPr>
              <a:t>-host=/production </a:t>
            </a:r>
          </a:p>
        </p:txBody>
      </p:sp>
    </p:spTree>
    <p:extLst>
      <p:ext uri="{BB962C8B-B14F-4D97-AF65-F5344CB8AC3E}">
        <p14:creationId xmlns:p14="http://schemas.microsoft.com/office/powerpoint/2010/main" val="28297727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4" name="TextBox 3"/>
          <p:cNvSpPr txBox="1"/>
          <p:nvPr/>
        </p:nvSpPr>
        <p:spPr>
          <a:xfrm>
            <a:off x="830179" y="1853248"/>
            <a:ext cx="2932213"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Enable simple security</a:t>
            </a:r>
            <a:endParaRPr lang="en-IN" dirty="0"/>
          </a:p>
        </p:txBody>
      </p:sp>
      <p:sp>
        <p:nvSpPr>
          <p:cNvPr id="5" name="Rectangle 4"/>
          <p:cNvSpPr/>
          <p:nvPr/>
        </p:nvSpPr>
        <p:spPr>
          <a:xfrm>
            <a:off x="830179" y="2630723"/>
            <a:ext cx="5511445" cy="369332"/>
          </a:xfrm>
          <a:prstGeom prst="rect">
            <a:avLst/>
          </a:prstGeom>
        </p:spPr>
        <p:txBody>
          <a:bodyPr wrap="none">
            <a:spAutoFit/>
          </a:bodyPr>
          <a:lstStyle/>
          <a:p>
            <a:pPr marL="285750" indent="-285750">
              <a:buFont typeface="Wingdings" panose="05000000000000000000" pitchFamily="2" charset="2"/>
              <a:buChar char="Ø"/>
            </a:pPr>
            <a:r>
              <a:rPr lang="en-IN" dirty="0"/>
              <a:t> Security Using the </a:t>
            </a:r>
            <a:r>
              <a:rPr lang="en-IN" b="1" dirty="0" err="1"/>
              <a:t>application.properties</a:t>
            </a:r>
            <a:r>
              <a:rPr lang="en-IN" dirty="0"/>
              <a:t> File </a:t>
            </a:r>
          </a:p>
        </p:txBody>
      </p:sp>
      <p:sp>
        <p:nvSpPr>
          <p:cNvPr id="6" name="Rectangle 5"/>
          <p:cNvSpPr/>
          <p:nvPr/>
        </p:nvSpPr>
        <p:spPr>
          <a:xfrm>
            <a:off x="830179" y="3408198"/>
            <a:ext cx="2731838" cy="369332"/>
          </a:xfrm>
          <a:prstGeom prst="rect">
            <a:avLst/>
          </a:prstGeom>
        </p:spPr>
        <p:txBody>
          <a:bodyPr wrap="none">
            <a:spAutoFit/>
          </a:bodyPr>
          <a:lstStyle/>
          <a:p>
            <a:pPr marL="285750" indent="-285750">
              <a:buFont typeface="Wingdings" panose="05000000000000000000" pitchFamily="2" charset="2"/>
              <a:buChar char="Ø"/>
            </a:pPr>
            <a:r>
              <a:rPr lang="en-IN" dirty="0"/>
              <a:t> In-Memory Security </a:t>
            </a:r>
          </a:p>
        </p:txBody>
      </p:sp>
      <p:sp>
        <p:nvSpPr>
          <p:cNvPr id="7" name="Rectangle 6"/>
          <p:cNvSpPr/>
          <p:nvPr/>
        </p:nvSpPr>
        <p:spPr>
          <a:xfrm>
            <a:off x="830179" y="4185673"/>
            <a:ext cx="3526928" cy="369332"/>
          </a:xfrm>
          <a:prstGeom prst="rect">
            <a:avLst/>
          </a:prstGeom>
        </p:spPr>
        <p:txBody>
          <a:bodyPr wrap="none">
            <a:spAutoFit/>
          </a:bodyPr>
          <a:lstStyle/>
          <a:p>
            <a:pPr marL="285750" indent="-285750">
              <a:buFont typeface="Wingdings" panose="05000000000000000000" pitchFamily="2" charset="2"/>
              <a:buChar char="Ø"/>
            </a:pPr>
            <a:r>
              <a:rPr lang="en-IN" dirty="0"/>
              <a:t> Security Using a Database </a:t>
            </a:r>
          </a:p>
        </p:txBody>
      </p:sp>
    </p:spTree>
    <p:extLst>
      <p:ext uri="{BB962C8B-B14F-4D97-AF65-F5344CB8AC3E}">
        <p14:creationId xmlns:p14="http://schemas.microsoft.com/office/powerpoint/2010/main" val="41339216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3" name="Rectangle 2"/>
          <p:cNvSpPr/>
          <p:nvPr/>
        </p:nvSpPr>
        <p:spPr>
          <a:xfrm>
            <a:off x="863836" y="1668582"/>
            <a:ext cx="2763898" cy="369332"/>
          </a:xfrm>
          <a:prstGeom prst="rect">
            <a:avLst/>
          </a:prstGeom>
        </p:spPr>
        <p:txBody>
          <a:bodyPr wrap="none">
            <a:spAutoFit/>
          </a:bodyPr>
          <a:lstStyle/>
          <a:p>
            <a:pPr marL="285750" indent="-285750">
              <a:buFont typeface="Wingdings" panose="05000000000000000000" pitchFamily="2" charset="2"/>
              <a:buChar char="Ø"/>
            </a:pPr>
            <a:r>
              <a:rPr lang="en-IN" dirty="0"/>
              <a:t> Securing Resources </a:t>
            </a:r>
          </a:p>
        </p:txBody>
      </p:sp>
      <p:sp>
        <p:nvSpPr>
          <p:cNvPr id="8" name="Rectangle 7"/>
          <p:cNvSpPr/>
          <p:nvPr/>
        </p:nvSpPr>
        <p:spPr>
          <a:xfrm>
            <a:off x="863836" y="2366028"/>
            <a:ext cx="3310522" cy="369332"/>
          </a:xfrm>
          <a:prstGeom prst="rect">
            <a:avLst/>
          </a:prstGeom>
        </p:spPr>
        <p:txBody>
          <a:bodyPr wrap="none">
            <a:spAutoFit/>
          </a:bodyPr>
          <a:lstStyle/>
          <a:p>
            <a:pPr marL="285750" indent="-285750">
              <a:buFont typeface="Wingdings" panose="05000000000000000000" pitchFamily="2" charset="2"/>
              <a:buChar char="Ø"/>
            </a:pPr>
            <a:r>
              <a:rPr lang="en-IN" dirty="0"/>
              <a:t> Spring Boot with OAuth2 </a:t>
            </a:r>
          </a:p>
        </p:txBody>
      </p:sp>
    </p:spTree>
    <p:extLst>
      <p:ext uri="{BB962C8B-B14F-4D97-AF65-F5344CB8AC3E}">
        <p14:creationId xmlns:p14="http://schemas.microsoft.com/office/powerpoint/2010/main" val="766900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with Spring Boot</a:t>
            </a:r>
            <a:endParaRPr lang="en-IN" dirty="0"/>
          </a:p>
        </p:txBody>
      </p:sp>
      <p:sp>
        <p:nvSpPr>
          <p:cNvPr id="8" name="Rectangle 7"/>
          <p:cNvSpPr/>
          <p:nvPr/>
        </p:nvSpPr>
        <p:spPr>
          <a:xfrm>
            <a:off x="646111" y="1668582"/>
            <a:ext cx="3310522" cy="369332"/>
          </a:xfrm>
          <a:prstGeom prst="rect">
            <a:avLst/>
          </a:prstGeom>
        </p:spPr>
        <p:txBody>
          <a:bodyPr wrap="none">
            <a:spAutoFit/>
          </a:bodyPr>
          <a:lstStyle/>
          <a:p>
            <a:pPr marL="285750" indent="-285750">
              <a:buFont typeface="Wingdings" panose="05000000000000000000" pitchFamily="2" charset="2"/>
              <a:buChar char="Ø"/>
            </a:pPr>
            <a:r>
              <a:rPr lang="en-IN" dirty="0"/>
              <a:t> Spring Boot with OAuth2 </a:t>
            </a:r>
          </a:p>
        </p:txBody>
      </p:sp>
      <p:sp>
        <p:nvSpPr>
          <p:cNvPr id="4" name="Rectangle 3"/>
          <p:cNvSpPr/>
          <p:nvPr/>
        </p:nvSpPr>
        <p:spPr>
          <a:xfrm>
            <a:off x="646111" y="5661865"/>
            <a:ext cx="11093116" cy="1754326"/>
          </a:xfrm>
          <a:prstGeom prst="rect">
            <a:avLst/>
          </a:prstGeom>
        </p:spPr>
        <p:txBody>
          <a:bodyPr wrap="square">
            <a:spAutoFit/>
          </a:bodyPr>
          <a:lstStyle/>
          <a:p>
            <a:r>
              <a:rPr lang="en-IN" dirty="0"/>
              <a:t>There is a guide that talks about Spring Boot and OAuth2 that </a:t>
            </a:r>
            <a:r>
              <a:rPr lang="en-IN" dirty="0" smtClean="0"/>
              <a:t>uses </a:t>
            </a:r>
            <a:r>
              <a:rPr lang="en-IN" dirty="0" err="1" smtClean="0"/>
              <a:t>AngularJS</a:t>
            </a:r>
            <a:r>
              <a:rPr lang="en-IN" dirty="0" smtClean="0"/>
              <a:t> </a:t>
            </a:r>
            <a:r>
              <a:rPr lang="en-IN" dirty="0"/>
              <a:t>as a client, and I recommend you read it: </a:t>
            </a:r>
          </a:p>
          <a:p>
            <a:r>
              <a:rPr lang="en-IN" dirty="0"/>
              <a:t>  </a:t>
            </a:r>
            <a:r>
              <a:rPr lang="en-IN" b="1" dirty="0"/>
              <a:t>https://spring.io/guides/tutorials/spring-bootoauth2/</a:t>
            </a:r>
          </a:p>
          <a:p>
            <a:r>
              <a:rPr lang="en-IN" dirty="0"/>
              <a:t>  </a:t>
            </a:r>
          </a:p>
          <a:p>
            <a:endParaRPr lang="en-IN" dirty="0"/>
          </a:p>
          <a:p>
            <a:r>
              <a:rPr lang="en-IN" dirty="0"/>
              <a:t>.</a:t>
            </a:r>
          </a:p>
        </p:txBody>
      </p:sp>
      <p:pic>
        <p:nvPicPr>
          <p:cNvPr id="5" name="Picture 4"/>
          <p:cNvPicPr>
            <a:picLocks noChangeAspect="1"/>
          </p:cNvPicPr>
          <p:nvPr/>
        </p:nvPicPr>
        <p:blipFill>
          <a:blip r:embed="rId3"/>
          <a:stretch>
            <a:fillRect/>
          </a:stretch>
        </p:blipFill>
        <p:spPr>
          <a:xfrm>
            <a:off x="4889476" y="1586302"/>
            <a:ext cx="4602796" cy="3890897"/>
          </a:xfrm>
          <a:prstGeom prst="rect">
            <a:avLst/>
          </a:prstGeom>
        </p:spPr>
      </p:pic>
    </p:spTree>
    <p:extLst>
      <p:ext uri="{BB962C8B-B14F-4D97-AF65-F5344CB8AC3E}">
        <p14:creationId xmlns:p14="http://schemas.microsoft.com/office/powerpoint/2010/main" val="30949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4" name="Rectangle 3"/>
          <p:cNvSpPr/>
          <p:nvPr/>
        </p:nvSpPr>
        <p:spPr>
          <a:xfrm>
            <a:off x="834602" y="1483916"/>
            <a:ext cx="1518364" cy="369332"/>
          </a:xfrm>
          <a:prstGeom prst="rect">
            <a:avLst/>
          </a:prstGeom>
        </p:spPr>
        <p:txBody>
          <a:bodyPr wrap="none">
            <a:spAutoFit/>
          </a:bodyPr>
          <a:lstStyle/>
          <a:p>
            <a:pPr marL="285750" indent="-285750">
              <a:buFont typeface="Wingdings" panose="05000000000000000000" pitchFamily="2" charset="2"/>
              <a:buChar char="Ø"/>
            </a:pPr>
            <a:r>
              <a:rPr lang="en-IN" dirty="0" smtClean="0"/>
              <a:t>actuator </a:t>
            </a:r>
            <a:endParaRPr lang="en-IN" dirty="0"/>
          </a:p>
        </p:txBody>
      </p:sp>
      <p:sp>
        <p:nvSpPr>
          <p:cNvPr id="6" name="Rectangle 5"/>
          <p:cNvSpPr/>
          <p:nvPr/>
        </p:nvSpPr>
        <p:spPr>
          <a:xfrm>
            <a:off x="840218" y="1993049"/>
            <a:ext cx="1715534" cy="369332"/>
          </a:xfrm>
          <a:prstGeom prst="rect">
            <a:avLst/>
          </a:prstGeom>
        </p:spPr>
        <p:txBody>
          <a:bodyPr wrap="none">
            <a:spAutoFit/>
          </a:bodyPr>
          <a:lstStyle/>
          <a:p>
            <a:pPr marL="285750" indent="-285750">
              <a:buFont typeface="Wingdings" panose="05000000000000000000" pitchFamily="2" charset="2"/>
              <a:buChar char="Ø"/>
            </a:pPr>
            <a:r>
              <a:rPr lang="en-IN" dirty="0" err="1"/>
              <a:t>autoconfig</a:t>
            </a:r>
            <a:endParaRPr lang="en-IN" dirty="0"/>
          </a:p>
        </p:txBody>
      </p:sp>
      <p:sp>
        <p:nvSpPr>
          <p:cNvPr id="7" name="Rectangle 6"/>
          <p:cNvSpPr/>
          <p:nvPr/>
        </p:nvSpPr>
        <p:spPr>
          <a:xfrm>
            <a:off x="834602" y="2515114"/>
            <a:ext cx="1168910" cy="369332"/>
          </a:xfrm>
          <a:prstGeom prst="rect">
            <a:avLst/>
          </a:prstGeom>
        </p:spPr>
        <p:txBody>
          <a:bodyPr wrap="none">
            <a:spAutoFit/>
          </a:bodyPr>
          <a:lstStyle/>
          <a:p>
            <a:pPr marL="285750" indent="-285750">
              <a:buFont typeface="Wingdings" panose="05000000000000000000" pitchFamily="2" charset="2"/>
              <a:buChar char="Ø"/>
            </a:pPr>
            <a:r>
              <a:rPr lang="en-IN" dirty="0"/>
              <a:t>beans</a:t>
            </a:r>
          </a:p>
        </p:txBody>
      </p:sp>
      <p:sp>
        <p:nvSpPr>
          <p:cNvPr id="8" name="Rectangle 7"/>
          <p:cNvSpPr/>
          <p:nvPr/>
        </p:nvSpPr>
        <p:spPr>
          <a:xfrm>
            <a:off x="834602" y="3037179"/>
            <a:ext cx="1869423" cy="369332"/>
          </a:xfrm>
          <a:prstGeom prst="rect">
            <a:avLst/>
          </a:prstGeom>
        </p:spPr>
        <p:txBody>
          <a:bodyPr wrap="none">
            <a:spAutoFit/>
          </a:bodyPr>
          <a:lstStyle/>
          <a:p>
            <a:pPr marL="342900" indent="-342900">
              <a:buFont typeface="Wingdings" panose="05000000000000000000" pitchFamily="2" charset="2"/>
              <a:buChar char="Ø"/>
            </a:pPr>
            <a:r>
              <a:rPr lang="en-IN" dirty="0" err="1"/>
              <a:t>configprops</a:t>
            </a:r>
            <a:endParaRPr lang="en-IN" dirty="0"/>
          </a:p>
        </p:txBody>
      </p:sp>
      <p:sp>
        <p:nvSpPr>
          <p:cNvPr id="9" name="Rectangle 8"/>
          <p:cNvSpPr/>
          <p:nvPr/>
        </p:nvSpPr>
        <p:spPr>
          <a:xfrm>
            <a:off x="834602" y="3559244"/>
            <a:ext cx="1021433" cy="369332"/>
          </a:xfrm>
          <a:prstGeom prst="rect">
            <a:avLst/>
          </a:prstGeom>
        </p:spPr>
        <p:txBody>
          <a:bodyPr wrap="none">
            <a:spAutoFit/>
          </a:bodyPr>
          <a:lstStyle/>
          <a:p>
            <a:pPr marL="285750" indent="-285750">
              <a:buFont typeface="Wingdings" panose="05000000000000000000" pitchFamily="2" charset="2"/>
              <a:buChar char="Ø"/>
            </a:pPr>
            <a:r>
              <a:rPr lang="en-IN" dirty="0"/>
              <a:t>docs</a:t>
            </a:r>
          </a:p>
        </p:txBody>
      </p:sp>
      <p:sp>
        <p:nvSpPr>
          <p:cNvPr id="10" name="Rectangle 9"/>
          <p:cNvSpPr/>
          <p:nvPr/>
        </p:nvSpPr>
        <p:spPr>
          <a:xfrm>
            <a:off x="811210" y="4081309"/>
            <a:ext cx="1146468" cy="369332"/>
          </a:xfrm>
          <a:prstGeom prst="rect">
            <a:avLst/>
          </a:prstGeom>
        </p:spPr>
        <p:txBody>
          <a:bodyPr wrap="none">
            <a:spAutoFit/>
          </a:bodyPr>
          <a:lstStyle/>
          <a:p>
            <a:pPr marL="285750" indent="-285750">
              <a:buFont typeface="Wingdings" panose="05000000000000000000" pitchFamily="2" charset="2"/>
              <a:buChar char="Ø"/>
            </a:pPr>
            <a:r>
              <a:rPr lang="en-IN" dirty="0"/>
              <a:t>dump</a:t>
            </a:r>
          </a:p>
        </p:txBody>
      </p:sp>
      <p:sp>
        <p:nvSpPr>
          <p:cNvPr id="11" name="Rectangle 10"/>
          <p:cNvSpPr/>
          <p:nvPr/>
        </p:nvSpPr>
        <p:spPr>
          <a:xfrm>
            <a:off x="788679" y="4603374"/>
            <a:ext cx="1085554" cy="369332"/>
          </a:xfrm>
          <a:prstGeom prst="rect">
            <a:avLst/>
          </a:prstGeom>
        </p:spPr>
        <p:txBody>
          <a:bodyPr wrap="none">
            <a:spAutoFit/>
          </a:bodyPr>
          <a:lstStyle/>
          <a:p>
            <a:pPr marL="285750" indent="-285750">
              <a:buFont typeface="Wingdings" panose="05000000000000000000" pitchFamily="2" charset="2"/>
              <a:buChar char="Ø"/>
            </a:pPr>
            <a:r>
              <a:rPr lang="en-IN" dirty="0"/>
              <a:t>e n v </a:t>
            </a:r>
          </a:p>
        </p:txBody>
      </p:sp>
      <p:sp>
        <p:nvSpPr>
          <p:cNvPr id="12" name="Rectangle 11"/>
          <p:cNvSpPr/>
          <p:nvPr/>
        </p:nvSpPr>
        <p:spPr>
          <a:xfrm>
            <a:off x="834602" y="5125439"/>
            <a:ext cx="1252266" cy="369332"/>
          </a:xfrm>
          <a:prstGeom prst="rect">
            <a:avLst/>
          </a:prstGeom>
        </p:spPr>
        <p:txBody>
          <a:bodyPr wrap="none">
            <a:spAutoFit/>
          </a:bodyPr>
          <a:lstStyle/>
          <a:p>
            <a:pPr marL="285750" indent="-285750">
              <a:buFont typeface="Wingdings" panose="05000000000000000000" pitchFamily="2" charset="2"/>
              <a:buChar char="Ø"/>
            </a:pPr>
            <a:r>
              <a:rPr lang="en-IN" dirty="0"/>
              <a:t>flyway </a:t>
            </a:r>
          </a:p>
        </p:txBody>
      </p:sp>
      <p:sp>
        <p:nvSpPr>
          <p:cNvPr id="13" name="Rectangle 12"/>
          <p:cNvSpPr/>
          <p:nvPr/>
        </p:nvSpPr>
        <p:spPr>
          <a:xfrm>
            <a:off x="788679" y="5656917"/>
            <a:ext cx="1188146" cy="369332"/>
          </a:xfrm>
          <a:prstGeom prst="rect">
            <a:avLst/>
          </a:prstGeom>
        </p:spPr>
        <p:txBody>
          <a:bodyPr wrap="none">
            <a:spAutoFit/>
          </a:bodyPr>
          <a:lstStyle/>
          <a:p>
            <a:pPr marL="285750" indent="-285750">
              <a:buFont typeface="Wingdings" panose="05000000000000000000" pitchFamily="2" charset="2"/>
              <a:buChar char="Ø"/>
            </a:pPr>
            <a:r>
              <a:rPr lang="en-IN" dirty="0"/>
              <a:t>health</a:t>
            </a:r>
          </a:p>
        </p:txBody>
      </p:sp>
      <p:sp>
        <p:nvSpPr>
          <p:cNvPr id="14" name="Rectangle 13"/>
          <p:cNvSpPr/>
          <p:nvPr/>
        </p:nvSpPr>
        <p:spPr>
          <a:xfrm>
            <a:off x="865700" y="6141987"/>
            <a:ext cx="883575" cy="369332"/>
          </a:xfrm>
          <a:prstGeom prst="rect">
            <a:avLst/>
          </a:prstGeom>
        </p:spPr>
        <p:txBody>
          <a:bodyPr wrap="none">
            <a:spAutoFit/>
          </a:bodyPr>
          <a:lstStyle/>
          <a:p>
            <a:pPr marL="285750" indent="-285750">
              <a:buFont typeface="Wingdings" panose="05000000000000000000" pitchFamily="2" charset="2"/>
              <a:buChar char="Ø"/>
            </a:pPr>
            <a:r>
              <a:rPr lang="en-IN" dirty="0"/>
              <a:t>info</a:t>
            </a:r>
          </a:p>
        </p:txBody>
      </p:sp>
    </p:spTree>
    <p:extLst>
      <p:ext uri="{BB962C8B-B14F-4D97-AF65-F5344CB8AC3E}">
        <p14:creationId xmlns:p14="http://schemas.microsoft.com/office/powerpoint/2010/main" val="36728290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4" name="Rectangle 3"/>
          <p:cNvSpPr/>
          <p:nvPr/>
        </p:nvSpPr>
        <p:spPr>
          <a:xfrm>
            <a:off x="834602" y="1483916"/>
            <a:ext cx="1205779" cy="369332"/>
          </a:xfrm>
          <a:prstGeom prst="rect">
            <a:avLst/>
          </a:prstGeom>
        </p:spPr>
        <p:txBody>
          <a:bodyPr wrap="none">
            <a:spAutoFit/>
          </a:bodyPr>
          <a:lstStyle/>
          <a:p>
            <a:pPr marL="285750" indent="-285750">
              <a:buFont typeface="Wingdings" panose="05000000000000000000" pitchFamily="2" charset="2"/>
              <a:buChar char="Ø"/>
            </a:pPr>
            <a:r>
              <a:rPr lang="en-IN" dirty="0" err="1" smtClean="0"/>
              <a:t>logfile</a:t>
            </a:r>
            <a:r>
              <a:rPr lang="en-IN" dirty="0" smtClean="0"/>
              <a:t> </a:t>
            </a:r>
            <a:endParaRPr lang="en-IN" dirty="0"/>
          </a:p>
        </p:txBody>
      </p:sp>
      <p:sp>
        <p:nvSpPr>
          <p:cNvPr id="3" name="Rectangle 2"/>
          <p:cNvSpPr/>
          <p:nvPr/>
        </p:nvSpPr>
        <p:spPr>
          <a:xfrm>
            <a:off x="834602" y="2089302"/>
            <a:ext cx="1273105" cy="369332"/>
          </a:xfrm>
          <a:prstGeom prst="rect">
            <a:avLst/>
          </a:prstGeom>
        </p:spPr>
        <p:txBody>
          <a:bodyPr wrap="none">
            <a:spAutoFit/>
          </a:bodyPr>
          <a:lstStyle/>
          <a:p>
            <a:pPr marL="285750" indent="-285750">
              <a:buFont typeface="Wingdings" panose="05000000000000000000" pitchFamily="2" charset="2"/>
              <a:buChar char="Ø"/>
            </a:pPr>
            <a:r>
              <a:rPr lang="en-IN" dirty="0"/>
              <a:t>metrics</a:t>
            </a:r>
          </a:p>
        </p:txBody>
      </p:sp>
      <p:sp>
        <p:nvSpPr>
          <p:cNvPr id="5" name="Rectangle 4"/>
          <p:cNvSpPr/>
          <p:nvPr/>
        </p:nvSpPr>
        <p:spPr>
          <a:xfrm>
            <a:off x="834602" y="2694688"/>
            <a:ext cx="1593706" cy="369332"/>
          </a:xfrm>
          <a:prstGeom prst="rect">
            <a:avLst/>
          </a:prstGeom>
        </p:spPr>
        <p:txBody>
          <a:bodyPr wrap="none">
            <a:spAutoFit/>
          </a:bodyPr>
          <a:lstStyle/>
          <a:p>
            <a:pPr marL="285750" indent="-285750">
              <a:buFont typeface="Wingdings" panose="05000000000000000000" pitchFamily="2" charset="2"/>
              <a:buChar char="Ø"/>
            </a:pPr>
            <a:r>
              <a:rPr lang="en-IN" dirty="0"/>
              <a:t>mappings</a:t>
            </a:r>
          </a:p>
        </p:txBody>
      </p:sp>
      <p:sp>
        <p:nvSpPr>
          <p:cNvPr id="15" name="Rectangle 14"/>
          <p:cNvSpPr/>
          <p:nvPr/>
        </p:nvSpPr>
        <p:spPr>
          <a:xfrm>
            <a:off x="834602" y="3300074"/>
            <a:ext cx="1566454" cy="369332"/>
          </a:xfrm>
          <a:prstGeom prst="rect">
            <a:avLst/>
          </a:prstGeom>
        </p:spPr>
        <p:txBody>
          <a:bodyPr wrap="none">
            <a:spAutoFit/>
          </a:bodyPr>
          <a:lstStyle/>
          <a:p>
            <a:pPr marL="285750" indent="-285750">
              <a:buFont typeface="Wingdings" panose="05000000000000000000" pitchFamily="2" charset="2"/>
              <a:buChar char="Ø"/>
            </a:pPr>
            <a:r>
              <a:rPr lang="en-IN" dirty="0"/>
              <a:t>shutdown</a:t>
            </a:r>
          </a:p>
        </p:txBody>
      </p:sp>
      <p:sp>
        <p:nvSpPr>
          <p:cNvPr id="16" name="Rectangle 15"/>
          <p:cNvSpPr/>
          <p:nvPr/>
        </p:nvSpPr>
        <p:spPr>
          <a:xfrm>
            <a:off x="842456" y="3905460"/>
            <a:ext cx="1077539" cy="369332"/>
          </a:xfrm>
          <a:prstGeom prst="rect">
            <a:avLst/>
          </a:prstGeom>
        </p:spPr>
        <p:txBody>
          <a:bodyPr wrap="none">
            <a:spAutoFit/>
          </a:bodyPr>
          <a:lstStyle/>
          <a:p>
            <a:pPr marL="285750" indent="-285750">
              <a:buFont typeface="Wingdings" panose="05000000000000000000" pitchFamily="2" charset="2"/>
              <a:buChar char="Ø"/>
            </a:pPr>
            <a:r>
              <a:rPr lang="en-IN" dirty="0"/>
              <a:t>trace</a:t>
            </a:r>
          </a:p>
        </p:txBody>
      </p:sp>
    </p:spTree>
    <p:extLst>
      <p:ext uri="{BB962C8B-B14F-4D97-AF65-F5344CB8AC3E}">
        <p14:creationId xmlns:p14="http://schemas.microsoft.com/office/powerpoint/2010/main" val="18367153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Boot Actuator</a:t>
            </a:r>
            <a:endParaRPr lang="en-IN" dirty="0"/>
          </a:p>
        </p:txBody>
      </p:sp>
      <p:sp>
        <p:nvSpPr>
          <p:cNvPr id="6" name="Rectangle 5"/>
          <p:cNvSpPr/>
          <p:nvPr/>
        </p:nvSpPr>
        <p:spPr>
          <a:xfrm>
            <a:off x="779543" y="1355377"/>
            <a:ext cx="2282997" cy="369332"/>
          </a:xfrm>
          <a:prstGeom prst="rect">
            <a:avLst/>
          </a:prstGeom>
        </p:spPr>
        <p:txBody>
          <a:bodyPr wrap="none">
            <a:spAutoFit/>
          </a:bodyPr>
          <a:lstStyle/>
          <a:p>
            <a:r>
              <a:rPr lang="en-IN" dirty="0"/>
              <a:t>Sensitive Endpoints</a:t>
            </a:r>
          </a:p>
        </p:txBody>
      </p:sp>
      <p:sp>
        <p:nvSpPr>
          <p:cNvPr id="7" name="Rectangle 6"/>
          <p:cNvSpPr/>
          <p:nvPr/>
        </p:nvSpPr>
        <p:spPr>
          <a:xfrm>
            <a:off x="646111" y="1724709"/>
            <a:ext cx="11096710" cy="646331"/>
          </a:xfrm>
          <a:prstGeom prst="rect">
            <a:avLst/>
          </a:prstGeom>
        </p:spPr>
        <p:txBody>
          <a:bodyPr wrap="square">
            <a:spAutoFit/>
          </a:bodyPr>
          <a:lstStyle/>
          <a:p>
            <a:r>
              <a:rPr lang="en-IN" b="1" dirty="0"/>
              <a:t> </a:t>
            </a:r>
          </a:p>
          <a:p>
            <a:r>
              <a:rPr lang="en-IN" b="1" dirty="0"/>
              <a:t>  https://</a:t>
            </a:r>
            <a:r>
              <a:rPr lang="en-IN" b="1" dirty="0" smtClean="0"/>
              <a:t>docs.spring.io/springboot/docs/current/reference/html/production-ready-endpoints.html</a:t>
            </a:r>
            <a:endParaRPr lang="en-IN" b="1" dirty="0"/>
          </a:p>
        </p:txBody>
      </p:sp>
      <p:sp>
        <p:nvSpPr>
          <p:cNvPr id="8" name="Rectangle 7"/>
          <p:cNvSpPr/>
          <p:nvPr/>
        </p:nvSpPr>
        <p:spPr>
          <a:xfrm>
            <a:off x="646111" y="2604142"/>
            <a:ext cx="3382657" cy="369332"/>
          </a:xfrm>
          <a:prstGeom prst="rect">
            <a:avLst/>
          </a:prstGeom>
        </p:spPr>
        <p:txBody>
          <a:bodyPr wrap="none">
            <a:spAutoFit/>
          </a:bodyPr>
          <a:lstStyle/>
          <a:p>
            <a:pPr marL="285750" indent="-285750">
              <a:buFont typeface="Wingdings" panose="05000000000000000000" pitchFamily="2" charset="2"/>
              <a:buChar char="Ø"/>
            </a:pPr>
            <a:r>
              <a:rPr lang="en-IN" dirty="0"/>
              <a:t>Changing the Endpoint ID</a:t>
            </a:r>
          </a:p>
        </p:txBody>
      </p:sp>
      <p:sp>
        <p:nvSpPr>
          <p:cNvPr id="9" name="Rectangle 8"/>
          <p:cNvSpPr/>
          <p:nvPr/>
        </p:nvSpPr>
        <p:spPr>
          <a:xfrm>
            <a:off x="1705563" y="3206576"/>
            <a:ext cx="3318537" cy="369332"/>
          </a:xfrm>
          <a:prstGeom prst="rect">
            <a:avLst/>
          </a:prstGeom>
        </p:spPr>
        <p:txBody>
          <a:bodyPr wrap="none">
            <a:spAutoFit/>
          </a:bodyPr>
          <a:lstStyle/>
          <a:p>
            <a:r>
              <a:rPr lang="en-IN" dirty="0"/>
              <a:t>endpoints. beans .id=spring </a:t>
            </a:r>
          </a:p>
        </p:txBody>
      </p:sp>
      <p:sp>
        <p:nvSpPr>
          <p:cNvPr id="12" name="Rectangle 11"/>
          <p:cNvSpPr/>
          <p:nvPr/>
        </p:nvSpPr>
        <p:spPr>
          <a:xfrm>
            <a:off x="681418" y="4131293"/>
            <a:ext cx="5513048" cy="369332"/>
          </a:xfrm>
          <a:prstGeom prst="rect">
            <a:avLst/>
          </a:prstGeom>
        </p:spPr>
        <p:txBody>
          <a:bodyPr wrap="none">
            <a:spAutoFit/>
          </a:bodyPr>
          <a:lstStyle/>
          <a:p>
            <a:pPr marL="285750" indent="-285750">
              <a:buFont typeface="Wingdings" panose="05000000000000000000" pitchFamily="2" charset="2"/>
              <a:buChar char="Ø"/>
            </a:pPr>
            <a:r>
              <a:rPr lang="en-IN" dirty="0"/>
              <a:t> Changing the Management Endpoints Path </a:t>
            </a:r>
          </a:p>
        </p:txBody>
      </p:sp>
      <p:sp>
        <p:nvSpPr>
          <p:cNvPr id="13" name="Rectangle 12"/>
          <p:cNvSpPr/>
          <p:nvPr/>
        </p:nvSpPr>
        <p:spPr>
          <a:xfrm>
            <a:off x="1437863" y="4871344"/>
            <a:ext cx="2741456" cy="369332"/>
          </a:xfrm>
          <a:prstGeom prst="rect">
            <a:avLst/>
          </a:prstGeom>
        </p:spPr>
        <p:txBody>
          <a:bodyPr wrap="none">
            <a:spAutoFit/>
          </a:bodyPr>
          <a:lstStyle/>
          <a:p>
            <a:r>
              <a:rPr lang="en-IN" dirty="0"/>
              <a:t> </a:t>
            </a:r>
            <a:r>
              <a:rPr lang="en-IN" dirty="0" err="1"/>
              <a:t>management.port</a:t>
            </a:r>
            <a:r>
              <a:rPr lang="en-IN" dirty="0"/>
              <a:t>=-1 </a:t>
            </a:r>
          </a:p>
        </p:txBody>
      </p:sp>
    </p:spTree>
    <p:extLst>
      <p:ext uri="{BB962C8B-B14F-4D97-AF65-F5344CB8AC3E}">
        <p14:creationId xmlns:p14="http://schemas.microsoft.com/office/powerpoint/2010/main" val="867786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Boot to the rescue</a:t>
            </a:r>
            <a:endParaRPr lang="en-IN" dirty="0"/>
          </a:p>
        </p:txBody>
      </p:sp>
      <p:sp>
        <p:nvSpPr>
          <p:cNvPr id="3" name="Content Placeholder 2"/>
          <p:cNvSpPr>
            <a:spLocks noGrp="1"/>
          </p:cNvSpPr>
          <p:nvPr>
            <p:ph idx="1"/>
          </p:nvPr>
        </p:nvSpPr>
        <p:spPr>
          <a:xfrm>
            <a:off x="646111" y="1240972"/>
            <a:ext cx="11292847" cy="5007428"/>
          </a:xfrm>
        </p:spPr>
        <p:txBody>
          <a:bodyPr>
            <a:normAutofit fontScale="85000" lnSpcReduction="20000"/>
          </a:bodyPr>
          <a:lstStyle/>
          <a:p>
            <a:pPr marL="0" indent="0">
              <a:buNone/>
            </a:pPr>
            <a:r>
              <a:rPr lang="en-IN" dirty="0"/>
              <a:t>import </a:t>
            </a:r>
            <a:r>
              <a:rPr lang="en-IN" dirty="0" err="1"/>
              <a:t>org.springframework.boot.SpringApplication</a:t>
            </a:r>
            <a:r>
              <a:rPr lang="en-IN" dirty="0"/>
              <a:t>; </a:t>
            </a:r>
          </a:p>
          <a:p>
            <a:pPr marL="0" indent="0">
              <a:buNone/>
            </a:pPr>
            <a:r>
              <a:rPr lang="en-IN" dirty="0" smtClean="0"/>
              <a:t>import </a:t>
            </a:r>
            <a:r>
              <a:rPr lang="en-IN" dirty="0" err="1"/>
              <a:t>org.springframework.boot.autoconfigure.SpringBootApplication</a:t>
            </a:r>
            <a:r>
              <a:rPr lang="en-IN" dirty="0"/>
              <a:t>;  </a:t>
            </a:r>
          </a:p>
          <a:p>
            <a:pPr marL="0" indent="0">
              <a:buNone/>
            </a:pPr>
            <a:endParaRPr lang="en-IN" dirty="0" smtClean="0"/>
          </a:p>
          <a:p>
            <a:pPr marL="0" indent="0">
              <a:buNone/>
            </a:pPr>
            <a:r>
              <a:rPr lang="en-IN" dirty="0" smtClean="0"/>
              <a:t>@</a:t>
            </a:r>
            <a:r>
              <a:rPr lang="en-IN" b="1" dirty="0" err="1"/>
              <a:t>RestController</a:t>
            </a:r>
            <a:r>
              <a:rPr lang="en-IN" b="1" dirty="0"/>
              <a:t> </a:t>
            </a:r>
            <a:r>
              <a:rPr lang="en-IN" b="1" dirty="0" smtClean="0"/>
              <a:t>   </a:t>
            </a:r>
          </a:p>
          <a:p>
            <a:pPr marL="0" indent="0">
              <a:buNone/>
            </a:pPr>
            <a:r>
              <a:rPr lang="en-IN" dirty="0" smtClean="0"/>
              <a:t>@</a:t>
            </a:r>
            <a:r>
              <a:rPr lang="en-IN" b="1" dirty="0" err="1"/>
              <a:t>SpringBootApplication</a:t>
            </a:r>
            <a:r>
              <a:rPr lang="en-IN" b="1" dirty="0"/>
              <a:t> </a:t>
            </a:r>
          </a:p>
          <a:p>
            <a:pPr marL="0" indent="0">
              <a:buNone/>
            </a:pPr>
            <a:r>
              <a:rPr lang="en-IN" dirty="0"/>
              <a:t>  public class </a:t>
            </a:r>
            <a:r>
              <a:rPr lang="en-IN" dirty="0" err="1"/>
              <a:t>SimpleWebApp</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a:t>
            </a:r>
            <a:r>
              <a:rPr lang="en-IN" b="1" dirty="0" err="1"/>
              <a:t>SpringApplication</a:t>
            </a:r>
            <a:r>
              <a:rPr lang="en-IN" dirty="0" err="1"/>
              <a:t>.run</a:t>
            </a:r>
            <a:r>
              <a:rPr lang="en-IN" dirty="0"/>
              <a:t>(</a:t>
            </a:r>
            <a:r>
              <a:rPr lang="en-IN" dirty="0" err="1"/>
              <a:t>SimpleWebApp.class</a:t>
            </a:r>
            <a:r>
              <a:rPr lang="en-IN" dirty="0"/>
              <a:t>, </a:t>
            </a:r>
            <a:r>
              <a:rPr lang="en-IN" dirty="0" err="1"/>
              <a:t>args</a:t>
            </a:r>
            <a:r>
              <a:rPr lang="en-IN" dirty="0"/>
              <a:t>); </a:t>
            </a:r>
          </a:p>
          <a:p>
            <a:pPr marL="0" indent="0">
              <a:buNone/>
            </a:pPr>
            <a:r>
              <a:rPr lang="en-IN" dirty="0"/>
              <a:t>      } </a:t>
            </a:r>
            <a:endParaRPr lang="en-IN" dirty="0" smtClean="0"/>
          </a:p>
          <a:p>
            <a:pPr marL="0" indent="0">
              <a:buNone/>
            </a:pPr>
            <a:endParaRPr lang="en-IN" dirty="0"/>
          </a:p>
          <a:p>
            <a:pPr marL="0" indent="0">
              <a:buNone/>
            </a:pPr>
            <a:r>
              <a:rPr lang="en-IN" dirty="0"/>
              <a:t> @</a:t>
            </a:r>
            <a:r>
              <a:rPr lang="en-IN" b="1" dirty="0" err="1"/>
              <a:t>RequestMapping</a:t>
            </a:r>
            <a:r>
              <a:rPr lang="en-IN" dirty="0"/>
              <a:t>("/") </a:t>
            </a:r>
          </a:p>
          <a:p>
            <a:pPr marL="0" indent="0">
              <a:buNone/>
            </a:pPr>
            <a:r>
              <a:rPr lang="en-IN" dirty="0"/>
              <a:t>          public String greetings(){  </a:t>
            </a:r>
          </a:p>
          <a:p>
            <a:pPr marL="0" indent="0">
              <a:buNone/>
            </a:pPr>
            <a:r>
              <a:rPr lang="en-IN" dirty="0"/>
              <a:t>                  return "&lt;h1&gt; Spring Boot Rocks in </a:t>
            </a:r>
            <a:r>
              <a:rPr lang="en-IN" dirty="0" smtClean="0"/>
              <a:t>Java!&lt;/</a:t>
            </a:r>
            <a:r>
              <a:rPr lang="en-IN" dirty="0"/>
              <a:t>h1&gt;";  </a:t>
            </a:r>
          </a:p>
          <a:p>
            <a:pPr marL="0" indent="0">
              <a:buNone/>
            </a:pPr>
            <a:r>
              <a:rPr lang="en-IN" dirty="0"/>
              <a:t>          } </a:t>
            </a:r>
          </a:p>
          <a:p>
            <a:pPr marL="0" indent="0">
              <a:buNone/>
            </a:pPr>
            <a:r>
              <a:rPr lang="en-IN" dirty="0"/>
              <a:t>  } </a:t>
            </a:r>
          </a:p>
        </p:txBody>
      </p:sp>
    </p:spTree>
    <p:extLst>
      <p:ext uri="{BB962C8B-B14F-4D97-AF65-F5344CB8AC3E}">
        <p14:creationId xmlns:p14="http://schemas.microsoft.com/office/powerpoint/2010/main" val="3925555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Spring Boot to the rescue</a:t>
            </a:r>
            <a:endParaRPr lang="en-IN" dirty="0"/>
          </a:p>
        </p:txBody>
      </p:sp>
      <p:sp>
        <p:nvSpPr>
          <p:cNvPr id="3" name="Content Placeholder 2"/>
          <p:cNvSpPr>
            <a:spLocks noGrp="1"/>
          </p:cNvSpPr>
          <p:nvPr>
            <p:ph idx="1"/>
          </p:nvPr>
        </p:nvSpPr>
        <p:spPr>
          <a:xfrm>
            <a:off x="646111" y="1240972"/>
            <a:ext cx="11292847" cy="5007428"/>
          </a:xfrm>
        </p:spPr>
        <p:txBody>
          <a:bodyPr>
            <a:normAutofit/>
          </a:bodyPr>
          <a:lstStyle/>
          <a:p>
            <a:pPr marL="0" indent="0">
              <a:buNone/>
            </a:pPr>
            <a:r>
              <a:rPr lang="en-IN" dirty="0" err="1"/>
              <a:t>m</a:t>
            </a:r>
            <a:r>
              <a:rPr lang="en-IN" dirty="0" err="1" smtClean="0"/>
              <a:t>vn</a:t>
            </a:r>
            <a:r>
              <a:rPr lang="en-IN" dirty="0" smtClean="0"/>
              <a:t> </a:t>
            </a:r>
            <a:r>
              <a:rPr lang="en-IN" dirty="0" err="1" smtClean="0"/>
              <a:t>spring-boot:run</a:t>
            </a:r>
            <a:endParaRPr lang="en-IN" dirty="0" smtClean="0"/>
          </a:p>
          <a:p>
            <a:pPr marL="0" indent="0">
              <a:buNone/>
            </a:pPr>
            <a:endParaRPr lang="en-IN" dirty="0"/>
          </a:p>
          <a:p>
            <a:r>
              <a:rPr lang="en-IN" dirty="0" smtClean="0"/>
              <a:t>Open </a:t>
            </a:r>
            <a:r>
              <a:rPr lang="en-IN" dirty="0"/>
              <a:t>a browser and point to the URL  http://localhost:8080</a:t>
            </a:r>
            <a:r>
              <a:rPr lang="en-IN" dirty="0" smtClean="0"/>
              <a:t>/</a:t>
            </a:r>
            <a:endParaRPr lang="en-IN" dirty="0"/>
          </a:p>
          <a:p>
            <a:pPr marL="0" indent="0">
              <a:buNone/>
            </a:pPr>
            <a:r>
              <a:rPr lang="en-IN" dirty="0"/>
              <a:t>You should see the message: </a:t>
            </a:r>
            <a:r>
              <a:rPr lang="en-IN" dirty="0" smtClean="0"/>
              <a:t>Spring </a:t>
            </a:r>
            <a:r>
              <a:rPr lang="en-IN" dirty="0"/>
              <a:t>Boot Rocks in </a:t>
            </a:r>
            <a:r>
              <a:rPr lang="en-IN" dirty="0" smtClean="0"/>
              <a:t>Java!.  </a:t>
            </a:r>
            <a:endParaRPr lang="en-IN" dirty="0"/>
          </a:p>
        </p:txBody>
      </p:sp>
    </p:spTree>
    <p:extLst>
      <p:ext uri="{BB962C8B-B14F-4D97-AF65-F5344CB8AC3E}">
        <p14:creationId xmlns:p14="http://schemas.microsoft.com/office/powerpoint/2010/main" val="2183306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cs typeface="Arial" panose="020B0604020202020204" pitchFamily="34" charset="0"/>
              </a:rPr>
              <a:t>Why Spring Boot?</a:t>
            </a:r>
            <a:endParaRPr lang="en-IN" dirty="0"/>
          </a:p>
        </p:txBody>
      </p:sp>
      <p:sp>
        <p:nvSpPr>
          <p:cNvPr id="3" name="Content Placeholder 2"/>
          <p:cNvSpPr>
            <a:spLocks noGrp="1"/>
          </p:cNvSpPr>
          <p:nvPr>
            <p:ph idx="1"/>
          </p:nvPr>
        </p:nvSpPr>
        <p:spPr>
          <a:xfrm>
            <a:off x="484746" y="1626320"/>
            <a:ext cx="11707254" cy="5007428"/>
          </a:xfrm>
        </p:spPr>
        <p:txBody>
          <a:bodyPr>
            <a:normAutofit/>
          </a:bodyPr>
          <a:lstStyle/>
          <a:p>
            <a:pPr marL="0" indent="0">
              <a:buNone/>
            </a:pPr>
            <a:r>
              <a:rPr lang="en-IN" dirty="0"/>
              <a:t> Spring Boot has many features that make it suitable for:  </a:t>
            </a:r>
            <a:endParaRPr lang="en-IN" dirty="0" smtClean="0"/>
          </a:p>
          <a:p>
            <a:pPr marL="0" indent="0">
              <a:buNone/>
            </a:pPr>
            <a:endParaRPr lang="en-IN" dirty="0"/>
          </a:p>
          <a:p>
            <a:pPr marL="0" indent="0">
              <a:buNone/>
            </a:pPr>
            <a:r>
              <a:rPr lang="en-IN" dirty="0"/>
              <a:t>•   </a:t>
            </a:r>
            <a:r>
              <a:rPr lang="en-IN" dirty="0" smtClean="0"/>
              <a:t>Cloud </a:t>
            </a:r>
            <a:r>
              <a:rPr lang="en-IN" dirty="0"/>
              <a:t>Native Applications that follow the 12 factor patterns </a:t>
            </a:r>
            <a:endParaRPr lang="en-IN" dirty="0" smtClean="0"/>
          </a:p>
          <a:p>
            <a:pPr marL="0" indent="0">
              <a:buNone/>
            </a:pPr>
            <a:endParaRPr lang="en-IN" dirty="0" smtClean="0"/>
          </a:p>
          <a:p>
            <a:pPr marL="0" indent="0">
              <a:buNone/>
            </a:pPr>
            <a:r>
              <a:rPr lang="en-IN" dirty="0" smtClean="0"/>
              <a:t>•   </a:t>
            </a:r>
            <a:r>
              <a:rPr lang="en-IN" dirty="0"/>
              <a:t>Productivity increases by reducing time of development and deployment </a:t>
            </a:r>
            <a:endParaRPr lang="en-IN" dirty="0" smtClean="0"/>
          </a:p>
          <a:p>
            <a:pPr marL="0" indent="0">
              <a:buNone/>
            </a:pPr>
            <a:endParaRPr lang="en-IN" dirty="0"/>
          </a:p>
          <a:p>
            <a:pPr marL="0" indent="0">
              <a:buNone/>
            </a:pPr>
            <a:r>
              <a:rPr lang="en-IN" dirty="0"/>
              <a:t>•   Enterprise-production-ready Spring applications </a:t>
            </a:r>
            <a:endParaRPr lang="en-IN" dirty="0" smtClean="0"/>
          </a:p>
          <a:p>
            <a:pPr marL="0" indent="0">
              <a:buNone/>
            </a:pPr>
            <a:endParaRPr lang="en-IN" dirty="0"/>
          </a:p>
          <a:p>
            <a:pPr marL="0" indent="0">
              <a:buNone/>
            </a:pPr>
            <a:r>
              <a:rPr lang="en-IN" dirty="0"/>
              <a:t>•   Non-functional requirements, such as the Spring Boot Actuator (a module </a:t>
            </a:r>
            <a:r>
              <a:rPr lang="en-IN" dirty="0" smtClean="0"/>
              <a:t>	that brings </a:t>
            </a:r>
            <a:r>
              <a:rPr lang="en-IN" dirty="0"/>
              <a:t>metrics, health checks, and management easily) and embedded </a:t>
            </a:r>
            <a:r>
              <a:rPr lang="en-IN" dirty="0" smtClean="0"/>
              <a:t>	containers for </a:t>
            </a:r>
            <a:r>
              <a:rPr lang="en-IN" dirty="0"/>
              <a:t>running web applications (such as Tomcat, Undertow, Jetty, etc.)    </a:t>
            </a:r>
          </a:p>
        </p:txBody>
      </p:sp>
    </p:spTree>
    <p:extLst>
      <p:ext uri="{BB962C8B-B14F-4D97-AF65-F5344CB8AC3E}">
        <p14:creationId xmlns:p14="http://schemas.microsoft.com/office/powerpoint/2010/main" val="29736382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2441</TotalTime>
  <Words>9528</Words>
  <Application>Microsoft Office PowerPoint</Application>
  <PresentationFormat>Widescreen</PresentationFormat>
  <Paragraphs>981</Paragraphs>
  <Slides>66</Slides>
  <Notes>66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ＭＳ Ｐゴシック</vt:lpstr>
      <vt:lpstr>Arial</vt:lpstr>
      <vt:lpstr>Calibri</vt:lpstr>
      <vt:lpstr>Consolas</vt:lpstr>
      <vt:lpstr>Verdana</vt:lpstr>
      <vt:lpstr>Wingdings</vt:lpstr>
      <vt:lpstr>Wingdings 3</vt:lpstr>
      <vt:lpstr>Ion</vt:lpstr>
      <vt:lpstr>Spring Boot</vt:lpstr>
      <vt:lpstr>PowerPoint Presentation</vt:lpstr>
      <vt:lpstr>Introduction to Spring Boot </vt:lpstr>
      <vt:lpstr>Introduction to Spring Boot </vt:lpstr>
      <vt:lpstr>Spring Applications</vt:lpstr>
      <vt:lpstr>Spring Applications</vt:lpstr>
      <vt:lpstr>Spring Boot to the rescue</vt:lpstr>
      <vt:lpstr>Spring Boot to the rescue</vt:lpstr>
      <vt:lpstr>Why Spring Boot?</vt:lpstr>
      <vt:lpstr> Spring Boot Features </vt:lpstr>
      <vt:lpstr> Spring Boot Features </vt:lpstr>
      <vt:lpstr>Spring Boot with Maven</vt:lpstr>
      <vt:lpstr>Spring Boot with Maven</vt:lpstr>
      <vt:lpstr>Spring Boot with Maven</vt:lpstr>
      <vt:lpstr>Spring Boot using External tools</vt:lpstr>
      <vt:lpstr>Spring Boot using External tools</vt:lpstr>
      <vt:lpstr>First Spring Boot application</vt:lpstr>
      <vt:lpstr>First Spring Boot application</vt:lpstr>
      <vt:lpstr>How Spring Boot works</vt:lpstr>
      <vt:lpstr>Auto-Configuration</vt:lpstr>
      <vt:lpstr>Auto-Configuration</vt:lpstr>
      <vt:lpstr>@EnableAutoConfiguration </vt:lpstr>
      <vt:lpstr>@EnableAutoConfiguration</vt:lpstr>
      <vt:lpstr>Deploying Spring Boot</vt:lpstr>
      <vt:lpstr>Spring Boot features</vt:lpstr>
      <vt:lpstr>Spring Boot features</vt:lpstr>
      <vt:lpstr>Spring Boot features</vt:lpstr>
      <vt:lpstr>Application Configuration</vt:lpstr>
      <vt:lpstr>Application Configuration</vt:lpstr>
      <vt:lpstr>Application Configuration</vt:lpstr>
      <vt:lpstr>Application Configuration</vt:lpstr>
      <vt:lpstr>Application Configuration</vt:lpstr>
      <vt:lpstr>Application Configuration</vt:lpstr>
      <vt:lpstr>Application Configuration</vt:lpstr>
      <vt:lpstr>Spring Boot CLI </vt:lpstr>
      <vt:lpstr>Spring Boot CLI</vt:lpstr>
      <vt:lpstr>Spring Boot CLI</vt:lpstr>
      <vt:lpstr>Using Spring with Spring Boot  </vt:lpstr>
      <vt:lpstr>Web Development with Spring Boot </vt:lpstr>
      <vt:lpstr>Spring MVC auto-configuration</vt:lpstr>
      <vt:lpstr>Web Development with Spring Boot </vt:lpstr>
      <vt:lpstr>Web Development with Spring Boot </vt:lpstr>
      <vt:lpstr>Web Development with Spring Boot </vt:lpstr>
      <vt:lpstr>Web Development with Spring Boot </vt:lpstr>
      <vt:lpstr>Web Development with Spring Boot </vt:lpstr>
      <vt:lpstr>Web Development with Spring Boot </vt:lpstr>
      <vt:lpstr>Testing with Spring Boot </vt:lpstr>
      <vt:lpstr>Testing with Spring Boot </vt:lpstr>
      <vt:lpstr>Testing with Spring Boot </vt:lpstr>
      <vt:lpstr>Testing with Spring Boot </vt:lpstr>
      <vt:lpstr>Working with Spring Data Repositories </vt:lpstr>
      <vt:lpstr>Working with Spring Data Repositories </vt:lpstr>
      <vt:lpstr>Working with Spring Data Repositories </vt:lpstr>
      <vt:lpstr>Working with Spring Data Repositories </vt:lpstr>
      <vt:lpstr>Data Access with Spring Boot</vt:lpstr>
      <vt:lpstr>Messaging with Spring Boot</vt:lpstr>
      <vt:lpstr>Messaging with Spring Boot</vt:lpstr>
      <vt:lpstr>Messaging with Spring Boot</vt:lpstr>
      <vt:lpstr>Messaging with Spring Boot</vt:lpstr>
      <vt:lpstr>Messaging with Spring Boot</vt:lpstr>
      <vt:lpstr>Security with Spring Boot</vt:lpstr>
      <vt:lpstr>Security with Spring Boot</vt:lpstr>
      <vt:lpstr>Security with Spring Boot</vt:lpstr>
      <vt:lpstr>Spring Boot Actuator</vt:lpstr>
      <vt:lpstr>Spring Boot Actuator</vt:lpstr>
      <vt:lpstr>Spring Boot Actuator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navkkrnair</dc:creator>
  <cp:lastModifiedBy>navkkrnair</cp:lastModifiedBy>
  <cp:revision>107</cp:revision>
  <dcterms:created xsi:type="dcterms:W3CDTF">2017-05-21T15:16:37Z</dcterms:created>
  <dcterms:modified xsi:type="dcterms:W3CDTF">2018-02-13T02:18:32Z</dcterms:modified>
</cp:coreProperties>
</file>