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7E0E-8ABA-4D09-A5B8-CF82E8DC33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4A25C8A-060C-4DE7-A193-B855E9069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A8B8202-8E88-45E8-B3C7-9026C59020DF}"/>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F737FC08-2908-4A7D-AA16-B385FAD6CF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BB6AD8-6F91-4D8B-B9DF-AAFCA2B71629}"/>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389433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B065-80C0-4A0E-B20E-69DDEE07CCC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0F3420-48F6-4164-B57A-07359BD9C5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00F71E-2A81-4B0D-B546-095824DCB283}"/>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97958309-0204-455B-86CD-23E49A34AD9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72083E-F88A-4CA1-9128-897EF445D028}"/>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108638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2B82A-2C75-47BF-A56C-6927601E1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A8C7DD0-8574-4FC2-9A0A-ABFB491A9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E01DC7-7FFF-4B75-8F52-05D64E57F0D8}"/>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03CD0208-776F-4753-8FF7-1597ABEA24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C84C58-DE4F-4F9D-ACA5-AB675E41D1D5}"/>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351259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AE37-0B37-4AC9-9498-313B7F2F78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F68505F-C265-421F-9C7A-90D477388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4560D6-AAC2-485B-9CC2-91766CB9AEB7}"/>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3B49733E-0FAA-45EA-A9AF-DDC08D637D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9B1F79-FDAB-4519-9DC1-6BB74B8B5888}"/>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205536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6AF3-63A6-4592-B775-BACED975F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A23CEFA-3155-41CE-8C35-B55B624C3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F58FD-A12A-44E0-A838-BBE2D47588D4}"/>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3EDA7E35-1E61-43FC-9FCA-EFE2D0346A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B9C011-DCD5-4E0D-A6D0-208273A78EF9}"/>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89064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A69-439A-4A4A-82EF-9ED3EC14C7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A94935E-0AC2-4BC3-8C88-0E10C1149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61C4492-BA5B-4195-85F8-1EE2D31CF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B30D4DA-038C-4209-B923-5AC0095FD016}"/>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6" name="Footer Placeholder 5">
            <a:extLst>
              <a:ext uri="{FF2B5EF4-FFF2-40B4-BE49-F238E27FC236}">
                <a16:creationId xmlns:a16="http://schemas.microsoft.com/office/drawing/2014/main" id="{E3A945E3-1CF0-46AF-833A-AFD7F9074A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370A33-ACCB-4F39-A930-7534AACFEA32}"/>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31752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D25E-CAB0-4308-A5D9-CEC96880938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5BEF32-CBC5-47DD-98F0-02DFFC4BE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7B646-29C0-4A08-BD38-E143BF558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23B8CEB-01C8-4B63-880A-0E2BB29DA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ABC8D-E931-4AEB-8937-A466C39D5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B8785C-C34B-4C75-8E0E-CC5DB3401F02}"/>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8" name="Footer Placeholder 7">
            <a:extLst>
              <a:ext uri="{FF2B5EF4-FFF2-40B4-BE49-F238E27FC236}">
                <a16:creationId xmlns:a16="http://schemas.microsoft.com/office/drawing/2014/main" id="{59AE8E1B-7EDD-48EC-A1A0-5B052035EBB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BC16823-C66D-46FA-8DD7-44632A532D9A}"/>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26213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4B0F-EC6D-46C0-9BA3-F855971BA4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467AF6D-A86D-45A3-A5DE-3B1DA01D1347}"/>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4" name="Footer Placeholder 3">
            <a:extLst>
              <a:ext uri="{FF2B5EF4-FFF2-40B4-BE49-F238E27FC236}">
                <a16:creationId xmlns:a16="http://schemas.microsoft.com/office/drawing/2014/main" id="{87A42A7B-C968-4D04-96EA-1DC64F573FA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C6273A6-F953-4D54-9CBE-FB68FB9E6011}"/>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65497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CAB88-86ED-4F08-9E62-A602048148BC}"/>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3" name="Footer Placeholder 2">
            <a:extLst>
              <a:ext uri="{FF2B5EF4-FFF2-40B4-BE49-F238E27FC236}">
                <a16:creationId xmlns:a16="http://schemas.microsoft.com/office/drawing/2014/main" id="{87E97186-59A4-431E-BCE4-371AA94083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26C1524-601F-4A20-A611-7B9BB75E74E4}"/>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229957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F051-E5DF-475E-A181-5CA925453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8703845-B79B-429C-A5CF-8EECF394DB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2782D1-8C8A-4F66-B6A9-FAED95B09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398DF-357E-42AA-81EE-522571B39344}"/>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6" name="Footer Placeholder 5">
            <a:extLst>
              <a:ext uri="{FF2B5EF4-FFF2-40B4-BE49-F238E27FC236}">
                <a16:creationId xmlns:a16="http://schemas.microsoft.com/office/drawing/2014/main" id="{B35C7D15-A364-43A0-AFCE-BDEF0962E72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B62E41-B737-4F0C-9584-FE5D58913FF6}"/>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271489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1568-2789-4EB1-8DAA-4D0E1F715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6B15D81-C719-4C34-9E91-016089F9E0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2C28331-AE88-48DC-AF6A-EADFA9EB4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28757-8A12-4283-AD9B-88245F612D36}"/>
              </a:ext>
            </a:extLst>
          </p:cNvPr>
          <p:cNvSpPr>
            <a:spLocks noGrp="1"/>
          </p:cNvSpPr>
          <p:nvPr>
            <p:ph type="dt" sz="half" idx="10"/>
          </p:nvPr>
        </p:nvSpPr>
        <p:spPr/>
        <p:txBody>
          <a:bodyPr/>
          <a:lstStyle/>
          <a:p>
            <a:fld id="{F51847F0-CE8A-4906-9E82-E1231B9A00F2}" type="datetimeFigureOut">
              <a:rPr lang="en-CA" smtClean="0"/>
              <a:t>2019-11-21</a:t>
            </a:fld>
            <a:endParaRPr lang="en-CA"/>
          </a:p>
        </p:txBody>
      </p:sp>
      <p:sp>
        <p:nvSpPr>
          <p:cNvPr id="6" name="Footer Placeholder 5">
            <a:extLst>
              <a:ext uri="{FF2B5EF4-FFF2-40B4-BE49-F238E27FC236}">
                <a16:creationId xmlns:a16="http://schemas.microsoft.com/office/drawing/2014/main" id="{81757044-9D9C-4888-872C-8D99BB496D2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8C1AA8-97B6-4D9B-9A53-A6041C86C5DB}"/>
              </a:ext>
            </a:extLst>
          </p:cNvPr>
          <p:cNvSpPr>
            <a:spLocks noGrp="1"/>
          </p:cNvSpPr>
          <p:nvPr>
            <p:ph type="sldNum" sz="quarter" idx="12"/>
          </p:nvPr>
        </p:nvSpPr>
        <p:spPr/>
        <p:txBody>
          <a:bodyPr/>
          <a:lstStyle/>
          <a:p>
            <a:fld id="{616685FE-4617-4F63-8F29-B4847F05E825}" type="slidenum">
              <a:rPr lang="en-CA" smtClean="0"/>
              <a:t>‹#›</a:t>
            </a:fld>
            <a:endParaRPr lang="en-CA"/>
          </a:p>
        </p:txBody>
      </p:sp>
    </p:spTree>
    <p:extLst>
      <p:ext uri="{BB962C8B-B14F-4D97-AF65-F5344CB8AC3E}">
        <p14:creationId xmlns:p14="http://schemas.microsoft.com/office/powerpoint/2010/main" val="226602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9F14F-60CF-4E48-98D0-F4BADD5F9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AC11E1-915E-40FB-8165-7ED800D66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42EDB1-D342-482C-AF09-E3B5A10AB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847F0-CE8A-4906-9E82-E1231B9A00F2}" type="datetimeFigureOut">
              <a:rPr lang="en-CA" smtClean="0"/>
              <a:t>2019-11-21</a:t>
            </a:fld>
            <a:endParaRPr lang="en-CA"/>
          </a:p>
        </p:txBody>
      </p:sp>
      <p:sp>
        <p:nvSpPr>
          <p:cNvPr id="5" name="Footer Placeholder 4">
            <a:extLst>
              <a:ext uri="{FF2B5EF4-FFF2-40B4-BE49-F238E27FC236}">
                <a16:creationId xmlns:a16="http://schemas.microsoft.com/office/drawing/2014/main" id="{2E95AFA7-09E9-4472-84E3-B03F1C963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87A209-2075-4284-982F-BDB02CE66C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685FE-4617-4F63-8F29-B4847F05E825}" type="slidenum">
              <a:rPr lang="en-CA" smtClean="0"/>
              <a:t>‹#›</a:t>
            </a:fld>
            <a:endParaRPr lang="en-CA"/>
          </a:p>
        </p:txBody>
      </p:sp>
    </p:spTree>
    <p:extLst>
      <p:ext uri="{BB962C8B-B14F-4D97-AF65-F5344CB8AC3E}">
        <p14:creationId xmlns:p14="http://schemas.microsoft.com/office/powerpoint/2010/main" val="386881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E9C4-AB60-4640-8D17-A3445B134D65}"/>
              </a:ext>
            </a:extLst>
          </p:cNvPr>
          <p:cNvSpPr>
            <a:spLocks noGrp="1"/>
          </p:cNvSpPr>
          <p:nvPr>
            <p:ph type="title"/>
          </p:nvPr>
        </p:nvSpPr>
        <p:spPr/>
        <p:txBody>
          <a:bodyPr>
            <a:normAutofit/>
          </a:bodyPr>
          <a:lstStyle/>
          <a:p>
            <a:r>
              <a:rPr lang="en-CA" sz="4400" b="1" dirty="0"/>
              <a:t>Overview</a:t>
            </a:r>
          </a:p>
        </p:txBody>
      </p:sp>
      <p:sp>
        <p:nvSpPr>
          <p:cNvPr id="3" name="Subtitle 2">
            <a:extLst>
              <a:ext uri="{FF2B5EF4-FFF2-40B4-BE49-F238E27FC236}">
                <a16:creationId xmlns:a16="http://schemas.microsoft.com/office/drawing/2014/main" id="{237BC69A-6C02-491F-B034-7030A713C1A6}"/>
              </a:ext>
            </a:extLst>
          </p:cNvPr>
          <p:cNvSpPr>
            <a:spLocks noGrp="1"/>
          </p:cNvSpPr>
          <p:nvPr>
            <p:ph type="body" sz="half" idx="2"/>
          </p:nvPr>
        </p:nvSpPr>
        <p:spPr/>
        <p:txBody>
          <a:bodyPr/>
          <a:lstStyle/>
          <a:p>
            <a:r>
              <a:rPr lang="en-CA" dirty="0"/>
              <a:t>Thanks to our hard work, our company is growing at an exponential pace. We need to keep growing and for that we need to expand our business to new locations.</a:t>
            </a:r>
          </a:p>
        </p:txBody>
      </p:sp>
      <p:sp>
        <p:nvSpPr>
          <p:cNvPr id="5" name="Rectangle 4">
            <a:extLst>
              <a:ext uri="{FF2B5EF4-FFF2-40B4-BE49-F238E27FC236}">
                <a16:creationId xmlns:a16="http://schemas.microsoft.com/office/drawing/2014/main" id="{5EEC5C3B-33CC-49F1-9CE3-0ED31D13E82C}"/>
              </a:ext>
            </a:extLst>
          </p:cNvPr>
          <p:cNvSpPr/>
          <p:nvPr/>
        </p:nvSpPr>
        <p:spPr>
          <a:xfrm>
            <a:off x="6096000" y="1859339"/>
            <a:ext cx="5969198" cy="3139321"/>
          </a:xfrm>
          <a:prstGeom prst="rect">
            <a:avLst/>
          </a:prstGeom>
        </p:spPr>
        <p:txBody>
          <a:bodyPr wrap="none">
            <a:spAutoFit/>
          </a:bodyPr>
          <a:lstStyle/>
          <a:p>
            <a:r>
              <a:rPr lang="en-CA" b="1" dirty="0">
                <a:latin typeface="Calibri" panose="020F0502020204030204" pitchFamily="34" charset="0"/>
                <a:ea typeface="Times New Roman" panose="02020603050405020304" pitchFamily="18" charset="0"/>
                <a:cs typeface="Times New Roman" panose="02020603050405020304" pitchFamily="18" charset="0"/>
              </a:rPr>
              <a:t>What do we need to do?</a:t>
            </a:r>
          </a:p>
          <a:p>
            <a:r>
              <a:rPr lang="en-CA" dirty="0">
                <a:latin typeface="Calibri" panose="020F0502020204030204" pitchFamily="34" charset="0"/>
                <a:ea typeface="Times New Roman" panose="02020603050405020304" pitchFamily="18" charset="0"/>
                <a:cs typeface="Times New Roman" panose="02020603050405020304" pitchFamily="18" charset="0"/>
              </a:rPr>
              <a:t>We need to move our main branch from Montreal to Toronto.</a:t>
            </a:r>
          </a:p>
          <a:p>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CA" b="1" dirty="0">
                <a:latin typeface="Calibri" panose="020F0502020204030204" pitchFamily="34" charset="0"/>
                <a:ea typeface="Times New Roman" panose="02020603050405020304" pitchFamily="18" charset="0"/>
                <a:cs typeface="Times New Roman" panose="02020603050405020304" pitchFamily="18" charset="0"/>
              </a:rPr>
              <a:t>What are the hurdles?</a:t>
            </a:r>
          </a:p>
          <a:p>
            <a:r>
              <a:rPr lang="en-CA" dirty="0">
                <a:latin typeface="Calibri" panose="020F0502020204030204" pitchFamily="34" charset="0"/>
                <a:ea typeface="Times New Roman" panose="02020603050405020304" pitchFamily="18" charset="0"/>
                <a:cs typeface="Times New Roman" panose="02020603050405020304" pitchFamily="18" charset="0"/>
              </a:rPr>
              <a:t>We need to find our new homes, new schools for our kids,</a:t>
            </a:r>
          </a:p>
          <a:p>
            <a:r>
              <a:rPr lang="en-CA" dirty="0">
                <a:latin typeface="Calibri" panose="020F0502020204030204" pitchFamily="34" charset="0"/>
                <a:ea typeface="Times New Roman" panose="02020603050405020304" pitchFamily="18" charset="0"/>
                <a:cs typeface="Times New Roman" panose="02020603050405020304" pitchFamily="18" charset="0"/>
              </a:rPr>
              <a:t>and anything we can think of when moving to a new city.</a:t>
            </a:r>
          </a:p>
          <a:p>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CA" b="1" dirty="0">
                <a:latin typeface="Calibri" panose="020F0502020204030204" pitchFamily="34" charset="0"/>
                <a:ea typeface="Times New Roman" panose="02020603050405020304" pitchFamily="18" charset="0"/>
                <a:cs typeface="Times New Roman" panose="02020603050405020304" pitchFamily="18" charset="0"/>
              </a:rPr>
              <a:t>What is the best way to do it?</a:t>
            </a:r>
          </a:p>
          <a:p>
            <a:r>
              <a:rPr lang="en-CA" dirty="0">
                <a:latin typeface="Calibri" panose="020F0502020204030204" pitchFamily="34" charset="0"/>
                <a:cs typeface="Times New Roman" panose="02020603050405020304" pitchFamily="18" charset="0"/>
              </a:rPr>
              <a:t>Our goal is to make this transition as smooth as possible,</a:t>
            </a:r>
          </a:p>
          <a:p>
            <a:r>
              <a:rPr lang="en-CA" dirty="0">
                <a:latin typeface="Calibri" panose="020F0502020204030204" pitchFamily="34" charset="0"/>
                <a:cs typeface="Times New Roman" panose="02020603050405020304" pitchFamily="18" charset="0"/>
              </a:rPr>
              <a:t>and for that we need things like a good moving bonus,</a:t>
            </a:r>
          </a:p>
          <a:p>
            <a:r>
              <a:rPr lang="en-CA" dirty="0">
                <a:latin typeface="Calibri" panose="020F0502020204030204" pitchFamily="34" charset="0"/>
                <a:cs typeface="Times New Roman" panose="02020603050405020304" pitchFamily="18" charset="0"/>
              </a:rPr>
              <a:t>Enough time and </a:t>
            </a:r>
            <a:r>
              <a:rPr lang="en-CA" dirty="0" err="1">
                <a:latin typeface="Calibri" panose="020F0502020204030204" pitchFamily="34" charset="0"/>
                <a:cs typeface="Times New Roman" panose="02020603050405020304" pitchFamily="18" charset="0"/>
              </a:rPr>
              <a:t>ofcourse</a:t>
            </a:r>
            <a:r>
              <a:rPr lang="en-CA" dirty="0">
                <a:latin typeface="Calibri" panose="020F0502020204030204" pitchFamily="34" charset="0"/>
                <a:cs typeface="Times New Roman" panose="02020603050405020304" pitchFamily="18" charset="0"/>
              </a:rPr>
              <a:t>, an experienced mover.</a:t>
            </a:r>
            <a:endParaRPr lang="en-CA" dirty="0"/>
          </a:p>
        </p:txBody>
      </p:sp>
    </p:spTree>
    <p:extLst>
      <p:ext uri="{BB962C8B-B14F-4D97-AF65-F5344CB8AC3E}">
        <p14:creationId xmlns:p14="http://schemas.microsoft.com/office/powerpoint/2010/main" val="276285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6966-A0D5-429C-B966-653C577909C1}"/>
              </a:ext>
            </a:extLst>
          </p:cNvPr>
          <p:cNvSpPr>
            <a:spLocks noGrp="1"/>
          </p:cNvSpPr>
          <p:nvPr>
            <p:ph type="ctrTitle"/>
          </p:nvPr>
        </p:nvSpPr>
        <p:spPr>
          <a:xfrm>
            <a:off x="618478" y="563070"/>
            <a:ext cx="2781670" cy="848480"/>
          </a:xfrm>
        </p:spPr>
        <p:txBody>
          <a:bodyPr>
            <a:normAutofit/>
          </a:bodyPr>
          <a:lstStyle/>
          <a:p>
            <a:r>
              <a:rPr lang="en-CA" sz="4400" b="1" dirty="0"/>
              <a:t>Analysis</a:t>
            </a:r>
          </a:p>
        </p:txBody>
      </p:sp>
      <p:sp>
        <p:nvSpPr>
          <p:cNvPr id="3" name="Subtitle 2">
            <a:extLst>
              <a:ext uri="{FF2B5EF4-FFF2-40B4-BE49-F238E27FC236}">
                <a16:creationId xmlns:a16="http://schemas.microsoft.com/office/drawing/2014/main" id="{A874DDD8-CE86-4D08-904A-6D6C65277DEB}"/>
              </a:ext>
            </a:extLst>
          </p:cNvPr>
          <p:cNvSpPr>
            <a:spLocks noGrp="1"/>
          </p:cNvSpPr>
          <p:nvPr>
            <p:ph type="subTitle" idx="1"/>
          </p:nvPr>
        </p:nvSpPr>
        <p:spPr>
          <a:xfrm>
            <a:off x="618478" y="1411550"/>
            <a:ext cx="4251961" cy="395044"/>
          </a:xfrm>
        </p:spPr>
        <p:txBody>
          <a:bodyPr>
            <a:normAutofit lnSpcReduction="10000"/>
          </a:bodyPr>
          <a:lstStyle/>
          <a:p>
            <a:r>
              <a:rPr lang="en-CA" dirty="0"/>
              <a:t>Why do we need to move?</a:t>
            </a:r>
          </a:p>
          <a:p>
            <a:endParaRPr lang="en-CA" dirty="0"/>
          </a:p>
        </p:txBody>
      </p:sp>
      <p:graphicFrame>
        <p:nvGraphicFramePr>
          <p:cNvPr id="4" name="Table 4">
            <a:extLst>
              <a:ext uri="{FF2B5EF4-FFF2-40B4-BE49-F238E27FC236}">
                <a16:creationId xmlns:a16="http://schemas.microsoft.com/office/drawing/2014/main" id="{59C16534-ED8A-499A-8B74-1A8E7D36A10E}"/>
              </a:ext>
            </a:extLst>
          </p:cNvPr>
          <p:cNvGraphicFramePr>
            <a:graphicFrameLocks noGrp="1"/>
          </p:cNvGraphicFramePr>
          <p:nvPr>
            <p:extLst>
              <p:ext uri="{D42A27DB-BD31-4B8C-83A1-F6EECF244321}">
                <p14:modId xmlns:p14="http://schemas.microsoft.com/office/powerpoint/2010/main" val="912565302"/>
              </p:ext>
            </p:extLst>
          </p:nvPr>
        </p:nvGraphicFramePr>
        <p:xfrm>
          <a:off x="1116622" y="2048256"/>
          <a:ext cx="10679137" cy="4109838"/>
        </p:xfrm>
        <a:graphic>
          <a:graphicData uri="http://schemas.openxmlformats.org/drawingml/2006/table">
            <a:tbl>
              <a:tblPr firstRow="1" bandRow="1">
                <a:tableStyleId>{5C22544A-7EE6-4342-B048-85BDC9FD1C3A}</a:tableStyleId>
              </a:tblPr>
              <a:tblGrid>
                <a:gridCol w="1869362">
                  <a:extLst>
                    <a:ext uri="{9D8B030D-6E8A-4147-A177-3AD203B41FA5}">
                      <a16:colId xmlns:a16="http://schemas.microsoft.com/office/drawing/2014/main" val="4205186280"/>
                    </a:ext>
                  </a:extLst>
                </a:gridCol>
                <a:gridCol w="4557816">
                  <a:extLst>
                    <a:ext uri="{9D8B030D-6E8A-4147-A177-3AD203B41FA5}">
                      <a16:colId xmlns:a16="http://schemas.microsoft.com/office/drawing/2014/main" val="577090468"/>
                    </a:ext>
                  </a:extLst>
                </a:gridCol>
                <a:gridCol w="4251959">
                  <a:extLst>
                    <a:ext uri="{9D8B030D-6E8A-4147-A177-3AD203B41FA5}">
                      <a16:colId xmlns:a16="http://schemas.microsoft.com/office/drawing/2014/main" val="2703124471"/>
                    </a:ext>
                  </a:extLst>
                </a:gridCol>
              </a:tblGrid>
              <a:tr h="530352">
                <a:tc>
                  <a:txBody>
                    <a:bodyPr/>
                    <a:lstStyle/>
                    <a:p>
                      <a:pPr algn="ctr"/>
                      <a:r>
                        <a:rPr lang="en-CA" sz="2800" dirty="0"/>
                        <a:t>Factors</a:t>
                      </a:r>
                    </a:p>
                  </a:txBody>
                  <a:tcPr/>
                </a:tc>
                <a:tc>
                  <a:txBody>
                    <a:bodyPr/>
                    <a:lstStyle/>
                    <a:p>
                      <a:pPr algn="ctr"/>
                      <a:r>
                        <a:rPr lang="en-CA" sz="2800" dirty="0"/>
                        <a:t>Toronto</a:t>
                      </a:r>
                    </a:p>
                  </a:txBody>
                  <a:tcPr/>
                </a:tc>
                <a:tc>
                  <a:txBody>
                    <a:bodyPr/>
                    <a:lstStyle/>
                    <a:p>
                      <a:pPr algn="ctr"/>
                      <a:r>
                        <a:rPr lang="en-CA" sz="2800" dirty="0"/>
                        <a:t>Montreal</a:t>
                      </a:r>
                    </a:p>
                  </a:txBody>
                  <a:tcPr/>
                </a:tc>
                <a:extLst>
                  <a:ext uri="{0D108BD9-81ED-4DB2-BD59-A6C34878D82A}">
                    <a16:rowId xmlns:a16="http://schemas.microsoft.com/office/drawing/2014/main" val="2436795937"/>
                  </a:ext>
                </a:extLst>
              </a:tr>
              <a:tr h="644522">
                <a:tc>
                  <a:txBody>
                    <a:bodyPr/>
                    <a:lstStyle/>
                    <a:p>
                      <a:r>
                        <a:rPr lang="en-CA" sz="1600" dirty="0"/>
                        <a:t>Tax rates</a:t>
                      </a:r>
                    </a:p>
                  </a:txBody>
                  <a:tcPr/>
                </a:tc>
                <a:tc>
                  <a:txBody>
                    <a:bodyPr/>
                    <a:lstStyle/>
                    <a:p>
                      <a:r>
                        <a:rPr lang="en-CA" sz="1600" dirty="0"/>
                        <a:t>Our business could save at least a million on taxes if we move to Toronto</a:t>
                      </a:r>
                    </a:p>
                  </a:txBody>
                  <a:tcPr/>
                </a:tc>
                <a:tc>
                  <a:txBody>
                    <a:bodyPr/>
                    <a:lstStyle/>
                    <a:p>
                      <a:r>
                        <a:rPr lang="en-CA" sz="1600" dirty="0"/>
                        <a:t>Unfortunately, Quebec has one of the highest tax rates and it’s unlikely to change any time soon.</a:t>
                      </a:r>
                    </a:p>
                  </a:txBody>
                  <a:tcPr/>
                </a:tc>
                <a:extLst>
                  <a:ext uri="{0D108BD9-81ED-4DB2-BD59-A6C34878D82A}">
                    <a16:rowId xmlns:a16="http://schemas.microsoft.com/office/drawing/2014/main" val="3277924781"/>
                  </a:ext>
                </a:extLst>
              </a:tr>
              <a:tr h="644522">
                <a:tc>
                  <a:txBody>
                    <a:bodyPr/>
                    <a:lstStyle/>
                    <a:p>
                      <a:r>
                        <a:rPr lang="en-CA" sz="1600" dirty="0"/>
                        <a:t>Location</a:t>
                      </a:r>
                    </a:p>
                  </a:txBody>
                  <a:tcPr/>
                </a:tc>
                <a:tc>
                  <a:txBody>
                    <a:bodyPr/>
                    <a:lstStyle/>
                    <a:p>
                      <a:r>
                        <a:rPr lang="en-CA" sz="1600" dirty="0"/>
                        <a:t>We need a big city to expand our business. Since GTA is full of businesses we are likely to get more clients.</a:t>
                      </a:r>
                    </a:p>
                  </a:txBody>
                  <a:tcPr/>
                </a:tc>
                <a:tc>
                  <a:txBody>
                    <a:bodyPr/>
                    <a:lstStyle/>
                    <a:p>
                      <a:r>
                        <a:rPr lang="en-CA" sz="1600" dirty="0"/>
                        <a:t>We have maxed out our growth in Montreal. Almost all the major tech companies in Montreal are our clients now.</a:t>
                      </a:r>
                    </a:p>
                  </a:txBody>
                  <a:tcPr/>
                </a:tc>
                <a:extLst>
                  <a:ext uri="{0D108BD9-81ED-4DB2-BD59-A6C34878D82A}">
                    <a16:rowId xmlns:a16="http://schemas.microsoft.com/office/drawing/2014/main" val="4162505625"/>
                  </a:ext>
                </a:extLst>
              </a:tr>
              <a:tr h="644522">
                <a:tc>
                  <a:txBody>
                    <a:bodyPr/>
                    <a:lstStyle/>
                    <a:p>
                      <a:r>
                        <a:rPr lang="en-CA" sz="1600" dirty="0"/>
                        <a:t>Transportation</a:t>
                      </a:r>
                    </a:p>
                  </a:txBody>
                  <a:tcPr/>
                </a:tc>
                <a:tc>
                  <a:txBody>
                    <a:bodyPr/>
                    <a:lstStyle/>
                    <a:p>
                      <a:r>
                        <a:rPr lang="en-CA" sz="1600" dirty="0"/>
                        <a:t>Transportation is better in Toronto. More number of air ports&amp; highways, Efficient public transport etc. will help our business. </a:t>
                      </a:r>
                    </a:p>
                  </a:txBody>
                  <a:tcPr/>
                </a:tc>
                <a:tc>
                  <a:txBody>
                    <a:bodyPr/>
                    <a:lstStyle/>
                    <a:p>
                      <a:r>
                        <a:rPr lang="en-CA" sz="1600" dirty="0"/>
                        <a:t>Montreal, since it’s not as big as Toronto, have some limitations when it come to transportation.</a:t>
                      </a:r>
                    </a:p>
                  </a:txBody>
                  <a:tcPr/>
                </a:tc>
                <a:extLst>
                  <a:ext uri="{0D108BD9-81ED-4DB2-BD59-A6C34878D82A}">
                    <a16:rowId xmlns:a16="http://schemas.microsoft.com/office/drawing/2014/main" val="3632697361"/>
                  </a:ext>
                </a:extLst>
              </a:tr>
              <a:tr h="644522">
                <a:tc>
                  <a:txBody>
                    <a:bodyPr/>
                    <a:lstStyle/>
                    <a:p>
                      <a:r>
                        <a:rPr lang="en-CA" sz="1600" dirty="0"/>
                        <a:t>Business friendly environment</a:t>
                      </a:r>
                    </a:p>
                  </a:txBody>
                  <a:tcPr/>
                </a:tc>
                <a:tc>
                  <a:txBody>
                    <a:bodyPr/>
                    <a:lstStyle/>
                    <a:p>
                      <a:r>
                        <a:rPr lang="en-CA" sz="1600" dirty="0"/>
                        <a:t>Toronto secured the number one spot for business friendliness among other major cities in Canada.</a:t>
                      </a:r>
                    </a:p>
                  </a:txBody>
                  <a:tcPr/>
                </a:tc>
                <a:tc>
                  <a:txBody>
                    <a:bodyPr/>
                    <a:lstStyle/>
                    <a:p>
                      <a:pPr algn="l"/>
                      <a:r>
                        <a:rPr lang="en-CA" sz="1600" dirty="0"/>
                        <a:t>Montreal has unfortunately a lot of regulations, which we are having difficulties with.</a:t>
                      </a:r>
                    </a:p>
                  </a:txBody>
                  <a:tcPr/>
                </a:tc>
                <a:extLst>
                  <a:ext uri="{0D108BD9-81ED-4DB2-BD59-A6C34878D82A}">
                    <a16:rowId xmlns:a16="http://schemas.microsoft.com/office/drawing/2014/main" val="548851321"/>
                  </a:ext>
                </a:extLst>
              </a:tr>
              <a:tr h="644522">
                <a:tc>
                  <a:txBody>
                    <a:bodyPr/>
                    <a:lstStyle/>
                    <a:p>
                      <a:r>
                        <a:rPr lang="en-CA" sz="1600" dirty="0"/>
                        <a:t>Skilled workers</a:t>
                      </a:r>
                    </a:p>
                  </a:txBody>
                  <a:tcPr/>
                </a:tc>
                <a:tc>
                  <a:txBody>
                    <a:bodyPr/>
                    <a:lstStyle/>
                    <a:p>
                      <a:r>
                        <a:rPr lang="en-CA" sz="1600" dirty="0"/>
                        <a:t>We are likely to get more skilled workers in Toronto, since it’s a bigger city.</a:t>
                      </a:r>
                    </a:p>
                  </a:txBody>
                  <a:tcPr/>
                </a:tc>
                <a:tc>
                  <a:txBody>
                    <a:bodyPr/>
                    <a:lstStyle/>
                    <a:p>
                      <a:r>
                        <a:rPr lang="en-CA" sz="1600" dirty="0"/>
                        <a:t>We are having difficulties in finding workers with proper skillsets here in Montreal.</a:t>
                      </a:r>
                    </a:p>
                  </a:txBody>
                  <a:tcPr/>
                </a:tc>
                <a:extLst>
                  <a:ext uri="{0D108BD9-81ED-4DB2-BD59-A6C34878D82A}">
                    <a16:rowId xmlns:a16="http://schemas.microsoft.com/office/drawing/2014/main" val="3616003301"/>
                  </a:ext>
                </a:extLst>
              </a:tr>
            </a:tbl>
          </a:graphicData>
        </a:graphic>
      </p:graphicFrame>
    </p:spTree>
    <p:extLst>
      <p:ext uri="{BB962C8B-B14F-4D97-AF65-F5344CB8AC3E}">
        <p14:creationId xmlns:p14="http://schemas.microsoft.com/office/powerpoint/2010/main" val="133459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935D19-AD10-4309-9F21-E11CF8EE3248}"/>
              </a:ext>
            </a:extLst>
          </p:cNvPr>
          <p:cNvSpPr txBox="1"/>
          <p:nvPr/>
        </p:nvSpPr>
        <p:spPr>
          <a:xfrm>
            <a:off x="0" y="0"/>
            <a:ext cx="12192000" cy="3508653"/>
          </a:xfrm>
          <a:prstGeom prst="rect">
            <a:avLst/>
          </a:prstGeom>
          <a:solidFill>
            <a:schemeClr val="bg1"/>
          </a:solidFill>
        </p:spPr>
        <p:txBody>
          <a:bodyPr wrap="square" rtlCol="0">
            <a:spAutoFit/>
          </a:bodyPr>
          <a:lstStyle/>
          <a:p>
            <a:endParaRPr lang="en-CA" sz="4400" dirty="0"/>
          </a:p>
          <a:p>
            <a:endParaRPr lang="en-CA" sz="1400" dirty="0"/>
          </a:p>
          <a:p>
            <a:r>
              <a:rPr lang="en-CA" sz="2000" b="1" dirty="0"/>
              <a:t>How it will benefit our employees?                                                                        How it will benefit our business?</a:t>
            </a:r>
          </a:p>
          <a:p>
            <a:endParaRPr lang="en-CA" sz="2000" dirty="0"/>
          </a:p>
          <a:p>
            <a:endParaRPr lang="en-CA" sz="2000" dirty="0"/>
          </a:p>
          <a:p>
            <a:endParaRPr lang="en-CA" sz="2000" dirty="0"/>
          </a:p>
          <a:p>
            <a:endParaRPr lang="en-CA" sz="2000" dirty="0"/>
          </a:p>
          <a:p>
            <a:endParaRPr lang="en-CA" sz="2000" dirty="0"/>
          </a:p>
          <a:p>
            <a:endParaRPr lang="en-CA" sz="4400" dirty="0"/>
          </a:p>
        </p:txBody>
      </p:sp>
      <p:pic>
        <p:nvPicPr>
          <p:cNvPr id="9" name="Picture 8">
            <a:extLst>
              <a:ext uri="{FF2B5EF4-FFF2-40B4-BE49-F238E27FC236}">
                <a16:creationId xmlns:a16="http://schemas.microsoft.com/office/drawing/2014/main" id="{BB43B6B2-975A-417F-9ABF-7A2404970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972"/>
            <a:ext cx="6069057" cy="3986056"/>
          </a:xfrm>
          <a:prstGeom prst="rect">
            <a:avLst/>
          </a:prstGeom>
        </p:spPr>
      </p:pic>
      <p:cxnSp>
        <p:nvCxnSpPr>
          <p:cNvPr id="17" name="Straight Connector 16">
            <a:extLst>
              <a:ext uri="{FF2B5EF4-FFF2-40B4-BE49-F238E27FC236}">
                <a16:creationId xmlns:a16="http://schemas.microsoft.com/office/drawing/2014/main" id="{46272AD1-2108-4A42-8DEA-24702C9AC8C6}"/>
              </a:ext>
            </a:extLst>
          </p:cNvPr>
          <p:cNvCxnSpPr>
            <a:cxnSpLocks/>
          </p:cNvCxnSpPr>
          <p:nvPr/>
        </p:nvCxnSpPr>
        <p:spPr>
          <a:xfrm>
            <a:off x="6084163" y="0"/>
            <a:ext cx="0"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D1BB590-F2CB-4E99-A4F8-47F87D3CB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37" y="1435972"/>
            <a:ext cx="5726089" cy="4162898"/>
          </a:xfrm>
          <a:prstGeom prst="rect">
            <a:avLst/>
          </a:prstGeom>
        </p:spPr>
      </p:pic>
    </p:spTree>
    <p:extLst>
      <p:ext uri="{BB962C8B-B14F-4D97-AF65-F5344CB8AC3E}">
        <p14:creationId xmlns:p14="http://schemas.microsoft.com/office/powerpoint/2010/main" val="288299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C9B0FC-DE56-4359-9C02-CE928F319C25}"/>
              </a:ext>
            </a:extLst>
          </p:cNvPr>
          <p:cNvSpPr txBox="1"/>
          <p:nvPr/>
        </p:nvSpPr>
        <p:spPr>
          <a:xfrm>
            <a:off x="683514" y="805291"/>
            <a:ext cx="10387584" cy="2708434"/>
          </a:xfrm>
          <a:prstGeom prst="rect">
            <a:avLst/>
          </a:prstGeom>
          <a:noFill/>
        </p:spPr>
        <p:txBody>
          <a:bodyPr wrap="square" rtlCol="0">
            <a:spAutoFit/>
          </a:bodyPr>
          <a:lstStyle/>
          <a:p>
            <a:r>
              <a:rPr lang="en-CA" sz="4400" dirty="0"/>
              <a:t>Points</a:t>
            </a:r>
          </a:p>
          <a:p>
            <a:r>
              <a:rPr lang="en-CA" dirty="0"/>
              <a:t>Timelines&amp; Targets</a:t>
            </a:r>
          </a:p>
          <a:p>
            <a:endParaRPr lang="en-CA" dirty="0"/>
          </a:p>
          <a:p>
            <a:endParaRPr lang="en-CA" dirty="0"/>
          </a:p>
          <a:p>
            <a:endParaRPr lang="en-CA" dirty="0"/>
          </a:p>
          <a:p>
            <a:endParaRPr lang="en-CA" dirty="0"/>
          </a:p>
          <a:p>
            <a:endParaRPr lang="en-CA" dirty="0"/>
          </a:p>
          <a:p>
            <a:endParaRPr lang="en-CA" dirty="0"/>
          </a:p>
        </p:txBody>
      </p:sp>
      <p:sp>
        <p:nvSpPr>
          <p:cNvPr id="3" name="Rectangle 2">
            <a:extLst>
              <a:ext uri="{FF2B5EF4-FFF2-40B4-BE49-F238E27FC236}">
                <a16:creationId xmlns:a16="http://schemas.microsoft.com/office/drawing/2014/main" id="{D8C00EFF-405B-4988-9FAA-D22316983803}"/>
              </a:ext>
            </a:extLst>
          </p:cNvPr>
          <p:cNvSpPr/>
          <p:nvPr/>
        </p:nvSpPr>
        <p:spPr>
          <a:xfrm>
            <a:off x="932688" y="2286000"/>
            <a:ext cx="2468880" cy="749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2010</a:t>
            </a:r>
          </a:p>
          <a:p>
            <a:pPr algn="ctr"/>
            <a:r>
              <a:rPr lang="en-CA" dirty="0"/>
              <a:t>Business started in Montreal.</a:t>
            </a:r>
          </a:p>
        </p:txBody>
      </p:sp>
      <p:sp>
        <p:nvSpPr>
          <p:cNvPr id="4" name="Rectangle 3">
            <a:extLst>
              <a:ext uri="{FF2B5EF4-FFF2-40B4-BE49-F238E27FC236}">
                <a16:creationId xmlns:a16="http://schemas.microsoft.com/office/drawing/2014/main" id="{B81FA8DB-22FF-4061-A561-8336754CFA13}"/>
              </a:ext>
            </a:extLst>
          </p:cNvPr>
          <p:cNvSpPr/>
          <p:nvPr/>
        </p:nvSpPr>
        <p:spPr>
          <a:xfrm>
            <a:off x="5002149" y="2305050"/>
            <a:ext cx="2548128" cy="749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2015</a:t>
            </a:r>
          </a:p>
          <a:p>
            <a:pPr algn="ctr"/>
            <a:r>
              <a:rPr lang="en-CA" dirty="0"/>
              <a:t>2</a:t>
            </a:r>
            <a:r>
              <a:rPr lang="en-CA" baseline="30000" dirty="0"/>
              <a:t>nd</a:t>
            </a:r>
            <a:r>
              <a:rPr lang="en-CA" dirty="0"/>
              <a:t> Branch opened in Montreal</a:t>
            </a:r>
          </a:p>
        </p:txBody>
      </p:sp>
      <p:sp>
        <p:nvSpPr>
          <p:cNvPr id="5" name="Arrow: Right 4">
            <a:extLst>
              <a:ext uri="{FF2B5EF4-FFF2-40B4-BE49-F238E27FC236}">
                <a16:creationId xmlns:a16="http://schemas.microsoft.com/office/drawing/2014/main" id="{3CB4FD28-941E-4FF7-B5D4-54EFEFD8A50C}"/>
              </a:ext>
            </a:extLst>
          </p:cNvPr>
          <p:cNvSpPr/>
          <p:nvPr/>
        </p:nvSpPr>
        <p:spPr>
          <a:xfrm>
            <a:off x="3650742" y="2569464"/>
            <a:ext cx="1026033" cy="25946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B5EA1230-9360-435A-AD43-013441D68A4D}"/>
              </a:ext>
            </a:extLst>
          </p:cNvPr>
          <p:cNvSpPr/>
          <p:nvPr/>
        </p:nvSpPr>
        <p:spPr>
          <a:xfrm>
            <a:off x="5958840" y="3155061"/>
            <a:ext cx="274320" cy="170992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E44B1921-BD93-4D47-A8AA-0B28CCDEB990}"/>
              </a:ext>
            </a:extLst>
          </p:cNvPr>
          <p:cNvSpPr/>
          <p:nvPr/>
        </p:nvSpPr>
        <p:spPr>
          <a:xfrm>
            <a:off x="5081397" y="4965192"/>
            <a:ext cx="2468880" cy="749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2020</a:t>
            </a:r>
          </a:p>
          <a:p>
            <a:pPr algn="ctr"/>
            <a:r>
              <a:rPr lang="en-CA" dirty="0"/>
              <a:t>Main branch to be moved to Toronto</a:t>
            </a:r>
          </a:p>
        </p:txBody>
      </p:sp>
      <p:sp>
        <p:nvSpPr>
          <p:cNvPr id="9" name="Arrow: Right 8">
            <a:extLst>
              <a:ext uri="{FF2B5EF4-FFF2-40B4-BE49-F238E27FC236}">
                <a16:creationId xmlns:a16="http://schemas.microsoft.com/office/drawing/2014/main" id="{F20853EF-1971-43EA-B1AF-8084B3B872B9}"/>
              </a:ext>
            </a:extLst>
          </p:cNvPr>
          <p:cNvSpPr/>
          <p:nvPr/>
        </p:nvSpPr>
        <p:spPr>
          <a:xfrm>
            <a:off x="7736967" y="5238750"/>
            <a:ext cx="930783" cy="24307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C9EEC988-4E80-491B-88C1-B62665CF6703}"/>
              </a:ext>
            </a:extLst>
          </p:cNvPr>
          <p:cNvSpPr/>
          <p:nvPr/>
        </p:nvSpPr>
        <p:spPr>
          <a:xfrm>
            <a:off x="8854440" y="4985385"/>
            <a:ext cx="2548128" cy="74980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2022</a:t>
            </a:r>
          </a:p>
          <a:p>
            <a:pPr algn="ctr"/>
            <a:r>
              <a:rPr lang="en-CA" dirty="0"/>
              <a:t>4th Branch to be opened in </a:t>
            </a:r>
            <a:r>
              <a:rPr lang="en-CA" dirty="0" err="1"/>
              <a:t>Newyork</a:t>
            </a:r>
            <a:r>
              <a:rPr lang="en-CA" dirty="0"/>
              <a:t>, US</a:t>
            </a:r>
          </a:p>
        </p:txBody>
      </p:sp>
    </p:spTree>
    <p:extLst>
      <p:ext uri="{BB962C8B-B14F-4D97-AF65-F5344CB8AC3E}">
        <p14:creationId xmlns:p14="http://schemas.microsoft.com/office/powerpoint/2010/main" val="141420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078AA-422E-4245-9461-06BECB66DC6E}"/>
              </a:ext>
            </a:extLst>
          </p:cNvPr>
          <p:cNvSpPr txBox="1"/>
          <p:nvPr/>
        </p:nvSpPr>
        <p:spPr>
          <a:xfrm>
            <a:off x="809625" y="590550"/>
            <a:ext cx="10744200" cy="4985980"/>
          </a:xfrm>
          <a:prstGeom prst="rect">
            <a:avLst/>
          </a:prstGeom>
          <a:noFill/>
        </p:spPr>
        <p:txBody>
          <a:bodyPr wrap="square" rtlCol="0">
            <a:spAutoFit/>
          </a:bodyPr>
          <a:lstStyle/>
          <a:p>
            <a:r>
              <a:rPr lang="en-CA" sz="4400" dirty="0"/>
              <a:t>Recommendation</a:t>
            </a:r>
          </a:p>
          <a:p>
            <a:endParaRPr lang="en-CA" dirty="0"/>
          </a:p>
          <a:p>
            <a:endParaRPr lang="en-CA" dirty="0"/>
          </a:p>
          <a:p>
            <a:r>
              <a:rPr lang="en-CA" sz="2000" dirty="0"/>
              <a:t>All our data analysis shows that we need to expand our business in order to keep up our current growth rate. We have made clients with most of the tech companies here in Montreal. It has been 5 years since we have opened up a new branch. Our reserves is at all time high and our company is in it’s best shape. This is the time to make a move.</a:t>
            </a:r>
          </a:p>
          <a:p>
            <a:endParaRPr lang="en-CA" sz="2000" dirty="0"/>
          </a:p>
          <a:p>
            <a:r>
              <a:rPr lang="en-CA" sz="2000" dirty="0"/>
              <a:t>Since Toronto is the business capital of Canada, and the biggest city in Canada, it seems to be an optimal choice for our expansion. Our business team has considered other major cities in Canada, including Alberta and Vancouver for expansion, but Toronto remained the most appropriate Location.</a:t>
            </a:r>
          </a:p>
          <a:p>
            <a:endParaRPr lang="en-CA" sz="2000" dirty="0"/>
          </a:p>
          <a:p>
            <a:r>
              <a:rPr lang="en-CA" sz="2000" dirty="0"/>
              <a:t>We have plans to expand our business to US before 2022, and for that we need to be operational from a more Internationally accessible location, hence Toronto tops the chart.</a:t>
            </a:r>
          </a:p>
          <a:p>
            <a:endParaRPr lang="en-CA" dirty="0"/>
          </a:p>
        </p:txBody>
      </p:sp>
    </p:spTree>
    <p:extLst>
      <p:ext uri="{BB962C8B-B14F-4D97-AF65-F5344CB8AC3E}">
        <p14:creationId xmlns:p14="http://schemas.microsoft.com/office/powerpoint/2010/main" val="3059438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542</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Overview</vt:lpstr>
      <vt:lpstr>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vinod vijayaraghavan</dc:creator>
  <cp:lastModifiedBy>vinod vijayaraghavan</cp:lastModifiedBy>
  <cp:revision>24</cp:revision>
  <dcterms:created xsi:type="dcterms:W3CDTF">2019-11-21T23:28:04Z</dcterms:created>
  <dcterms:modified xsi:type="dcterms:W3CDTF">2019-11-22T08:24:11Z</dcterms:modified>
</cp:coreProperties>
</file>