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CE77CF-2371-4AE2-B112-55DD92899E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D5F9CD09-4011-4608-9CBE-1AAEDC043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4D7B51-028C-4CE5-B7C6-97536CC535C2}" type="datetimeFigureOut">
              <a:rPr lang="en-CA" smtClean="0"/>
              <a:t>2019-11-28</a:t>
            </a:fld>
            <a:endParaRPr lang="en-CA"/>
          </a:p>
        </p:txBody>
      </p:sp>
      <p:sp>
        <p:nvSpPr>
          <p:cNvPr id="4" name="Footer Placeholder 3">
            <a:extLst>
              <a:ext uri="{FF2B5EF4-FFF2-40B4-BE49-F238E27FC236}">
                <a16:creationId xmlns:a16="http://schemas.microsoft.com/office/drawing/2014/main" id="{64DB3845-7EC1-4025-A47F-B6B71E89DC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2B17C62A-88F7-4B2E-825F-EA1A635A6A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8FAF35-C77A-4B47-828A-04E10E90DE01}" type="slidenum">
              <a:rPr lang="en-CA" smtClean="0"/>
              <a:t>‹#›</a:t>
            </a:fld>
            <a:endParaRPr lang="en-CA"/>
          </a:p>
        </p:txBody>
      </p:sp>
    </p:spTree>
    <p:extLst>
      <p:ext uri="{BB962C8B-B14F-4D97-AF65-F5344CB8AC3E}">
        <p14:creationId xmlns:p14="http://schemas.microsoft.com/office/powerpoint/2010/main" val="20585083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0528-F792-4897-98D4-D2B56A98F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8C1DF90-C8E6-4EDF-A084-0B4CDA8EF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E8F5194-2F35-4ED3-A4FB-E3CCD8C46803}"/>
              </a:ext>
            </a:extLst>
          </p:cNvPr>
          <p:cNvSpPr>
            <a:spLocks noGrp="1"/>
          </p:cNvSpPr>
          <p:nvPr>
            <p:ph type="dt" sz="half" idx="10"/>
          </p:nvPr>
        </p:nvSpPr>
        <p:spPr/>
        <p:txBody>
          <a:bodyPr/>
          <a:lstStyle/>
          <a:p>
            <a:fld id="{590D3FEE-9B67-477A-825D-61D15B71F75D}" type="datetimeFigureOut">
              <a:rPr lang="en-CA" smtClean="0"/>
              <a:t>2019-11-28</a:t>
            </a:fld>
            <a:endParaRPr lang="en-CA"/>
          </a:p>
        </p:txBody>
      </p:sp>
      <p:sp>
        <p:nvSpPr>
          <p:cNvPr id="5" name="Footer Placeholder 4">
            <a:extLst>
              <a:ext uri="{FF2B5EF4-FFF2-40B4-BE49-F238E27FC236}">
                <a16:creationId xmlns:a16="http://schemas.microsoft.com/office/drawing/2014/main" id="{55082C59-182B-43E5-BC79-3426D38548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168BD94-4557-485A-8949-5692C82AB4F3}"/>
              </a:ext>
            </a:extLst>
          </p:cNvPr>
          <p:cNvSpPr>
            <a:spLocks noGrp="1"/>
          </p:cNvSpPr>
          <p:nvPr>
            <p:ph type="sldNum" sz="quarter" idx="12"/>
          </p:nvPr>
        </p:nvSpPr>
        <p:spPr/>
        <p:txBody>
          <a:bodyPr/>
          <a:lstStyle/>
          <a:p>
            <a:fld id="{9F16261C-181A-45BE-A902-BE707F2427C2}" type="slidenum">
              <a:rPr lang="en-CA" smtClean="0"/>
              <a:t>‹#›</a:t>
            </a:fld>
            <a:endParaRPr lang="en-CA"/>
          </a:p>
        </p:txBody>
      </p:sp>
    </p:spTree>
    <p:extLst>
      <p:ext uri="{BB962C8B-B14F-4D97-AF65-F5344CB8AC3E}">
        <p14:creationId xmlns:p14="http://schemas.microsoft.com/office/powerpoint/2010/main" val="2310169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7321-E0D4-4516-BEDB-68F327D1D0C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C7CC013-2468-4BF7-9207-B4D91D94E4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C83EB4-88B2-4005-9A6D-1F511DC8D710}"/>
              </a:ext>
            </a:extLst>
          </p:cNvPr>
          <p:cNvSpPr>
            <a:spLocks noGrp="1"/>
          </p:cNvSpPr>
          <p:nvPr>
            <p:ph type="dt" sz="half" idx="10"/>
          </p:nvPr>
        </p:nvSpPr>
        <p:spPr/>
        <p:txBody>
          <a:bodyPr/>
          <a:lstStyle/>
          <a:p>
            <a:fld id="{590D3FEE-9B67-477A-825D-61D15B71F75D}" type="datetimeFigureOut">
              <a:rPr lang="en-CA" smtClean="0"/>
              <a:t>2019-11-28</a:t>
            </a:fld>
            <a:endParaRPr lang="en-CA"/>
          </a:p>
        </p:txBody>
      </p:sp>
      <p:sp>
        <p:nvSpPr>
          <p:cNvPr id="5" name="Footer Placeholder 4">
            <a:extLst>
              <a:ext uri="{FF2B5EF4-FFF2-40B4-BE49-F238E27FC236}">
                <a16:creationId xmlns:a16="http://schemas.microsoft.com/office/drawing/2014/main" id="{5C35DB66-B1A5-4618-99BB-31F1626E75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39FBA8-DB4B-4DB2-82C1-D9FF9AB4EF4A}"/>
              </a:ext>
            </a:extLst>
          </p:cNvPr>
          <p:cNvSpPr>
            <a:spLocks noGrp="1"/>
          </p:cNvSpPr>
          <p:nvPr>
            <p:ph type="sldNum" sz="quarter" idx="12"/>
          </p:nvPr>
        </p:nvSpPr>
        <p:spPr/>
        <p:txBody>
          <a:bodyPr/>
          <a:lstStyle/>
          <a:p>
            <a:fld id="{9F16261C-181A-45BE-A902-BE707F2427C2}" type="slidenum">
              <a:rPr lang="en-CA" smtClean="0"/>
              <a:t>‹#›</a:t>
            </a:fld>
            <a:endParaRPr lang="en-CA"/>
          </a:p>
        </p:txBody>
      </p:sp>
    </p:spTree>
    <p:extLst>
      <p:ext uri="{BB962C8B-B14F-4D97-AF65-F5344CB8AC3E}">
        <p14:creationId xmlns:p14="http://schemas.microsoft.com/office/powerpoint/2010/main" val="182147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E1C86-783F-4638-9ABD-CA3EBBA22A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5EAEB57-138A-48BD-82C0-0AE335390B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36792C-3248-4108-B32D-C220137BC589}"/>
              </a:ext>
            </a:extLst>
          </p:cNvPr>
          <p:cNvSpPr>
            <a:spLocks noGrp="1"/>
          </p:cNvSpPr>
          <p:nvPr>
            <p:ph type="dt" sz="half" idx="10"/>
          </p:nvPr>
        </p:nvSpPr>
        <p:spPr/>
        <p:txBody>
          <a:bodyPr/>
          <a:lstStyle/>
          <a:p>
            <a:fld id="{590D3FEE-9B67-477A-825D-61D15B71F75D}" type="datetimeFigureOut">
              <a:rPr lang="en-CA" smtClean="0"/>
              <a:t>2019-11-28</a:t>
            </a:fld>
            <a:endParaRPr lang="en-CA"/>
          </a:p>
        </p:txBody>
      </p:sp>
      <p:sp>
        <p:nvSpPr>
          <p:cNvPr id="5" name="Footer Placeholder 4">
            <a:extLst>
              <a:ext uri="{FF2B5EF4-FFF2-40B4-BE49-F238E27FC236}">
                <a16:creationId xmlns:a16="http://schemas.microsoft.com/office/drawing/2014/main" id="{D216F016-8823-4AFB-9DFD-479188A779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5ACC18E-879C-4027-84CD-E6E3B5F84C1B}"/>
              </a:ext>
            </a:extLst>
          </p:cNvPr>
          <p:cNvSpPr>
            <a:spLocks noGrp="1"/>
          </p:cNvSpPr>
          <p:nvPr>
            <p:ph type="sldNum" sz="quarter" idx="12"/>
          </p:nvPr>
        </p:nvSpPr>
        <p:spPr/>
        <p:txBody>
          <a:bodyPr/>
          <a:lstStyle/>
          <a:p>
            <a:fld id="{9F16261C-181A-45BE-A902-BE707F2427C2}" type="slidenum">
              <a:rPr lang="en-CA" smtClean="0"/>
              <a:t>‹#›</a:t>
            </a:fld>
            <a:endParaRPr lang="en-CA"/>
          </a:p>
        </p:txBody>
      </p:sp>
    </p:spTree>
    <p:extLst>
      <p:ext uri="{BB962C8B-B14F-4D97-AF65-F5344CB8AC3E}">
        <p14:creationId xmlns:p14="http://schemas.microsoft.com/office/powerpoint/2010/main" val="380201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ABF7-6BBF-46D4-A0CF-B24A0287D3F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B861D7E-319C-476F-97B2-52D6E2E00C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289F1E-C58F-40A8-8FF0-1FFCB9C77A16}"/>
              </a:ext>
            </a:extLst>
          </p:cNvPr>
          <p:cNvSpPr>
            <a:spLocks noGrp="1"/>
          </p:cNvSpPr>
          <p:nvPr>
            <p:ph type="dt" sz="half" idx="10"/>
          </p:nvPr>
        </p:nvSpPr>
        <p:spPr/>
        <p:txBody>
          <a:bodyPr/>
          <a:lstStyle/>
          <a:p>
            <a:fld id="{590D3FEE-9B67-477A-825D-61D15B71F75D}" type="datetimeFigureOut">
              <a:rPr lang="en-CA" smtClean="0"/>
              <a:t>2019-11-28</a:t>
            </a:fld>
            <a:endParaRPr lang="en-CA"/>
          </a:p>
        </p:txBody>
      </p:sp>
      <p:sp>
        <p:nvSpPr>
          <p:cNvPr id="5" name="Footer Placeholder 4">
            <a:extLst>
              <a:ext uri="{FF2B5EF4-FFF2-40B4-BE49-F238E27FC236}">
                <a16:creationId xmlns:a16="http://schemas.microsoft.com/office/drawing/2014/main" id="{59ACB410-A070-46A7-82CE-9932D30E9A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7CE813-A72D-4E36-98BE-71C84BD2CF58}"/>
              </a:ext>
            </a:extLst>
          </p:cNvPr>
          <p:cNvSpPr>
            <a:spLocks noGrp="1"/>
          </p:cNvSpPr>
          <p:nvPr>
            <p:ph type="sldNum" sz="quarter" idx="12"/>
          </p:nvPr>
        </p:nvSpPr>
        <p:spPr/>
        <p:txBody>
          <a:bodyPr/>
          <a:lstStyle/>
          <a:p>
            <a:fld id="{9F16261C-181A-45BE-A902-BE707F2427C2}" type="slidenum">
              <a:rPr lang="en-CA" smtClean="0"/>
              <a:t>‹#›</a:t>
            </a:fld>
            <a:endParaRPr lang="en-CA"/>
          </a:p>
        </p:txBody>
      </p:sp>
    </p:spTree>
    <p:extLst>
      <p:ext uri="{BB962C8B-B14F-4D97-AF65-F5344CB8AC3E}">
        <p14:creationId xmlns:p14="http://schemas.microsoft.com/office/powerpoint/2010/main" val="298374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78B3-088A-4925-AF83-E3F7F3B5C8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7C89E90-BEA6-4E48-90EA-B9CB32AA1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95358-5CA9-4E66-A1CA-AC9D7E409A74}"/>
              </a:ext>
            </a:extLst>
          </p:cNvPr>
          <p:cNvSpPr>
            <a:spLocks noGrp="1"/>
          </p:cNvSpPr>
          <p:nvPr>
            <p:ph type="dt" sz="half" idx="10"/>
          </p:nvPr>
        </p:nvSpPr>
        <p:spPr/>
        <p:txBody>
          <a:bodyPr/>
          <a:lstStyle/>
          <a:p>
            <a:fld id="{590D3FEE-9B67-477A-825D-61D15B71F75D}" type="datetimeFigureOut">
              <a:rPr lang="en-CA" smtClean="0"/>
              <a:t>2019-11-28</a:t>
            </a:fld>
            <a:endParaRPr lang="en-CA"/>
          </a:p>
        </p:txBody>
      </p:sp>
      <p:sp>
        <p:nvSpPr>
          <p:cNvPr id="5" name="Footer Placeholder 4">
            <a:extLst>
              <a:ext uri="{FF2B5EF4-FFF2-40B4-BE49-F238E27FC236}">
                <a16:creationId xmlns:a16="http://schemas.microsoft.com/office/drawing/2014/main" id="{487064F1-0B1B-4CEA-A72D-02C9C8D9541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DB8C38D-2462-4449-B2C5-ED0D74F5D263}"/>
              </a:ext>
            </a:extLst>
          </p:cNvPr>
          <p:cNvSpPr>
            <a:spLocks noGrp="1"/>
          </p:cNvSpPr>
          <p:nvPr>
            <p:ph type="sldNum" sz="quarter" idx="12"/>
          </p:nvPr>
        </p:nvSpPr>
        <p:spPr/>
        <p:txBody>
          <a:bodyPr/>
          <a:lstStyle/>
          <a:p>
            <a:fld id="{9F16261C-181A-45BE-A902-BE707F2427C2}" type="slidenum">
              <a:rPr lang="en-CA" smtClean="0"/>
              <a:t>‹#›</a:t>
            </a:fld>
            <a:endParaRPr lang="en-CA"/>
          </a:p>
        </p:txBody>
      </p:sp>
    </p:spTree>
    <p:extLst>
      <p:ext uri="{BB962C8B-B14F-4D97-AF65-F5344CB8AC3E}">
        <p14:creationId xmlns:p14="http://schemas.microsoft.com/office/powerpoint/2010/main" val="2819218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7F96-9679-4AF8-940F-40D92C10221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551677D-DB3E-48C0-B7FC-50BF9FB88B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8E49E0C-991D-4725-A3E2-EE526C7CC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49A1390-F49A-43A7-A47F-9ACEC263E514}"/>
              </a:ext>
            </a:extLst>
          </p:cNvPr>
          <p:cNvSpPr>
            <a:spLocks noGrp="1"/>
          </p:cNvSpPr>
          <p:nvPr>
            <p:ph type="dt" sz="half" idx="10"/>
          </p:nvPr>
        </p:nvSpPr>
        <p:spPr/>
        <p:txBody>
          <a:bodyPr/>
          <a:lstStyle/>
          <a:p>
            <a:fld id="{590D3FEE-9B67-477A-825D-61D15B71F75D}" type="datetimeFigureOut">
              <a:rPr lang="en-CA" smtClean="0"/>
              <a:t>2019-11-28</a:t>
            </a:fld>
            <a:endParaRPr lang="en-CA"/>
          </a:p>
        </p:txBody>
      </p:sp>
      <p:sp>
        <p:nvSpPr>
          <p:cNvPr id="6" name="Footer Placeholder 5">
            <a:extLst>
              <a:ext uri="{FF2B5EF4-FFF2-40B4-BE49-F238E27FC236}">
                <a16:creationId xmlns:a16="http://schemas.microsoft.com/office/drawing/2014/main" id="{14757F09-45E4-4DB6-A224-228976928AB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03416F1-7E60-410B-8E11-D181DD9BF690}"/>
              </a:ext>
            </a:extLst>
          </p:cNvPr>
          <p:cNvSpPr>
            <a:spLocks noGrp="1"/>
          </p:cNvSpPr>
          <p:nvPr>
            <p:ph type="sldNum" sz="quarter" idx="12"/>
          </p:nvPr>
        </p:nvSpPr>
        <p:spPr/>
        <p:txBody>
          <a:bodyPr/>
          <a:lstStyle/>
          <a:p>
            <a:fld id="{9F16261C-181A-45BE-A902-BE707F2427C2}" type="slidenum">
              <a:rPr lang="en-CA" smtClean="0"/>
              <a:t>‹#›</a:t>
            </a:fld>
            <a:endParaRPr lang="en-CA"/>
          </a:p>
        </p:txBody>
      </p:sp>
    </p:spTree>
    <p:extLst>
      <p:ext uri="{BB962C8B-B14F-4D97-AF65-F5344CB8AC3E}">
        <p14:creationId xmlns:p14="http://schemas.microsoft.com/office/powerpoint/2010/main" val="242330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7097-D078-451D-89CB-1A82E095B69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7C1566-C5B9-41A0-8DFE-026089D82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32E2D-3663-4A05-B5D6-9BA958BA8C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888AE41-7B2F-4305-BB61-7374E65FA0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79DC1F-FAC8-421B-851E-EBEA2A64CB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87ED10A-39CD-4BF5-828D-D547FD7E8E47}"/>
              </a:ext>
            </a:extLst>
          </p:cNvPr>
          <p:cNvSpPr>
            <a:spLocks noGrp="1"/>
          </p:cNvSpPr>
          <p:nvPr>
            <p:ph type="dt" sz="half" idx="10"/>
          </p:nvPr>
        </p:nvSpPr>
        <p:spPr/>
        <p:txBody>
          <a:bodyPr/>
          <a:lstStyle/>
          <a:p>
            <a:fld id="{590D3FEE-9B67-477A-825D-61D15B71F75D}" type="datetimeFigureOut">
              <a:rPr lang="en-CA" smtClean="0"/>
              <a:t>2019-11-28</a:t>
            </a:fld>
            <a:endParaRPr lang="en-CA"/>
          </a:p>
        </p:txBody>
      </p:sp>
      <p:sp>
        <p:nvSpPr>
          <p:cNvPr id="8" name="Footer Placeholder 7">
            <a:extLst>
              <a:ext uri="{FF2B5EF4-FFF2-40B4-BE49-F238E27FC236}">
                <a16:creationId xmlns:a16="http://schemas.microsoft.com/office/drawing/2014/main" id="{D9BB4AEA-9082-428F-8BDC-9DDEF4A8900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7C21EC4-8A13-44D5-BF4C-1CF0C824588F}"/>
              </a:ext>
            </a:extLst>
          </p:cNvPr>
          <p:cNvSpPr>
            <a:spLocks noGrp="1"/>
          </p:cNvSpPr>
          <p:nvPr>
            <p:ph type="sldNum" sz="quarter" idx="12"/>
          </p:nvPr>
        </p:nvSpPr>
        <p:spPr/>
        <p:txBody>
          <a:bodyPr/>
          <a:lstStyle/>
          <a:p>
            <a:fld id="{9F16261C-181A-45BE-A902-BE707F2427C2}" type="slidenum">
              <a:rPr lang="en-CA" smtClean="0"/>
              <a:t>‹#›</a:t>
            </a:fld>
            <a:endParaRPr lang="en-CA"/>
          </a:p>
        </p:txBody>
      </p:sp>
    </p:spTree>
    <p:extLst>
      <p:ext uri="{BB962C8B-B14F-4D97-AF65-F5344CB8AC3E}">
        <p14:creationId xmlns:p14="http://schemas.microsoft.com/office/powerpoint/2010/main" val="410199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6E16-CE0E-476E-84C2-2E9BC541260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913834B-6CBB-4612-861B-FD0CBAE10687}"/>
              </a:ext>
            </a:extLst>
          </p:cNvPr>
          <p:cNvSpPr>
            <a:spLocks noGrp="1"/>
          </p:cNvSpPr>
          <p:nvPr>
            <p:ph type="dt" sz="half" idx="10"/>
          </p:nvPr>
        </p:nvSpPr>
        <p:spPr/>
        <p:txBody>
          <a:bodyPr/>
          <a:lstStyle/>
          <a:p>
            <a:fld id="{590D3FEE-9B67-477A-825D-61D15B71F75D}" type="datetimeFigureOut">
              <a:rPr lang="en-CA" smtClean="0"/>
              <a:t>2019-11-28</a:t>
            </a:fld>
            <a:endParaRPr lang="en-CA"/>
          </a:p>
        </p:txBody>
      </p:sp>
      <p:sp>
        <p:nvSpPr>
          <p:cNvPr id="4" name="Footer Placeholder 3">
            <a:extLst>
              <a:ext uri="{FF2B5EF4-FFF2-40B4-BE49-F238E27FC236}">
                <a16:creationId xmlns:a16="http://schemas.microsoft.com/office/drawing/2014/main" id="{B15E385C-E9C4-4152-A13E-DD7C48DFECB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1D824DA-FA6E-4718-9F46-472F3AD889F8}"/>
              </a:ext>
            </a:extLst>
          </p:cNvPr>
          <p:cNvSpPr>
            <a:spLocks noGrp="1"/>
          </p:cNvSpPr>
          <p:nvPr>
            <p:ph type="sldNum" sz="quarter" idx="12"/>
          </p:nvPr>
        </p:nvSpPr>
        <p:spPr/>
        <p:txBody>
          <a:bodyPr/>
          <a:lstStyle/>
          <a:p>
            <a:fld id="{9F16261C-181A-45BE-A902-BE707F2427C2}" type="slidenum">
              <a:rPr lang="en-CA" smtClean="0"/>
              <a:t>‹#›</a:t>
            </a:fld>
            <a:endParaRPr lang="en-CA"/>
          </a:p>
        </p:txBody>
      </p:sp>
    </p:spTree>
    <p:extLst>
      <p:ext uri="{BB962C8B-B14F-4D97-AF65-F5344CB8AC3E}">
        <p14:creationId xmlns:p14="http://schemas.microsoft.com/office/powerpoint/2010/main" val="110741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2F2E33-22C7-4624-B54D-6F4A083184F9}"/>
              </a:ext>
            </a:extLst>
          </p:cNvPr>
          <p:cNvSpPr>
            <a:spLocks noGrp="1"/>
          </p:cNvSpPr>
          <p:nvPr>
            <p:ph type="dt" sz="half" idx="10"/>
          </p:nvPr>
        </p:nvSpPr>
        <p:spPr/>
        <p:txBody>
          <a:bodyPr/>
          <a:lstStyle/>
          <a:p>
            <a:fld id="{590D3FEE-9B67-477A-825D-61D15B71F75D}" type="datetimeFigureOut">
              <a:rPr lang="en-CA" smtClean="0"/>
              <a:t>2019-11-28</a:t>
            </a:fld>
            <a:endParaRPr lang="en-CA"/>
          </a:p>
        </p:txBody>
      </p:sp>
      <p:sp>
        <p:nvSpPr>
          <p:cNvPr id="3" name="Footer Placeholder 2">
            <a:extLst>
              <a:ext uri="{FF2B5EF4-FFF2-40B4-BE49-F238E27FC236}">
                <a16:creationId xmlns:a16="http://schemas.microsoft.com/office/drawing/2014/main" id="{CA0AF361-FC75-483F-AC29-71B1F6E1D6D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3CBF0B1-8E4E-48A3-87BC-37FC0D4F7DF5}"/>
              </a:ext>
            </a:extLst>
          </p:cNvPr>
          <p:cNvSpPr>
            <a:spLocks noGrp="1"/>
          </p:cNvSpPr>
          <p:nvPr>
            <p:ph type="sldNum" sz="quarter" idx="12"/>
          </p:nvPr>
        </p:nvSpPr>
        <p:spPr/>
        <p:txBody>
          <a:bodyPr/>
          <a:lstStyle/>
          <a:p>
            <a:fld id="{9F16261C-181A-45BE-A902-BE707F2427C2}" type="slidenum">
              <a:rPr lang="en-CA" smtClean="0"/>
              <a:t>‹#›</a:t>
            </a:fld>
            <a:endParaRPr lang="en-CA"/>
          </a:p>
        </p:txBody>
      </p:sp>
    </p:spTree>
    <p:extLst>
      <p:ext uri="{BB962C8B-B14F-4D97-AF65-F5344CB8AC3E}">
        <p14:creationId xmlns:p14="http://schemas.microsoft.com/office/powerpoint/2010/main" val="216189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3011-0952-4FE0-8720-84461A63D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23868B7-D127-46E5-9BDA-93983CEF9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B240C11-95BA-4B4A-AC9C-5B75B993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3D632-DD14-493B-AAA8-D437DE7880CB}"/>
              </a:ext>
            </a:extLst>
          </p:cNvPr>
          <p:cNvSpPr>
            <a:spLocks noGrp="1"/>
          </p:cNvSpPr>
          <p:nvPr>
            <p:ph type="dt" sz="half" idx="10"/>
          </p:nvPr>
        </p:nvSpPr>
        <p:spPr/>
        <p:txBody>
          <a:bodyPr/>
          <a:lstStyle/>
          <a:p>
            <a:fld id="{590D3FEE-9B67-477A-825D-61D15B71F75D}" type="datetimeFigureOut">
              <a:rPr lang="en-CA" smtClean="0"/>
              <a:t>2019-11-28</a:t>
            </a:fld>
            <a:endParaRPr lang="en-CA"/>
          </a:p>
        </p:txBody>
      </p:sp>
      <p:sp>
        <p:nvSpPr>
          <p:cNvPr id="6" name="Footer Placeholder 5">
            <a:extLst>
              <a:ext uri="{FF2B5EF4-FFF2-40B4-BE49-F238E27FC236}">
                <a16:creationId xmlns:a16="http://schemas.microsoft.com/office/drawing/2014/main" id="{15397543-942F-43EB-886F-A1734273447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8B3E87-1D94-4680-A3F3-297A3F1C64D3}"/>
              </a:ext>
            </a:extLst>
          </p:cNvPr>
          <p:cNvSpPr>
            <a:spLocks noGrp="1"/>
          </p:cNvSpPr>
          <p:nvPr>
            <p:ph type="sldNum" sz="quarter" idx="12"/>
          </p:nvPr>
        </p:nvSpPr>
        <p:spPr/>
        <p:txBody>
          <a:bodyPr/>
          <a:lstStyle/>
          <a:p>
            <a:fld id="{9F16261C-181A-45BE-A902-BE707F2427C2}" type="slidenum">
              <a:rPr lang="en-CA" smtClean="0"/>
              <a:t>‹#›</a:t>
            </a:fld>
            <a:endParaRPr lang="en-CA"/>
          </a:p>
        </p:txBody>
      </p:sp>
    </p:spTree>
    <p:extLst>
      <p:ext uri="{BB962C8B-B14F-4D97-AF65-F5344CB8AC3E}">
        <p14:creationId xmlns:p14="http://schemas.microsoft.com/office/powerpoint/2010/main" val="295992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2E3E-CEE9-456F-8711-388EEDD29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BCF545E-9C03-42D2-8E86-FCAFD927B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3B4D1CB-12AF-47E4-9FDB-463265AE2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85601-346F-4865-9FF5-53EAC8E46A18}"/>
              </a:ext>
            </a:extLst>
          </p:cNvPr>
          <p:cNvSpPr>
            <a:spLocks noGrp="1"/>
          </p:cNvSpPr>
          <p:nvPr>
            <p:ph type="dt" sz="half" idx="10"/>
          </p:nvPr>
        </p:nvSpPr>
        <p:spPr/>
        <p:txBody>
          <a:bodyPr/>
          <a:lstStyle/>
          <a:p>
            <a:fld id="{590D3FEE-9B67-477A-825D-61D15B71F75D}" type="datetimeFigureOut">
              <a:rPr lang="en-CA" smtClean="0"/>
              <a:t>2019-11-28</a:t>
            </a:fld>
            <a:endParaRPr lang="en-CA"/>
          </a:p>
        </p:txBody>
      </p:sp>
      <p:sp>
        <p:nvSpPr>
          <p:cNvPr id="6" name="Footer Placeholder 5">
            <a:extLst>
              <a:ext uri="{FF2B5EF4-FFF2-40B4-BE49-F238E27FC236}">
                <a16:creationId xmlns:a16="http://schemas.microsoft.com/office/drawing/2014/main" id="{EBB0998A-20D2-4054-B8F9-A4AF4763F5B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3D3FB53-CFE3-4F05-9F14-E86A8DDA94E0}"/>
              </a:ext>
            </a:extLst>
          </p:cNvPr>
          <p:cNvSpPr>
            <a:spLocks noGrp="1"/>
          </p:cNvSpPr>
          <p:nvPr>
            <p:ph type="sldNum" sz="quarter" idx="12"/>
          </p:nvPr>
        </p:nvSpPr>
        <p:spPr/>
        <p:txBody>
          <a:bodyPr/>
          <a:lstStyle/>
          <a:p>
            <a:fld id="{9F16261C-181A-45BE-A902-BE707F2427C2}" type="slidenum">
              <a:rPr lang="en-CA" smtClean="0"/>
              <a:t>‹#›</a:t>
            </a:fld>
            <a:endParaRPr lang="en-CA"/>
          </a:p>
        </p:txBody>
      </p:sp>
    </p:spTree>
    <p:extLst>
      <p:ext uri="{BB962C8B-B14F-4D97-AF65-F5344CB8AC3E}">
        <p14:creationId xmlns:p14="http://schemas.microsoft.com/office/powerpoint/2010/main" val="165885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B89E7F-01AA-4FA5-84E3-04450ACF5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32E6A8E-6536-4D5B-A632-037DE0957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08D769-90EE-4311-8B92-290B2887D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D3FEE-9B67-477A-825D-61D15B71F75D}" type="datetimeFigureOut">
              <a:rPr lang="en-CA" smtClean="0"/>
              <a:t>2019-11-28</a:t>
            </a:fld>
            <a:endParaRPr lang="en-CA"/>
          </a:p>
        </p:txBody>
      </p:sp>
      <p:sp>
        <p:nvSpPr>
          <p:cNvPr id="5" name="Footer Placeholder 4">
            <a:extLst>
              <a:ext uri="{FF2B5EF4-FFF2-40B4-BE49-F238E27FC236}">
                <a16:creationId xmlns:a16="http://schemas.microsoft.com/office/drawing/2014/main" id="{EA23C3DC-4958-441B-A4FF-D71A22C30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3C83BB3-BEF2-4533-89FB-0FBFCFB327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6261C-181A-45BE-A902-BE707F2427C2}" type="slidenum">
              <a:rPr lang="en-CA" smtClean="0"/>
              <a:t>‹#›</a:t>
            </a:fld>
            <a:endParaRPr lang="en-CA"/>
          </a:p>
        </p:txBody>
      </p:sp>
    </p:spTree>
    <p:extLst>
      <p:ext uri="{BB962C8B-B14F-4D97-AF65-F5344CB8AC3E}">
        <p14:creationId xmlns:p14="http://schemas.microsoft.com/office/powerpoint/2010/main" val="3852551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D0CF-8CBD-455A-9F74-D66AEE399AB2}"/>
              </a:ext>
            </a:extLst>
          </p:cNvPr>
          <p:cNvSpPr>
            <a:spLocks noGrp="1"/>
          </p:cNvSpPr>
          <p:nvPr>
            <p:ph type="ctrTitle"/>
          </p:nvPr>
        </p:nvSpPr>
        <p:spPr>
          <a:xfrm>
            <a:off x="654726" y="520345"/>
            <a:ext cx="3184032" cy="963612"/>
          </a:xfrm>
        </p:spPr>
        <p:txBody>
          <a:bodyPr/>
          <a:lstStyle/>
          <a:p>
            <a:r>
              <a:rPr lang="en-CA" dirty="0"/>
              <a:t>Overview</a:t>
            </a:r>
          </a:p>
        </p:txBody>
      </p:sp>
      <p:sp>
        <p:nvSpPr>
          <p:cNvPr id="3" name="Subtitle 2">
            <a:extLst>
              <a:ext uri="{FF2B5EF4-FFF2-40B4-BE49-F238E27FC236}">
                <a16:creationId xmlns:a16="http://schemas.microsoft.com/office/drawing/2014/main" id="{46EC6F5D-FDAC-4F0E-9E8E-54BA75B9E4B6}"/>
              </a:ext>
            </a:extLst>
          </p:cNvPr>
          <p:cNvSpPr>
            <a:spLocks noGrp="1"/>
          </p:cNvSpPr>
          <p:nvPr>
            <p:ph type="subTitle" idx="1"/>
          </p:nvPr>
        </p:nvSpPr>
        <p:spPr>
          <a:xfrm>
            <a:off x="5813116" y="1483957"/>
            <a:ext cx="5076825" cy="4400550"/>
          </a:xfrm>
        </p:spPr>
        <p:txBody>
          <a:bodyPr>
            <a:normAutofit/>
          </a:bodyPr>
          <a:lstStyle/>
          <a:p>
            <a:pPr algn="l"/>
            <a:r>
              <a:rPr lang="en-CA" dirty="0"/>
              <a:t>Mission</a:t>
            </a:r>
          </a:p>
          <a:p>
            <a:pPr algn="l"/>
            <a:r>
              <a:rPr lang="en-US" sz="1800" dirty="0"/>
              <a:t>Our mission is to improve the lives of vulnerable people by mobilizing the power of humanity around the world.</a:t>
            </a:r>
            <a:endParaRPr lang="en-CA" sz="1800" dirty="0"/>
          </a:p>
          <a:p>
            <a:pPr algn="l"/>
            <a:endParaRPr lang="en-CA" dirty="0"/>
          </a:p>
          <a:p>
            <a:pPr algn="l"/>
            <a:r>
              <a:rPr lang="en-CA" dirty="0"/>
              <a:t>How efficient are we?</a:t>
            </a:r>
          </a:p>
          <a:p>
            <a:pPr algn="l"/>
            <a:r>
              <a:rPr lang="en-US" sz="1800" dirty="0"/>
              <a:t>On average, 91 cents of every dollar" goes to Red Cross services</a:t>
            </a:r>
          </a:p>
          <a:p>
            <a:pPr algn="l"/>
            <a:endParaRPr lang="en-CA" sz="1800" dirty="0"/>
          </a:p>
          <a:p>
            <a:pPr algn="l"/>
            <a:r>
              <a:rPr lang="en-CA" dirty="0"/>
              <a:t>How can you help us?</a:t>
            </a:r>
          </a:p>
          <a:p>
            <a:pPr algn="l"/>
            <a:r>
              <a:rPr lang="en-US" sz="1800" dirty="0"/>
              <a:t>Call in your donation, by dialing 1-800-HELP NOW (1-800-435-7669).</a:t>
            </a:r>
            <a:endParaRPr lang="en-CA" sz="1800" dirty="0"/>
          </a:p>
          <a:p>
            <a:pPr algn="l"/>
            <a:endParaRPr lang="en-CA" dirty="0"/>
          </a:p>
        </p:txBody>
      </p:sp>
      <p:sp>
        <p:nvSpPr>
          <p:cNvPr id="6" name="TextBox 5">
            <a:extLst>
              <a:ext uri="{FF2B5EF4-FFF2-40B4-BE49-F238E27FC236}">
                <a16:creationId xmlns:a16="http://schemas.microsoft.com/office/drawing/2014/main" id="{FDB24CCA-35E8-439E-895B-C72E30D263F3}"/>
              </a:ext>
            </a:extLst>
          </p:cNvPr>
          <p:cNvSpPr txBox="1"/>
          <p:nvPr/>
        </p:nvSpPr>
        <p:spPr>
          <a:xfrm>
            <a:off x="5637320" y="2974019"/>
            <a:ext cx="914400" cy="914400"/>
          </a:xfrm>
          <a:prstGeom prst="rect">
            <a:avLst/>
          </a:prstGeom>
          <a:noFill/>
        </p:spPr>
        <p:txBody>
          <a:bodyPr wrap="square" rtlCol="0">
            <a:spAutoFit/>
          </a:bodyPr>
          <a:lstStyle/>
          <a:p>
            <a:endParaRPr lang="en-CA" dirty="0"/>
          </a:p>
        </p:txBody>
      </p:sp>
      <p:sp>
        <p:nvSpPr>
          <p:cNvPr id="7" name="TextBox 6">
            <a:extLst>
              <a:ext uri="{FF2B5EF4-FFF2-40B4-BE49-F238E27FC236}">
                <a16:creationId xmlns:a16="http://schemas.microsoft.com/office/drawing/2014/main" id="{623B6E8C-7E49-421D-A430-1A303C4531BF}"/>
              </a:ext>
            </a:extLst>
          </p:cNvPr>
          <p:cNvSpPr txBox="1"/>
          <p:nvPr/>
        </p:nvSpPr>
        <p:spPr>
          <a:xfrm>
            <a:off x="880691" y="1483957"/>
            <a:ext cx="3053919" cy="1754326"/>
          </a:xfrm>
          <a:prstGeom prst="rect">
            <a:avLst/>
          </a:prstGeom>
          <a:noFill/>
        </p:spPr>
        <p:txBody>
          <a:bodyPr wrap="square" rtlCol="0">
            <a:spAutoFit/>
          </a:bodyPr>
          <a:lstStyle/>
          <a:p>
            <a:r>
              <a:rPr lang="en-US" dirty="0"/>
              <a:t>As the world’s most popular charity organization, we have a lot of responsibilities. We should examine whether we can improve our efficiency by any manner.</a:t>
            </a:r>
            <a:endParaRPr lang="en-CA" dirty="0"/>
          </a:p>
        </p:txBody>
      </p:sp>
    </p:spTree>
    <p:extLst>
      <p:ext uri="{BB962C8B-B14F-4D97-AF65-F5344CB8AC3E}">
        <p14:creationId xmlns:p14="http://schemas.microsoft.com/office/powerpoint/2010/main" val="228336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0854-0D74-4720-B959-A9B9113BEC18}"/>
              </a:ext>
            </a:extLst>
          </p:cNvPr>
          <p:cNvSpPr>
            <a:spLocks noGrp="1"/>
          </p:cNvSpPr>
          <p:nvPr>
            <p:ph type="title"/>
          </p:nvPr>
        </p:nvSpPr>
        <p:spPr/>
        <p:txBody>
          <a:bodyPr/>
          <a:lstStyle/>
          <a:p>
            <a:r>
              <a:rPr lang="en-CA" dirty="0"/>
              <a:t>Our principles</a:t>
            </a:r>
          </a:p>
        </p:txBody>
      </p:sp>
      <p:sp>
        <p:nvSpPr>
          <p:cNvPr id="3" name="Content Placeholder 2">
            <a:extLst>
              <a:ext uri="{FF2B5EF4-FFF2-40B4-BE49-F238E27FC236}">
                <a16:creationId xmlns:a16="http://schemas.microsoft.com/office/drawing/2014/main" id="{CDAA0EEA-E6F5-4F78-8ABA-CE722DE20118}"/>
              </a:ext>
            </a:extLst>
          </p:cNvPr>
          <p:cNvSpPr>
            <a:spLocks noGrp="1"/>
          </p:cNvSpPr>
          <p:nvPr>
            <p:ph idx="1"/>
          </p:nvPr>
        </p:nvSpPr>
        <p:spPr>
          <a:xfrm>
            <a:off x="838200" y="1491449"/>
            <a:ext cx="10515600" cy="4685514"/>
          </a:xfrm>
        </p:spPr>
        <p:txBody>
          <a:bodyPr>
            <a:normAutofit fontScale="47500" lnSpcReduction="20000"/>
          </a:bodyPr>
          <a:lstStyle/>
          <a:p>
            <a:r>
              <a:rPr lang="en-US" b="1" dirty="0"/>
              <a:t>Humanity</a:t>
            </a:r>
          </a:p>
          <a:p>
            <a:pPr marL="0" indent="0">
              <a:buNone/>
            </a:pPr>
            <a:r>
              <a:rPr lang="en-US" dirty="0"/>
              <a:t>Its purpose is to protect life and health and to ensure respect for the human being. It promotes mutual understanding, friendship, cooperation and lasting peace amongst all peoples.</a:t>
            </a:r>
          </a:p>
          <a:p>
            <a:r>
              <a:rPr lang="en-US" b="1" dirty="0"/>
              <a:t>Impartiality</a:t>
            </a:r>
          </a:p>
          <a:p>
            <a:pPr marL="0" indent="0">
              <a:buNone/>
            </a:pPr>
            <a:r>
              <a:rPr lang="en-US" dirty="0"/>
              <a:t>It makes no discrimination as to nationality, race, religious beliefs, class or political opinions. It endeavors to relieve the suffering of individuals, being guided solely by their needs, and to give priority to the most urgent cases of distress.</a:t>
            </a:r>
          </a:p>
          <a:p>
            <a:r>
              <a:rPr lang="en-US" b="1" dirty="0"/>
              <a:t>Neutrality</a:t>
            </a:r>
          </a:p>
          <a:p>
            <a:pPr marL="0" indent="0">
              <a:buNone/>
            </a:pPr>
            <a:r>
              <a:rPr lang="en-US" dirty="0"/>
              <a:t>In order to continue to enjoy the confidence of all, the Movement may not take sides in hostilities or engage at any time in controversies of a political, racial, religious or ideological nature.</a:t>
            </a:r>
          </a:p>
          <a:p>
            <a:r>
              <a:rPr lang="en-US" b="1" dirty="0"/>
              <a:t>Independence</a:t>
            </a:r>
          </a:p>
          <a:p>
            <a:pPr marL="0" indent="0">
              <a:buNone/>
            </a:pPr>
            <a:r>
              <a:rPr lang="en-US" dirty="0"/>
              <a:t>The Movement is independent. The National Societies, while auxiliaries in the humanitarian services of their governments and subject to the laws of their respective countries, must always maintain their autonomy.</a:t>
            </a:r>
          </a:p>
          <a:p>
            <a:r>
              <a:rPr lang="en-US" b="1" dirty="0"/>
              <a:t>Voluntary Service</a:t>
            </a:r>
          </a:p>
          <a:p>
            <a:pPr marL="0" indent="0">
              <a:buNone/>
            </a:pPr>
            <a:r>
              <a:rPr lang="en-US" dirty="0"/>
              <a:t>It is a voluntary relief movement not prompted in any manner by desire for gain.</a:t>
            </a:r>
          </a:p>
          <a:p>
            <a:r>
              <a:rPr lang="en-US" b="1" dirty="0"/>
              <a:t>Unity</a:t>
            </a:r>
          </a:p>
          <a:p>
            <a:pPr marL="0" indent="0">
              <a:buNone/>
            </a:pPr>
            <a:r>
              <a:rPr lang="en-US" dirty="0"/>
              <a:t>There can be only one Red Cross or one Red Crescent Society in any one country. It must be open to all. It must carry on its humanitarian work throughout its territory.</a:t>
            </a:r>
          </a:p>
          <a:p>
            <a:r>
              <a:rPr lang="en-US" b="1" dirty="0"/>
              <a:t>Universality</a:t>
            </a:r>
          </a:p>
          <a:p>
            <a:pPr marL="0" indent="0">
              <a:buNone/>
            </a:pPr>
            <a:r>
              <a:rPr lang="en-US" dirty="0"/>
              <a:t>The International Red Cross and Red Crescent Movement, in which all Societies have equal status and share equal responsibilities and duties in helping each other, is worldwide.</a:t>
            </a:r>
            <a:endParaRPr lang="en-CA" dirty="0"/>
          </a:p>
        </p:txBody>
      </p:sp>
    </p:spTree>
    <p:extLst>
      <p:ext uri="{BB962C8B-B14F-4D97-AF65-F5344CB8AC3E}">
        <p14:creationId xmlns:p14="http://schemas.microsoft.com/office/powerpoint/2010/main" val="390593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31B1-DC1D-443C-9AC6-CF870DF95B1F}"/>
              </a:ext>
            </a:extLst>
          </p:cNvPr>
          <p:cNvSpPr>
            <a:spLocks noGrp="1"/>
          </p:cNvSpPr>
          <p:nvPr>
            <p:ph type="title"/>
          </p:nvPr>
        </p:nvSpPr>
        <p:spPr/>
        <p:txBody>
          <a:bodyPr/>
          <a:lstStyle/>
          <a:p>
            <a:r>
              <a:rPr lang="en-CA" dirty="0"/>
              <a:t>Analysis </a:t>
            </a:r>
          </a:p>
        </p:txBody>
      </p:sp>
      <p:pic>
        <p:nvPicPr>
          <p:cNvPr id="5" name="Content Placeholder 4">
            <a:extLst>
              <a:ext uri="{FF2B5EF4-FFF2-40B4-BE49-F238E27FC236}">
                <a16:creationId xmlns:a16="http://schemas.microsoft.com/office/drawing/2014/main" id="{DB631380-6D90-4681-9538-104CB314D4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4404" y="845810"/>
            <a:ext cx="5163105" cy="4781398"/>
          </a:xfrm>
        </p:spPr>
      </p:pic>
      <p:sp>
        <p:nvSpPr>
          <p:cNvPr id="6" name="TextBox 5">
            <a:extLst>
              <a:ext uri="{FF2B5EF4-FFF2-40B4-BE49-F238E27FC236}">
                <a16:creationId xmlns:a16="http://schemas.microsoft.com/office/drawing/2014/main" id="{1B830065-F3D7-4665-BC0D-E0A23176FAD2}"/>
              </a:ext>
            </a:extLst>
          </p:cNvPr>
          <p:cNvSpPr txBox="1"/>
          <p:nvPr/>
        </p:nvSpPr>
        <p:spPr>
          <a:xfrm>
            <a:off x="1273206" y="5469357"/>
            <a:ext cx="5642499" cy="1754326"/>
          </a:xfrm>
          <a:prstGeom prst="rect">
            <a:avLst/>
          </a:prstGeom>
          <a:noFill/>
        </p:spPr>
        <p:txBody>
          <a:bodyPr wrap="square" rtlCol="0">
            <a:spAutoFit/>
          </a:bodyPr>
          <a:lstStyle/>
          <a:p>
            <a:pPr marL="285750" indent="-285750">
              <a:buFont typeface="Arial" panose="020B0604020202020204" pitchFamily="34" charset="0"/>
              <a:buChar char="•"/>
            </a:pPr>
            <a:r>
              <a:rPr lang="en-CA" dirty="0"/>
              <a:t>We spend most of our money in African continent.</a:t>
            </a:r>
          </a:p>
          <a:p>
            <a:pPr marL="285750" indent="-285750">
              <a:buFont typeface="Arial" panose="020B0604020202020204" pitchFamily="34" charset="0"/>
              <a:buChar char="•"/>
            </a:pPr>
            <a:r>
              <a:rPr lang="en-CA" dirty="0"/>
              <a:t>We spend least amount of money in Europe</a:t>
            </a:r>
          </a:p>
          <a:p>
            <a:pPr marL="285750" indent="-285750">
              <a:buFont typeface="Arial" panose="020B0604020202020204" pitchFamily="34" charset="0"/>
              <a:buChar char="•"/>
            </a:pPr>
            <a:r>
              <a:rPr lang="en-CA" dirty="0"/>
              <a:t>We Spend most of our money in Syria</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7" name="Content Placeholder 8">
            <a:extLst>
              <a:ext uri="{FF2B5EF4-FFF2-40B4-BE49-F238E27FC236}">
                <a16:creationId xmlns:a16="http://schemas.microsoft.com/office/drawing/2014/main" id="{6FD95EF6-EA6E-4816-B588-81E14912D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75" y="1432133"/>
            <a:ext cx="6540129" cy="3577701"/>
          </a:xfrm>
          <a:prstGeom prst="rect">
            <a:avLst/>
          </a:prstGeom>
        </p:spPr>
      </p:pic>
    </p:spTree>
    <p:extLst>
      <p:ext uri="{BB962C8B-B14F-4D97-AF65-F5344CB8AC3E}">
        <p14:creationId xmlns:p14="http://schemas.microsoft.com/office/powerpoint/2010/main" val="197149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AEB0-9E10-4DAB-992E-CBC5E4505065}"/>
              </a:ext>
            </a:extLst>
          </p:cNvPr>
          <p:cNvSpPr>
            <a:spLocks noGrp="1"/>
          </p:cNvSpPr>
          <p:nvPr>
            <p:ph type="title"/>
          </p:nvPr>
        </p:nvSpPr>
        <p:spPr>
          <a:xfrm>
            <a:off x="445320" y="294928"/>
            <a:ext cx="10358804" cy="979965"/>
          </a:xfrm>
        </p:spPr>
        <p:txBody>
          <a:bodyPr/>
          <a:lstStyle/>
          <a:p>
            <a:r>
              <a:rPr lang="en-CA" dirty="0"/>
              <a:t>Top 10 spending by country</a:t>
            </a:r>
          </a:p>
        </p:txBody>
      </p:sp>
      <p:pic>
        <p:nvPicPr>
          <p:cNvPr id="5" name="Content Placeholder 4">
            <a:extLst>
              <a:ext uri="{FF2B5EF4-FFF2-40B4-BE49-F238E27FC236}">
                <a16:creationId xmlns:a16="http://schemas.microsoft.com/office/drawing/2014/main" id="{B588CEA8-5C5E-42B0-87C1-0037224205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988" y="1283771"/>
            <a:ext cx="5547662" cy="3962616"/>
          </a:xfrm>
        </p:spPr>
      </p:pic>
      <p:sp>
        <p:nvSpPr>
          <p:cNvPr id="6" name="TextBox 5">
            <a:extLst>
              <a:ext uri="{FF2B5EF4-FFF2-40B4-BE49-F238E27FC236}">
                <a16:creationId xmlns:a16="http://schemas.microsoft.com/office/drawing/2014/main" id="{6D71A2DE-0FD9-492F-A677-87F48670F790}"/>
              </a:ext>
            </a:extLst>
          </p:cNvPr>
          <p:cNvSpPr txBox="1"/>
          <p:nvPr/>
        </p:nvSpPr>
        <p:spPr>
          <a:xfrm>
            <a:off x="959016" y="5583107"/>
            <a:ext cx="10800425" cy="646331"/>
          </a:xfrm>
          <a:prstGeom prst="rect">
            <a:avLst/>
          </a:prstGeom>
          <a:noFill/>
        </p:spPr>
        <p:txBody>
          <a:bodyPr wrap="square" rtlCol="0">
            <a:spAutoFit/>
          </a:bodyPr>
          <a:lstStyle/>
          <a:p>
            <a:pPr marL="285750" indent="-285750">
              <a:buFont typeface="Arial" panose="020B0604020202020204" pitchFamily="34" charset="0"/>
              <a:buChar char="•"/>
            </a:pPr>
            <a:r>
              <a:rPr lang="en-CA" dirty="0"/>
              <a:t>We need to be efficient where we spend the most</a:t>
            </a:r>
          </a:p>
          <a:p>
            <a:pPr marL="285750" indent="-285750">
              <a:buFont typeface="Arial" panose="020B0604020202020204" pitchFamily="34" charset="0"/>
              <a:buChar char="•"/>
            </a:pPr>
            <a:r>
              <a:rPr lang="en-CA" dirty="0"/>
              <a:t>We need to find ways to spend less without making any sacrifices on countries we spend the most.</a:t>
            </a:r>
          </a:p>
        </p:txBody>
      </p:sp>
      <p:pic>
        <p:nvPicPr>
          <p:cNvPr id="9" name="Picture 8">
            <a:extLst>
              <a:ext uri="{FF2B5EF4-FFF2-40B4-BE49-F238E27FC236}">
                <a16:creationId xmlns:a16="http://schemas.microsoft.com/office/drawing/2014/main" id="{F8CA7BA0-BE06-411F-A47E-CD7D43EC5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587" y="1104839"/>
            <a:ext cx="4380205" cy="4478268"/>
          </a:xfrm>
          <a:prstGeom prst="rect">
            <a:avLst/>
          </a:prstGeom>
        </p:spPr>
      </p:pic>
    </p:spTree>
    <p:extLst>
      <p:ext uri="{BB962C8B-B14F-4D97-AF65-F5344CB8AC3E}">
        <p14:creationId xmlns:p14="http://schemas.microsoft.com/office/powerpoint/2010/main" val="343507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8215-6D57-4729-81A2-2AFE07EF0610}"/>
              </a:ext>
            </a:extLst>
          </p:cNvPr>
          <p:cNvSpPr>
            <a:spLocks noGrp="1"/>
          </p:cNvSpPr>
          <p:nvPr>
            <p:ph type="title"/>
          </p:nvPr>
        </p:nvSpPr>
        <p:spPr>
          <a:xfrm>
            <a:off x="624396" y="365125"/>
            <a:ext cx="10515600" cy="1325563"/>
          </a:xfrm>
        </p:spPr>
        <p:txBody>
          <a:bodyPr/>
          <a:lstStyle/>
          <a:p>
            <a:r>
              <a:rPr lang="en-CA" dirty="0"/>
              <a:t>Where we can improve?</a:t>
            </a:r>
          </a:p>
        </p:txBody>
      </p:sp>
      <p:sp>
        <p:nvSpPr>
          <p:cNvPr id="3" name="Content Placeholder 2">
            <a:extLst>
              <a:ext uri="{FF2B5EF4-FFF2-40B4-BE49-F238E27FC236}">
                <a16:creationId xmlns:a16="http://schemas.microsoft.com/office/drawing/2014/main" id="{10AE2836-1CBC-489D-A45B-13F163140C29}"/>
              </a:ext>
            </a:extLst>
          </p:cNvPr>
          <p:cNvSpPr>
            <a:spLocks noGrp="1"/>
          </p:cNvSpPr>
          <p:nvPr>
            <p:ph idx="1"/>
          </p:nvPr>
        </p:nvSpPr>
        <p:spPr>
          <a:xfrm>
            <a:off x="727969" y="1482572"/>
            <a:ext cx="10990555" cy="5308846"/>
          </a:xfrm>
        </p:spPr>
        <p:txBody>
          <a:bodyPr>
            <a:normAutofit fontScale="77500" lnSpcReduction="20000"/>
          </a:bodyPr>
          <a:lstStyle/>
          <a:p>
            <a:r>
              <a:rPr lang="en-CA" b="1" dirty="0"/>
              <a:t>VISITS TO DETAINEES</a:t>
            </a:r>
          </a:p>
          <a:p>
            <a:pPr marL="0" indent="0">
              <a:buNone/>
            </a:pPr>
            <a:r>
              <a:rPr lang="en-US" sz="2600" dirty="0"/>
              <a:t>ICRC delegates visited 1,437 places of detention, which held a total of 940,326 detainees</a:t>
            </a:r>
            <a:endParaRPr lang="en-CA" sz="2600" dirty="0"/>
          </a:p>
          <a:p>
            <a:r>
              <a:rPr lang="en-CA" b="1" dirty="0"/>
              <a:t>RESTORING FAMILY LINKS</a:t>
            </a:r>
          </a:p>
          <a:p>
            <a:pPr marL="0" indent="0">
              <a:buNone/>
            </a:pPr>
            <a:r>
              <a:rPr lang="en-US" sz="2600" dirty="0"/>
              <a:t>The ICRC collected 176,629 and distributed 150,622 RCMs, enabling members of families separated</a:t>
            </a:r>
            <a:endParaRPr lang="en-CA" sz="2600" dirty="0"/>
          </a:p>
          <a:p>
            <a:r>
              <a:rPr lang="en-CA" b="1" dirty="0"/>
              <a:t>FORENSICS</a:t>
            </a:r>
          </a:p>
          <a:p>
            <a:pPr marL="0" indent="0">
              <a:buNone/>
            </a:pPr>
            <a:r>
              <a:rPr lang="en-US" sz="2600" dirty="0"/>
              <a:t>The ICRC carried out forensic activities in some 70 contexts to ensure the proper and dignified management of human remains </a:t>
            </a:r>
            <a:endParaRPr lang="en-CA" sz="2600" dirty="0"/>
          </a:p>
          <a:p>
            <a:r>
              <a:rPr lang="en-CA" b="1" dirty="0"/>
              <a:t>ECONOMIC SECURITY</a:t>
            </a:r>
          </a:p>
          <a:p>
            <a:pPr marL="0" indent="0">
              <a:buNone/>
            </a:pPr>
            <a:r>
              <a:rPr lang="en-US" sz="2600" dirty="0"/>
              <a:t>The ICRC, often in cooperation with National Societies, worked to enhance the economic security of vulnerable individuals, households and communities of about7,794,788 people</a:t>
            </a:r>
            <a:endParaRPr lang="en-CA" sz="2600" dirty="0"/>
          </a:p>
          <a:p>
            <a:r>
              <a:rPr lang="en-CA" b="1" dirty="0"/>
              <a:t>WATER AND HABITAT</a:t>
            </a:r>
          </a:p>
          <a:p>
            <a:pPr marL="0" indent="0">
              <a:buNone/>
            </a:pPr>
            <a:r>
              <a:rPr lang="en-US" sz="2600" dirty="0"/>
              <a:t>Rehabilitation of water-supply, sanitation and other infrastructure affected35,519,089 civilians and 336,626 detainees. </a:t>
            </a:r>
            <a:endParaRPr lang="en-CA" sz="2600" dirty="0"/>
          </a:p>
          <a:p>
            <a:r>
              <a:rPr lang="en-CA" b="1" dirty="0"/>
              <a:t>HEALTH</a:t>
            </a:r>
          </a:p>
          <a:p>
            <a:pPr marL="0" indent="0">
              <a:buNone/>
            </a:pPr>
            <a:r>
              <a:rPr lang="en-US" sz="2600" dirty="0"/>
              <a:t>The ICRC conducted 5,736 first-aid training sessions for 134,528 people, including National Society volunteers</a:t>
            </a:r>
            <a:endParaRPr lang="en-CA" sz="2600" dirty="0"/>
          </a:p>
        </p:txBody>
      </p:sp>
    </p:spTree>
    <p:extLst>
      <p:ext uri="{BB962C8B-B14F-4D97-AF65-F5344CB8AC3E}">
        <p14:creationId xmlns:p14="http://schemas.microsoft.com/office/powerpoint/2010/main" val="18095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C735-01B6-4C7A-AFB8-141CF532C9FC}"/>
              </a:ext>
            </a:extLst>
          </p:cNvPr>
          <p:cNvSpPr>
            <a:spLocks noGrp="1"/>
          </p:cNvSpPr>
          <p:nvPr>
            <p:ph type="title"/>
          </p:nvPr>
        </p:nvSpPr>
        <p:spPr/>
        <p:txBody>
          <a:bodyPr/>
          <a:lstStyle/>
          <a:p>
            <a:r>
              <a:rPr lang="en-CA" dirty="0"/>
              <a:t>How can we improve?</a:t>
            </a:r>
          </a:p>
        </p:txBody>
      </p:sp>
      <p:sp>
        <p:nvSpPr>
          <p:cNvPr id="10" name="Content Placeholder 9">
            <a:extLst>
              <a:ext uri="{FF2B5EF4-FFF2-40B4-BE49-F238E27FC236}">
                <a16:creationId xmlns:a16="http://schemas.microsoft.com/office/drawing/2014/main" id="{AF6DB358-0AA3-444B-8C8F-B4F884EAB7DD}"/>
              </a:ext>
            </a:extLst>
          </p:cNvPr>
          <p:cNvSpPr>
            <a:spLocks noGrp="1"/>
          </p:cNvSpPr>
          <p:nvPr>
            <p:ph idx="1"/>
          </p:nvPr>
        </p:nvSpPr>
        <p:spPr>
          <a:xfrm>
            <a:off x="838200" y="1828799"/>
            <a:ext cx="10515600" cy="4348163"/>
          </a:xfrm>
        </p:spPr>
        <p:txBody>
          <a:bodyPr>
            <a:normAutofit fontScale="92500"/>
          </a:bodyPr>
          <a:lstStyle/>
          <a:p>
            <a:r>
              <a:rPr lang="en-US" dirty="0"/>
              <a:t>Using drones first instead of volunteers to survey an affected area so we know where to send mobile teams</a:t>
            </a:r>
          </a:p>
          <a:p>
            <a:r>
              <a:rPr lang="en-US" dirty="0"/>
              <a:t>Invest more in Mobile digital imaging equipment such as portable x-ray and ultrasound machines that can easily be brought to remote locations</a:t>
            </a:r>
          </a:p>
          <a:p>
            <a:r>
              <a:rPr lang="en-US" dirty="0"/>
              <a:t>Find more innovative solutions to package equipment so it’s lighter and quicker to setup</a:t>
            </a:r>
          </a:p>
          <a:p>
            <a:r>
              <a:rPr lang="en-US" dirty="0"/>
              <a:t>Invest in Solar energy to reduce ecological footprint and reduce dependence to fossil fuels</a:t>
            </a:r>
          </a:p>
          <a:p>
            <a:r>
              <a:rPr lang="en-US" dirty="0"/>
              <a:t>Invest in 3D printing technologies to produce specific pieces of equipment right in the disaster zone</a:t>
            </a:r>
            <a:endParaRPr lang="en-CA" dirty="0"/>
          </a:p>
        </p:txBody>
      </p:sp>
    </p:spTree>
    <p:extLst>
      <p:ext uri="{BB962C8B-B14F-4D97-AF65-F5344CB8AC3E}">
        <p14:creationId xmlns:p14="http://schemas.microsoft.com/office/powerpoint/2010/main" val="4293015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4A00-7448-4494-AC70-1F961606E74D}"/>
              </a:ext>
            </a:extLst>
          </p:cNvPr>
          <p:cNvSpPr>
            <a:spLocks noGrp="1"/>
          </p:cNvSpPr>
          <p:nvPr>
            <p:ph type="title"/>
          </p:nvPr>
        </p:nvSpPr>
        <p:spPr>
          <a:xfrm>
            <a:off x="577789" y="276244"/>
            <a:ext cx="9743983" cy="984281"/>
          </a:xfrm>
        </p:spPr>
        <p:txBody>
          <a:bodyPr/>
          <a:lstStyle/>
          <a:p>
            <a:r>
              <a:rPr lang="en-CA" dirty="0"/>
              <a:t>What to do next?</a:t>
            </a:r>
          </a:p>
        </p:txBody>
      </p:sp>
      <p:pic>
        <p:nvPicPr>
          <p:cNvPr id="5" name="Content Placeholder 4">
            <a:extLst>
              <a:ext uri="{FF2B5EF4-FFF2-40B4-BE49-F238E27FC236}">
                <a16:creationId xmlns:a16="http://schemas.microsoft.com/office/drawing/2014/main" id="{B8EAEF9B-03AD-47AA-96DB-6D4DE5EFF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5795" y="1214508"/>
            <a:ext cx="5388006" cy="4909189"/>
          </a:xfrm>
        </p:spPr>
      </p:pic>
      <p:sp>
        <p:nvSpPr>
          <p:cNvPr id="6" name="TextBox 5">
            <a:extLst>
              <a:ext uri="{FF2B5EF4-FFF2-40B4-BE49-F238E27FC236}">
                <a16:creationId xmlns:a16="http://schemas.microsoft.com/office/drawing/2014/main" id="{79E59E0F-FDD4-4139-8821-C04934F04309}"/>
              </a:ext>
            </a:extLst>
          </p:cNvPr>
          <p:cNvSpPr txBox="1"/>
          <p:nvPr/>
        </p:nvSpPr>
        <p:spPr>
          <a:xfrm>
            <a:off x="577789" y="1260525"/>
            <a:ext cx="5388006" cy="5355312"/>
          </a:xfrm>
          <a:prstGeom prst="rect">
            <a:avLst/>
          </a:prstGeom>
          <a:noFill/>
        </p:spPr>
        <p:txBody>
          <a:bodyPr wrap="square" rtlCol="0">
            <a:spAutoFit/>
          </a:bodyPr>
          <a:lstStyle/>
          <a:p>
            <a:r>
              <a:rPr lang="en-CA" b="1" dirty="0"/>
              <a:t>National Plans:</a:t>
            </a:r>
          </a:p>
          <a:p>
            <a:r>
              <a:rPr lang="en-CA" dirty="0"/>
              <a:t>We need to improve our roots in every countries. Need more campaigning and infrastructure.</a:t>
            </a:r>
          </a:p>
          <a:p>
            <a:endParaRPr lang="en-CA" dirty="0"/>
          </a:p>
          <a:p>
            <a:r>
              <a:rPr lang="en-CA" b="1" dirty="0"/>
              <a:t>Education:</a:t>
            </a:r>
          </a:p>
          <a:p>
            <a:r>
              <a:rPr lang="en-CA" dirty="0"/>
              <a:t>We should find ways to educate children in affected areas. Schools are as important as hospitals.</a:t>
            </a:r>
          </a:p>
          <a:p>
            <a:endParaRPr lang="en-CA" dirty="0"/>
          </a:p>
          <a:p>
            <a:r>
              <a:rPr lang="en-CA" b="1" dirty="0"/>
              <a:t>Quality of Services:</a:t>
            </a:r>
          </a:p>
          <a:p>
            <a:r>
              <a:rPr lang="en-CA" dirty="0"/>
              <a:t>Poor infrastructure and lack of professional volunteers are still our biggest challenges</a:t>
            </a:r>
          </a:p>
          <a:p>
            <a:endParaRPr lang="en-CA" dirty="0"/>
          </a:p>
          <a:p>
            <a:r>
              <a:rPr lang="en-CA" b="1" dirty="0"/>
              <a:t>Access To Services:</a:t>
            </a:r>
          </a:p>
          <a:p>
            <a:r>
              <a:rPr lang="en-CA" dirty="0"/>
              <a:t>Make our system more transparent. Find more ways to improve people’s participation.</a:t>
            </a:r>
          </a:p>
          <a:p>
            <a:endParaRPr lang="en-CA" dirty="0"/>
          </a:p>
          <a:p>
            <a:r>
              <a:rPr lang="en-CA" b="1" dirty="0"/>
              <a:t>Management Capacities:</a:t>
            </a:r>
          </a:p>
          <a:p>
            <a:r>
              <a:rPr lang="en-CA" dirty="0"/>
              <a:t>Engage more frequently with our managers, give them confidence and assist them swiftly.</a:t>
            </a:r>
          </a:p>
        </p:txBody>
      </p:sp>
    </p:spTree>
    <p:extLst>
      <p:ext uri="{BB962C8B-B14F-4D97-AF65-F5344CB8AC3E}">
        <p14:creationId xmlns:p14="http://schemas.microsoft.com/office/powerpoint/2010/main" val="135582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93A2-D9EB-45F9-8999-9BE2449062EF}"/>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A060AF8D-DA05-4BD7-86F2-5A7C238C84A4}"/>
              </a:ext>
            </a:extLst>
          </p:cNvPr>
          <p:cNvSpPr>
            <a:spLocks noGrp="1"/>
          </p:cNvSpPr>
          <p:nvPr>
            <p:ph idx="1"/>
          </p:nvPr>
        </p:nvSpPr>
        <p:spPr/>
        <p:txBody>
          <a:bodyPr/>
          <a:lstStyle/>
          <a:p>
            <a:pPr marL="0" indent="0">
              <a:buNone/>
            </a:pPr>
            <a:r>
              <a:rPr lang="en-US" dirty="0"/>
              <a:t>We explored the possibilities of being more efficient. For that we had to find out where we are spending the most. Once we figured out we spend most money in Syria, then we speculated various scopes for improvement in Syria. We need to set goals and move forward as well, hence we attempted to address some of our long term goals.</a:t>
            </a:r>
          </a:p>
        </p:txBody>
      </p:sp>
    </p:spTree>
    <p:extLst>
      <p:ext uri="{BB962C8B-B14F-4D97-AF65-F5344CB8AC3E}">
        <p14:creationId xmlns:p14="http://schemas.microsoft.com/office/powerpoint/2010/main" val="761428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Words>764</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Overview</vt:lpstr>
      <vt:lpstr>Our principles</vt:lpstr>
      <vt:lpstr>Analysis </vt:lpstr>
      <vt:lpstr>Top 10 spending by country</vt:lpstr>
      <vt:lpstr>Where we can improve?</vt:lpstr>
      <vt:lpstr>How can we improve?</vt:lpstr>
      <vt:lpstr>What to do next?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vinod vijayaraghavan</dc:creator>
  <cp:lastModifiedBy>vinod vijayaraghavan</cp:lastModifiedBy>
  <cp:revision>21</cp:revision>
  <dcterms:created xsi:type="dcterms:W3CDTF">2019-11-29T00:22:25Z</dcterms:created>
  <dcterms:modified xsi:type="dcterms:W3CDTF">2019-11-29T19:48:00Z</dcterms:modified>
</cp:coreProperties>
</file>