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FB1E-09EA-4E29-AD4F-5B2B1680A9D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C7C0A9-E53F-4008-8BEB-6A77883BD7CC}">
      <dgm:prSet/>
      <dgm:spPr/>
      <dgm:t>
        <a:bodyPr/>
        <a:lstStyle/>
        <a:p>
          <a:r>
            <a:rPr lang="en-CA" b="1"/>
            <a:t>Scalability</a:t>
          </a:r>
          <a:endParaRPr lang="en-US"/>
        </a:p>
      </dgm:t>
    </dgm:pt>
    <dgm:pt modelId="{44481CCD-E05B-4B0A-8900-67BA4E30F9EA}" type="parTrans" cxnId="{21C97F6E-24EE-47E8-9058-B0DA0664C9AA}">
      <dgm:prSet/>
      <dgm:spPr/>
      <dgm:t>
        <a:bodyPr/>
        <a:lstStyle/>
        <a:p>
          <a:endParaRPr lang="en-US"/>
        </a:p>
      </dgm:t>
    </dgm:pt>
    <dgm:pt modelId="{DA82B110-B00F-4651-A9F3-1FFC47436345}" type="sibTrans" cxnId="{21C97F6E-24EE-47E8-9058-B0DA0664C9AA}">
      <dgm:prSet/>
      <dgm:spPr/>
      <dgm:t>
        <a:bodyPr/>
        <a:lstStyle/>
        <a:p>
          <a:endParaRPr lang="en-US"/>
        </a:p>
      </dgm:t>
    </dgm:pt>
    <dgm:pt modelId="{3E8D18BD-8A03-49E3-A97F-E14BE430B021}">
      <dgm:prSet/>
      <dgm:spPr/>
      <dgm:t>
        <a:bodyPr/>
        <a:lstStyle/>
        <a:p>
          <a:r>
            <a:rPr lang="en-CA" b="1"/>
            <a:t>Stability</a:t>
          </a:r>
          <a:endParaRPr lang="en-US"/>
        </a:p>
      </dgm:t>
    </dgm:pt>
    <dgm:pt modelId="{980BDC24-F046-4E2C-9D3A-C8EDFC9DE5F2}" type="parTrans" cxnId="{5C2F7463-0581-4F84-8ECA-382F46024BFF}">
      <dgm:prSet/>
      <dgm:spPr/>
      <dgm:t>
        <a:bodyPr/>
        <a:lstStyle/>
        <a:p>
          <a:endParaRPr lang="en-US"/>
        </a:p>
      </dgm:t>
    </dgm:pt>
    <dgm:pt modelId="{0F1C8DAB-BD42-444D-8E00-A6420BE7498C}" type="sibTrans" cxnId="{5C2F7463-0581-4F84-8ECA-382F46024BFF}">
      <dgm:prSet/>
      <dgm:spPr/>
      <dgm:t>
        <a:bodyPr/>
        <a:lstStyle/>
        <a:p>
          <a:endParaRPr lang="en-US"/>
        </a:p>
      </dgm:t>
    </dgm:pt>
    <dgm:pt modelId="{11D3A69F-C9FC-4AE0-84CC-1140848C099C}">
      <dgm:prSet/>
      <dgm:spPr/>
      <dgm:t>
        <a:bodyPr/>
        <a:lstStyle/>
        <a:p>
          <a:r>
            <a:rPr lang="en-CA" b="1"/>
            <a:t>Speed</a:t>
          </a:r>
          <a:endParaRPr lang="en-US"/>
        </a:p>
      </dgm:t>
    </dgm:pt>
    <dgm:pt modelId="{BBA2C302-1A13-400D-8ACA-612707BE426B}" type="parTrans" cxnId="{5613CC52-C314-404B-8CE5-914CB2E908B1}">
      <dgm:prSet/>
      <dgm:spPr/>
      <dgm:t>
        <a:bodyPr/>
        <a:lstStyle/>
        <a:p>
          <a:endParaRPr lang="en-US"/>
        </a:p>
      </dgm:t>
    </dgm:pt>
    <dgm:pt modelId="{BC3CF3A6-C5D7-46E4-A8C2-A98FB00CC22F}" type="sibTrans" cxnId="{5613CC52-C314-404B-8CE5-914CB2E908B1}">
      <dgm:prSet/>
      <dgm:spPr/>
      <dgm:t>
        <a:bodyPr/>
        <a:lstStyle/>
        <a:p>
          <a:endParaRPr lang="en-US"/>
        </a:p>
      </dgm:t>
    </dgm:pt>
    <dgm:pt modelId="{4E3CD8E4-BCC5-4B87-867C-7A2CF10B6F86}">
      <dgm:prSet/>
      <dgm:spPr/>
      <dgm:t>
        <a:bodyPr/>
        <a:lstStyle/>
        <a:p>
          <a:r>
            <a:rPr lang="en-CA" b="1"/>
            <a:t>Savings</a:t>
          </a:r>
          <a:endParaRPr lang="en-US"/>
        </a:p>
      </dgm:t>
    </dgm:pt>
    <dgm:pt modelId="{D3ABC921-6B2D-4D44-902B-983DD462800F}" type="parTrans" cxnId="{C79BC053-E110-4730-8827-B232CE2FDC83}">
      <dgm:prSet/>
      <dgm:spPr/>
      <dgm:t>
        <a:bodyPr/>
        <a:lstStyle/>
        <a:p>
          <a:endParaRPr lang="en-US"/>
        </a:p>
      </dgm:t>
    </dgm:pt>
    <dgm:pt modelId="{2064BA22-F91A-4352-8B0E-9CEEFD992CC6}" type="sibTrans" cxnId="{C79BC053-E110-4730-8827-B232CE2FDC83}">
      <dgm:prSet/>
      <dgm:spPr/>
      <dgm:t>
        <a:bodyPr/>
        <a:lstStyle/>
        <a:p>
          <a:endParaRPr lang="en-US"/>
        </a:p>
      </dgm:t>
    </dgm:pt>
    <dgm:pt modelId="{0FB562E0-A94E-4E55-82D6-CBC599CA43ED}" type="pres">
      <dgm:prSet presAssocID="{D679FB1E-09EA-4E29-AD4F-5B2B1680A9DF}" presName="root" presStyleCnt="0">
        <dgm:presLayoutVars>
          <dgm:dir/>
          <dgm:resizeHandles val="exact"/>
        </dgm:presLayoutVars>
      </dgm:prSet>
      <dgm:spPr/>
    </dgm:pt>
    <dgm:pt modelId="{9D2927AB-9416-421C-AC69-A02F6B8BE646}" type="pres">
      <dgm:prSet presAssocID="{A1C7C0A9-E53F-4008-8BEB-6A77883BD7CC}" presName="compNode" presStyleCnt="0"/>
      <dgm:spPr/>
    </dgm:pt>
    <dgm:pt modelId="{17D22697-9775-4B05-8D92-458F0778D069}" type="pres">
      <dgm:prSet presAssocID="{A1C7C0A9-E53F-4008-8BEB-6A77883BD7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C5244AF-02D7-41AA-AC51-C8E33066BA46}" type="pres">
      <dgm:prSet presAssocID="{A1C7C0A9-E53F-4008-8BEB-6A77883BD7CC}" presName="spaceRect" presStyleCnt="0"/>
      <dgm:spPr/>
    </dgm:pt>
    <dgm:pt modelId="{8B0F2DB7-E1BA-4FB8-BF41-D69FEA0E7ED4}" type="pres">
      <dgm:prSet presAssocID="{A1C7C0A9-E53F-4008-8BEB-6A77883BD7CC}" presName="textRect" presStyleLbl="revTx" presStyleIdx="0" presStyleCnt="4">
        <dgm:presLayoutVars>
          <dgm:chMax val="1"/>
          <dgm:chPref val="1"/>
        </dgm:presLayoutVars>
      </dgm:prSet>
      <dgm:spPr/>
    </dgm:pt>
    <dgm:pt modelId="{F4314602-7A19-404D-AD64-64B653EA8979}" type="pres">
      <dgm:prSet presAssocID="{DA82B110-B00F-4651-A9F3-1FFC47436345}" presName="sibTrans" presStyleCnt="0"/>
      <dgm:spPr/>
    </dgm:pt>
    <dgm:pt modelId="{BC79D3AD-8A40-4F4A-97A3-E6C92A11C4AA}" type="pres">
      <dgm:prSet presAssocID="{3E8D18BD-8A03-49E3-A97F-E14BE430B021}" presName="compNode" presStyleCnt="0"/>
      <dgm:spPr/>
    </dgm:pt>
    <dgm:pt modelId="{57144FDF-6F41-4E6B-A091-BDAB8E6C4517}" type="pres">
      <dgm:prSet presAssocID="{3E8D18BD-8A03-49E3-A97F-E14BE430B02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771B72B3-CDA9-4796-BC5E-934E5CBE39E1}" type="pres">
      <dgm:prSet presAssocID="{3E8D18BD-8A03-49E3-A97F-E14BE430B021}" presName="spaceRect" presStyleCnt="0"/>
      <dgm:spPr/>
    </dgm:pt>
    <dgm:pt modelId="{D922329D-0470-4CC1-809C-2DE48A5BE3CE}" type="pres">
      <dgm:prSet presAssocID="{3E8D18BD-8A03-49E3-A97F-E14BE430B021}" presName="textRect" presStyleLbl="revTx" presStyleIdx="1" presStyleCnt="4">
        <dgm:presLayoutVars>
          <dgm:chMax val="1"/>
          <dgm:chPref val="1"/>
        </dgm:presLayoutVars>
      </dgm:prSet>
      <dgm:spPr/>
    </dgm:pt>
    <dgm:pt modelId="{6E0B726D-6667-47BC-9742-542220C135BE}" type="pres">
      <dgm:prSet presAssocID="{0F1C8DAB-BD42-444D-8E00-A6420BE7498C}" presName="sibTrans" presStyleCnt="0"/>
      <dgm:spPr/>
    </dgm:pt>
    <dgm:pt modelId="{D644A7EA-0C3E-44CC-AEEF-CC4A4D7CD44B}" type="pres">
      <dgm:prSet presAssocID="{11D3A69F-C9FC-4AE0-84CC-1140848C099C}" presName="compNode" presStyleCnt="0"/>
      <dgm:spPr/>
    </dgm:pt>
    <dgm:pt modelId="{2E2F4ED0-57EB-42DF-BDCB-4F0F9C12EB60}" type="pres">
      <dgm:prSet presAssocID="{11D3A69F-C9FC-4AE0-84CC-1140848C099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893C8640-B047-43A5-9A97-61AB65CA10E2}" type="pres">
      <dgm:prSet presAssocID="{11D3A69F-C9FC-4AE0-84CC-1140848C099C}" presName="spaceRect" presStyleCnt="0"/>
      <dgm:spPr/>
    </dgm:pt>
    <dgm:pt modelId="{ED6B12B6-3842-47B4-A14E-01DA85130ABB}" type="pres">
      <dgm:prSet presAssocID="{11D3A69F-C9FC-4AE0-84CC-1140848C099C}" presName="textRect" presStyleLbl="revTx" presStyleIdx="2" presStyleCnt="4">
        <dgm:presLayoutVars>
          <dgm:chMax val="1"/>
          <dgm:chPref val="1"/>
        </dgm:presLayoutVars>
      </dgm:prSet>
      <dgm:spPr/>
    </dgm:pt>
    <dgm:pt modelId="{4398152F-AF4A-4B0D-B3F9-2B4B111384E5}" type="pres">
      <dgm:prSet presAssocID="{BC3CF3A6-C5D7-46E4-A8C2-A98FB00CC22F}" presName="sibTrans" presStyleCnt="0"/>
      <dgm:spPr/>
    </dgm:pt>
    <dgm:pt modelId="{7056B15E-C142-4D41-927A-A38266C41C72}" type="pres">
      <dgm:prSet presAssocID="{4E3CD8E4-BCC5-4B87-867C-7A2CF10B6F86}" presName="compNode" presStyleCnt="0"/>
      <dgm:spPr/>
    </dgm:pt>
    <dgm:pt modelId="{458D285C-D551-46E5-AFDA-99B47BC71CAC}" type="pres">
      <dgm:prSet presAssocID="{4E3CD8E4-BCC5-4B87-867C-7A2CF10B6F8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ggy Bank"/>
        </a:ext>
      </dgm:extLst>
    </dgm:pt>
    <dgm:pt modelId="{69F3539A-E981-479A-BB56-C5091A1D266B}" type="pres">
      <dgm:prSet presAssocID="{4E3CD8E4-BCC5-4B87-867C-7A2CF10B6F86}" presName="spaceRect" presStyleCnt="0"/>
      <dgm:spPr/>
    </dgm:pt>
    <dgm:pt modelId="{37CE2A73-9BEB-424C-A6D0-96CE39D1D1A1}" type="pres">
      <dgm:prSet presAssocID="{4E3CD8E4-BCC5-4B87-867C-7A2CF10B6F86}" presName="textRect" presStyleLbl="revTx" presStyleIdx="3" presStyleCnt="4">
        <dgm:presLayoutVars>
          <dgm:chMax val="1"/>
          <dgm:chPref val="1"/>
        </dgm:presLayoutVars>
      </dgm:prSet>
      <dgm:spPr/>
    </dgm:pt>
  </dgm:ptLst>
  <dgm:cxnLst>
    <dgm:cxn modelId="{5C2F7463-0581-4F84-8ECA-382F46024BFF}" srcId="{D679FB1E-09EA-4E29-AD4F-5B2B1680A9DF}" destId="{3E8D18BD-8A03-49E3-A97F-E14BE430B021}" srcOrd="1" destOrd="0" parTransId="{980BDC24-F046-4E2C-9D3A-C8EDFC9DE5F2}" sibTransId="{0F1C8DAB-BD42-444D-8E00-A6420BE7498C}"/>
    <dgm:cxn modelId="{21C97F6E-24EE-47E8-9058-B0DA0664C9AA}" srcId="{D679FB1E-09EA-4E29-AD4F-5B2B1680A9DF}" destId="{A1C7C0A9-E53F-4008-8BEB-6A77883BD7CC}" srcOrd="0" destOrd="0" parTransId="{44481CCD-E05B-4B0A-8900-67BA4E30F9EA}" sibTransId="{DA82B110-B00F-4651-A9F3-1FFC47436345}"/>
    <dgm:cxn modelId="{5613CC52-C314-404B-8CE5-914CB2E908B1}" srcId="{D679FB1E-09EA-4E29-AD4F-5B2B1680A9DF}" destId="{11D3A69F-C9FC-4AE0-84CC-1140848C099C}" srcOrd="2" destOrd="0" parTransId="{BBA2C302-1A13-400D-8ACA-612707BE426B}" sibTransId="{BC3CF3A6-C5D7-46E4-A8C2-A98FB00CC22F}"/>
    <dgm:cxn modelId="{C79BC053-E110-4730-8827-B232CE2FDC83}" srcId="{D679FB1E-09EA-4E29-AD4F-5B2B1680A9DF}" destId="{4E3CD8E4-BCC5-4B87-867C-7A2CF10B6F86}" srcOrd="3" destOrd="0" parTransId="{D3ABC921-6B2D-4D44-902B-983DD462800F}" sibTransId="{2064BA22-F91A-4352-8B0E-9CEEFD992CC6}"/>
    <dgm:cxn modelId="{33898678-AC60-4F93-84A8-175F99E289C3}" type="presOf" srcId="{A1C7C0A9-E53F-4008-8BEB-6A77883BD7CC}" destId="{8B0F2DB7-E1BA-4FB8-BF41-D69FEA0E7ED4}" srcOrd="0" destOrd="0" presId="urn:microsoft.com/office/officeart/2018/2/layout/IconLabelList"/>
    <dgm:cxn modelId="{95E24279-3CE8-4E6B-AD6A-E92A4C79EDE2}" type="presOf" srcId="{3E8D18BD-8A03-49E3-A97F-E14BE430B021}" destId="{D922329D-0470-4CC1-809C-2DE48A5BE3CE}" srcOrd="0" destOrd="0" presId="urn:microsoft.com/office/officeart/2018/2/layout/IconLabelList"/>
    <dgm:cxn modelId="{EB12E981-FAEB-4D53-8FD2-D2327EB3E104}" type="presOf" srcId="{11D3A69F-C9FC-4AE0-84CC-1140848C099C}" destId="{ED6B12B6-3842-47B4-A14E-01DA85130ABB}" srcOrd="0" destOrd="0" presId="urn:microsoft.com/office/officeart/2018/2/layout/IconLabelList"/>
    <dgm:cxn modelId="{5FE447D0-31AC-4E31-9744-34D715E7A235}" type="presOf" srcId="{4E3CD8E4-BCC5-4B87-867C-7A2CF10B6F86}" destId="{37CE2A73-9BEB-424C-A6D0-96CE39D1D1A1}" srcOrd="0" destOrd="0" presId="urn:microsoft.com/office/officeart/2018/2/layout/IconLabelList"/>
    <dgm:cxn modelId="{58FA89DD-A32D-4A2C-9BB0-80560706299F}" type="presOf" srcId="{D679FB1E-09EA-4E29-AD4F-5B2B1680A9DF}" destId="{0FB562E0-A94E-4E55-82D6-CBC599CA43ED}" srcOrd="0" destOrd="0" presId="urn:microsoft.com/office/officeart/2018/2/layout/IconLabelList"/>
    <dgm:cxn modelId="{195E5818-9444-4F9F-8013-217D6B977A7B}" type="presParOf" srcId="{0FB562E0-A94E-4E55-82D6-CBC599CA43ED}" destId="{9D2927AB-9416-421C-AC69-A02F6B8BE646}" srcOrd="0" destOrd="0" presId="urn:microsoft.com/office/officeart/2018/2/layout/IconLabelList"/>
    <dgm:cxn modelId="{45A46FC9-4856-46EE-8420-B4CE2669FB6C}" type="presParOf" srcId="{9D2927AB-9416-421C-AC69-A02F6B8BE646}" destId="{17D22697-9775-4B05-8D92-458F0778D069}" srcOrd="0" destOrd="0" presId="urn:microsoft.com/office/officeart/2018/2/layout/IconLabelList"/>
    <dgm:cxn modelId="{4EC30BB9-3D90-4E2E-A552-711078510659}" type="presParOf" srcId="{9D2927AB-9416-421C-AC69-A02F6B8BE646}" destId="{1C5244AF-02D7-41AA-AC51-C8E33066BA46}" srcOrd="1" destOrd="0" presId="urn:microsoft.com/office/officeart/2018/2/layout/IconLabelList"/>
    <dgm:cxn modelId="{7ABC4F9D-A2AE-42D8-B3B0-119176F7F46B}" type="presParOf" srcId="{9D2927AB-9416-421C-AC69-A02F6B8BE646}" destId="{8B0F2DB7-E1BA-4FB8-BF41-D69FEA0E7ED4}" srcOrd="2" destOrd="0" presId="urn:microsoft.com/office/officeart/2018/2/layout/IconLabelList"/>
    <dgm:cxn modelId="{C8E54143-A472-4F47-9242-5160FB4823D1}" type="presParOf" srcId="{0FB562E0-A94E-4E55-82D6-CBC599CA43ED}" destId="{F4314602-7A19-404D-AD64-64B653EA8979}" srcOrd="1" destOrd="0" presId="urn:microsoft.com/office/officeart/2018/2/layout/IconLabelList"/>
    <dgm:cxn modelId="{BAD6A926-90E0-43AD-BEEB-1DDC4FC52A5D}" type="presParOf" srcId="{0FB562E0-A94E-4E55-82D6-CBC599CA43ED}" destId="{BC79D3AD-8A40-4F4A-97A3-E6C92A11C4AA}" srcOrd="2" destOrd="0" presId="urn:microsoft.com/office/officeart/2018/2/layout/IconLabelList"/>
    <dgm:cxn modelId="{26AA10BA-9E8A-4EB5-B53D-FB691EE3E42B}" type="presParOf" srcId="{BC79D3AD-8A40-4F4A-97A3-E6C92A11C4AA}" destId="{57144FDF-6F41-4E6B-A091-BDAB8E6C4517}" srcOrd="0" destOrd="0" presId="urn:microsoft.com/office/officeart/2018/2/layout/IconLabelList"/>
    <dgm:cxn modelId="{CF27D48F-9451-48BF-8B9E-8B43282C300B}" type="presParOf" srcId="{BC79D3AD-8A40-4F4A-97A3-E6C92A11C4AA}" destId="{771B72B3-CDA9-4796-BC5E-934E5CBE39E1}" srcOrd="1" destOrd="0" presId="urn:microsoft.com/office/officeart/2018/2/layout/IconLabelList"/>
    <dgm:cxn modelId="{A4CB0CC6-A32F-4CC7-BC45-3908C947B3FA}" type="presParOf" srcId="{BC79D3AD-8A40-4F4A-97A3-E6C92A11C4AA}" destId="{D922329D-0470-4CC1-809C-2DE48A5BE3CE}" srcOrd="2" destOrd="0" presId="urn:microsoft.com/office/officeart/2018/2/layout/IconLabelList"/>
    <dgm:cxn modelId="{C804569C-FAD9-48C3-B932-8F7C7E07B599}" type="presParOf" srcId="{0FB562E0-A94E-4E55-82D6-CBC599CA43ED}" destId="{6E0B726D-6667-47BC-9742-542220C135BE}" srcOrd="3" destOrd="0" presId="urn:microsoft.com/office/officeart/2018/2/layout/IconLabelList"/>
    <dgm:cxn modelId="{0EC87BDB-F904-4403-9C12-8A20D1A04D1A}" type="presParOf" srcId="{0FB562E0-A94E-4E55-82D6-CBC599CA43ED}" destId="{D644A7EA-0C3E-44CC-AEEF-CC4A4D7CD44B}" srcOrd="4" destOrd="0" presId="urn:microsoft.com/office/officeart/2018/2/layout/IconLabelList"/>
    <dgm:cxn modelId="{BC4255AF-2F81-437C-8A9E-A69693245133}" type="presParOf" srcId="{D644A7EA-0C3E-44CC-AEEF-CC4A4D7CD44B}" destId="{2E2F4ED0-57EB-42DF-BDCB-4F0F9C12EB60}" srcOrd="0" destOrd="0" presId="urn:microsoft.com/office/officeart/2018/2/layout/IconLabelList"/>
    <dgm:cxn modelId="{A2EECE62-CB69-4DCB-93E3-2D675F41EFFF}" type="presParOf" srcId="{D644A7EA-0C3E-44CC-AEEF-CC4A4D7CD44B}" destId="{893C8640-B047-43A5-9A97-61AB65CA10E2}" srcOrd="1" destOrd="0" presId="urn:microsoft.com/office/officeart/2018/2/layout/IconLabelList"/>
    <dgm:cxn modelId="{681DC9C0-7831-4A2B-AFAF-480B14D6E33B}" type="presParOf" srcId="{D644A7EA-0C3E-44CC-AEEF-CC4A4D7CD44B}" destId="{ED6B12B6-3842-47B4-A14E-01DA85130ABB}" srcOrd="2" destOrd="0" presId="urn:microsoft.com/office/officeart/2018/2/layout/IconLabelList"/>
    <dgm:cxn modelId="{B8D95E72-DCF4-4699-98E6-8D9C5F5DB3D5}" type="presParOf" srcId="{0FB562E0-A94E-4E55-82D6-CBC599CA43ED}" destId="{4398152F-AF4A-4B0D-B3F9-2B4B111384E5}" srcOrd="5" destOrd="0" presId="urn:microsoft.com/office/officeart/2018/2/layout/IconLabelList"/>
    <dgm:cxn modelId="{63218089-8C43-4128-AF58-24BA5906C8B7}" type="presParOf" srcId="{0FB562E0-A94E-4E55-82D6-CBC599CA43ED}" destId="{7056B15E-C142-4D41-927A-A38266C41C72}" srcOrd="6" destOrd="0" presId="urn:microsoft.com/office/officeart/2018/2/layout/IconLabelList"/>
    <dgm:cxn modelId="{CDEAD31A-0565-42EC-9D97-3C7F20FAF7B1}" type="presParOf" srcId="{7056B15E-C142-4D41-927A-A38266C41C72}" destId="{458D285C-D551-46E5-AFDA-99B47BC71CAC}" srcOrd="0" destOrd="0" presId="urn:microsoft.com/office/officeart/2018/2/layout/IconLabelList"/>
    <dgm:cxn modelId="{7184FC44-BD01-4847-873A-24FE3A737C26}" type="presParOf" srcId="{7056B15E-C142-4D41-927A-A38266C41C72}" destId="{69F3539A-E981-479A-BB56-C5091A1D266B}" srcOrd="1" destOrd="0" presId="urn:microsoft.com/office/officeart/2018/2/layout/IconLabelList"/>
    <dgm:cxn modelId="{91474ABE-7B6C-4FC1-A237-1A854BD15779}" type="presParOf" srcId="{7056B15E-C142-4D41-927A-A38266C41C72}" destId="{37CE2A73-9BEB-424C-A6D0-96CE39D1D1A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8A29D4-B084-4027-81E0-81C8D557A0E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717A83-CFE4-418C-AC2E-9D33DB09B29D}">
      <dgm:prSet/>
      <dgm:spPr/>
      <dgm:t>
        <a:bodyPr/>
        <a:lstStyle/>
        <a:p>
          <a:r>
            <a:rPr lang="en-CA" dirty="0"/>
            <a:t>The three approaches are:</a:t>
          </a:r>
          <a:endParaRPr lang="en-US" dirty="0"/>
        </a:p>
      </dgm:t>
    </dgm:pt>
    <dgm:pt modelId="{AB2C11EA-E834-434B-B67A-83833C757D7A}" type="parTrans" cxnId="{36F774C6-7882-4815-B94D-034BF39BBFB8}">
      <dgm:prSet/>
      <dgm:spPr/>
      <dgm:t>
        <a:bodyPr/>
        <a:lstStyle/>
        <a:p>
          <a:endParaRPr lang="en-US"/>
        </a:p>
      </dgm:t>
    </dgm:pt>
    <dgm:pt modelId="{11A8D4A8-B5B8-46B4-99A7-A9B185BD61AD}" type="sibTrans" cxnId="{36F774C6-7882-4815-B94D-034BF39BBFB8}">
      <dgm:prSet/>
      <dgm:spPr/>
      <dgm:t>
        <a:bodyPr/>
        <a:lstStyle/>
        <a:p>
          <a:endParaRPr lang="en-US"/>
        </a:p>
      </dgm:t>
    </dgm:pt>
    <dgm:pt modelId="{AE5BA4EA-2F68-4836-BEFE-820BF6C8B9FD}">
      <dgm:prSet/>
      <dgm:spPr/>
      <dgm:t>
        <a:bodyPr/>
        <a:lstStyle/>
        <a:p>
          <a:r>
            <a:rPr lang="en-CA" b="1"/>
            <a:t>Lift and Shift</a:t>
          </a:r>
          <a:endParaRPr lang="en-US"/>
        </a:p>
      </dgm:t>
    </dgm:pt>
    <dgm:pt modelId="{F5420B24-2DB1-4EF5-A0FD-7B1CE77CE063}" type="parTrans" cxnId="{A99CF822-0DF9-4D43-93FC-CA043468365E}">
      <dgm:prSet/>
      <dgm:spPr/>
      <dgm:t>
        <a:bodyPr/>
        <a:lstStyle/>
        <a:p>
          <a:endParaRPr lang="en-US"/>
        </a:p>
      </dgm:t>
    </dgm:pt>
    <dgm:pt modelId="{8ED82C59-9368-4163-AA6C-83F1397FC1AA}" type="sibTrans" cxnId="{A99CF822-0DF9-4D43-93FC-CA043468365E}">
      <dgm:prSet/>
      <dgm:spPr/>
      <dgm:t>
        <a:bodyPr/>
        <a:lstStyle/>
        <a:p>
          <a:endParaRPr lang="en-US"/>
        </a:p>
      </dgm:t>
    </dgm:pt>
    <dgm:pt modelId="{3EC22CD7-B1B9-4E3B-95F8-1E3CB6D0D80A}">
      <dgm:prSet/>
      <dgm:spPr/>
      <dgm:t>
        <a:bodyPr/>
        <a:lstStyle/>
        <a:p>
          <a:r>
            <a:rPr lang="en-CA" b="1"/>
            <a:t>Application refactoring</a:t>
          </a:r>
          <a:endParaRPr lang="en-US"/>
        </a:p>
      </dgm:t>
    </dgm:pt>
    <dgm:pt modelId="{46BB982C-52BB-437B-843B-A11957180052}" type="parTrans" cxnId="{E9C659DA-35DD-442B-8690-87230A8BFE56}">
      <dgm:prSet/>
      <dgm:spPr/>
      <dgm:t>
        <a:bodyPr/>
        <a:lstStyle/>
        <a:p>
          <a:endParaRPr lang="en-US"/>
        </a:p>
      </dgm:t>
    </dgm:pt>
    <dgm:pt modelId="{A1323187-FA17-4F29-A998-936EC6364611}" type="sibTrans" cxnId="{E9C659DA-35DD-442B-8690-87230A8BFE56}">
      <dgm:prSet/>
      <dgm:spPr/>
      <dgm:t>
        <a:bodyPr/>
        <a:lstStyle/>
        <a:p>
          <a:endParaRPr lang="en-US"/>
        </a:p>
      </dgm:t>
    </dgm:pt>
    <dgm:pt modelId="{7C558092-0A63-4F8F-8700-FA2E22119827}">
      <dgm:prSet/>
      <dgm:spPr/>
      <dgm:t>
        <a:bodyPr/>
        <a:lstStyle/>
        <a:p>
          <a:r>
            <a:rPr lang="en-CA" b="1"/>
            <a:t>Re-platforming</a:t>
          </a:r>
          <a:endParaRPr lang="en-US"/>
        </a:p>
      </dgm:t>
    </dgm:pt>
    <dgm:pt modelId="{A98187F0-6A75-4DCF-B77E-A32E6D24D540}" type="parTrans" cxnId="{69A56CD1-B887-4222-9313-B8113C2E9947}">
      <dgm:prSet/>
      <dgm:spPr/>
      <dgm:t>
        <a:bodyPr/>
        <a:lstStyle/>
        <a:p>
          <a:endParaRPr lang="en-US"/>
        </a:p>
      </dgm:t>
    </dgm:pt>
    <dgm:pt modelId="{6EE8CCF3-85DB-4C71-A056-4F4C09BE1287}" type="sibTrans" cxnId="{69A56CD1-B887-4222-9313-B8113C2E9947}">
      <dgm:prSet/>
      <dgm:spPr/>
      <dgm:t>
        <a:bodyPr/>
        <a:lstStyle/>
        <a:p>
          <a:endParaRPr lang="en-US"/>
        </a:p>
      </dgm:t>
    </dgm:pt>
    <dgm:pt modelId="{6886630E-4D21-49A4-A91D-558950C1EB41}" type="pres">
      <dgm:prSet presAssocID="{2B8A29D4-B084-4027-81E0-81C8D557A0EF}" presName="root" presStyleCnt="0">
        <dgm:presLayoutVars>
          <dgm:dir/>
          <dgm:resizeHandles val="exact"/>
        </dgm:presLayoutVars>
      </dgm:prSet>
      <dgm:spPr/>
    </dgm:pt>
    <dgm:pt modelId="{4AE49A4F-D70F-4A01-BF62-0383B90F680F}" type="pres">
      <dgm:prSet presAssocID="{63717A83-CFE4-418C-AC2E-9D33DB09B29D}" presName="compNode" presStyleCnt="0"/>
      <dgm:spPr/>
    </dgm:pt>
    <dgm:pt modelId="{D85E694C-E6F0-4C9F-A2EA-79432B7D39ED}" type="pres">
      <dgm:prSet presAssocID="{63717A83-CFE4-418C-AC2E-9D33DB09B29D}" presName="bgRect" presStyleLbl="bgShp" presStyleIdx="0" presStyleCnt="4"/>
      <dgm:spPr/>
    </dgm:pt>
    <dgm:pt modelId="{E069E8DA-DEDF-4F4A-8C70-82BBBA1C11E4}" type="pres">
      <dgm:prSet presAssocID="{63717A83-CFE4-418C-AC2E-9D33DB09B29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0D30146B-7C38-408A-9233-777CBDFDB97D}" type="pres">
      <dgm:prSet presAssocID="{63717A83-CFE4-418C-AC2E-9D33DB09B29D}" presName="spaceRect" presStyleCnt="0"/>
      <dgm:spPr/>
    </dgm:pt>
    <dgm:pt modelId="{077AC859-3394-4E3F-8676-F52E9010C985}" type="pres">
      <dgm:prSet presAssocID="{63717A83-CFE4-418C-AC2E-9D33DB09B29D}" presName="parTx" presStyleLbl="revTx" presStyleIdx="0" presStyleCnt="4">
        <dgm:presLayoutVars>
          <dgm:chMax val="0"/>
          <dgm:chPref val="0"/>
        </dgm:presLayoutVars>
      </dgm:prSet>
      <dgm:spPr/>
    </dgm:pt>
    <dgm:pt modelId="{D42F77F3-E3D8-4704-9F77-588688A5277C}" type="pres">
      <dgm:prSet presAssocID="{11A8D4A8-B5B8-46B4-99A7-A9B185BD61AD}" presName="sibTrans" presStyleCnt="0"/>
      <dgm:spPr/>
    </dgm:pt>
    <dgm:pt modelId="{71DC40F9-D206-416A-840C-57EF33E2EDCF}" type="pres">
      <dgm:prSet presAssocID="{AE5BA4EA-2F68-4836-BEFE-820BF6C8B9FD}" presName="compNode" presStyleCnt="0"/>
      <dgm:spPr/>
    </dgm:pt>
    <dgm:pt modelId="{737A07A9-F733-4B4A-B26B-B2F050DF8C46}" type="pres">
      <dgm:prSet presAssocID="{AE5BA4EA-2F68-4836-BEFE-820BF6C8B9FD}" presName="bgRect" presStyleLbl="bgShp" presStyleIdx="1" presStyleCnt="4"/>
      <dgm:spPr/>
    </dgm:pt>
    <dgm:pt modelId="{8D87415B-D662-45C2-B7C0-383B11011D7C}" type="pres">
      <dgm:prSet presAssocID="{AE5BA4EA-2F68-4836-BEFE-820BF6C8B9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scalatorUp1"/>
        </a:ext>
      </dgm:extLst>
    </dgm:pt>
    <dgm:pt modelId="{F2648FF6-7883-4EAB-86C2-604D425B2BAC}" type="pres">
      <dgm:prSet presAssocID="{AE5BA4EA-2F68-4836-BEFE-820BF6C8B9FD}" presName="spaceRect" presStyleCnt="0"/>
      <dgm:spPr/>
    </dgm:pt>
    <dgm:pt modelId="{53BA6CB9-5CF6-4E0F-8FB5-264C13882F15}" type="pres">
      <dgm:prSet presAssocID="{AE5BA4EA-2F68-4836-BEFE-820BF6C8B9FD}" presName="parTx" presStyleLbl="revTx" presStyleIdx="1" presStyleCnt="4">
        <dgm:presLayoutVars>
          <dgm:chMax val="0"/>
          <dgm:chPref val="0"/>
        </dgm:presLayoutVars>
      </dgm:prSet>
      <dgm:spPr/>
    </dgm:pt>
    <dgm:pt modelId="{0819DB6F-C5CE-466E-ACDA-5EAFF912693A}" type="pres">
      <dgm:prSet presAssocID="{8ED82C59-9368-4163-AA6C-83F1397FC1AA}" presName="sibTrans" presStyleCnt="0"/>
      <dgm:spPr/>
    </dgm:pt>
    <dgm:pt modelId="{A70313F9-CF5E-4BEE-8730-56EBB5E971E7}" type="pres">
      <dgm:prSet presAssocID="{3EC22CD7-B1B9-4E3B-95F8-1E3CB6D0D80A}" presName="compNode" presStyleCnt="0"/>
      <dgm:spPr/>
    </dgm:pt>
    <dgm:pt modelId="{ACAFB64F-56D8-44D5-BEE3-7DDEC4D74381}" type="pres">
      <dgm:prSet presAssocID="{3EC22CD7-B1B9-4E3B-95F8-1E3CB6D0D80A}" presName="bgRect" presStyleLbl="bgShp" presStyleIdx="2" presStyleCnt="4"/>
      <dgm:spPr/>
    </dgm:pt>
    <dgm:pt modelId="{93730A79-F6C3-4283-91A2-C5C5EC546DF9}" type="pres">
      <dgm:prSet presAssocID="{3EC22CD7-B1B9-4E3B-95F8-1E3CB6D0D8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0B9ADAE1-C8CB-4F55-A633-0C3BAF0B6C81}" type="pres">
      <dgm:prSet presAssocID="{3EC22CD7-B1B9-4E3B-95F8-1E3CB6D0D80A}" presName="spaceRect" presStyleCnt="0"/>
      <dgm:spPr/>
    </dgm:pt>
    <dgm:pt modelId="{F794A86C-CC13-4E0A-9F06-32A4020F42E9}" type="pres">
      <dgm:prSet presAssocID="{3EC22CD7-B1B9-4E3B-95F8-1E3CB6D0D80A}" presName="parTx" presStyleLbl="revTx" presStyleIdx="2" presStyleCnt="4">
        <dgm:presLayoutVars>
          <dgm:chMax val="0"/>
          <dgm:chPref val="0"/>
        </dgm:presLayoutVars>
      </dgm:prSet>
      <dgm:spPr/>
    </dgm:pt>
    <dgm:pt modelId="{10F7456A-3ADC-40BB-B263-183633B67849}" type="pres">
      <dgm:prSet presAssocID="{A1323187-FA17-4F29-A998-936EC6364611}" presName="sibTrans" presStyleCnt="0"/>
      <dgm:spPr/>
    </dgm:pt>
    <dgm:pt modelId="{7AA21C45-BF65-4A0F-B29E-E56535E0D277}" type="pres">
      <dgm:prSet presAssocID="{7C558092-0A63-4F8F-8700-FA2E22119827}" presName="compNode" presStyleCnt="0"/>
      <dgm:spPr/>
    </dgm:pt>
    <dgm:pt modelId="{A9F114A1-78D4-4FFF-B49E-34C59217B57A}" type="pres">
      <dgm:prSet presAssocID="{7C558092-0A63-4F8F-8700-FA2E22119827}" presName="bgRect" presStyleLbl="bgShp" presStyleIdx="3" presStyleCnt="4"/>
      <dgm:spPr/>
    </dgm:pt>
    <dgm:pt modelId="{14809296-489B-4760-AC6D-22751A4FF8CC}" type="pres">
      <dgm:prSet presAssocID="{7C558092-0A63-4F8F-8700-FA2E221198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urkey"/>
        </a:ext>
      </dgm:extLst>
    </dgm:pt>
    <dgm:pt modelId="{B675FB6D-2E4D-4CAA-9D04-D89F7094B5C1}" type="pres">
      <dgm:prSet presAssocID="{7C558092-0A63-4F8F-8700-FA2E22119827}" presName="spaceRect" presStyleCnt="0"/>
      <dgm:spPr/>
    </dgm:pt>
    <dgm:pt modelId="{55E96231-7C9A-492E-AC1F-652279DB2D57}" type="pres">
      <dgm:prSet presAssocID="{7C558092-0A63-4F8F-8700-FA2E22119827}" presName="parTx" presStyleLbl="revTx" presStyleIdx="3" presStyleCnt="4">
        <dgm:presLayoutVars>
          <dgm:chMax val="0"/>
          <dgm:chPref val="0"/>
        </dgm:presLayoutVars>
      </dgm:prSet>
      <dgm:spPr/>
    </dgm:pt>
  </dgm:ptLst>
  <dgm:cxnLst>
    <dgm:cxn modelId="{A99CF822-0DF9-4D43-93FC-CA043468365E}" srcId="{2B8A29D4-B084-4027-81E0-81C8D557A0EF}" destId="{AE5BA4EA-2F68-4836-BEFE-820BF6C8B9FD}" srcOrd="1" destOrd="0" parTransId="{F5420B24-2DB1-4EF5-A0FD-7B1CE77CE063}" sibTransId="{8ED82C59-9368-4163-AA6C-83F1397FC1AA}"/>
    <dgm:cxn modelId="{C6457734-D157-4BF6-B18A-E8ACD0BD68F2}" type="presOf" srcId="{3EC22CD7-B1B9-4E3B-95F8-1E3CB6D0D80A}" destId="{F794A86C-CC13-4E0A-9F06-32A4020F42E9}" srcOrd="0" destOrd="0" presId="urn:microsoft.com/office/officeart/2018/2/layout/IconVerticalSolidList"/>
    <dgm:cxn modelId="{31B85F7B-68BE-40B9-A1C0-AA6FF1CDC3CE}" type="presOf" srcId="{AE5BA4EA-2F68-4836-BEFE-820BF6C8B9FD}" destId="{53BA6CB9-5CF6-4E0F-8FB5-264C13882F15}" srcOrd="0" destOrd="0" presId="urn:microsoft.com/office/officeart/2018/2/layout/IconVerticalSolidList"/>
    <dgm:cxn modelId="{BDFB6286-E898-407D-81D1-22AD412A71B7}" type="presOf" srcId="{7C558092-0A63-4F8F-8700-FA2E22119827}" destId="{55E96231-7C9A-492E-AC1F-652279DB2D57}" srcOrd="0" destOrd="0" presId="urn:microsoft.com/office/officeart/2018/2/layout/IconVerticalSolidList"/>
    <dgm:cxn modelId="{A0E7659B-813B-4061-89C9-E8E627EBEAA3}" type="presOf" srcId="{2B8A29D4-B084-4027-81E0-81C8D557A0EF}" destId="{6886630E-4D21-49A4-A91D-558950C1EB41}" srcOrd="0" destOrd="0" presId="urn:microsoft.com/office/officeart/2018/2/layout/IconVerticalSolidList"/>
    <dgm:cxn modelId="{8A6376B5-C6AE-418D-B5CB-441D310E6221}" type="presOf" srcId="{63717A83-CFE4-418C-AC2E-9D33DB09B29D}" destId="{077AC859-3394-4E3F-8676-F52E9010C985}" srcOrd="0" destOrd="0" presId="urn:microsoft.com/office/officeart/2018/2/layout/IconVerticalSolidList"/>
    <dgm:cxn modelId="{36F774C6-7882-4815-B94D-034BF39BBFB8}" srcId="{2B8A29D4-B084-4027-81E0-81C8D557A0EF}" destId="{63717A83-CFE4-418C-AC2E-9D33DB09B29D}" srcOrd="0" destOrd="0" parTransId="{AB2C11EA-E834-434B-B67A-83833C757D7A}" sibTransId="{11A8D4A8-B5B8-46B4-99A7-A9B185BD61AD}"/>
    <dgm:cxn modelId="{69A56CD1-B887-4222-9313-B8113C2E9947}" srcId="{2B8A29D4-B084-4027-81E0-81C8D557A0EF}" destId="{7C558092-0A63-4F8F-8700-FA2E22119827}" srcOrd="3" destOrd="0" parTransId="{A98187F0-6A75-4DCF-B77E-A32E6D24D540}" sibTransId="{6EE8CCF3-85DB-4C71-A056-4F4C09BE1287}"/>
    <dgm:cxn modelId="{E9C659DA-35DD-442B-8690-87230A8BFE56}" srcId="{2B8A29D4-B084-4027-81E0-81C8D557A0EF}" destId="{3EC22CD7-B1B9-4E3B-95F8-1E3CB6D0D80A}" srcOrd="2" destOrd="0" parTransId="{46BB982C-52BB-437B-843B-A11957180052}" sibTransId="{A1323187-FA17-4F29-A998-936EC6364611}"/>
    <dgm:cxn modelId="{0E97ECA5-EFA4-4A2F-AB0A-53952B3E6382}" type="presParOf" srcId="{6886630E-4D21-49A4-A91D-558950C1EB41}" destId="{4AE49A4F-D70F-4A01-BF62-0383B90F680F}" srcOrd="0" destOrd="0" presId="urn:microsoft.com/office/officeart/2018/2/layout/IconVerticalSolidList"/>
    <dgm:cxn modelId="{4D2B9837-931D-4C19-88C7-A52C8D91D25A}" type="presParOf" srcId="{4AE49A4F-D70F-4A01-BF62-0383B90F680F}" destId="{D85E694C-E6F0-4C9F-A2EA-79432B7D39ED}" srcOrd="0" destOrd="0" presId="urn:microsoft.com/office/officeart/2018/2/layout/IconVerticalSolidList"/>
    <dgm:cxn modelId="{2C70FDB7-9213-41BB-A967-E8B183440C84}" type="presParOf" srcId="{4AE49A4F-D70F-4A01-BF62-0383B90F680F}" destId="{E069E8DA-DEDF-4F4A-8C70-82BBBA1C11E4}" srcOrd="1" destOrd="0" presId="urn:microsoft.com/office/officeart/2018/2/layout/IconVerticalSolidList"/>
    <dgm:cxn modelId="{8004349F-1952-418D-94F4-4969E1E43A6A}" type="presParOf" srcId="{4AE49A4F-D70F-4A01-BF62-0383B90F680F}" destId="{0D30146B-7C38-408A-9233-777CBDFDB97D}" srcOrd="2" destOrd="0" presId="urn:microsoft.com/office/officeart/2018/2/layout/IconVerticalSolidList"/>
    <dgm:cxn modelId="{553B51A2-F4F5-4C5C-945D-6C99E070C37C}" type="presParOf" srcId="{4AE49A4F-D70F-4A01-BF62-0383B90F680F}" destId="{077AC859-3394-4E3F-8676-F52E9010C985}" srcOrd="3" destOrd="0" presId="urn:microsoft.com/office/officeart/2018/2/layout/IconVerticalSolidList"/>
    <dgm:cxn modelId="{DD0AFD3A-97B2-4E7B-984C-01462C39E1BC}" type="presParOf" srcId="{6886630E-4D21-49A4-A91D-558950C1EB41}" destId="{D42F77F3-E3D8-4704-9F77-588688A5277C}" srcOrd="1" destOrd="0" presId="urn:microsoft.com/office/officeart/2018/2/layout/IconVerticalSolidList"/>
    <dgm:cxn modelId="{6A3A91E3-3AEC-4647-BE47-46D38BDAE89F}" type="presParOf" srcId="{6886630E-4D21-49A4-A91D-558950C1EB41}" destId="{71DC40F9-D206-416A-840C-57EF33E2EDCF}" srcOrd="2" destOrd="0" presId="urn:microsoft.com/office/officeart/2018/2/layout/IconVerticalSolidList"/>
    <dgm:cxn modelId="{31A38002-D56F-493A-9FCE-5707B0561AD0}" type="presParOf" srcId="{71DC40F9-D206-416A-840C-57EF33E2EDCF}" destId="{737A07A9-F733-4B4A-B26B-B2F050DF8C46}" srcOrd="0" destOrd="0" presId="urn:microsoft.com/office/officeart/2018/2/layout/IconVerticalSolidList"/>
    <dgm:cxn modelId="{1006DA67-48C8-4332-BDB2-2BCA085BCF07}" type="presParOf" srcId="{71DC40F9-D206-416A-840C-57EF33E2EDCF}" destId="{8D87415B-D662-45C2-B7C0-383B11011D7C}" srcOrd="1" destOrd="0" presId="urn:microsoft.com/office/officeart/2018/2/layout/IconVerticalSolidList"/>
    <dgm:cxn modelId="{DD3C48A4-A820-47A5-B11F-852C663756C7}" type="presParOf" srcId="{71DC40F9-D206-416A-840C-57EF33E2EDCF}" destId="{F2648FF6-7883-4EAB-86C2-604D425B2BAC}" srcOrd="2" destOrd="0" presId="urn:microsoft.com/office/officeart/2018/2/layout/IconVerticalSolidList"/>
    <dgm:cxn modelId="{6AB180B5-B789-4438-9977-02784F8C4460}" type="presParOf" srcId="{71DC40F9-D206-416A-840C-57EF33E2EDCF}" destId="{53BA6CB9-5CF6-4E0F-8FB5-264C13882F15}" srcOrd="3" destOrd="0" presId="urn:microsoft.com/office/officeart/2018/2/layout/IconVerticalSolidList"/>
    <dgm:cxn modelId="{C7DD6B67-48FE-4596-9ADA-6704F50839E5}" type="presParOf" srcId="{6886630E-4D21-49A4-A91D-558950C1EB41}" destId="{0819DB6F-C5CE-466E-ACDA-5EAFF912693A}" srcOrd="3" destOrd="0" presId="urn:microsoft.com/office/officeart/2018/2/layout/IconVerticalSolidList"/>
    <dgm:cxn modelId="{EA74A14A-2192-40C8-89D6-6BB27C84AF5A}" type="presParOf" srcId="{6886630E-4D21-49A4-A91D-558950C1EB41}" destId="{A70313F9-CF5E-4BEE-8730-56EBB5E971E7}" srcOrd="4" destOrd="0" presId="urn:microsoft.com/office/officeart/2018/2/layout/IconVerticalSolidList"/>
    <dgm:cxn modelId="{706CAC36-FAD7-43C1-A76B-1CFB95734EDA}" type="presParOf" srcId="{A70313F9-CF5E-4BEE-8730-56EBB5E971E7}" destId="{ACAFB64F-56D8-44D5-BEE3-7DDEC4D74381}" srcOrd="0" destOrd="0" presId="urn:microsoft.com/office/officeart/2018/2/layout/IconVerticalSolidList"/>
    <dgm:cxn modelId="{A71DA8D7-E7CB-4FD6-AE32-98B7FE69A8D7}" type="presParOf" srcId="{A70313F9-CF5E-4BEE-8730-56EBB5E971E7}" destId="{93730A79-F6C3-4283-91A2-C5C5EC546DF9}" srcOrd="1" destOrd="0" presId="urn:microsoft.com/office/officeart/2018/2/layout/IconVerticalSolidList"/>
    <dgm:cxn modelId="{6A101671-C96C-4B4A-8377-B157EF1BF93D}" type="presParOf" srcId="{A70313F9-CF5E-4BEE-8730-56EBB5E971E7}" destId="{0B9ADAE1-C8CB-4F55-A633-0C3BAF0B6C81}" srcOrd="2" destOrd="0" presId="urn:microsoft.com/office/officeart/2018/2/layout/IconVerticalSolidList"/>
    <dgm:cxn modelId="{A2DA481C-C02D-4A2A-B712-1000ECCE8664}" type="presParOf" srcId="{A70313F9-CF5E-4BEE-8730-56EBB5E971E7}" destId="{F794A86C-CC13-4E0A-9F06-32A4020F42E9}" srcOrd="3" destOrd="0" presId="urn:microsoft.com/office/officeart/2018/2/layout/IconVerticalSolidList"/>
    <dgm:cxn modelId="{5C06FFC5-A3BE-49CF-BF1E-4F7F935074E0}" type="presParOf" srcId="{6886630E-4D21-49A4-A91D-558950C1EB41}" destId="{10F7456A-3ADC-40BB-B263-183633B67849}" srcOrd="5" destOrd="0" presId="urn:microsoft.com/office/officeart/2018/2/layout/IconVerticalSolidList"/>
    <dgm:cxn modelId="{23735B75-5232-4828-B22E-3050B38ABE65}" type="presParOf" srcId="{6886630E-4D21-49A4-A91D-558950C1EB41}" destId="{7AA21C45-BF65-4A0F-B29E-E56535E0D277}" srcOrd="6" destOrd="0" presId="urn:microsoft.com/office/officeart/2018/2/layout/IconVerticalSolidList"/>
    <dgm:cxn modelId="{65E6701C-F248-4279-86A0-DB628E8DCD3F}" type="presParOf" srcId="{7AA21C45-BF65-4A0F-B29E-E56535E0D277}" destId="{A9F114A1-78D4-4FFF-B49E-34C59217B57A}" srcOrd="0" destOrd="0" presId="urn:microsoft.com/office/officeart/2018/2/layout/IconVerticalSolidList"/>
    <dgm:cxn modelId="{68E9FAEF-1425-451A-B90B-2E78CD1018F5}" type="presParOf" srcId="{7AA21C45-BF65-4A0F-B29E-E56535E0D277}" destId="{14809296-489B-4760-AC6D-22751A4FF8CC}" srcOrd="1" destOrd="0" presId="urn:microsoft.com/office/officeart/2018/2/layout/IconVerticalSolidList"/>
    <dgm:cxn modelId="{9088DFD9-B017-4703-B037-DC482465294B}" type="presParOf" srcId="{7AA21C45-BF65-4A0F-B29E-E56535E0D277}" destId="{B675FB6D-2E4D-4CAA-9D04-D89F7094B5C1}" srcOrd="2" destOrd="0" presId="urn:microsoft.com/office/officeart/2018/2/layout/IconVerticalSolidList"/>
    <dgm:cxn modelId="{7FEF82C6-1FB0-473E-8D66-351F3161C7C0}" type="presParOf" srcId="{7AA21C45-BF65-4A0F-B29E-E56535E0D277}" destId="{55E96231-7C9A-492E-AC1F-652279DB2D5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22697-9775-4B05-8D92-458F0778D069}">
      <dsp:nvSpPr>
        <dsp:cNvPr id="0" name=""/>
        <dsp:cNvSpPr/>
      </dsp:nvSpPr>
      <dsp:spPr>
        <a:xfrm>
          <a:off x="1068074" y="886616"/>
          <a:ext cx="930286" cy="9302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0F2DB7-E1BA-4FB8-BF41-D69FEA0E7ED4}">
      <dsp:nvSpPr>
        <dsp:cNvPr id="0" name=""/>
        <dsp:cNvSpPr/>
      </dsp:nvSpPr>
      <dsp:spPr>
        <a:xfrm>
          <a:off x="499565"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pPr>
          <a:r>
            <a:rPr lang="en-CA" sz="3400" b="1" kern="1200"/>
            <a:t>Scalability</a:t>
          </a:r>
          <a:endParaRPr lang="en-US" sz="3400" kern="1200"/>
        </a:p>
      </dsp:txBody>
      <dsp:txXfrm>
        <a:off x="499565" y="2108133"/>
        <a:ext cx="2067302" cy="720000"/>
      </dsp:txXfrm>
    </dsp:sp>
    <dsp:sp modelId="{57144FDF-6F41-4E6B-A091-BDAB8E6C4517}">
      <dsp:nvSpPr>
        <dsp:cNvPr id="0" name=""/>
        <dsp:cNvSpPr/>
      </dsp:nvSpPr>
      <dsp:spPr>
        <a:xfrm>
          <a:off x="3497154" y="886616"/>
          <a:ext cx="930286" cy="9302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22329D-0470-4CC1-809C-2DE48A5BE3CE}">
      <dsp:nvSpPr>
        <dsp:cNvPr id="0" name=""/>
        <dsp:cNvSpPr/>
      </dsp:nvSpPr>
      <dsp:spPr>
        <a:xfrm>
          <a:off x="2928646"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pPr>
          <a:r>
            <a:rPr lang="en-CA" sz="3400" b="1" kern="1200"/>
            <a:t>Stability</a:t>
          </a:r>
          <a:endParaRPr lang="en-US" sz="3400" kern="1200"/>
        </a:p>
      </dsp:txBody>
      <dsp:txXfrm>
        <a:off x="2928646" y="2108133"/>
        <a:ext cx="2067302" cy="720000"/>
      </dsp:txXfrm>
    </dsp:sp>
    <dsp:sp modelId="{2E2F4ED0-57EB-42DF-BDCB-4F0F9C12EB60}">
      <dsp:nvSpPr>
        <dsp:cNvPr id="0" name=""/>
        <dsp:cNvSpPr/>
      </dsp:nvSpPr>
      <dsp:spPr>
        <a:xfrm>
          <a:off x="5926234" y="886616"/>
          <a:ext cx="930286" cy="9302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6B12B6-3842-47B4-A14E-01DA85130ABB}">
      <dsp:nvSpPr>
        <dsp:cNvPr id="0" name=""/>
        <dsp:cNvSpPr/>
      </dsp:nvSpPr>
      <dsp:spPr>
        <a:xfrm>
          <a:off x="5357726"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pPr>
          <a:r>
            <a:rPr lang="en-CA" sz="3400" b="1" kern="1200"/>
            <a:t>Speed</a:t>
          </a:r>
          <a:endParaRPr lang="en-US" sz="3400" kern="1200"/>
        </a:p>
      </dsp:txBody>
      <dsp:txXfrm>
        <a:off x="5357726" y="2108133"/>
        <a:ext cx="2067302" cy="720000"/>
      </dsp:txXfrm>
    </dsp:sp>
    <dsp:sp modelId="{458D285C-D551-46E5-AFDA-99B47BC71CAC}">
      <dsp:nvSpPr>
        <dsp:cNvPr id="0" name=""/>
        <dsp:cNvSpPr/>
      </dsp:nvSpPr>
      <dsp:spPr>
        <a:xfrm>
          <a:off x="8355314" y="886616"/>
          <a:ext cx="930286" cy="9302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CE2A73-9BEB-424C-A6D0-96CE39D1D1A1}">
      <dsp:nvSpPr>
        <dsp:cNvPr id="0" name=""/>
        <dsp:cNvSpPr/>
      </dsp:nvSpPr>
      <dsp:spPr>
        <a:xfrm>
          <a:off x="7786806"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pPr>
          <a:r>
            <a:rPr lang="en-CA" sz="3400" b="1" kern="1200"/>
            <a:t>Savings</a:t>
          </a:r>
          <a:endParaRPr lang="en-US" sz="3400" kern="1200"/>
        </a:p>
      </dsp:txBody>
      <dsp:txXfrm>
        <a:off x="7786806" y="2108133"/>
        <a:ext cx="206730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E694C-E6F0-4C9F-A2EA-79432B7D39ED}">
      <dsp:nvSpPr>
        <dsp:cNvPr id="0" name=""/>
        <dsp:cNvSpPr/>
      </dsp:nvSpPr>
      <dsp:spPr>
        <a:xfrm>
          <a:off x="0" y="2033"/>
          <a:ext cx="6266011" cy="1030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69E8DA-DEDF-4F4A-8C70-82BBBA1C11E4}">
      <dsp:nvSpPr>
        <dsp:cNvPr id="0" name=""/>
        <dsp:cNvSpPr/>
      </dsp:nvSpPr>
      <dsp:spPr>
        <a:xfrm>
          <a:off x="311764" y="233924"/>
          <a:ext cx="566845" cy="5668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7AC859-3394-4E3F-8676-F52E9010C985}">
      <dsp:nvSpPr>
        <dsp:cNvPr id="0" name=""/>
        <dsp:cNvSpPr/>
      </dsp:nvSpPr>
      <dsp:spPr>
        <a:xfrm>
          <a:off x="1190374" y="2033"/>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977900">
            <a:lnSpc>
              <a:spcPct val="90000"/>
            </a:lnSpc>
            <a:spcBef>
              <a:spcPct val="0"/>
            </a:spcBef>
            <a:spcAft>
              <a:spcPct val="35000"/>
            </a:spcAft>
            <a:buNone/>
          </a:pPr>
          <a:r>
            <a:rPr lang="en-CA" sz="2200" kern="1200" dirty="0"/>
            <a:t>The three approaches are:</a:t>
          </a:r>
          <a:endParaRPr lang="en-US" sz="2200" kern="1200" dirty="0"/>
        </a:p>
      </dsp:txBody>
      <dsp:txXfrm>
        <a:off x="1190374" y="2033"/>
        <a:ext cx="5075636" cy="1030627"/>
      </dsp:txXfrm>
    </dsp:sp>
    <dsp:sp modelId="{737A07A9-F733-4B4A-B26B-B2F050DF8C46}">
      <dsp:nvSpPr>
        <dsp:cNvPr id="0" name=""/>
        <dsp:cNvSpPr/>
      </dsp:nvSpPr>
      <dsp:spPr>
        <a:xfrm>
          <a:off x="0" y="1290317"/>
          <a:ext cx="6266011" cy="1030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87415B-D662-45C2-B7C0-383B11011D7C}">
      <dsp:nvSpPr>
        <dsp:cNvPr id="0" name=""/>
        <dsp:cNvSpPr/>
      </dsp:nvSpPr>
      <dsp:spPr>
        <a:xfrm>
          <a:off x="311764" y="1522208"/>
          <a:ext cx="566845" cy="5668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BA6CB9-5CF6-4E0F-8FB5-264C13882F15}">
      <dsp:nvSpPr>
        <dsp:cNvPr id="0" name=""/>
        <dsp:cNvSpPr/>
      </dsp:nvSpPr>
      <dsp:spPr>
        <a:xfrm>
          <a:off x="1190374" y="1290317"/>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977900">
            <a:lnSpc>
              <a:spcPct val="90000"/>
            </a:lnSpc>
            <a:spcBef>
              <a:spcPct val="0"/>
            </a:spcBef>
            <a:spcAft>
              <a:spcPct val="35000"/>
            </a:spcAft>
            <a:buNone/>
          </a:pPr>
          <a:r>
            <a:rPr lang="en-CA" sz="2200" b="1" kern="1200"/>
            <a:t>Lift and Shift</a:t>
          </a:r>
          <a:endParaRPr lang="en-US" sz="2200" kern="1200"/>
        </a:p>
      </dsp:txBody>
      <dsp:txXfrm>
        <a:off x="1190374" y="1290317"/>
        <a:ext cx="5075636" cy="1030627"/>
      </dsp:txXfrm>
    </dsp:sp>
    <dsp:sp modelId="{ACAFB64F-56D8-44D5-BEE3-7DDEC4D74381}">
      <dsp:nvSpPr>
        <dsp:cNvPr id="0" name=""/>
        <dsp:cNvSpPr/>
      </dsp:nvSpPr>
      <dsp:spPr>
        <a:xfrm>
          <a:off x="0" y="2578601"/>
          <a:ext cx="6266011" cy="1030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30A79-F6C3-4283-91A2-C5C5EC546DF9}">
      <dsp:nvSpPr>
        <dsp:cNvPr id="0" name=""/>
        <dsp:cNvSpPr/>
      </dsp:nvSpPr>
      <dsp:spPr>
        <a:xfrm>
          <a:off x="311764" y="2810493"/>
          <a:ext cx="566845" cy="5668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94A86C-CC13-4E0A-9F06-32A4020F42E9}">
      <dsp:nvSpPr>
        <dsp:cNvPr id="0" name=""/>
        <dsp:cNvSpPr/>
      </dsp:nvSpPr>
      <dsp:spPr>
        <a:xfrm>
          <a:off x="1190374" y="2578601"/>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977900">
            <a:lnSpc>
              <a:spcPct val="90000"/>
            </a:lnSpc>
            <a:spcBef>
              <a:spcPct val="0"/>
            </a:spcBef>
            <a:spcAft>
              <a:spcPct val="35000"/>
            </a:spcAft>
            <a:buNone/>
          </a:pPr>
          <a:r>
            <a:rPr lang="en-CA" sz="2200" b="1" kern="1200"/>
            <a:t>Application refactoring</a:t>
          </a:r>
          <a:endParaRPr lang="en-US" sz="2200" kern="1200"/>
        </a:p>
      </dsp:txBody>
      <dsp:txXfrm>
        <a:off x="1190374" y="2578601"/>
        <a:ext cx="5075636" cy="1030627"/>
      </dsp:txXfrm>
    </dsp:sp>
    <dsp:sp modelId="{A9F114A1-78D4-4FFF-B49E-34C59217B57A}">
      <dsp:nvSpPr>
        <dsp:cNvPr id="0" name=""/>
        <dsp:cNvSpPr/>
      </dsp:nvSpPr>
      <dsp:spPr>
        <a:xfrm>
          <a:off x="0" y="3866886"/>
          <a:ext cx="6266011" cy="1030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09296-489B-4760-AC6D-22751A4FF8CC}">
      <dsp:nvSpPr>
        <dsp:cNvPr id="0" name=""/>
        <dsp:cNvSpPr/>
      </dsp:nvSpPr>
      <dsp:spPr>
        <a:xfrm>
          <a:off x="311764" y="4098777"/>
          <a:ext cx="566845" cy="5668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E96231-7C9A-492E-AC1F-652279DB2D57}">
      <dsp:nvSpPr>
        <dsp:cNvPr id="0" name=""/>
        <dsp:cNvSpPr/>
      </dsp:nvSpPr>
      <dsp:spPr>
        <a:xfrm>
          <a:off x="1190374" y="3866886"/>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977900">
            <a:lnSpc>
              <a:spcPct val="90000"/>
            </a:lnSpc>
            <a:spcBef>
              <a:spcPct val="0"/>
            </a:spcBef>
            <a:spcAft>
              <a:spcPct val="35000"/>
            </a:spcAft>
            <a:buNone/>
          </a:pPr>
          <a:r>
            <a:rPr lang="en-CA" sz="2200" b="1" kern="1200"/>
            <a:t>Re-platforming</a:t>
          </a:r>
          <a:endParaRPr lang="en-US" sz="2200" kern="1200"/>
        </a:p>
      </dsp:txBody>
      <dsp:txXfrm>
        <a:off x="1190374" y="3866886"/>
        <a:ext cx="5075636" cy="103062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2469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800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397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6504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631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5931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7024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182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615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2365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2249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754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135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355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933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2422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626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5/9/2020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8376514"/>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6" r:id="rId12"/>
    <p:sldLayoutId id="2147483671" r:id="rId13"/>
    <p:sldLayoutId id="2147483672" r:id="rId14"/>
    <p:sldLayoutId id="2147483673" r:id="rId15"/>
    <p:sldLayoutId id="2147483674" r:id="rId16"/>
    <p:sldLayoutId id="2147483675" r:id="rId17"/>
  </p:sldLayoutIdLst>
  <p:hf sldNum="0" hdr="0" ftr="0" dt="0"/>
  <p:txStyles>
    <p:titleStyle>
      <a:lvl1pPr algn="ctr" defTabSz="457200" rtl="0" eaLnBrk="1" latinLnBrk="0" hangingPunct="1">
        <a:lnSpc>
          <a:spcPct val="10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2FA3DF-93CA-4588-A9F2-F4C88EFEBA31}"/>
              </a:ext>
            </a:extLst>
          </p:cNvPr>
          <p:cNvPicPr>
            <a:picLocks noChangeAspect="1"/>
          </p:cNvPicPr>
          <p:nvPr/>
        </p:nvPicPr>
        <p:blipFill rotWithShape="1">
          <a:blip r:embed="rId3"/>
          <a:srcRect t="15413"/>
          <a:stretch/>
        </p:blipFill>
        <p:spPr>
          <a:xfrm>
            <a:off x="20" y="200732"/>
            <a:ext cx="12191980" cy="6857990"/>
          </a:xfrm>
          <a:prstGeom prst="rect">
            <a:avLst/>
          </a:prstGeom>
        </p:spPr>
      </p:pic>
      <p:sp>
        <p:nvSpPr>
          <p:cNvPr id="9" name="Rectangle 8">
            <a:extLst>
              <a:ext uri="{FF2B5EF4-FFF2-40B4-BE49-F238E27FC236}">
                <a16:creationId xmlns:a16="http://schemas.microsoft.com/office/drawing/2014/main" id="{BA4EDD11-078F-45BC-852D-3474DE59F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2794" y="0"/>
            <a:ext cx="9339206" cy="6858000"/>
          </a:xfrm>
          <a:prstGeom prst="rect">
            <a:avLst/>
          </a:prstGeom>
          <a:gradFill flip="none" rotWithShape="1">
            <a:gsLst>
              <a:gs pos="58000">
                <a:schemeClr val="bg1">
                  <a:alpha val="30000"/>
                </a:schemeClr>
              </a:gs>
              <a:gs pos="33000">
                <a:schemeClr val="bg1">
                  <a:alpha val="20000"/>
                </a:schemeClr>
              </a:gs>
              <a:gs pos="0">
                <a:schemeClr val="bg1">
                  <a:alpha val="0"/>
                </a:schemeClr>
              </a:gs>
              <a:gs pos="100000">
                <a:schemeClr val="bg1">
                  <a:alpha val="3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ACD7A0-B058-426D-AC8C-5535C864E033}"/>
              </a:ext>
            </a:extLst>
          </p:cNvPr>
          <p:cNvSpPr>
            <a:spLocks noGrp="1"/>
          </p:cNvSpPr>
          <p:nvPr>
            <p:ph type="ctrTitle"/>
          </p:nvPr>
        </p:nvSpPr>
        <p:spPr>
          <a:xfrm>
            <a:off x="4947701" y="3496574"/>
            <a:ext cx="6436104" cy="1052422"/>
          </a:xfrm>
        </p:spPr>
        <p:txBody>
          <a:bodyPr>
            <a:normAutofit/>
          </a:bodyPr>
          <a:lstStyle/>
          <a:p>
            <a:pPr algn="r"/>
            <a:r>
              <a:rPr lang="en-CA" sz="4400">
                <a:solidFill>
                  <a:schemeClr val="tx1"/>
                </a:solidFill>
              </a:rPr>
              <a:t>FINAL PRESENTATION</a:t>
            </a:r>
          </a:p>
        </p:txBody>
      </p:sp>
      <p:sp>
        <p:nvSpPr>
          <p:cNvPr id="3" name="Subtitle 2">
            <a:extLst>
              <a:ext uri="{FF2B5EF4-FFF2-40B4-BE49-F238E27FC236}">
                <a16:creationId xmlns:a16="http://schemas.microsoft.com/office/drawing/2014/main" id="{1B412298-4513-4E0B-9954-879138064B28}"/>
              </a:ext>
            </a:extLst>
          </p:cNvPr>
          <p:cNvSpPr>
            <a:spLocks noGrp="1"/>
          </p:cNvSpPr>
          <p:nvPr>
            <p:ph type="subTitle" idx="1"/>
          </p:nvPr>
        </p:nvSpPr>
        <p:spPr>
          <a:xfrm>
            <a:off x="4947701" y="4548996"/>
            <a:ext cx="6436104" cy="1955436"/>
          </a:xfrm>
        </p:spPr>
        <p:txBody>
          <a:bodyPr>
            <a:normAutofit lnSpcReduction="10000"/>
          </a:bodyPr>
          <a:lstStyle/>
          <a:p>
            <a:pPr algn="r"/>
            <a:r>
              <a:rPr lang="en-CA" sz="1800" dirty="0">
                <a:solidFill>
                  <a:schemeClr val="tx2"/>
                </a:solidFill>
              </a:rPr>
              <a:t>Presented by</a:t>
            </a:r>
            <a:r>
              <a:rPr lang="en-CA" sz="1800" dirty="0">
                <a:solidFill>
                  <a:srgbClr val="D0443F"/>
                </a:solidFill>
              </a:rPr>
              <a:t>:</a:t>
            </a:r>
          </a:p>
          <a:p>
            <a:pPr algn="r"/>
            <a:r>
              <a:rPr lang="en-CA" sz="1800" dirty="0">
                <a:solidFill>
                  <a:schemeClr val="accent1">
                    <a:lumMod val="20000"/>
                    <a:lumOff val="80000"/>
                  </a:schemeClr>
                </a:solidFill>
              </a:rPr>
              <a:t>Karthik Ashok</a:t>
            </a:r>
          </a:p>
          <a:p>
            <a:pPr algn="r"/>
            <a:r>
              <a:rPr lang="en-CA" sz="1800" dirty="0">
                <a:solidFill>
                  <a:schemeClr val="accent1">
                    <a:lumMod val="20000"/>
                    <a:lumOff val="80000"/>
                  </a:schemeClr>
                </a:solidFill>
              </a:rPr>
              <a:t>Muhammed Althaf</a:t>
            </a:r>
          </a:p>
          <a:p>
            <a:pPr algn="r"/>
            <a:r>
              <a:rPr lang="en-CA" sz="1800" dirty="0">
                <a:solidFill>
                  <a:schemeClr val="accent1">
                    <a:lumMod val="20000"/>
                    <a:lumOff val="80000"/>
                  </a:schemeClr>
                </a:solidFill>
              </a:rPr>
              <a:t>Saravanan Balasubramaniam</a:t>
            </a:r>
          </a:p>
          <a:p>
            <a:pPr algn="r"/>
            <a:r>
              <a:rPr lang="en-CA" sz="1800" dirty="0">
                <a:solidFill>
                  <a:schemeClr val="accent1">
                    <a:lumMod val="20000"/>
                    <a:lumOff val="80000"/>
                  </a:schemeClr>
                </a:solidFill>
              </a:rPr>
              <a:t>Vinod Vijayaraghavan</a:t>
            </a:r>
          </a:p>
          <a:p>
            <a:pPr algn="r"/>
            <a:endParaRPr lang="en-CA" sz="1800" dirty="0">
              <a:solidFill>
                <a:schemeClr val="accent2">
                  <a:lumMod val="60000"/>
                  <a:lumOff val="40000"/>
                </a:schemeClr>
              </a:solidFill>
            </a:endParaRPr>
          </a:p>
          <a:p>
            <a:pPr algn="r"/>
            <a:endParaRPr lang="en-CA" sz="1800" dirty="0">
              <a:solidFill>
                <a:schemeClr val="accent2">
                  <a:lumMod val="60000"/>
                  <a:lumOff val="40000"/>
                </a:schemeClr>
              </a:solidFill>
            </a:endParaRPr>
          </a:p>
          <a:p>
            <a:pPr algn="r"/>
            <a:endParaRPr lang="en-CA" sz="1800" dirty="0">
              <a:solidFill>
                <a:srgbClr val="D0443F"/>
              </a:solidFill>
            </a:endParaRPr>
          </a:p>
        </p:txBody>
      </p:sp>
    </p:spTree>
    <p:extLst>
      <p:ext uri="{BB962C8B-B14F-4D97-AF65-F5344CB8AC3E}">
        <p14:creationId xmlns:p14="http://schemas.microsoft.com/office/powerpoint/2010/main" val="1077157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anadian Tire stores in Ontario limited to online and curbside ...">
            <a:extLst>
              <a:ext uri="{FF2B5EF4-FFF2-40B4-BE49-F238E27FC236}">
                <a16:creationId xmlns:a16="http://schemas.microsoft.com/office/drawing/2014/main" id="{A4DBECEC-A013-4253-BD1F-D61811FC92D0}"/>
              </a:ext>
            </a:extLst>
          </p:cNvPr>
          <p:cNvPicPr/>
          <p:nvPr/>
        </p:nvPicPr>
        <p:blipFill rotWithShape="1">
          <a:blip r:embed="rId2">
            <a:alphaModFix amt="25000"/>
            <a:extLst>
              <a:ext uri="{28A0092B-C50C-407E-A947-70E740481C1C}">
                <a14:useLocalDpi xmlns:a14="http://schemas.microsoft.com/office/drawing/2010/main" val="0"/>
              </a:ext>
            </a:extLst>
          </a:blip>
          <a:srcRect r="2223" b="1"/>
          <a:stretch/>
        </p:blipFill>
        <p:spPr bwMode="auto">
          <a:xfrm>
            <a:off x="20" y="10"/>
            <a:ext cx="12191980" cy="6857990"/>
          </a:xfrm>
          <a:prstGeom prst="rect">
            <a:avLst/>
          </a:prstGeom>
          <a:noFill/>
        </p:spPr>
      </p:pic>
      <p:sp>
        <p:nvSpPr>
          <p:cNvPr id="2" name="Title 1">
            <a:extLst>
              <a:ext uri="{FF2B5EF4-FFF2-40B4-BE49-F238E27FC236}">
                <a16:creationId xmlns:a16="http://schemas.microsoft.com/office/drawing/2014/main" id="{733A8D55-B825-4797-A1C1-FA8980594C71}"/>
              </a:ext>
            </a:extLst>
          </p:cNvPr>
          <p:cNvSpPr>
            <a:spLocks noGrp="1"/>
          </p:cNvSpPr>
          <p:nvPr>
            <p:ph type="title"/>
          </p:nvPr>
        </p:nvSpPr>
        <p:spPr>
          <a:xfrm>
            <a:off x="913795" y="609600"/>
            <a:ext cx="10353762" cy="1257300"/>
          </a:xfrm>
        </p:spPr>
        <p:txBody>
          <a:bodyPr>
            <a:normAutofit/>
          </a:bodyPr>
          <a:lstStyle/>
          <a:p>
            <a:pPr>
              <a:lnSpc>
                <a:spcPct val="90000"/>
              </a:lnSpc>
            </a:pPr>
            <a:r>
              <a:rPr lang="en-CA" b="1">
                <a:effectLst/>
              </a:rPr>
              <a:t>OTHER ASPECTS OF ONLINE RETAILING</a:t>
            </a:r>
            <a:endParaRPr lang="en-CA">
              <a:effectLst/>
            </a:endParaRPr>
          </a:p>
        </p:txBody>
      </p:sp>
      <p:sp>
        <p:nvSpPr>
          <p:cNvPr id="3" name="Content Placeholder 2">
            <a:extLst>
              <a:ext uri="{FF2B5EF4-FFF2-40B4-BE49-F238E27FC236}">
                <a16:creationId xmlns:a16="http://schemas.microsoft.com/office/drawing/2014/main" id="{203CD8A7-AE6F-4FA6-8D00-FDD6DAEE6386}"/>
              </a:ext>
            </a:extLst>
          </p:cNvPr>
          <p:cNvSpPr>
            <a:spLocks noGrp="1"/>
          </p:cNvSpPr>
          <p:nvPr>
            <p:ph idx="1"/>
          </p:nvPr>
        </p:nvSpPr>
        <p:spPr>
          <a:xfrm>
            <a:off x="913795" y="2076450"/>
            <a:ext cx="10353762" cy="3714749"/>
          </a:xfrm>
        </p:spPr>
        <p:txBody>
          <a:bodyPr anchor="ctr">
            <a:normAutofit/>
          </a:bodyPr>
          <a:lstStyle/>
          <a:p>
            <a:r>
              <a:rPr lang="en-CA" dirty="0">
                <a:effectLst/>
              </a:rPr>
              <a:t>Even though the notion of retailing online is not new, many retailers still do not operate an e-commerce website.</a:t>
            </a:r>
          </a:p>
          <a:p>
            <a:r>
              <a:rPr lang="en-CA" dirty="0">
                <a:effectLst/>
              </a:rPr>
              <a:t>Online retailing is growing at an astonishing rate, with online sales now accounting for around one quarter of the total retail market.</a:t>
            </a:r>
          </a:p>
          <a:p>
            <a:r>
              <a:rPr lang="en-CA" dirty="0">
                <a:effectLst/>
              </a:rPr>
              <a:t>Retailers who ignore e-commerce may see their trade lessening as customers continue to shift to ordering products online.</a:t>
            </a:r>
          </a:p>
          <a:p>
            <a:r>
              <a:rPr lang="en-CA" dirty="0">
                <a:effectLst/>
              </a:rPr>
              <a:t>However, it is important to weigh all the advantages and disadvantages - backed by good market research - before deciding on whether or not to trade online.</a:t>
            </a:r>
          </a:p>
          <a:p>
            <a:pPr marL="36900" indent="0">
              <a:buNone/>
            </a:pPr>
            <a:endParaRPr lang="en-CA" dirty="0"/>
          </a:p>
        </p:txBody>
      </p:sp>
    </p:spTree>
    <p:extLst>
      <p:ext uri="{BB962C8B-B14F-4D97-AF65-F5344CB8AC3E}">
        <p14:creationId xmlns:p14="http://schemas.microsoft.com/office/powerpoint/2010/main" val="194310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4AAE8-7B72-4D3B-B88C-8B7CE0D503B9}"/>
              </a:ext>
            </a:extLst>
          </p:cNvPr>
          <p:cNvSpPr>
            <a:spLocks noGrp="1"/>
          </p:cNvSpPr>
          <p:nvPr>
            <p:ph type="title"/>
          </p:nvPr>
        </p:nvSpPr>
        <p:spPr>
          <a:xfrm>
            <a:off x="834013" y="1115568"/>
            <a:ext cx="3487616" cy="4626864"/>
          </a:xfrm>
        </p:spPr>
        <p:txBody>
          <a:bodyPr>
            <a:normAutofit/>
          </a:bodyPr>
          <a:lstStyle/>
          <a:p>
            <a:pPr algn="l"/>
            <a:r>
              <a:rPr lang="en-CA" sz="3600" b="1">
                <a:effectLst/>
              </a:rPr>
              <a:t>PROS AND CONS OF ONLINE RETAILING</a:t>
            </a:r>
            <a:br>
              <a:rPr lang="en-CA" sz="3600">
                <a:effectLst/>
              </a:rPr>
            </a:br>
            <a:endParaRPr lang="en-CA" sz="3600"/>
          </a:p>
        </p:txBody>
      </p:sp>
      <p:cxnSp>
        <p:nvCxnSpPr>
          <p:cNvPr id="14"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7ECC0F0F-862B-48E1-9DA1-50F1B794E310}"/>
              </a:ext>
            </a:extLst>
          </p:cNvPr>
          <p:cNvSpPr>
            <a:spLocks noGrp="1"/>
          </p:cNvSpPr>
          <p:nvPr>
            <p:ph idx="1"/>
          </p:nvPr>
        </p:nvSpPr>
        <p:spPr>
          <a:xfrm>
            <a:off x="5105398" y="1115568"/>
            <a:ext cx="6245352" cy="4626864"/>
          </a:xfrm>
        </p:spPr>
        <p:txBody>
          <a:bodyPr anchor="ctr">
            <a:normAutofit/>
          </a:bodyPr>
          <a:lstStyle/>
          <a:p>
            <a:r>
              <a:rPr lang="en-CA" b="1" u="sng" dirty="0">
                <a:effectLst/>
              </a:rPr>
              <a:t>Advantages of online retail:</a:t>
            </a:r>
          </a:p>
          <a:p>
            <a:pPr lvl="1"/>
            <a:r>
              <a:rPr lang="en-CA" b="1" dirty="0">
                <a:effectLst/>
              </a:rPr>
              <a:t>Easy access to market		</a:t>
            </a:r>
          </a:p>
          <a:p>
            <a:pPr lvl="1"/>
            <a:r>
              <a:rPr lang="en-CA" b="1" dirty="0">
                <a:effectLst/>
              </a:rPr>
              <a:t>Reduced overheads</a:t>
            </a:r>
          </a:p>
          <a:p>
            <a:pPr lvl="1"/>
            <a:r>
              <a:rPr lang="en-CA" b="1" dirty="0">
                <a:effectLst/>
              </a:rPr>
              <a:t>Potential for rapid growth</a:t>
            </a:r>
          </a:p>
          <a:p>
            <a:pPr lvl="1"/>
            <a:r>
              <a:rPr lang="en-CA" b="1" dirty="0">
                <a:effectLst/>
              </a:rPr>
              <a:t>Customer intelligence </a:t>
            </a:r>
          </a:p>
          <a:p>
            <a:r>
              <a:rPr lang="en-CA" b="1" u="sng" dirty="0">
                <a:effectLst/>
              </a:rPr>
              <a:t>Disadvantages of online retail:</a:t>
            </a:r>
            <a:endParaRPr lang="en-CA" dirty="0">
              <a:effectLst/>
            </a:endParaRPr>
          </a:p>
          <a:p>
            <a:pPr lvl="1"/>
            <a:r>
              <a:rPr lang="en-CA" b="1" dirty="0">
                <a:effectLst/>
              </a:rPr>
              <a:t>Website costs</a:t>
            </a:r>
          </a:p>
          <a:p>
            <a:pPr lvl="1"/>
            <a:r>
              <a:rPr lang="en-CA" b="1" dirty="0">
                <a:effectLst/>
              </a:rPr>
              <a:t>Security and fraud</a:t>
            </a:r>
          </a:p>
          <a:p>
            <a:pPr lvl="1"/>
            <a:r>
              <a:rPr lang="en-CA" b="1" dirty="0">
                <a:effectLst/>
              </a:rPr>
              <a:t>Legal issues</a:t>
            </a:r>
          </a:p>
          <a:p>
            <a:pPr lvl="1"/>
            <a:r>
              <a:rPr lang="en-CA" b="1" dirty="0">
                <a:effectLst/>
              </a:rPr>
              <a:t>Advertising costs </a:t>
            </a:r>
            <a:endParaRPr lang="en-CA" dirty="0"/>
          </a:p>
        </p:txBody>
      </p:sp>
    </p:spTree>
    <p:extLst>
      <p:ext uri="{BB962C8B-B14F-4D97-AF65-F5344CB8AC3E}">
        <p14:creationId xmlns:p14="http://schemas.microsoft.com/office/powerpoint/2010/main" val="289719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CCF60-6684-4C7E-BDB9-B077A001F36A}"/>
              </a:ext>
            </a:extLst>
          </p:cNvPr>
          <p:cNvSpPr>
            <a:spLocks noGrp="1"/>
          </p:cNvSpPr>
          <p:nvPr>
            <p:ph type="title"/>
          </p:nvPr>
        </p:nvSpPr>
        <p:spPr>
          <a:xfrm>
            <a:off x="913796" y="643465"/>
            <a:ext cx="3382638" cy="1370605"/>
          </a:xfrm>
        </p:spPr>
        <p:txBody>
          <a:bodyPr>
            <a:normAutofit/>
          </a:bodyPr>
          <a:lstStyle/>
          <a:p>
            <a:pPr algn="l">
              <a:lnSpc>
                <a:spcPct val="90000"/>
              </a:lnSpc>
            </a:pPr>
            <a:br>
              <a:rPr lang="en-CA" sz="1700" b="1">
                <a:effectLst/>
              </a:rPr>
            </a:br>
            <a:r>
              <a:rPr lang="en-CA" sz="1700" b="1">
                <a:effectLst/>
              </a:rPr>
              <a:t>CAN ARTIFICIAL INTELLINCE MAKE A DIFFERENCE?</a:t>
            </a:r>
            <a:br>
              <a:rPr lang="en-CA" sz="1700">
                <a:effectLst/>
              </a:rPr>
            </a:br>
            <a:endParaRPr lang="en-CA" sz="1700"/>
          </a:p>
        </p:txBody>
      </p:sp>
      <p:sp>
        <p:nvSpPr>
          <p:cNvPr id="8" name="Content Placeholder 7">
            <a:extLst>
              <a:ext uri="{FF2B5EF4-FFF2-40B4-BE49-F238E27FC236}">
                <a16:creationId xmlns:a16="http://schemas.microsoft.com/office/drawing/2014/main" id="{5A5958EC-34CD-4B51-BB25-1D29ADB02ACC}"/>
              </a:ext>
            </a:extLst>
          </p:cNvPr>
          <p:cNvSpPr>
            <a:spLocks noGrp="1"/>
          </p:cNvSpPr>
          <p:nvPr>
            <p:ph idx="1"/>
          </p:nvPr>
        </p:nvSpPr>
        <p:spPr>
          <a:xfrm>
            <a:off x="913796" y="2247153"/>
            <a:ext cx="3358084" cy="3544046"/>
          </a:xfrm>
        </p:spPr>
        <p:txBody>
          <a:bodyPr>
            <a:normAutofit fontScale="85000" lnSpcReduction="10000"/>
          </a:bodyPr>
          <a:lstStyle/>
          <a:p>
            <a:r>
              <a:rPr lang="en-CA" dirty="0">
                <a:effectLst/>
              </a:rPr>
              <a:t>According to an IBM report, which surveyed 1900 retail and consumer product companies across 23 countries, </a:t>
            </a:r>
          </a:p>
          <a:p>
            <a:r>
              <a:rPr lang="en-CA" dirty="0">
                <a:effectLst/>
              </a:rPr>
              <a:t>85 percent of the retail companies plan to implement intelligent automation for supply chain planning by the year 2021, and retailers believe that the introduction of AI will result in 10 percent annual growth. </a:t>
            </a:r>
          </a:p>
          <a:p>
            <a:r>
              <a:rPr lang="en-CA" dirty="0">
                <a:effectLst/>
              </a:rPr>
              <a:t>Let’s see how AI will transform the retail industry.</a:t>
            </a:r>
          </a:p>
          <a:p>
            <a:endParaRPr lang="en-US" sz="1800" dirty="0"/>
          </a:p>
        </p:txBody>
      </p:sp>
      <p:pic>
        <p:nvPicPr>
          <p:cNvPr id="4" name="Content Placeholder 3" descr="How Artificial Intelligence will change the shape of the future?">
            <a:extLst>
              <a:ext uri="{FF2B5EF4-FFF2-40B4-BE49-F238E27FC236}">
                <a16:creationId xmlns:a16="http://schemas.microsoft.com/office/drawing/2014/main" id="{DABD46E8-2CFA-4258-A74F-24A00C3C8683}"/>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4915348" y="2100573"/>
            <a:ext cx="6633184" cy="3544045"/>
          </a:xfrm>
          <a:prstGeom prst="rect">
            <a:avLst/>
          </a:prstGeom>
          <a:noFill/>
        </p:spPr>
      </p:pic>
    </p:spTree>
    <p:extLst>
      <p:ext uri="{BB962C8B-B14F-4D97-AF65-F5344CB8AC3E}">
        <p14:creationId xmlns:p14="http://schemas.microsoft.com/office/powerpoint/2010/main" val="36469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2">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4">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E5A12-E178-44B0-9269-273087F38897}"/>
              </a:ext>
            </a:extLst>
          </p:cNvPr>
          <p:cNvSpPr>
            <a:spLocks noGrp="1"/>
          </p:cNvSpPr>
          <p:nvPr>
            <p:ph type="title"/>
          </p:nvPr>
        </p:nvSpPr>
        <p:spPr>
          <a:xfrm>
            <a:off x="913795" y="963506"/>
            <a:ext cx="3740815" cy="4827693"/>
          </a:xfrm>
        </p:spPr>
        <p:txBody>
          <a:bodyPr>
            <a:normAutofit/>
          </a:bodyPr>
          <a:lstStyle/>
          <a:p>
            <a:pPr algn="r"/>
            <a:br>
              <a:rPr lang="en-CA" sz="3400" b="1">
                <a:effectLst/>
              </a:rPr>
            </a:br>
            <a:r>
              <a:rPr lang="en-CA" sz="3400" b="1">
                <a:effectLst/>
              </a:rPr>
              <a:t>ARTIFICIAL INTELLIGENCE THE FUTURE</a:t>
            </a:r>
            <a:br>
              <a:rPr lang="en-CA" sz="3400">
                <a:effectLst/>
              </a:rPr>
            </a:br>
            <a:endParaRPr lang="en-CA" sz="3400"/>
          </a:p>
        </p:txBody>
      </p:sp>
      <p:cxnSp>
        <p:nvCxnSpPr>
          <p:cNvPr id="27" name="Straight Connector 26">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09AD33-BBCF-4C7E-A40F-6339DA25A9A6}"/>
              </a:ext>
            </a:extLst>
          </p:cNvPr>
          <p:cNvSpPr>
            <a:spLocks noGrp="1"/>
          </p:cNvSpPr>
          <p:nvPr>
            <p:ph idx="1"/>
          </p:nvPr>
        </p:nvSpPr>
        <p:spPr>
          <a:xfrm>
            <a:off x="5307765" y="963507"/>
            <a:ext cx="5959791" cy="4827694"/>
          </a:xfrm>
          <a:effectLst/>
        </p:spPr>
        <p:txBody>
          <a:bodyPr anchor="ctr">
            <a:normAutofit/>
          </a:bodyPr>
          <a:lstStyle/>
          <a:p>
            <a:r>
              <a:rPr lang="en-CA" dirty="0">
                <a:solidFill>
                  <a:schemeClr val="tx1"/>
                </a:solidFill>
                <a:effectLst/>
              </a:rPr>
              <a:t>These are some of the ways AI is changing the face of the retail industry</a:t>
            </a:r>
          </a:p>
          <a:p>
            <a:pPr lvl="1"/>
            <a:r>
              <a:rPr lang="en-CA" b="1" dirty="0">
                <a:solidFill>
                  <a:schemeClr val="tx1"/>
                </a:solidFill>
                <a:effectLst/>
              </a:rPr>
              <a:t>Better Customer Service</a:t>
            </a:r>
            <a:endParaRPr lang="en-CA" dirty="0">
              <a:solidFill>
                <a:schemeClr val="tx1"/>
              </a:solidFill>
              <a:effectLst/>
            </a:endParaRPr>
          </a:p>
          <a:p>
            <a:pPr lvl="1"/>
            <a:r>
              <a:rPr lang="en-CA" b="1" dirty="0">
                <a:solidFill>
                  <a:schemeClr val="tx1"/>
                </a:solidFill>
                <a:effectLst/>
              </a:rPr>
              <a:t>Better Data accumulation</a:t>
            </a:r>
            <a:endParaRPr lang="en-CA" dirty="0">
              <a:solidFill>
                <a:schemeClr val="tx1"/>
              </a:solidFill>
              <a:effectLst/>
            </a:endParaRPr>
          </a:p>
          <a:p>
            <a:pPr lvl="1"/>
            <a:r>
              <a:rPr lang="en-CA" b="1" dirty="0">
                <a:solidFill>
                  <a:schemeClr val="tx1"/>
                </a:solidFill>
                <a:effectLst/>
              </a:rPr>
              <a:t>Targeted Marketing Campaigns</a:t>
            </a:r>
            <a:endParaRPr lang="en-CA" dirty="0">
              <a:solidFill>
                <a:schemeClr val="tx1"/>
              </a:solidFill>
              <a:effectLst/>
            </a:endParaRPr>
          </a:p>
          <a:p>
            <a:pPr lvl="1"/>
            <a:r>
              <a:rPr lang="en-CA" b="1" dirty="0">
                <a:solidFill>
                  <a:schemeClr val="tx1"/>
                </a:solidFill>
                <a:effectLst/>
              </a:rPr>
              <a:t>Virtual Trial Rooms</a:t>
            </a:r>
            <a:endParaRPr lang="en-CA" dirty="0">
              <a:solidFill>
                <a:schemeClr val="tx1"/>
              </a:solidFill>
              <a:effectLst/>
            </a:endParaRPr>
          </a:p>
          <a:p>
            <a:pPr lvl="1"/>
            <a:r>
              <a:rPr lang="en-CA" b="1" dirty="0">
                <a:solidFill>
                  <a:schemeClr val="tx1"/>
                </a:solidFill>
                <a:effectLst/>
              </a:rPr>
              <a:t>MAP Monitoring</a:t>
            </a:r>
            <a:endParaRPr lang="en-CA" dirty="0">
              <a:solidFill>
                <a:schemeClr val="tx1"/>
              </a:solidFill>
              <a:effectLst/>
            </a:endParaRPr>
          </a:p>
          <a:p>
            <a:pPr lvl="1"/>
            <a:endParaRPr lang="en-CA" dirty="0">
              <a:solidFill>
                <a:schemeClr val="tx1"/>
              </a:solidFill>
            </a:endParaRPr>
          </a:p>
        </p:txBody>
      </p:sp>
    </p:spTree>
    <p:extLst>
      <p:ext uri="{BB962C8B-B14F-4D97-AF65-F5344CB8AC3E}">
        <p14:creationId xmlns:p14="http://schemas.microsoft.com/office/powerpoint/2010/main" val="1414600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680A37-0505-4251-8ED3-F383D602A90F}"/>
              </a:ext>
            </a:extLst>
          </p:cNvPr>
          <p:cNvSpPr>
            <a:spLocks noGrp="1"/>
          </p:cNvSpPr>
          <p:nvPr>
            <p:ph type="title"/>
          </p:nvPr>
        </p:nvSpPr>
        <p:spPr>
          <a:xfrm>
            <a:off x="913796" y="643465"/>
            <a:ext cx="3382638" cy="1370605"/>
          </a:xfrm>
        </p:spPr>
        <p:txBody>
          <a:bodyPr>
            <a:normAutofit/>
          </a:bodyPr>
          <a:lstStyle/>
          <a:p>
            <a:pPr algn="l"/>
            <a:r>
              <a:rPr lang="en-CA" sz="3000"/>
              <a:t>THE AFTERMATH</a:t>
            </a:r>
          </a:p>
        </p:txBody>
      </p:sp>
      <p:sp>
        <p:nvSpPr>
          <p:cNvPr id="8" name="Content Placeholder 7">
            <a:extLst>
              <a:ext uri="{FF2B5EF4-FFF2-40B4-BE49-F238E27FC236}">
                <a16:creationId xmlns:a16="http://schemas.microsoft.com/office/drawing/2014/main" id="{1C2674A7-3FE4-4BD9-8E86-D250A881BEEE}"/>
              </a:ext>
            </a:extLst>
          </p:cNvPr>
          <p:cNvSpPr>
            <a:spLocks noGrp="1"/>
          </p:cNvSpPr>
          <p:nvPr>
            <p:ph idx="1"/>
          </p:nvPr>
        </p:nvSpPr>
        <p:spPr>
          <a:xfrm>
            <a:off x="913796" y="2247153"/>
            <a:ext cx="3358084" cy="3544046"/>
          </a:xfrm>
        </p:spPr>
        <p:txBody>
          <a:bodyPr>
            <a:normAutofit fontScale="92500" lnSpcReduction="20000"/>
          </a:bodyPr>
          <a:lstStyle/>
          <a:p>
            <a:r>
              <a:rPr lang="en-CA" dirty="0">
                <a:effectLst/>
              </a:rPr>
              <a:t>The long term social, economic and health impacts of the COVID-19 virus are still unknown. </a:t>
            </a:r>
          </a:p>
          <a:p>
            <a:r>
              <a:rPr lang="en-CA" dirty="0">
                <a:effectLst/>
              </a:rPr>
              <a:t>Let’s hope that current global efforts to contain the virus and its impacts are successful. </a:t>
            </a:r>
          </a:p>
          <a:p>
            <a:r>
              <a:rPr lang="en-CA" dirty="0">
                <a:effectLst/>
              </a:rPr>
              <a:t>And our view suggests that smart retailers are thinking about all of the scenarios and planning accordingly.</a:t>
            </a:r>
          </a:p>
          <a:p>
            <a:endParaRPr lang="en-US" sz="1800" dirty="0"/>
          </a:p>
        </p:txBody>
      </p:sp>
      <p:pic>
        <p:nvPicPr>
          <p:cNvPr id="4" name="Content Placeholder 3" descr="Web App Development Community Updates: How Coronavirus Impacts ...">
            <a:extLst>
              <a:ext uri="{FF2B5EF4-FFF2-40B4-BE49-F238E27FC236}">
                <a16:creationId xmlns:a16="http://schemas.microsoft.com/office/drawing/2014/main" id="{41BDB664-59E8-4CEF-B0E4-97857FFBCDFE}"/>
              </a:ext>
            </a:extLst>
          </p:cNvPr>
          <p:cNvPicPr>
            <a:picLocks/>
          </p:cNvPicPr>
          <p:nvPr/>
        </p:nvPicPr>
        <p:blipFill rotWithShape="1">
          <a:blip r:embed="rId3">
            <a:extLst>
              <a:ext uri="{28A0092B-C50C-407E-A947-70E740481C1C}">
                <a14:useLocalDpi xmlns:a14="http://schemas.microsoft.com/office/drawing/2010/main" val="0"/>
              </a:ext>
            </a:extLst>
          </a:blip>
          <a:srcRect b="6743"/>
          <a:stretch/>
        </p:blipFill>
        <p:spPr bwMode="auto">
          <a:xfrm>
            <a:off x="4836271" y="2156114"/>
            <a:ext cx="6791337" cy="3293995"/>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418396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C4C7EED-671E-4179-B6B3-22E6A8FC3130}"/>
              </a:ext>
            </a:extLst>
          </p:cNvPr>
          <p:cNvSpPr>
            <a:spLocks noGrp="1"/>
          </p:cNvSpPr>
          <p:nvPr>
            <p:ph type="title"/>
          </p:nvPr>
        </p:nvSpPr>
        <p:spPr>
          <a:xfrm>
            <a:off x="1039905" y="845387"/>
            <a:ext cx="3470310" cy="1066689"/>
          </a:xfrm>
        </p:spPr>
        <p:txBody>
          <a:bodyPr anchor="b">
            <a:normAutofit/>
          </a:bodyPr>
          <a:lstStyle/>
          <a:p>
            <a:pPr algn="l"/>
            <a:r>
              <a:rPr lang="en-CA" sz="2400" dirty="0"/>
              <a:t>THE AFTERMATH</a:t>
            </a:r>
          </a:p>
        </p:txBody>
      </p:sp>
      <p:sp>
        <p:nvSpPr>
          <p:cNvPr id="3" name="Content Placeholder 2">
            <a:extLst>
              <a:ext uri="{FF2B5EF4-FFF2-40B4-BE49-F238E27FC236}">
                <a16:creationId xmlns:a16="http://schemas.microsoft.com/office/drawing/2014/main" id="{C5EC713C-2712-4617-BB88-42B95E0EC549}"/>
              </a:ext>
            </a:extLst>
          </p:cNvPr>
          <p:cNvSpPr>
            <a:spLocks noGrp="1"/>
          </p:cNvSpPr>
          <p:nvPr>
            <p:ph idx="1"/>
          </p:nvPr>
        </p:nvSpPr>
        <p:spPr>
          <a:xfrm>
            <a:off x="1039905" y="2147862"/>
            <a:ext cx="3405573" cy="3499563"/>
          </a:xfrm>
        </p:spPr>
        <p:txBody>
          <a:bodyPr anchor="t">
            <a:normAutofit fontScale="55000" lnSpcReduction="20000"/>
          </a:bodyPr>
          <a:lstStyle/>
          <a:p>
            <a:r>
              <a:rPr lang="en-CA" sz="2600" dirty="0">
                <a:effectLst/>
              </a:rPr>
              <a:t>Over the coming weeks, our Consumer and Retail leaders from around the world will be sharing their views on these, and many other topics critical to the industry. </a:t>
            </a:r>
          </a:p>
          <a:p>
            <a:r>
              <a:rPr lang="en-CA" sz="2600" dirty="0">
                <a:effectLst/>
              </a:rPr>
              <a:t>It will be our aim to bring together some of the best practices, innovative responses and new ideas that we see emerging across the industry as we deal with the implications of the COVID-19 </a:t>
            </a:r>
          </a:p>
          <a:p>
            <a:r>
              <a:rPr lang="en-CA" sz="2600" dirty="0">
                <a:effectLst/>
              </a:rPr>
              <a:t>Whether this situation lasts weeks or months, it is clear that the global response to this virus has fundamentally changed the reality for retailers. It's time to face that fact and start adapting.</a:t>
            </a:r>
          </a:p>
          <a:p>
            <a:endParaRPr lang="en-CA" sz="1600" dirty="0"/>
          </a:p>
        </p:txBody>
      </p:sp>
      <p:pic>
        <p:nvPicPr>
          <p:cNvPr id="4" name="Picture 3">
            <a:extLst>
              <a:ext uri="{FF2B5EF4-FFF2-40B4-BE49-F238E27FC236}">
                <a16:creationId xmlns:a16="http://schemas.microsoft.com/office/drawing/2014/main" id="{3C9B2840-0B24-4F6E-9AAF-58F698B9EE7D}"/>
              </a:ext>
            </a:extLst>
          </p:cNvPr>
          <p:cNvPicPr>
            <a:picLocks/>
          </p:cNvPicPr>
          <p:nvPr/>
        </p:nvPicPr>
        <p:blipFill>
          <a:blip r:embed="rId3"/>
          <a:stretch>
            <a:fillRect/>
          </a:stretch>
        </p:blipFill>
        <p:spPr>
          <a:xfrm>
            <a:off x="6375138" y="643467"/>
            <a:ext cx="4185609" cy="5580812"/>
          </a:xfrm>
          <a:prstGeom prst="rect">
            <a:avLst/>
          </a:prstGeom>
        </p:spPr>
      </p:pic>
    </p:spTree>
    <p:extLst>
      <p:ext uri="{BB962C8B-B14F-4D97-AF65-F5344CB8AC3E}">
        <p14:creationId xmlns:p14="http://schemas.microsoft.com/office/powerpoint/2010/main" val="255445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355A-A0B4-EE4E-BBC1-9E2E5C109E3A}"/>
              </a:ext>
            </a:extLst>
          </p:cNvPr>
          <p:cNvSpPr>
            <a:spLocks noGrp="1"/>
          </p:cNvSpPr>
          <p:nvPr>
            <p:ph type="title"/>
          </p:nvPr>
        </p:nvSpPr>
        <p:spPr/>
        <p:txBody>
          <a:bodyPr/>
          <a:lstStyle/>
          <a:p>
            <a:r>
              <a:rPr lang="en-US" dirty="0"/>
              <a:t>TEAM ROLES</a:t>
            </a:r>
          </a:p>
        </p:txBody>
      </p:sp>
      <p:sp>
        <p:nvSpPr>
          <p:cNvPr id="3" name="Content Placeholder 2">
            <a:extLst>
              <a:ext uri="{FF2B5EF4-FFF2-40B4-BE49-F238E27FC236}">
                <a16:creationId xmlns:a16="http://schemas.microsoft.com/office/drawing/2014/main" id="{C68949D8-7E4F-3849-9F78-C8AE767951BF}"/>
              </a:ext>
            </a:extLst>
          </p:cNvPr>
          <p:cNvSpPr>
            <a:spLocks noGrp="1"/>
          </p:cNvSpPr>
          <p:nvPr>
            <p:ph idx="1"/>
          </p:nvPr>
        </p:nvSpPr>
        <p:spPr/>
        <p:txBody>
          <a:bodyPr/>
          <a:lstStyle/>
          <a:p>
            <a:r>
              <a:rPr lang="en-US" dirty="0"/>
              <a:t>Karthik Ashok - Business consultant</a:t>
            </a:r>
          </a:p>
          <a:p>
            <a:endParaRPr lang="en-US" dirty="0"/>
          </a:p>
          <a:p>
            <a:r>
              <a:rPr lang="en-US" dirty="0"/>
              <a:t>Muhammed Althaf - Marketing consultant</a:t>
            </a:r>
          </a:p>
          <a:p>
            <a:endParaRPr lang="en-US" dirty="0"/>
          </a:p>
          <a:p>
            <a:r>
              <a:rPr lang="en-US" dirty="0"/>
              <a:t>Saravanan Balasubramanian - Technology consultant </a:t>
            </a:r>
          </a:p>
          <a:p>
            <a:endParaRPr lang="en-US" dirty="0"/>
          </a:p>
          <a:p>
            <a:r>
              <a:rPr lang="en-US" dirty="0"/>
              <a:t>Vinod Vijayaraghavan - Retail sales consultant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116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53990-1A0C-4AB9-9EBC-990B0E09B053}"/>
              </a:ext>
            </a:extLst>
          </p:cNvPr>
          <p:cNvSpPr>
            <a:spLocks noGrp="1"/>
          </p:cNvSpPr>
          <p:nvPr>
            <p:ph type="title"/>
          </p:nvPr>
        </p:nvSpPr>
        <p:spPr>
          <a:xfrm>
            <a:off x="913796" y="643465"/>
            <a:ext cx="3382638" cy="1370605"/>
          </a:xfrm>
        </p:spPr>
        <p:txBody>
          <a:bodyPr>
            <a:normAutofit/>
          </a:bodyPr>
          <a:lstStyle/>
          <a:p>
            <a:pPr algn="l">
              <a:lnSpc>
                <a:spcPct val="90000"/>
              </a:lnSpc>
            </a:pPr>
            <a:br>
              <a:rPr lang="en-CA" sz="1700" b="1">
                <a:effectLst/>
              </a:rPr>
            </a:br>
            <a:br>
              <a:rPr lang="en-CA" sz="1700" b="1">
                <a:effectLst/>
              </a:rPr>
            </a:br>
            <a:r>
              <a:rPr lang="en-CA" sz="1700" b="1">
                <a:effectLst/>
              </a:rPr>
              <a:t>THE AGE OF PANDEMIC</a:t>
            </a:r>
            <a:br>
              <a:rPr lang="en-CA" sz="1700">
                <a:effectLst/>
              </a:rPr>
            </a:br>
            <a:br>
              <a:rPr lang="en-CA" sz="1700" b="1">
                <a:effectLst/>
              </a:rPr>
            </a:br>
            <a:endParaRPr lang="en-CA" sz="1700"/>
          </a:p>
        </p:txBody>
      </p:sp>
      <p:sp>
        <p:nvSpPr>
          <p:cNvPr id="3" name="Content Placeholder 2">
            <a:extLst>
              <a:ext uri="{FF2B5EF4-FFF2-40B4-BE49-F238E27FC236}">
                <a16:creationId xmlns:a16="http://schemas.microsoft.com/office/drawing/2014/main" id="{A6D9D8AE-C440-4ECD-A16F-88F19330034A}"/>
              </a:ext>
            </a:extLst>
          </p:cNvPr>
          <p:cNvSpPr>
            <a:spLocks noGrp="1"/>
          </p:cNvSpPr>
          <p:nvPr>
            <p:ph idx="1"/>
          </p:nvPr>
        </p:nvSpPr>
        <p:spPr>
          <a:xfrm>
            <a:off x="913796" y="2247153"/>
            <a:ext cx="3358084" cy="3829556"/>
          </a:xfrm>
        </p:spPr>
        <p:txBody>
          <a:bodyPr>
            <a:noAutofit/>
          </a:bodyPr>
          <a:lstStyle/>
          <a:p>
            <a:pPr>
              <a:lnSpc>
                <a:spcPct val="90000"/>
              </a:lnSpc>
            </a:pPr>
            <a:r>
              <a:rPr lang="en-CA" sz="1100" dirty="0">
                <a:effectLst/>
              </a:rPr>
              <a:t>The coronavirus has caused almost every Fortune 1000 company to experience an interruption of their routine business operations. </a:t>
            </a:r>
          </a:p>
          <a:p>
            <a:pPr>
              <a:lnSpc>
                <a:spcPct val="90000"/>
              </a:lnSpc>
            </a:pPr>
            <a:r>
              <a:rPr lang="en-CA" sz="1100" dirty="0">
                <a:effectLst/>
              </a:rPr>
              <a:t>Across nearly every industry, multinational companies are confronting the stark reality that business will not go on as usual.</a:t>
            </a:r>
          </a:p>
          <a:p>
            <a:pPr>
              <a:lnSpc>
                <a:spcPct val="90000"/>
              </a:lnSpc>
            </a:pPr>
            <a:r>
              <a:rPr lang="en-CA" sz="1100" dirty="0">
                <a:effectLst/>
              </a:rPr>
              <a:t> Further, economists have warned that the coronavirus outbreak could cost the global economy an estimated $1.1 trillion in lost income. </a:t>
            </a:r>
          </a:p>
          <a:p>
            <a:pPr>
              <a:lnSpc>
                <a:spcPct val="90000"/>
              </a:lnSpc>
            </a:pPr>
            <a:r>
              <a:rPr lang="en-CA" sz="1100" dirty="0">
                <a:effectLst/>
              </a:rPr>
              <a:t>Some predict that the epidemic's after-effects will cause the global economy to shrink this quarter—for the first time since the end of 2008, when a shock to the financial sector caused turmoil for businesses around the world</a:t>
            </a:r>
          </a:p>
          <a:p>
            <a:pPr>
              <a:lnSpc>
                <a:spcPct val="90000"/>
              </a:lnSpc>
            </a:pPr>
            <a:r>
              <a:rPr lang="en-CA" sz="1100" dirty="0">
                <a:effectLst/>
              </a:rPr>
              <a:t>Specifically, experts expect that technology companies, apparel makers and industrial-equipment manufacturers, as well as shipping companies, hospitality chains, airlines and the luxury goods sector will be among those hardest hits by the coronavirus.</a:t>
            </a:r>
            <a:endParaRPr lang="en-CA" sz="1100" dirty="0"/>
          </a:p>
        </p:txBody>
      </p:sp>
      <p:pic>
        <p:nvPicPr>
          <p:cNvPr id="6" name="Picture 5" descr="Corona virus deadly pandemic infection spread in Vector Image">
            <a:extLst>
              <a:ext uri="{FF2B5EF4-FFF2-40B4-BE49-F238E27FC236}">
                <a16:creationId xmlns:a16="http://schemas.microsoft.com/office/drawing/2014/main" id="{CA406C5C-1FB7-4FA0-9DB9-A098FE5AD310}"/>
              </a:ext>
            </a:extLst>
          </p:cNvPr>
          <p:cNvPicPr/>
          <p:nvPr/>
        </p:nvPicPr>
        <p:blipFill rotWithShape="1">
          <a:blip r:embed="rId3">
            <a:extLst>
              <a:ext uri="{28A0092B-C50C-407E-A947-70E740481C1C}">
                <a14:useLocalDpi xmlns:a14="http://schemas.microsoft.com/office/drawing/2010/main" val="0"/>
              </a:ext>
            </a:extLst>
          </a:blip>
          <a:srcRect t="9360" b="18524"/>
          <a:stretch/>
        </p:blipFill>
        <p:spPr bwMode="auto">
          <a:xfrm>
            <a:off x="4915348" y="2167254"/>
            <a:ext cx="6633184" cy="3731198"/>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14213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2511A0-453D-4444-8D96-5EA4BEADD380}"/>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lnSpc>
                <a:spcPct val="90000"/>
              </a:lnSpc>
            </a:pPr>
            <a:r>
              <a:rPr lang="en-US" sz="2000" b="1" dirty="0"/>
              <a:t>THE TOLL ON RETAILERS</a:t>
            </a:r>
            <a:br>
              <a:rPr lang="en-US" sz="2000" b="1" dirty="0"/>
            </a:br>
            <a:br>
              <a:rPr lang="en-US" sz="2000" dirty="0"/>
            </a:br>
            <a:endParaRPr lang="en-US" sz="2000" dirty="0"/>
          </a:p>
        </p:txBody>
      </p:sp>
      <p:sp>
        <p:nvSpPr>
          <p:cNvPr id="16" name="Content Placeholder 15">
            <a:extLst>
              <a:ext uri="{FF2B5EF4-FFF2-40B4-BE49-F238E27FC236}">
                <a16:creationId xmlns:a16="http://schemas.microsoft.com/office/drawing/2014/main" id="{AA3928EC-67C3-431C-A54D-ACC22C32BC7D}"/>
              </a:ext>
            </a:extLst>
          </p:cNvPr>
          <p:cNvSpPr>
            <a:spLocks noGrp="1"/>
          </p:cNvSpPr>
          <p:nvPr>
            <p:ph idx="1"/>
          </p:nvPr>
        </p:nvSpPr>
        <p:spPr>
          <a:xfrm>
            <a:off x="1039905" y="2147862"/>
            <a:ext cx="3405573" cy="3499563"/>
          </a:xfrm>
        </p:spPr>
        <p:txBody>
          <a:bodyPr anchor="t">
            <a:normAutofit fontScale="77500" lnSpcReduction="20000"/>
          </a:bodyPr>
          <a:lstStyle/>
          <a:p>
            <a:r>
              <a:rPr lang="en-CA" dirty="0">
                <a:effectLst/>
              </a:rPr>
              <a:t>As the pandemic has been unfolding, grocery retailers have seen massive sales and stockouts with customers pantry loading and panic buying in anticipation of an extended lockdown</a:t>
            </a:r>
          </a:p>
          <a:p>
            <a:r>
              <a:rPr lang="en-CA" dirty="0">
                <a:effectLst/>
              </a:rPr>
              <a:t>In the short term, the product mix will be heavily focused not only on home consumption and health but also on entertainment, toys, home gym, and home improvement</a:t>
            </a:r>
          </a:p>
          <a:p>
            <a:r>
              <a:rPr lang="en-CA" dirty="0">
                <a:effectLst/>
              </a:rPr>
              <a:t>This economic slowdown will impact the average basket size and mix of products as well as put pressure on prices and sales overall</a:t>
            </a:r>
            <a:endParaRPr lang="en-US" sz="1600" dirty="0"/>
          </a:p>
        </p:txBody>
      </p:sp>
      <p:pic>
        <p:nvPicPr>
          <p:cNvPr id="4" name="Content Placeholder 3">
            <a:extLst>
              <a:ext uri="{FF2B5EF4-FFF2-40B4-BE49-F238E27FC236}">
                <a16:creationId xmlns:a16="http://schemas.microsoft.com/office/drawing/2014/main" id="{3026A3DC-3E5A-4B02-8FB5-FD4B2D086654}"/>
              </a:ext>
            </a:extLst>
          </p:cNvPr>
          <p:cNvPicPr>
            <a:picLocks/>
          </p:cNvPicPr>
          <p:nvPr/>
        </p:nvPicPr>
        <p:blipFill rotWithShape="1">
          <a:blip r:embed="rId3"/>
          <a:srcRect t="29539" r="25711" b="15019"/>
          <a:stretch/>
        </p:blipFill>
        <p:spPr bwMode="auto">
          <a:xfrm>
            <a:off x="5387351" y="2313087"/>
            <a:ext cx="6161183" cy="224157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98270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645DCF-4E64-44DC-8058-11E4114C95B2}"/>
              </a:ext>
            </a:extLst>
          </p:cNvPr>
          <p:cNvSpPr>
            <a:spLocks noGrp="1"/>
          </p:cNvSpPr>
          <p:nvPr>
            <p:ph type="title"/>
          </p:nvPr>
        </p:nvSpPr>
        <p:spPr>
          <a:xfrm>
            <a:off x="913796" y="643465"/>
            <a:ext cx="3382638" cy="1370605"/>
          </a:xfrm>
        </p:spPr>
        <p:txBody>
          <a:bodyPr>
            <a:normAutofit/>
          </a:bodyPr>
          <a:lstStyle/>
          <a:p>
            <a:pPr algn="l">
              <a:lnSpc>
                <a:spcPct val="90000"/>
              </a:lnSpc>
            </a:pPr>
            <a:r>
              <a:rPr lang="en-CA" sz="2600" b="1">
                <a:effectLst/>
              </a:rPr>
              <a:t>WHAT HAPPENED TO CANADA TIER?</a:t>
            </a:r>
            <a:br>
              <a:rPr lang="en-CA" sz="2600">
                <a:effectLst/>
              </a:rPr>
            </a:br>
            <a:endParaRPr lang="en-CA" sz="2600"/>
          </a:p>
        </p:txBody>
      </p:sp>
      <p:sp>
        <p:nvSpPr>
          <p:cNvPr id="3" name="Content Placeholder 2">
            <a:extLst>
              <a:ext uri="{FF2B5EF4-FFF2-40B4-BE49-F238E27FC236}">
                <a16:creationId xmlns:a16="http://schemas.microsoft.com/office/drawing/2014/main" id="{16A71C38-256E-4B3D-8EDE-56E135964CC5}"/>
              </a:ext>
            </a:extLst>
          </p:cNvPr>
          <p:cNvSpPr>
            <a:spLocks noGrp="1"/>
          </p:cNvSpPr>
          <p:nvPr>
            <p:ph idx="1"/>
          </p:nvPr>
        </p:nvSpPr>
        <p:spPr>
          <a:xfrm>
            <a:off x="913796" y="2247153"/>
            <a:ext cx="3358084" cy="3544046"/>
          </a:xfrm>
        </p:spPr>
        <p:txBody>
          <a:bodyPr>
            <a:normAutofit fontScale="85000" lnSpcReduction="20000"/>
          </a:bodyPr>
          <a:lstStyle/>
          <a:p>
            <a:r>
              <a:rPr lang="en-CA" sz="1700" dirty="0">
                <a:effectLst/>
              </a:rPr>
              <a:t>Responding to the new COVID-19 measures announced by the Ontario government, Canadian Tire Corp. (CTC.TO) said it will limit its 203 Canadian Tire stores in the province to serving customers only through Curbside Pick Up or eCommerce home delivery.</a:t>
            </a:r>
          </a:p>
          <a:p>
            <a:r>
              <a:rPr lang="en-CA" sz="1700" b="1" dirty="0">
                <a:effectLst/>
              </a:rPr>
              <a:t>However, the Canadian tier is struggling to cop up with the large influx of customers shopping online. Their Website was crashed due to this unexpected surge in online traffic. </a:t>
            </a:r>
            <a:endParaRPr lang="en-CA" sz="1700" dirty="0">
              <a:effectLst/>
            </a:endParaRPr>
          </a:p>
          <a:p>
            <a:r>
              <a:rPr lang="en-CA" sz="1700" b="1" dirty="0">
                <a:effectLst/>
              </a:rPr>
              <a:t>Clearly this problem needs to be fixed and  it needs to be fixed ASAP.</a:t>
            </a:r>
            <a:endParaRPr lang="en-CA" sz="1700" dirty="0">
              <a:effectLst/>
            </a:endParaRPr>
          </a:p>
          <a:p>
            <a:endParaRPr lang="en-CA" dirty="0">
              <a:effectLst/>
            </a:endParaRPr>
          </a:p>
          <a:p>
            <a:endParaRPr lang="en-CA" sz="1800" dirty="0"/>
          </a:p>
        </p:txBody>
      </p:sp>
      <p:pic>
        <p:nvPicPr>
          <p:cNvPr id="4" name="Picture 3" descr="A screenshot of a social media post&#10;&#10;Description automatically generated">
            <a:extLst>
              <a:ext uri="{FF2B5EF4-FFF2-40B4-BE49-F238E27FC236}">
                <a16:creationId xmlns:a16="http://schemas.microsoft.com/office/drawing/2014/main" id="{FA1A767E-0013-4EEE-9005-CBD16B45769D}"/>
              </a:ext>
            </a:extLst>
          </p:cNvPr>
          <p:cNvPicPr/>
          <p:nvPr/>
        </p:nvPicPr>
        <p:blipFill>
          <a:blip r:embed="rId3"/>
          <a:stretch>
            <a:fillRect/>
          </a:stretch>
        </p:blipFill>
        <p:spPr>
          <a:xfrm>
            <a:off x="4927625" y="1875532"/>
            <a:ext cx="6633184" cy="3731165"/>
          </a:xfrm>
          <a:prstGeom prst="rect">
            <a:avLst/>
          </a:prstGeom>
        </p:spPr>
      </p:pic>
    </p:spTree>
    <p:extLst>
      <p:ext uri="{BB962C8B-B14F-4D97-AF65-F5344CB8AC3E}">
        <p14:creationId xmlns:p14="http://schemas.microsoft.com/office/powerpoint/2010/main" val="329144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3897FC-A693-4656-8FCD-CF609C3B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10101-437B-43BF-9E84-BD616401DAAF}"/>
              </a:ext>
            </a:extLst>
          </p:cNvPr>
          <p:cNvSpPr>
            <a:spLocks noGrp="1"/>
          </p:cNvSpPr>
          <p:nvPr>
            <p:ph type="title"/>
          </p:nvPr>
        </p:nvSpPr>
        <p:spPr>
          <a:xfrm>
            <a:off x="707900" y="643467"/>
            <a:ext cx="3946393" cy="1956298"/>
          </a:xfrm>
        </p:spPr>
        <p:txBody>
          <a:bodyPr>
            <a:normAutofit/>
          </a:bodyPr>
          <a:lstStyle/>
          <a:p>
            <a:pPr algn="l">
              <a:lnSpc>
                <a:spcPct val="90000"/>
              </a:lnSpc>
            </a:pPr>
            <a:r>
              <a:rPr lang="en-CA" sz="3300" b="1" dirty="0">
                <a:effectLst/>
              </a:rPr>
              <a:t>IS CLOUD COMPUTING THE ANSWER?</a:t>
            </a:r>
            <a:br>
              <a:rPr lang="en-CA" sz="3300" dirty="0">
                <a:effectLst/>
              </a:rPr>
            </a:br>
            <a:endParaRPr lang="en-CA" sz="3300" dirty="0"/>
          </a:p>
        </p:txBody>
      </p:sp>
      <p:sp>
        <p:nvSpPr>
          <p:cNvPr id="3" name="Content Placeholder 2">
            <a:extLst>
              <a:ext uri="{FF2B5EF4-FFF2-40B4-BE49-F238E27FC236}">
                <a16:creationId xmlns:a16="http://schemas.microsoft.com/office/drawing/2014/main" id="{FD0EEF17-323E-463B-A53C-01C277969DA2}"/>
              </a:ext>
            </a:extLst>
          </p:cNvPr>
          <p:cNvSpPr>
            <a:spLocks noGrp="1"/>
          </p:cNvSpPr>
          <p:nvPr>
            <p:ph idx="1"/>
          </p:nvPr>
        </p:nvSpPr>
        <p:spPr>
          <a:xfrm>
            <a:off x="5139768" y="643467"/>
            <a:ext cx="6430560" cy="1956298"/>
          </a:xfrm>
        </p:spPr>
        <p:txBody>
          <a:bodyPr anchor="ctr">
            <a:normAutofit/>
          </a:bodyPr>
          <a:lstStyle/>
          <a:p>
            <a:pPr>
              <a:lnSpc>
                <a:spcPct val="90000"/>
              </a:lnSpc>
            </a:pPr>
            <a:r>
              <a:rPr lang="en-CA" sz="1700">
                <a:effectLst/>
              </a:rPr>
              <a:t>Any retail chain that wants to successfully sell products online as well as offline needs an ecommerce platform along with the service centers. </a:t>
            </a:r>
          </a:p>
          <a:p>
            <a:pPr>
              <a:lnSpc>
                <a:spcPct val="90000"/>
              </a:lnSpc>
            </a:pPr>
            <a:r>
              <a:rPr lang="en-CA" sz="1700">
                <a:effectLst/>
              </a:rPr>
              <a:t>In the case of Canadian tier, they have a lot of service centers all across Canada, but their Ecommerce platform looks outdated, hence they are facing the problem of scalability during the time of Corona crisis.</a:t>
            </a:r>
          </a:p>
          <a:p>
            <a:pPr marL="36900" indent="0">
              <a:lnSpc>
                <a:spcPct val="90000"/>
              </a:lnSpc>
              <a:buNone/>
            </a:pPr>
            <a:endParaRPr lang="en-CA" sz="1700">
              <a:effectLst/>
            </a:endParaRPr>
          </a:p>
          <a:p>
            <a:pPr>
              <a:lnSpc>
                <a:spcPct val="90000"/>
              </a:lnSpc>
            </a:pPr>
            <a:endParaRPr lang="en-CA" sz="1700"/>
          </a:p>
        </p:txBody>
      </p:sp>
      <p:pic>
        <p:nvPicPr>
          <p:cNvPr id="4" name="Picture 3" descr="The Benefits of Cloud Computing - Blog - Sevaa Group">
            <a:extLst>
              <a:ext uri="{FF2B5EF4-FFF2-40B4-BE49-F238E27FC236}">
                <a16:creationId xmlns:a16="http://schemas.microsoft.com/office/drawing/2014/main" id="{B204DB77-4FDD-47AF-919C-A7C6450C1C3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849720" y="2952377"/>
            <a:ext cx="6514355" cy="3107766"/>
          </a:xfrm>
          <a:prstGeom prst="rect">
            <a:avLst/>
          </a:prstGeom>
          <a:noFill/>
        </p:spPr>
      </p:pic>
    </p:spTree>
    <p:extLst>
      <p:ext uri="{BB962C8B-B14F-4D97-AF65-F5344CB8AC3E}">
        <p14:creationId xmlns:p14="http://schemas.microsoft.com/office/powerpoint/2010/main" val="368667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EC26-C883-48BC-B35C-BD329A610F21}"/>
              </a:ext>
            </a:extLst>
          </p:cNvPr>
          <p:cNvSpPr>
            <a:spLocks noGrp="1"/>
          </p:cNvSpPr>
          <p:nvPr>
            <p:ph type="title"/>
          </p:nvPr>
        </p:nvSpPr>
        <p:spPr>
          <a:xfrm>
            <a:off x="913795" y="609600"/>
            <a:ext cx="10353762" cy="1257300"/>
          </a:xfrm>
        </p:spPr>
        <p:txBody>
          <a:bodyPr>
            <a:normAutofit/>
          </a:bodyPr>
          <a:lstStyle/>
          <a:p>
            <a:r>
              <a:rPr lang="en-CA" b="1">
                <a:effectLst/>
              </a:rPr>
              <a:t>BENEFITS OF CLOUD COMPUTING</a:t>
            </a:r>
            <a:endParaRPr lang="en-CA" dirty="0"/>
          </a:p>
        </p:txBody>
      </p:sp>
      <p:graphicFrame>
        <p:nvGraphicFramePr>
          <p:cNvPr id="14" name="Content Placeholder 2">
            <a:extLst>
              <a:ext uri="{FF2B5EF4-FFF2-40B4-BE49-F238E27FC236}">
                <a16:creationId xmlns:a16="http://schemas.microsoft.com/office/drawing/2014/main" id="{E252FAD0-393F-4344-A7ED-C748A5198AFD}"/>
              </a:ext>
            </a:extLst>
          </p:cNvPr>
          <p:cNvGraphicFramePr>
            <a:graphicFrameLocks noGrp="1"/>
          </p:cNvGraphicFramePr>
          <p:nvPr>
            <p:ph idx="1"/>
            <p:extLst>
              <p:ext uri="{D42A27DB-BD31-4B8C-83A1-F6EECF244321}">
                <p14:modId xmlns:p14="http://schemas.microsoft.com/office/powerpoint/2010/main" val="3696945737"/>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156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A0B80EE-6645-4072-B7C9-369A12E76914}"/>
              </a:ext>
            </a:extLst>
          </p:cNvPr>
          <p:cNvSpPr>
            <a:spLocks noGrp="1"/>
          </p:cNvSpPr>
          <p:nvPr>
            <p:ph type="title"/>
          </p:nvPr>
        </p:nvSpPr>
        <p:spPr>
          <a:xfrm>
            <a:off x="1039905" y="845387"/>
            <a:ext cx="3470310" cy="1066689"/>
          </a:xfrm>
        </p:spPr>
        <p:txBody>
          <a:bodyPr anchor="b">
            <a:normAutofit/>
          </a:bodyPr>
          <a:lstStyle/>
          <a:p>
            <a:pPr algn="l">
              <a:lnSpc>
                <a:spcPct val="90000"/>
              </a:lnSpc>
            </a:pPr>
            <a:br>
              <a:rPr lang="en-CA" sz="1700" b="1">
                <a:effectLst/>
              </a:rPr>
            </a:br>
            <a:r>
              <a:rPr lang="en-CA" sz="1700" b="1">
                <a:effectLst/>
              </a:rPr>
              <a:t>THE BIG THREE – CLOUD MIGRATION APPROACHES</a:t>
            </a:r>
            <a:br>
              <a:rPr lang="en-CA" sz="1700">
                <a:effectLst/>
              </a:rPr>
            </a:br>
            <a:endParaRPr lang="en-CA" sz="1700"/>
          </a:p>
        </p:txBody>
      </p:sp>
      <p:sp>
        <p:nvSpPr>
          <p:cNvPr id="3" name="Content Placeholder 2">
            <a:extLst>
              <a:ext uri="{FF2B5EF4-FFF2-40B4-BE49-F238E27FC236}">
                <a16:creationId xmlns:a16="http://schemas.microsoft.com/office/drawing/2014/main" id="{48D677D2-EE8C-4101-9B74-8348A94EA9A6}"/>
              </a:ext>
            </a:extLst>
          </p:cNvPr>
          <p:cNvSpPr>
            <a:spLocks noGrp="1"/>
          </p:cNvSpPr>
          <p:nvPr>
            <p:ph idx="1"/>
          </p:nvPr>
        </p:nvSpPr>
        <p:spPr>
          <a:xfrm>
            <a:off x="1039905" y="2147862"/>
            <a:ext cx="3405573" cy="3499563"/>
          </a:xfrm>
        </p:spPr>
        <p:txBody>
          <a:bodyPr anchor="t">
            <a:normAutofit fontScale="85000" lnSpcReduction="10000"/>
          </a:bodyPr>
          <a:lstStyle/>
          <a:p>
            <a:r>
              <a:rPr lang="en-CA" dirty="0">
                <a:effectLst/>
              </a:rPr>
              <a:t>There are three cloud migration strategies that companies should consider when taking advantage of the available cloud computing for their business</a:t>
            </a:r>
          </a:p>
          <a:p>
            <a:r>
              <a:rPr lang="en-CA" dirty="0">
                <a:effectLst/>
              </a:rPr>
              <a:t>Depending on the nature of their business, some companies can settle on one migration plan that works across the board. For others, though, a hybrid cloud migration approach may be needed to achieve the best results for migrating data.</a:t>
            </a:r>
            <a:endParaRPr lang="en-CA" sz="1600" dirty="0"/>
          </a:p>
        </p:txBody>
      </p:sp>
      <p:pic>
        <p:nvPicPr>
          <p:cNvPr id="4" name="Picture 3">
            <a:extLst>
              <a:ext uri="{FF2B5EF4-FFF2-40B4-BE49-F238E27FC236}">
                <a16:creationId xmlns:a16="http://schemas.microsoft.com/office/drawing/2014/main" id="{2ABDF482-91FB-46F5-96BA-6FB864D00D99}"/>
              </a:ext>
            </a:extLst>
          </p:cNvPr>
          <p:cNvPicPr/>
          <p:nvPr/>
        </p:nvPicPr>
        <p:blipFill>
          <a:blip r:embed="rId3"/>
          <a:stretch>
            <a:fillRect/>
          </a:stretch>
        </p:blipFill>
        <p:spPr>
          <a:xfrm>
            <a:off x="5387351" y="2217039"/>
            <a:ext cx="6161183" cy="2433667"/>
          </a:xfrm>
          <a:prstGeom prst="rect">
            <a:avLst/>
          </a:prstGeom>
        </p:spPr>
      </p:pic>
    </p:spTree>
    <p:extLst>
      <p:ext uri="{BB962C8B-B14F-4D97-AF65-F5344CB8AC3E}">
        <p14:creationId xmlns:p14="http://schemas.microsoft.com/office/powerpoint/2010/main" val="384542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A5E5-7E9D-412A-A296-311E964FC1E9}"/>
              </a:ext>
            </a:extLst>
          </p:cNvPr>
          <p:cNvSpPr>
            <a:spLocks noGrp="1"/>
          </p:cNvSpPr>
          <p:nvPr>
            <p:ph type="title"/>
          </p:nvPr>
        </p:nvSpPr>
        <p:spPr>
          <a:xfrm>
            <a:off x="633743" y="609599"/>
            <a:ext cx="3413156" cy="5273675"/>
          </a:xfrm>
        </p:spPr>
        <p:txBody>
          <a:bodyPr>
            <a:normAutofit/>
          </a:bodyPr>
          <a:lstStyle/>
          <a:p>
            <a:br>
              <a:rPr lang="en-CA" sz="3400" b="1">
                <a:effectLst/>
              </a:rPr>
            </a:br>
            <a:r>
              <a:rPr lang="en-CA" sz="3400" b="1">
                <a:effectLst/>
              </a:rPr>
              <a:t>THE BIG THREE – CLOUD MIGRATION APPROACHES</a:t>
            </a:r>
            <a:br>
              <a:rPr lang="en-CA" sz="3400">
                <a:effectLst/>
              </a:rPr>
            </a:br>
            <a:endParaRPr lang="en-CA" sz="340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7" name="Content Placeholder 2">
            <a:extLst>
              <a:ext uri="{FF2B5EF4-FFF2-40B4-BE49-F238E27FC236}">
                <a16:creationId xmlns:a16="http://schemas.microsoft.com/office/drawing/2014/main" id="{F78006B0-2289-4703-A173-64F78C2DA3B6}"/>
              </a:ext>
            </a:extLst>
          </p:cNvPr>
          <p:cNvGraphicFramePr>
            <a:graphicFrameLocks noGrp="1"/>
          </p:cNvGraphicFramePr>
          <p:nvPr>
            <p:ph idx="1"/>
            <p:extLst>
              <p:ext uri="{D42A27DB-BD31-4B8C-83A1-F6EECF244321}">
                <p14:modId xmlns:p14="http://schemas.microsoft.com/office/powerpoint/2010/main" val="2755157118"/>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5986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41242F"/>
      </a:dk2>
      <a:lt2>
        <a:srgbClr val="E2E8E8"/>
      </a:lt2>
      <a:accent1>
        <a:srgbClr val="D0443F"/>
      </a:accent1>
      <a:accent2>
        <a:srgbClr val="BF2E65"/>
      </a:accent2>
      <a:accent3>
        <a:srgbClr val="D03FB3"/>
      </a:accent3>
      <a:accent4>
        <a:srgbClr val="9F2EBF"/>
      </a:accent4>
      <a:accent5>
        <a:srgbClr val="753FD0"/>
      </a:accent5>
      <a:accent6>
        <a:srgbClr val="464CC6"/>
      </a:accent6>
      <a:hlink>
        <a:srgbClr val="955CC8"/>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13</TotalTime>
  <Words>952</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Gill Sans MT</vt:lpstr>
      <vt:lpstr>Wingdings 2</vt:lpstr>
      <vt:lpstr>SlateVTI</vt:lpstr>
      <vt:lpstr>FINAL PRESENTATION</vt:lpstr>
      <vt:lpstr>TEAM ROLES</vt:lpstr>
      <vt:lpstr>  THE AGE OF PANDEMIC  </vt:lpstr>
      <vt:lpstr>THE TOLL ON RETAILERS  </vt:lpstr>
      <vt:lpstr>WHAT HAPPENED TO CANADA TIER? </vt:lpstr>
      <vt:lpstr>IS CLOUD COMPUTING THE ANSWER? </vt:lpstr>
      <vt:lpstr>BENEFITS OF CLOUD COMPUTING</vt:lpstr>
      <vt:lpstr> THE BIG THREE – CLOUD MIGRATION APPROACHES </vt:lpstr>
      <vt:lpstr> THE BIG THREE – CLOUD MIGRATION APPROACHES </vt:lpstr>
      <vt:lpstr>OTHER ASPECTS OF ONLINE RETAILING</vt:lpstr>
      <vt:lpstr>PROS AND CONS OF ONLINE RETAILING </vt:lpstr>
      <vt:lpstr> CAN ARTIFICIAL INTELLINCE MAKE A DIFFERENCE? </vt:lpstr>
      <vt:lpstr> ARTIFICIAL INTELLIGENCE THE FUTURE </vt:lpstr>
      <vt:lpstr>THE AFTERMATH</vt:lpstr>
      <vt:lpstr>THE AFTERMATH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Karthik Ashok</dc:creator>
  <cp:lastModifiedBy>vinod vijayaraghavan</cp:lastModifiedBy>
  <cp:revision>3</cp:revision>
  <dcterms:created xsi:type="dcterms:W3CDTF">2020-04-07T20:35:30Z</dcterms:created>
  <dcterms:modified xsi:type="dcterms:W3CDTF">2020-05-09T06:31:19Z</dcterms:modified>
</cp:coreProperties>
</file>