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99" r:id="rId4"/>
    <p:sldId id="259" r:id="rId5"/>
    <p:sldId id="260" r:id="rId6"/>
    <p:sldId id="262" r:id="rId7"/>
    <p:sldId id="263" r:id="rId8"/>
    <p:sldId id="264" r:id="rId9"/>
    <p:sldId id="265" r:id="rId10"/>
    <p:sldId id="270" r:id="rId11"/>
    <p:sldId id="271" r:id="rId12"/>
    <p:sldId id="272"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434" autoAdjust="0"/>
  </p:normalViewPr>
  <p:slideViewPr>
    <p:cSldViewPr snapToGrid="0">
      <p:cViewPr varScale="1">
        <p:scale>
          <a:sx n="81" d="100"/>
          <a:sy n="81" d="100"/>
        </p:scale>
        <p:origin x="614"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5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2676D-E471-480D-9F33-1477A78BA9FF}" type="datetimeFigureOut">
              <a:rPr lang="en-US" smtClean="0"/>
              <a:t>6/29/2021</a:t>
            </a:fld>
            <a:endParaRPr lang="en-US"/>
          </a:p>
        </p:txBody>
      </p:sp>
      <p:sp>
        <p:nvSpPr>
          <p:cNvPr id="104876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6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6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A11A8-F1E7-4858-85CB-B20311D6EF7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
        <p:cNvGrpSpPr/>
        <p:nvPr/>
      </p:nvGrpSpPr>
      <p:grpSpPr>
        <a:xfrm>
          <a:off x="0" y="0"/>
          <a:ext cx="0" cy="0"/>
          <a:chOff x="0" y="0"/>
          <a:chExt cx="0" cy="0"/>
        </a:xfrm>
      </p:grpSpPr>
      <p:sp>
        <p:nvSpPr>
          <p:cNvPr id="1048598" name="Google Shape;13;p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1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1048661" name="Google Shape;254;p2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2"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1048603" name="Google Shape;22;p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2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1048609" name="Google Shape;32;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1048614" name="Google Shape;46;p4: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5" name="Google Shape;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24" name="Google Shape;93;p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5" name="Google Shape;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048631" name="Google Shape;149;p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2"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048635" name="Google Shape;158;p1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6" name="Google Shape;15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1048645" name="Google Shape;202;p2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6" name="Google Shape;20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1048657" name="Google Shape;244;p2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8" name="Google Shape;2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63"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5"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6"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7"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8"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9"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0"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71"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72"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73"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674" name="Footer Placeholder 4"/>
          <p:cNvSpPr>
            <a:spLocks noGrp="1"/>
          </p:cNvSpPr>
          <p:nvPr>
            <p:ph type="ftr" sz="quarter" idx="11"/>
          </p:nvPr>
        </p:nvSpPr>
        <p:spPr/>
        <p:txBody>
          <a:bodyPr/>
          <a:lstStyle/>
          <a:p>
            <a:endParaRPr lang="en-US"/>
          </a:p>
        </p:txBody>
      </p:sp>
      <p:sp>
        <p:nvSpPr>
          <p:cNvPr id="1048675"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30"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31"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2"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33" name="Footer Placeholder 4"/>
          <p:cNvSpPr>
            <a:spLocks noGrp="1"/>
          </p:cNvSpPr>
          <p:nvPr>
            <p:ph type="ftr" sz="quarter" idx="11"/>
          </p:nvPr>
        </p:nvSpPr>
        <p:spPr/>
        <p:txBody>
          <a:bodyPr/>
          <a:lstStyle/>
          <a:p>
            <a:endParaRPr lang="en-US"/>
          </a:p>
        </p:txBody>
      </p:sp>
      <p:sp>
        <p:nvSpPr>
          <p:cNvPr id="1048734"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89"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692" name="Footer Placeholder 4"/>
          <p:cNvSpPr>
            <a:spLocks noGrp="1"/>
          </p:cNvSpPr>
          <p:nvPr>
            <p:ph type="ftr" sz="quarter" idx="11"/>
          </p:nvPr>
        </p:nvSpPr>
        <p:spPr/>
        <p:txBody>
          <a:bodyPr/>
          <a:lstStyle/>
          <a:p>
            <a:endParaRPr lang="en-US"/>
          </a:p>
        </p:txBody>
      </p:sp>
      <p:sp>
        <p:nvSpPr>
          <p:cNvPr id="1048693" name="Slide Number Placeholder 5"/>
          <p:cNvSpPr>
            <a:spLocks noGrp="1"/>
          </p:cNvSpPr>
          <p:nvPr>
            <p:ph type="sldNum" sz="quarter" idx="12"/>
          </p:nvPr>
        </p:nvSpPr>
        <p:spPr/>
        <p:txBody>
          <a:bodyPr/>
          <a:lstStyle/>
          <a:p>
            <a:fld id="{074E1DB2-70BB-4CD6-A822-ED4DAD49E630}" type="slidenum">
              <a:rPr lang="en-US" smtClean="0"/>
              <a:t>‹#›</a:t>
            </a:fld>
            <a:endParaRPr lang="en-US"/>
          </a:p>
        </p:txBody>
      </p:sp>
      <p:sp>
        <p:nvSpPr>
          <p:cNvPr id="1048694"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95"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20"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2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2"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23" name="Footer Placeholder 4"/>
          <p:cNvSpPr>
            <a:spLocks noGrp="1"/>
          </p:cNvSpPr>
          <p:nvPr>
            <p:ph type="ftr" sz="quarter" idx="11"/>
          </p:nvPr>
        </p:nvSpPr>
        <p:spPr/>
        <p:txBody>
          <a:bodyPr/>
          <a:lstStyle/>
          <a:p>
            <a:endParaRPr lang="en-US"/>
          </a:p>
        </p:txBody>
      </p:sp>
      <p:sp>
        <p:nvSpPr>
          <p:cNvPr id="1048724"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8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684" name="Footer Placeholder 4"/>
          <p:cNvSpPr>
            <a:spLocks noGrp="1"/>
          </p:cNvSpPr>
          <p:nvPr>
            <p:ph type="ftr" sz="quarter" idx="11"/>
          </p:nvPr>
        </p:nvSpPr>
        <p:spPr/>
        <p:txBody>
          <a:bodyPr/>
          <a:lstStyle/>
          <a:p>
            <a:endParaRPr lang="en-US"/>
          </a:p>
        </p:txBody>
      </p:sp>
      <p:sp>
        <p:nvSpPr>
          <p:cNvPr id="1048685" name="Slide Number Placeholder 5"/>
          <p:cNvSpPr>
            <a:spLocks noGrp="1"/>
          </p:cNvSpPr>
          <p:nvPr>
            <p:ph type="sldNum" sz="quarter" idx="12"/>
          </p:nvPr>
        </p:nvSpPr>
        <p:spPr/>
        <p:txBody>
          <a:bodyPr/>
          <a:lstStyle/>
          <a:p>
            <a:fld id="{074E1DB2-70BB-4CD6-A822-ED4DAD49E630}" type="slidenum">
              <a:rPr lang="en-US" smtClean="0"/>
              <a:t>‹#›</a:t>
            </a:fld>
            <a:endParaRPr lang="en-US"/>
          </a:p>
        </p:txBody>
      </p:sp>
      <p:sp>
        <p:nvSpPr>
          <p:cNvPr id="104868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8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41"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42"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4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4"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45" name="Footer Placeholder 4"/>
          <p:cNvSpPr>
            <a:spLocks noGrp="1"/>
          </p:cNvSpPr>
          <p:nvPr>
            <p:ph type="ftr" sz="quarter" idx="11"/>
          </p:nvPr>
        </p:nvSpPr>
        <p:spPr/>
        <p:txBody>
          <a:bodyPr/>
          <a:lstStyle/>
          <a:p>
            <a:endParaRPr lang="en-US"/>
          </a:p>
        </p:txBody>
      </p:sp>
      <p:sp>
        <p:nvSpPr>
          <p:cNvPr id="1048746"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05" name="Footer Placeholder 4"/>
          <p:cNvSpPr>
            <a:spLocks noGrp="1"/>
          </p:cNvSpPr>
          <p:nvPr>
            <p:ph type="ftr" sz="quarter" idx="11"/>
          </p:nvPr>
        </p:nvSpPr>
        <p:spPr/>
        <p:txBody>
          <a:bodyPr/>
          <a:lstStyle/>
          <a:p>
            <a:endParaRPr lang="en-US"/>
          </a:p>
        </p:txBody>
      </p:sp>
      <p:sp>
        <p:nvSpPr>
          <p:cNvPr id="1048706"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3"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54"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5"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56" name="Footer Placeholder 4"/>
          <p:cNvSpPr>
            <a:spLocks noGrp="1"/>
          </p:cNvSpPr>
          <p:nvPr>
            <p:ph type="ftr" sz="quarter" idx="11"/>
          </p:nvPr>
        </p:nvSpPr>
        <p:spPr/>
        <p:txBody>
          <a:bodyPr/>
          <a:lstStyle/>
          <a:p>
            <a:endParaRPr lang="en-US"/>
          </a:p>
        </p:txBody>
      </p:sp>
      <p:sp>
        <p:nvSpPr>
          <p:cNvPr id="1048757"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5"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72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7"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0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lstStyle/>
          <a:p>
            <a:fld id="{238C0130-A20F-47F9-9B74-EB3019208CC8}" type="datetimeFigureOut">
              <a:rPr lang="en-US" smtClean="0"/>
              <a:t>6/29/2021</a:t>
            </a:fld>
            <a:endParaRPr lang="en-US"/>
          </a:p>
        </p:txBody>
      </p:sp>
      <p:sp>
        <p:nvSpPr>
          <p:cNvPr id="1048710" name="Footer Placeholder 4"/>
          <p:cNvSpPr>
            <a:spLocks noGrp="1"/>
          </p:cNvSpPr>
          <p:nvPr>
            <p:ph type="ftr" sz="quarter" idx="11"/>
          </p:nvPr>
        </p:nvSpPr>
        <p:spPr/>
        <p:txBody>
          <a:bodyPr/>
          <a:lstStyle/>
          <a:p>
            <a:endParaRPr lang="en-US"/>
          </a:p>
        </p:txBody>
      </p:sp>
      <p:sp>
        <p:nvSpPr>
          <p:cNvPr id="1048711" name="Slide Number Placeholder 5"/>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r>
              <a:rPr lang="en-US"/>
              <a:t>Click to edit Master title style</a:t>
            </a:r>
            <a:endParaRPr lang="en-US" dirty="0"/>
          </a:p>
        </p:txBody>
      </p:sp>
      <p:sp>
        <p:nvSpPr>
          <p:cNvPr id="1048736"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7"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8" name="Date Placeholder 4"/>
          <p:cNvSpPr>
            <a:spLocks noGrp="1"/>
          </p:cNvSpPr>
          <p:nvPr>
            <p:ph type="dt" sz="half" idx="10"/>
          </p:nvPr>
        </p:nvSpPr>
        <p:spPr/>
        <p:txBody>
          <a:bodyPr/>
          <a:lstStyle/>
          <a:p>
            <a:fld id="{238C0130-A20F-47F9-9B74-EB3019208CC8}" type="datetimeFigureOut">
              <a:rPr lang="en-US" smtClean="0"/>
              <a:t>6/29/2021</a:t>
            </a:fld>
            <a:endParaRPr lang="en-US"/>
          </a:p>
        </p:txBody>
      </p:sp>
      <p:sp>
        <p:nvSpPr>
          <p:cNvPr id="1048739" name="Footer Placeholder 5"/>
          <p:cNvSpPr>
            <a:spLocks noGrp="1"/>
          </p:cNvSpPr>
          <p:nvPr>
            <p:ph type="ftr" sz="quarter" idx="11"/>
          </p:nvPr>
        </p:nvSpPr>
        <p:spPr/>
        <p:txBody>
          <a:bodyPr/>
          <a:lstStyle/>
          <a:p>
            <a:endParaRPr lang="en-US"/>
          </a:p>
        </p:txBody>
      </p:sp>
      <p:sp>
        <p:nvSpPr>
          <p:cNvPr id="1048740" name="Slide Number Placeholder 6"/>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endParaRPr lang="en-US" dirty="0"/>
          </a:p>
        </p:txBody>
      </p:sp>
      <p:sp>
        <p:nvSpPr>
          <p:cNvPr id="104871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7" name="Date Placeholder 6"/>
          <p:cNvSpPr>
            <a:spLocks noGrp="1"/>
          </p:cNvSpPr>
          <p:nvPr>
            <p:ph type="dt" sz="half" idx="10"/>
          </p:nvPr>
        </p:nvSpPr>
        <p:spPr/>
        <p:txBody>
          <a:bodyPr/>
          <a:lstStyle/>
          <a:p>
            <a:fld id="{238C0130-A20F-47F9-9B74-EB3019208CC8}" type="datetimeFigureOut">
              <a:rPr lang="en-US" smtClean="0"/>
              <a:t>6/29/2021</a:t>
            </a:fld>
            <a:endParaRPr lang="en-US"/>
          </a:p>
        </p:txBody>
      </p:sp>
      <p:sp>
        <p:nvSpPr>
          <p:cNvPr id="1048718" name="Footer Placeholder 7"/>
          <p:cNvSpPr>
            <a:spLocks noGrp="1"/>
          </p:cNvSpPr>
          <p:nvPr>
            <p:ph type="ftr" sz="quarter" idx="11"/>
          </p:nvPr>
        </p:nvSpPr>
        <p:spPr/>
        <p:txBody>
          <a:bodyPr/>
          <a:lstStyle/>
          <a:p>
            <a:endParaRPr lang="en-US"/>
          </a:p>
        </p:txBody>
      </p:sp>
      <p:sp>
        <p:nvSpPr>
          <p:cNvPr id="1048719" name="Slide Number Placeholder 8"/>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6"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77" name="Date Placeholder 2"/>
          <p:cNvSpPr>
            <a:spLocks noGrp="1"/>
          </p:cNvSpPr>
          <p:nvPr>
            <p:ph type="dt" sz="half" idx="10"/>
          </p:nvPr>
        </p:nvSpPr>
        <p:spPr/>
        <p:txBody>
          <a:bodyPr/>
          <a:lstStyle/>
          <a:p>
            <a:fld id="{238C0130-A20F-47F9-9B74-EB3019208CC8}" type="datetimeFigureOut">
              <a:rPr lang="en-US" smtClean="0"/>
              <a:t>6/29/2021</a:t>
            </a:fld>
            <a:endParaRPr lang="en-US"/>
          </a:p>
        </p:txBody>
      </p:sp>
      <p:sp>
        <p:nvSpPr>
          <p:cNvPr id="1048678" name="Footer Placeholder 3"/>
          <p:cNvSpPr>
            <a:spLocks noGrp="1"/>
          </p:cNvSpPr>
          <p:nvPr>
            <p:ph type="ftr" sz="quarter" idx="11"/>
          </p:nvPr>
        </p:nvSpPr>
        <p:spPr/>
        <p:txBody>
          <a:bodyPr/>
          <a:lstStyle/>
          <a:p>
            <a:endParaRPr lang="en-US"/>
          </a:p>
        </p:txBody>
      </p:sp>
      <p:sp>
        <p:nvSpPr>
          <p:cNvPr id="1048679" name="Slide Number Placeholder 4"/>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9" name="Date Placeholder 1"/>
          <p:cNvSpPr>
            <a:spLocks noGrp="1"/>
          </p:cNvSpPr>
          <p:nvPr>
            <p:ph type="dt" sz="half" idx="10"/>
          </p:nvPr>
        </p:nvSpPr>
        <p:spPr/>
        <p:txBody>
          <a:bodyPr/>
          <a:lstStyle/>
          <a:p>
            <a:fld id="{238C0130-A20F-47F9-9B74-EB3019208CC8}" type="datetimeFigureOut">
              <a:rPr lang="en-US" smtClean="0"/>
              <a:t>6/29/2021</a:t>
            </a:fld>
            <a:endParaRPr lang="en-US"/>
          </a:p>
        </p:txBody>
      </p:sp>
      <p:sp>
        <p:nvSpPr>
          <p:cNvPr id="1048590" name="Footer Placeholder 2"/>
          <p:cNvSpPr>
            <a:spLocks noGrp="1"/>
          </p:cNvSpPr>
          <p:nvPr>
            <p:ph type="ftr" sz="quarter" idx="11"/>
          </p:nvPr>
        </p:nvSpPr>
        <p:spPr/>
        <p:txBody>
          <a:bodyPr/>
          <a:lstStyle/>
          <a:p>
            <a:endParaRPr lang="en-US"/>
          </a:p>
        </p:txBody>
      </p:sp>
      <p:sp>
        <p:nvSpPr>
          <p:cNvPr id="1048591" name="Slide Number Placeholder 3"/>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48"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50" name="Date Placeholder 4"/>
          <p:cNvSpPr>
            <a:spLocks noGrp="1"/>
          </p:cNvSpPr>
          <p:nvPr>
            <p:ph type="dt" sz="half" idx="10"/>
          </p:nvPr>
        </p:nvSpPr>
        <p:spPr/>
        <p:txBody>
          <a:bodyPr/>
          <a:lstStyle/>
          <a:p>
            <a:fld id="{238C0130-A20F-47F9-9B74-EB3019208CC8}" type="datetimeFigureOut">
              <a:rPr lang="en-US" smtClean="0"/>
              <a:t>6/29/2021</a:t>
            </a:fld>
            <a:endParaRPr lang="en-US"/>
          </a:p>
        </p:txBody>
      </p:sp>
      <p:sp>
        <p:nvSpPr>
          <p:cNvPr id="1048751" name="Footer Placeholder 5"/>
          <p:cNvSpPr>
            <a:spLocks noGrp="1"/>
          </p:cNvSpPr>
          <p:nvPr>
            <p:ph type="ftr" sz="quarter" idx="11"/>
          </p:nvPr>
        </p:nvSpPr>
        <p:spPr/>
        <p:txBody>
          <a:bodyPr/>
          <a:lstStyle/>
          <a:p>
            <a:endParaRPr lang="en-US"/>
          </a:p>
        </p:txBody>
      </p:sp>
      <p:sp>
        <p:nvSpPr>
          <p:cNvPr id="1048752" name="Slide Number Placeholder 6"/>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97"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8"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9" name="Date Placeholder 4"/>
          <p:cNvSpPr>
            <a:spLocks noGrp="1"/>
          </p:cNvSpPr>
          <p:nvPr>
            <p:ph type="dt" sz="half" idx="10"/>
          </p:nvPr>
        </p:nvSpPr>
        <p:spPr/>
        <p:txBody>
          <a:bodyPr/>
          <a:lstStyle/>
          <a:p>
            <a:fld id="{238C0130-A20F-47F9-9B74-EB3019208CC8}" type="datetimeFigureOut">
              <a:rPr lang="en-US" smtClean="0"/>
              <a:t>6/29/2021</a:t>
            </a:fld>
            <a:endParaRPr lang="en-US"/>
          </a:p>
        </p:txBody>
      </p:sp>
      <p:sp>
        <p:nvSpPr>
          <p:cNvPr id="1048700" name="Footer Placeholder 5"/>
          <p:cNvSpPr>
            <a:spLocks noGrp="1"/>
          </p:cNvSpPr>
          <p:nvPr>
            <p:ph type="ftr" sz="quarter" idx="11"/>
          </p:nvPr>
        </p:nvSpPr>
        <p:spPr/>
        <p:txBody>
          <a:bodyPr/>
          <a:lstStyle/>
          <a:p>
            <a:endParaRPr lang="en-US"/>
          </a:p>
        </p:txBody>
      </p:sp>
      <p:sp>
        <p:nvSpPr>
          <p:cNvPr id="1048701" name="Slide Number Placeholder 6"/>
          <p:cNvSpPr>
            <a:spLocks noGrp="1"/>
          </p:cNvSpPr>
          <p:nvPr>
            <p:ph type="sldNum" sz="quarter" idx="12"/>
          </p:nvPr>
        </p:nvSpPr>
        <p:spPr/>
        <p:txBody>
          <a:bodyPr/>
          <a:lstStyle/>
          <a:p>
            <a:fld id="{074E1DB2-70BB-4CD6-A822-ED4DAD49E6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8C0130-A20F-47F9-9B74-EB3019208CC8}" type="datetimeFigureOut">
              <a:rPr lang="en-US" smtClean="0"/>
              <a:t>6/29/2021</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4E1DB2-70BB-4CD6-A822-ED4DAD49E6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vinodknayak10@gmail.com" TargetMode="External"/><Relationship Id="rId7" Type="http://schemas.openxmlformats.org/officeDocument/2006/relationships/hyperlink" Target="mailto:NarenderAnnam@outlook.co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mailto:shivkumar.goel@ves.ac.in" TargetMode="External"/><Relationship Id="rId5" Type="http://schemas.openxmlformats.org/officeDocument/2006/relationships/hyperlink" Target="mailto:shaikhaneef42@gmail.com" TargetMode="External"/><Relationship Id="rId4" Type="http://schemas.openxmlformats.org/officeDocument/2006/relationships/hyperlink" Target="mailto:kabraakshat20@gmail.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
        <p:cNvGrpSpPr/>
        <p:nvPr/>
      </p:nvGrpSpPr>
      <p:grpSpPr>
        <a:xfrm>
          <a:off x="0" y="0"/>
          <a:ext cx="0" cy="0"/>
          <a:chOff x="0" y="0"/>
          <a:chExt cx="0" cy="0"/>
        </a:xfrm>
      </p:grpSpPr>
      <p:pic>
        <p:nvPicPr>
          <p:cNvPr id="2097152" name="Google Shape;16;p3"/>
          <p:cNvPicPr preferRelativeResize="0">
            <a:picLocks/>
          </p:cNvPicPr>
          <p:nvPr/>
        </p:nvPicPr>
        <p:blipFill>
          <a:blip r:embed="rId3"/>
          <a:srcRect/>
          <a:stretch>
            <a:fillRect/>
          </a:stretch>
        </p:blipFill>
        <p:spPr>
          <a:xfrm rot="20996497">
            <a:off x="-337410" y="244231"/>
            <a:ext cx="9878297" cy="2416719"/>
          </a:xfrm>
          <a:prstGeom prst="rect">
            <a:avLst/>
          </a:prstGeom>
          <a:noFill/>
          <a:ln>
            <a:noFill/>
          </a:ln>
        </p:spPr>
      </p:pic>
      <p:sp>
        <p:nvSpPr>
          <p:cNvPr id="1048592" name="Google Shape;17;p3"/>
          <p:cNvSpPr txBox="1"/>
          <p:nvPr/>
        </p:nvSpPr>
        <p:spPr>
          <a:xfrm>
            <a:off x="1348033" y="2460395"/>
            <a:ext cx="8050172" cy="695871"/>
          </a:xfrm>
          <a:prstGeom prst="rect">
            <a:avLst/>
          </a:prstGeom>
          <a:noFill/>
          <a:ln>
            <a:noFill/>
          </a:ln>
          <a:effectLst>
            <a:reflection blurRad="6350" stA="50000" endA="300" endPos="55000" dir="5400000" sy="-100000" algn="bl" rotWithShape="0"/>
          </a:effectLst>
        </p:spPr>
        <p:txBody>
          <a:bodyPr spcFirstLastPara="1" wrap="square" lIns="121900" tIns="121900" rIns="121900" bIns="121900" anchor="ctr" anchorCtr="0">
            <a:noAutofit/>
          </a:bodyPr>
          <a:lstStyle/>
          <a:p>
            <a:pPr algn="just">
              <a:buClr>
                <a:srgbClr val="000000"/>
              </a:buClr>
              <a:buSzPts val="3600"/>
            </a:pPr>
            <a:r>
              <a:rPr lang="en-US" sz="4800" b="1" dirty="0">
                <a:solidFill>
                  <a:srgbClr val="666666"/>
                </a:solidFill>
                <a:latin typeface="Ubuntu"/>
                <a:ea typeface="Ubuntu"/>
                <a:cs typeface="Ubuntu"/>
                <a:sym typeface="Ubuntu"/>
              </a:rPr>
              <a:t>Music Recommender System</a:t>
            </a:r>
            <a:endParaRPr sz="4800" b="1" dirty="0">
              <a:solidFill>
                <a:srgbClr val="666666"/>
              </a:solidFill>
              <a:latin typeface="Ubuntu"/>
              <a:ea typeface="Ubuntu"/>
              <a:cs typeface="Ubuntu"/>
              <a:sym typeface="Ubuntu"/>
            </a:endParaRPr>
          </a:p>
        </p:txBody>
      </p:sp>
      <p:sp>
        <p:nvSpPr>
          <p:cNvPr id="1048593" name="Google Shape;18;p3"/>
          <p:cNvSpPr txBox="1"/>
          <p:nvPr/>
        </p:nvSpPr>
        <p:spPr>
          <a:xfrm>
            <a:off x="2254572" y="5145663"/>
            <a:ext cx="2293492" cy="1213389"/>
          </a:xfrm>
          <a:prstGeom prst="rect">
            <a:avLst/>
          </a:prstGeom>
          <a:noFill/>
          <a:ln w="9525">
            <a:noFill/>
          </a:ln>
        </p:spPr>
        <p:txBody>
          <a:bodyPr spcFirstLastPara="1" wrap="square" lIns="121900" tIns="121900" rIns="121900" bIns="121900" anchor="t" anchorCtr="0">
            <a:noAutofit/>
          </a:bodyPr>
          <a:lstStyle/>
          <a:p>
            <a:pPr marL="342900" indent="-342900">
              <a:buClr>
                <a:srgbClr val="000000"/>
              </a:buClr>
              <a:buSzPts val="1800"/>
              <a:buFont typeface="Arial" panose="020B0604020202020204" pitchFamily="34" charset="0"/>
              <a:buChar char="•"/>
            </a:pPr>
            <a:r>
              <a:rPr lang="en-US" sz="2000" dirty="0">
                <a:solidFill>
                  <a:srgbClr val="000000"/>
                </a:solidFill>
                <a:latin typeface="Century Schoolbook"/>
                <a:ea typeface="Century Schoolbook"/>
                <a:cs typeface="Century Schoolbook"/>
                <a:sym typeface="Century Schoolbook"/>
              </a:rPr>
              <a:t>Vinod Nayak </a:t>
            </a:r>
          </a:p>
          <a:p>
            <a:pPr marL="342900" indent="-342900">
              <a:buClr>
                <a:srgbClr val="000000"/>
              </a:buClr>
              <a:buSzPts val="1800"/>
              <a:buFont typeface="Arial" panose="020B0604020202020204" pitchFamily="34" charset="0"/>
              <a:buChar char="•"/>
            </a:pPr>
            <a:r>
              <a:rPr lang="en-US" sz="2000" dirty="0">
                <a:solidFill>
                  <a:srgbClr val="000000"/>
                </a:solidFill>
                <a:latin typeface="Century Schoolbook"/>
                <a:ea typeface="Century Schoolbook"/>
                <a:cs typeface="Century Schoolbook"/>
                <a:sym typeface="Century Schoolbook"/>
              </a:rPr>
              <a:t>Akshat </a:t>
            </a:r>
            <a:r>
              <a:rPr lang="en-US" sz="2000" dirty="0" err="1">
                <a:solidFill>
                  <a:srgbClr val="000000"/>
                </a:solidFill>
                <a:latin typeface="Century Schoolbook"/>
                <a:ea typeface="Century Schoolbook"/>
                <a:cs typeface="Century Schoolbook"/>
                <a:sym typeface="Century Schoolbook"/>
              </a:rPr>
              <a:t>Kabra</a:t>
            </a:r>
            <a:endParaRPr lang="en-US" sz="2000" dirty="0">
              <a:solidFill>
                <a:srgbClr val="000000"/>
              </a:solidFill>
              <a:latin typeface="Century Schoolbook"/>
              <a:ea typeface="Century Schoolbook"/>
              <a:cs typeface="Century Schoolbook"/>
              <a:sym typeface="Century Schoolbook"/>
            </a:endParaRPr>
          </a:p>
          <a:p>
            <a:pPr marL="342900" indent="-342900">
              <a:buClr>
                <a:srgbClr val="000000"/>
              </a:buClr>
              <a:buSzPts val="1800"/>
              <a:buFont typeface="Arial" panose="020B0604020202020204" pitchFamily="34" charset="0"/>
              <a:buChar char="•"/>
            </a:pPr>
            <a:r>
              <a:rPr lang="en-US" sz="2000" dirty="0">
                <a:solidFill>
                  <a:srgbClr val="000000"/>
                </a:solidFill>
                <a:latin typeface="Century Schoolbook"/>
                <a:ea typeface="Century Schoolbook"/>
                <a:cs typeface="Century Schoolbook"/>
                <a:sym typeface="Century Schoolbook"/>
              </a:rPr>
              <a:t>Shaik Haneef</a:t>
            </a:r>
          </a:p>
          <a:p>
            <a:pPr algn="ctr">
              <a:buClr>
                <a:srgbClr val="000000"/>
              </a:buClr>
              <a:buSzPts val="1800"/>
            </a:pPr>
            <a:endParaRPr sz="1867" dirty="0">
              <a:solidFill>
                <a:srgbClr val="000000"/>
              </a:solidFill>
              <a:latin typeface="Arial"/>
              <a:ea typeface="Arial"/>
              <a:cs typeface="Arial"/>
              <a:sym typeface="Arial"/>
            </a:endParaRPr>
          </a:p>
        </p:txBody>
      </p:sp>
      <p:sp>
        <p:nvSpPr>
          <p:cNvPr id="1048594" name="Google Shape;18;p3"/>
          <p:cNvSpPr txBox="1"/>
          <p:nvPr/>
        </p:nvSpPr>
        <p:spPr>
          <a:xfrm>
            <a:off x="3051502" y="4478291"/>
            <a:ext cx="2993125" cy="546755"/>
          </a:xfrm>
          <a:prstGeom prst="rect">
            <a:avLst/>
          </a:prstGeom>
          <a:noFill/>
          <a:ln>
            <a:noFill/>
          </a:ln>
        </p:spPr>
        <p:txBody>
          <a:bodyPr spcFirstLastPara="1" wrap="square" lIns="121900" tIns="121900" rIns="121900" bIns="121900" anchor="t" anchorCtr="0">
            <a:noAutofit/>
          </a:bodyPr>
          <a:lstStyle/>
          <a:p>
            <a:pPr algn="ctr">
              <a:buClr>
                <a:srgbClr val="000000"/>
              </a:buClr>
              <a:buSzPts val="1800"/>
            </a:pPr>
            <a:r>
              <a:rPr lang="en-US" sz="2100" dirty="0">
                <a:solidFill>
                  <a:srgbClr val="000000"/>
                </a:solidFill>
                <a:latin typeface="Century Schoolbook"/>
                <a:ea typeface="Century Schoolbook"/>
                <a:cs typeface="Century Schoolbook"/>
                <a:sym typeface="Century Schoolbook"/>
              </a:rPr>
              <a:t>Team 10</a:t>
            </a:r>
            <a:endParaRPr sz="2100" dirty="0">
              <a:solidFill>
                <a:srgbClr val="000000"/>
              </a:solidFill>
              <a:latin typeface="Arial"/>
              <a:ea typeface="Arial"/>
              <a:cs typeface="Arial"/>
              <a:sym typeface="Arial"/>
            </a:endParaRPr>
          </a:p>
        </p:txBody>
      </p:sp>
      <p:sp>
        <p:nvSpPr>
          <p:cNvPr id="1048595" name="Google Shape;18;p3"/>
          <p:cNvSpPr txBox="1"/>
          <p:nvPr/>
        </p:nvSpPr>
        <p:spPr>
          <a:xfrm>
            <a:off x="4557239" y="5145663"/>
            <a:ext cx="3109026" cy="1213388"/>
          </a:xfrm>
          <a:prstGeom prst="rect">
            <a:avLst/>
          </a:prstGeom>
          <a:noFill/>
          <a:ln w="9525">
            <a:noFill/>
          </a:ln>
        </p:spPr>
        <p:txBody>
          <a:bodyPr spcFirstLastPara="1" wrap="square" lIns="121900" tIns="121900" rIns="121900" bIns="121900" anchor="t" anchorCtr="0">
            <a:noAutofit/>
          </a:bodyPr>
          <a:lstStyle/>
          <a:p>
            <a:pPr marL="342900" indent="-342900">
              <a:buClr>
                <a:srgbClr val="000000"/>
              </a:buClr>
              <a:buSzPts val="1800"/>
              <a:buFont typeface="Arial" panose="020B0604020202020204" pitchFamily="34" charset="0"/>
              <a:buChar char="•"/>
            </a:pPr>
            <a:r>
              <a:rPr lang="en-US" sz="2000" dirty="0">
                <a:solidFill>
                  <a:srgbClr val="000000"/>
                </a:solidFill>
                <a:latin typeface="Century Schoolbook"/>
                <a:ea typeface="Century Schoolbook"/>
                <a:cs typeface="Century Schoolbook"/>
                <a:sym typeface="Century Schoolbook"/>
              </a:rPr>
              <a:t>Ashish Kumar Singh</a:t>
            </a:r>
          </a:p>
          <a:p>
            <a:pPr marL="342900" indent="-342900">
              <a:buClr>
                <a:srgbClr val="000000"/>
              </a:buClr>
              <a:buSzPts val="1800"/>
              <a:buFont typeface="Arial" panose="020B0604020202020204" pitchFamily="34" charset="0"/>
              <a:buChar char="•"/>
            </a:pPr>
            <a:r>
              <a:rPr lang="en-US" sz="2000" dirty="0">
                <a:solidFill>
                  <a:srgbClr val="000000"/>
                </a:solidFill>
                <a:latin typeface="Century Schoolbook"/>
                <a:ea typeface="Century Schoolbook"/>
                <a:cs typeface="Century Schoolbook"/>
                <a:sym typeface="Century Schoolbook"/>
              </a:rPr>
              <a:t>Narender Annam</a:t>
            </a:r>
          </a:p>
          <a:p>
            <a:pPr algn="ctr">
              <a:buClr>
                <a:srgbClr val="000000"/>
              </a:buClr>
              <a:buSzPts val="1800"/>
            </a:pPr>
            <a:endParaRPr sz="1867" dirty="0">
              <a:solidFill>
                <a:srgbClr val="000000"/>
              </a:solidFill>
              <a:latin typeface="Arial"/>
              <a:ea typeface="Arial"/>
              <a:cs typeface="Arial"/>
              <a:sym typeface="Arial"/>
            </a:endParaRPr>
          </a:p>
        </p:txBody>
      </p:sp>
      <p:sp>
        <p:nvSpPr>
          <p:cNvPr id="1048596" name="Google Shape;18;p3"/>
          <p:cNvSpPr txBox="1"/>
          <p:nvPr/>
        </p:nvSpPr>
        <p:spPr>
          <a:xfrm>
            <a:off x="2808215" y="3372372"/>
            <a:ext cx="3844568" cy="1093510"/>
          </a:xfrm>
          <a:prstGeom prst="rect">
            <a:avLst/>
          </a:prstGeom>
          <a:noFill/>
          <a:ln>
            <a:noFill/>
          </a:ln>
        </p:spPr>
        <p:txBody>
          <a:bodyPr spcFirstLastPara="1" wrap="square" lIns="121900" tIns="121900" rIns="121900" bIns="121900" anchor="t" anchorCtr="0">
            <a:noAutofit/>
          </a:bodyPr>
          <a:lstStyle/>
          <a:p>
            <a:pPr algn="ctr">
              <a:lnSpc>
                <a:spcPct val="150000"/>
              </a:lnSpc>
              <a:buClr>
                <a:srgbClr val="000000"/>
              </a:buClr>
              <a:buSzPts val="1800"/>
            </a:pPr>
            <a:r>
              <a:rPr lang="en-US" sz="2100" dirty="0">
                <a:solidFill>
                  <a:srgbClr val="000000"/>
                </a:solidFill>
                <a:latin typeface="Century Schoolbook"/>
                <a:ea typeface="Arial"/>
                <a:cs typeface="Arial"/>
                <a:sym typeface="Century Schoolbook"/>
              </a:rPr>
              <a:t>Under esteemed guidance of </a:t>
            </a:r>
          </a:p>
          <a:p>
            <a:pPr algn="ctr">
              <a:buClr>
                <a:srgbClr val="000000"/>
              </a:buClr>
              <a:buSzPts val="1800"/>
            </a:pPr>
            <a:r>
              <a:rPr lang="en-US" sz="2100" b="1" dirty="0">
                <a:solidFill>
                  <a:srgbClr val="000000"/>
                </a:solidFill>
                <a:latin typeface="Century Schoolbook"/>
                <a:ea typeface="Arial"/>
                <a:cs typeface="Arial"/>
                <a:sym typeface="Century Schoolbook"/>
              </a:rPr>
              <a:t>Himanshu Goswami</a:t>
            </a:r>
            <a:endParaRPr sz="2100" b="1" dirty="0">
              <a:solidFill>
                <a:srgbClr val="000000"/>
              </a:solidFill>
              <a:latin typeface="Arial"/>
              <a:ea typeface="Arial"/>
              <a:cs typeface="Arial"/>
              <a:sym typeface="Arial"/>
            </a:endParaRPr>
          </a:p>
        </p:txBody>
      </p:sp>
      <p:sp>
        <p:nvSpPr>
          <p:cNvPr id="1048597" name="Google Shape;26;p4"/>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a:solidFill>
                  <a:srgbClr val="FFB600"/>
                </a:solidFill>
                <a:latin typeface="Raleway ExtraBold"/>
                <a:ea typeface="Raleway ExtraBold"/>
                <a:cs typeface="Raleway ExtraBold"/>
                <a:sym typeface="Raleway ExtraBold"/>
              </a:rPr>
              <a:pPr algn="ctr">
                <a:buClr>
                  <a:srgbClr val="000000"/>
                </a:buClr>
                <a:buSzPts val="1300"/>
              </a:pPr>
              <a:t>1</a:t>
            </a:fld>
            <a:endParaRPr sz="1733">
              <a:solidFill>
                <a:srgbClr val="FFB600"/>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1048642" name="Google Shape;205;p24"/>
          <p:cNvSpPr txBox="1">
            <a:spLocks noGrp="1"/>
          </p:cNvSpPr>
          <p:nvPr>
            <p:ph type="ctrTitle" idx="4294967295"/>
          </p:nvPr>
        </p:nvSpPr>
        <p:spPr>
          <a:xfrm>
            <a:off x="329287" y="621158"/>
            <a:ext cx="8114948" cy="954087"/>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Clr>
                <a:srgbClr val="434343"/>
              </a:buClr>
              <a:buSzPts val="5800"/>
            </a:pPr>
            <a:r>
              <a:rPr lang="en-US" sz="3200" b="1" dirty="0">
                <a:solidFill>
                  <a:srgbClr val="FFB600"/>
                </a:solidFill>
                <a:latin typeface="Raleway ExtraBold"/>
                <a:ea typeface="Raleway ExtraBold"/>
                <a:cs typeface="Raleway ExtraBold"/>
                <a:sym typeface="Raleway ExtraBold"/>
              </a:rPr>
              <a:t>How cosine similarity works?</a:t>
            </a:r>
          </a:p>
        </p:txBody>
      </p:sp>
      <p:sp>
        <p:nvSpPr>
          <p:cNvPr id="1048643" name="Google Shape;26;p4"/>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a:solidFill>
                  <a:srgbClr val="FFB600"/>
                </a:solidFill>
                <a:latin typeface="Raleway ExtraBold"/>
                <a:ea typeface="Raleway ExtraBold"/>
                <a:cs typeface="Raleway ExtraBold"/>
                <a:sym typeface="Raleway ExtraBold"/>
              </a:rPr>
              <a:pPr algn="ctr">
                <a:buClr>
                  <a:srgbClr val="000000"/>
                </a:buClr>
                <a:buSzPts val="1300"/>
              </a:pPr>
              <a:t>10</a:t>
            </a:fld>
            <a:endParaRPr sz="1733">
              <a:solidFill>
                <a:srgbClr val="FFB600"/>
              </a:solidFill>
              <a:latin typeface="Raleway ExtraBold"/>
              <a:ea typeface="Raleway ExtraBold"/>
              <a:cs typeface="Raleway ExtraBold"/>
              <a:sym typeface="Raleway ExtraBold"/>
            </a:endParaRPr>
          </a:p>
        </p:txBody>
      </p:sp>
      <p:sp>
        <p:nvSpPr>
          <p:cNvPr id="1048644" name="Google Shape;100;p11"/>
          <p:cNvSpPr txBox="1"/>
          <p:nvPr/>
        </p:nvSpPr>
        <p:spPr>
          <a:xfrm>
            <a:off x="588525" y="1402267"/>
            <a:ext cx="7596473" cy="3641073"/>
          </a:xfrm>
          <a:prstGeom prst="rect">
            <a:avLst/>
          </a:prstGeom>
          <a:noFill/>
          <a:ln>
            <a:noFill/>
          </a:ln>
        </p:spPr>
        <p:txBody>
          <a:bodyPr spcFirstLastPara="1" wrap="square" lIns="121900" tIns="121900" rIns="121900" bIns="121900" anchor="t" anchorCtr="0">
            <a:noAutofit/>
          </a:bodyPr>
          <a:lstStyle/>
          <a:p>
            <a:pPr marL="285750" indent="-285750" algn="just">
              <a:lnSpc>
                <a:spcPct val="130000"/>
              </a:lnSpc>
              <a:buClr>
                <a:srgbClr val="000000"/>
              </a:buClr>
              <a:buSzPts val="1400"/>
            </a:pPr>
            <a:endParaRPr lang="en-US" sz="2000" dirty="0">
              <a:latin typeface="Century Schoolbook" pitchFamily="18" charset="0"/>
            </a:endParaRPr>
          </a:p>
          <a:p>
            <a:pPr algn="just"/>
            <a:r>
              <a:rPr lang="en-US" sz="2000" dirty="0">
                <a:solidFill>
                  <a:schemeClr val="accent2"/>
                </a:solidFill>
                <a:latin typeface="Century Schoolbook" pitchFamily="18" charset="0"/>
              </a:rPr>
              <a:t>Cosine similarity </a:t>
            </a:r>
            <a:r>
              <a:rPr lang="en-US" sz="2000" dirty="0">
                <a:latin typeface="Century Schoolbook" pitchFamily="18" charset="0"/>
              </a:rPr>
              <a:t>is a method to measure the difference between two non zero vectors of an inner product space. See the example below to understand.</a:t>
            </a:r>
          </a:p>
          <a:p>
            <a:pPr algn="just"/>
            <a:endParaRPr lang="en-US" sz="2000" dirty="0">
              <a:latin typeface="Century Schoolbook" pitchFamily="18" charset="0"/>
            </a:endParaRPr>
          </a:p>
          <a:p>
            <a:pPr algn="just"/>
            <a:r>
              <a:rPr lang="en-US" sz="2000" dirty="0">
                <a:latin typeface="Century Schoolbook" pitchFamily="18" charset="0"/>
              </a:rPr>
              <a:t>Suppose I want to check if Bernard and Clarissa have similar movie preferences, and I only have two movie reviews. The reviews are scores from 1 to 5, where 5 is the best score and 1 the worst, and 0 means that a person has not watched the movie</a:t>
            </a:r>
          </a:p>
          <a:p>
            <a:pPr marL="285750" indent="-285750" algn="just">
              <a:lnSpc>
                <a:spcPct val="130000"/>
              </a:lnSpc>
              <a:buClr>
                <a:srgbClr val="000000"/>
              </a:buClr>
              <a:buSzPts val="1400"/>
              <a:buFont typeface="Wingdings" panose="05000000000000000000" pitchFamily="2" charset="2"/>
              <a:buChar char="q"/>
            </a:pPr>
            <a:endParaRPr lang="en-US" sz="2000" b="1" dirty="0">
              <a:solidFill>
                <a:srgbClr val="000000"/>
              </a:solidFill>
              <a:latin typeface="Century Schoolbook"/>
              <a:sym typeface="Century Schoolbook"/>
            </a:endParaRPr>
          </a:p>
        </p:txBody>
      </p:sp>
      <p:pic>
        <p:nvPicPr>
          <p:cNvPr id="2097160" name="Picture 6" descr="1cosine.png"/>
          <p:cNvPicPr>
            <a:picLocks noChangeAspect="1"/>
          </p:cNvPicPr>
          <p:nvPr/>
        </p:nvPicPr>
        <p:blipFill>
          <a:blip r:embed="rId3"/>
          <a:stretch>
            <a:fillRect/>
          </a:stretch>
        </p:blipFill>
        <p:spPr>
          <a:xfrm>
            <a:off x="2689049" y="5273521"/>
            <a:ext cx="4076700" cy="1114425"/>
          </a:xfrm>
          <a:prstGeom prst="rect">
            <a:avLst/>
          </a:prstGeom>
          <a:ln>
            <a:solidFill>
              <a:srgbClr val="0070C0"/>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Google Shape;26;p4"/>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a:solidFill>
                  <a:srgbClr val="FFB600"/>
                </a:solidFill>
                <a:latin typeface="Raleway ExtraBold"/>
                <a:ea typeface="Raleway ExtraBold"/>
                <a:cs typeface="Raleway ExtraBold"/>
                <a:sym typeface="Raleway ExtraBold"/>
              </a:rPr>
              <a:pPr algn="ctr">
                <a:buClr>
                  <a:srgbClr val="000000"/>
                </a:buClr>
                <a:buSzPts val="1300"/>
              </a:pPr>
              <a:t>11</a:t>
            </a:fld>
            <a:endParaRPr sz="1733">
              <a:solidFill>
                <a:srgbClr val="FFB600"/>
              </a:solidFill>
              <a:latin typeface="Raleway ExtraBold"/>
              <a:ea typeface="Raleway ExtraBold"/>
              <a:cs typeface="Raleway ExtraBold"/>
              <a:sym typeface="Raleway ExtraBold"/>
            </a:endParaRPr>
          </a:p>
        </p:txBody>
      </p:sp>
      <p:sp>
        <p:nvSpPr>
          <p:cNvPr id="1048648" name="Google Shape;100;p11"/>
          <p:cNvSpPr txBox="1"/>
          <p:nvPr/>
        </p:nvSpPr>
        <p:spPr>
          <a:xfrm>
            <a:off x="1223913" y="838362"/>
            <a:ext cx="6717248" cy="3007121"/>
          </a:xfrm>
          <a:prstGeom prst="rect">
            <a:avLst/>
          </a:prstGeom>
          <a:noFill/>
          <a:ln>
            <a:noFill/>
          </a:ln>
        </p:spPr>
        <p:txBody>
          <a:bodyPr spcFirstLastPara="1" wrap="square" lIns="121900" tIns="121900" rIns="121900" bIns="121900" anchor="t" anchorCtr="0">
            <a:noAutofit/>
          </a:bodyPr>
          <a:lstStyle/>
          <a:p>
            <a:pPr algn="just"/>
            <a:r>
              <a:rPr lang="en-US" sz="2000" dirty="0">
                <a:latin typeface="Century Schoolbook" pitchFamily="18" charset="0"/>
              </a:rPr>
              <a:t>I can represent each person’s reviews in a separate vector.</a:t>
            </a:r>
          </a:p>
          <a:p>
            <a:pPr algn="just"/>
            <a:endParaRPr lang="en-IN" sz="2000" dirty="0"/>
          </a:p>
          <a:p>
            <a:pPr algn="just"/>
            <a:endParaRPr lang="en-US" sz="2000" dirty="0"/>
          </a:p>
          <a:p>
            <a:pPr algn="just"/>
            <a:br>
              <a:rPr lang="en-US" sz="2000" dirty="0"/>
            </a:br>
            <a:r>
              <a:rPr lang="en-US" sz="2000" dirty="0">
                <a:solidFill>
                  <a:srgbClr val="292929"/>
                </a:solidFill>
                <a:latin typeface="Century Schoolbook" pitchFamily="18" charset="0"/>
              </a:rPr>
              <a:t>The cosine similarity will measure the similarity between these two vectors which is a measurement of how similar are the preferences between these two people.</a:t>
            </a:r>
          </a:p>
          <a:p>
            <a:pPr algn="just"/>
            <a:endParaRPr lang="en-US" sz="2000" b="1" dirty="0">
              <a:solidFill>
                <a:srgbClr val="000000"/>
              </a:solidFill>
              <a:latin typeface="Century Schoolbook" pitchFamily="18" charset="0"/>
              <a:sym typeface="Century Schoolbook"/>
            </a:endParaRPr>
          </a:p>
        </p:txBody>
      </p:sp>
      <p:pic>
        <p:nvPicPr>
          <p:cNvPr id="2097161" name="Picture 5" descr="2png.png"/>
          <p:cNvPicPr>
            <a:picLocks noChangeAspect="1"/>
          </p:cNvPicPr>
          <p:nvPr/>
        </p:nvPicPr>
        <p:blipFill>
          <a:blip r:embed="rId2"/>
          <a:stretch>
            <a:fillRect/>
          </a:stretch>
        </p:blipFill>
        <p:spPr>
          <a:xfrm>
            <a:off x="3167719" y="1599285"/>
            <a:ext cx="2162175" cy="676275"/>
          </a:xfrm>
          <a:prstGeom prst="rect">
            <a:avLst/>
          </a:prstGeom>
        </p:spPr>
      </p:pic>
      <p:pic>
        <p:nvPicPr>
          <p:cNvPr id="2097162" name="Picture 6" descr="3.png"/>
          <p:cNvPicPr>
            <a:picLocks noChangeAspect="1"/>
          </p:cNvPicPr>
          <p:nvPr/>
        </p:nvPicPr>
        <p:blipFill>
          <a:blip r:embed="rId3"/>
          <a:stretch>
            <a:fillRect/>
          </a:stretch>
        </p:blipFill>
        <p:spPr>
          <a:xfrm>
            <a:off x="2594121" y="4005739"/>
            <a:ext cx="5856088" cy="18247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descr="4.png"/>
          <p:cNvPicPr>
            <a:picLocks noChangeAspect="1"/>
          </p:cNvPicPr>
          <p:nvPr/>
        </p:nvPicPr>
        <p:blipFill>
          <a:blip r:embed="rId2"/>
          <a:stretch>
            <a:fillRect/>
          </a:stretch>
        </p:blipFill>
        <p:spPr>
          <a:xfrm>
            <a:off x="942109" y="293543"/>
            <a:ext cx="7194008" cy="2939266"/>
          </a:xfrm>
          <a:prstGeom prst="rect">
            <a:avLst/>
          </a:prstGeom>
        </p:spPr>
      </p:pic>
      <p:sp>
        <p:nvSpPr>
          <p:cNvPr id="1048649" name="TextBox 4"/>
          <p:cNvSpPr txBox="1"/>
          <p:nvPr/>
        </p:nvSpPr>
        <p:spPr>
          <a:xfrm>
            <a:off x="942108" y="3523268"/>
            <a:ext cx="8239599" cy="2529841"/>
          </a:xfrm>
          <a:prstGeom prst="rect">
            <a:avLst/>
          </a:prstGeom>
          <a:noFill/>
        </p:spPr>
        <p:txBody>
          <a:bodyPr wrap="square" rtlCol="0">
            <a:spAutoFit/>
          </a:bodyPr>
          <a:lstStyle/>
          <a:p>
            <a:pPr algn="just"/>
            <a:r>
              <a:rPr lang="en-US" sz="1850" dirty="0">
                <a:latin typeface="Century Schoolbook" pitchFamily="18" charset="0"/>
              </a:rPr>
              <a:t>In the example above the similarity 0.989 is close to the maximum             value of 1, this means that given only two movie reviews the two users have similar preferences.</a:t>
            </a:r>
          </a:p>
          <a:p>
            <a:pPr algn="just"/>
            <a:endParaRPr lang="en-US" sz="2000" dirty="0">
              <a:latin typeface="Century Schoolbook" pitchFamily="18" charset="0"/>
            </a:endParaRPr>
          </a:p>
          <a:p>
            <a:pPr algn="just"/>
            <a:r>
              <a:rPr lang="en-US" sz="1850" dirty="0">
                <a:latin typeface="Century Schoolbook" pitchFamily="18" charset="0"/>
              </a:rPr>
              <a:t>Theoretically, the cosine similarity can be any number between                      -1 and +1 because of the image of the cosine function, but in this case, there will not be any negative movie rating so the angle θ will be between 0º and 90º bounding the cosine similarity between 0 and 1. If the          angle θ = 0º =&gt;cosine similarity = 1, if θ = 90º =&gt; cosine similarity =0.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048653" name="Google Shape;247;p27"/>
          <p:cNvSpPr txBox="1">
            <a:spLocks noGrp="1"/>
          </p:cNvSpPr>
          <p:nvPr>
            <p:ph type="ctrTitle" idx="4294967295"/>
          </p:nvPr>
        </p:nvSpPr>
        <p:spPr>
          <a:xfrm>
            <a:off x="360709" y="440492"/>
            <a:ext cx="7230881" cy="854075"/>
          </a:xfrm>
          <a:prstGeom prst="rect">
            <a:avLst/>
          </a:prstGeom>
          <a:noFill/>
          <a:ln>
            <a:noFill/>
          </a:ln>
        </p:spPr>
        <p:txBody>
          <a:bodyPr spcFirstLastPara="1" vert="horz" wrap="square" lIns="121900" tIns="121900" rIns="121900" bIns="121900" rtlCol="0" anchor="t" anchorCtr="0">
            <a:noAutofit/>
          </a:bodyPr>
          <a:lstStyle/>
          <a:p>
            <a:pPr>
              <a:lnSpc>
                <a:spcPct val="100000"/>
              </a:lnSpc>
              <a:spcBef>
                <a:spcPts val="0"/>
              </a:spcBef>
              <a:buClr>
                <a:srgbClr val="434343"/>
              </a:buClr>
              <a:buSzPts val="5800"/>
            </a:pPr>
            <a:r>
              <a:rPr lang="en-US" sz="4267" dirty="0">
                <a:solidFill>
                  <a:schemeClr val="dk1"/>
                </a:solidFill>
                <a:latin typeface="Raleway ExtraBold"/>
                <a:ea typeface="Raleway ExtraBold"/>
                <a:cs typeface="Raleway ExtraBold"/>
                <a:sym typeface="Raleway ExtraBold"/>
              </a:rPr>
              <a:t>Team </a:t>
            </a:r>
            <a:r>
              <a:rPr lang="en-US" sz="4267" dirty="0">
                <a:solidFill>
                  <a:srgbClr val="FFB600"/>
                </a:solidFill>
                <a:latin typeface="Raleway ExtraBold"/>
                <a:sym typeface="Raleway ExtraBold"/>
              </a:rPr>
              <a:t>10</a:t>
            </a:r>
            <a:endParaRPr sz="4267" dirty="0">
              <a:solidFill>
                <a:schemeClr val="dk1"/>
              </a:solidFill>
              <a:latin typeface="Raleway ExtraBold"/>
              <a:ea typeface="Raleway ExtraBold"/>
              <a:cs typeface="Raleway ExtraBold"/>
              <a:sym typeface="Raleway ExtraBold"/>
            </a:endParaRPr>
          </a:p>
        </p:txBody>
      </p:sp>
      <p:sp>
        <p:nvSpPr>
          <p:cNvPr id="1048654" name="Google Shape;26;p4"/>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a:solidFill>
                  <a:srgbClr val="FFB600"/>
                </a:solidFill>
                <a:latin typeface="Raleway ExtraBold"/>
                <a:ea typeface="Raleway ExtraBold"/>
                <a:cs typeface="Raleway ExtraBold"/>
                <a:sym typeface="Raleway ExtraBold"/>
              </a:rPr>
              <a:pPr algn="ctr">
                <a:buClr>
                  <a:srgbClr val="000000"/>
                </a:buClr>
                <a:buSzPts val="1300"/>
              </a:pPr>
              <a:t>13</a:t>
            </a:fld>
            <a:endParaRPr sz="1733">
              <a:solidFill>
                <a:srgbClr val="FFB600"/>
              </a:solidFill>
              <a:latin typeface="Raleway ExtraBold"/>
              <a:ea typeface="Raleway ExtraBold"/>
              <a:cs typeface="Raleway ExtraBold"/>
              <a:sym typeface="Raleway ExtraBold"/>
            </a:endParaRPr>
          </a:p>
        </p:txBody>
      </p:sp>
      <p:sp>
        <p:nvSpPr>
          <p:cNvPr id="1048655" name="Google Shape;251;p27"/>
          <p:cNvSpPr txBox="1"/>
          <p:nvPr/>
        </p:nvSpPr>
        <p:spPr>
          <a:xfrm>
            <a:off x="179110" y="1624504"/>
            <a:ext cx="4817096" cy="4683646"/>
          </a:xfrm>
          <a:prstGeom prst="rect">
            <a:avLst/>
          </a:prstGeom>
          <a:noFill/>
          <a:ln>
            <a:noFill/>
          </a:ln>
        </p:spPr>
        <p:txBody>
          <a:bodyPr spcFirstLastPara="1" wrap="square" lIns="121900" tIns="121900" rIns="121900" bIns="121900" anchor="t" anchorCtr="0">
            <a:noAutofit/>
          </a:bodyPr>
          <a:lstStyle/>
          <a:p>
            <a:pPr marL="359833" indent="-342900">
              <a:lnSpc>
                <a:spcPct val="95000"/>
              </a:lnSpc>
              <a:buSzPts val="1400"/>
              <a:buFont typeface="Wingdings" panose="05000000000000000000" pitchFamily="2" charset="2"/>
              <a:buChar char="v"/>
            </a:pPr>
            <a:r>
              <a:rPr lang="en-US" sz="2000" b="1" dirty="0"/>
              <a:t>Vinod Nayak</a:t>
            </a:r>
          </a:p>
          <a:p>
            <a:pPr marL="732357" lvl="1" indent="-342900">
              <a:lnSpc>
                <a:spcPct val="95000"/>
              </a:lnSpc>
              <a:buSzPts val="1400"/>
              <a:buFont typeface="Wingdings" panose="05000000000000000000" pitchFamily="2" charset="2"/>
              <a:buChar char="q"/>
            </a:pPr>
            <a:endParaRPr lang="en-US" sz="2000" dirty="0"/>
          </a:p>
          <a:p>
            <a:pPr marL="732357" lvl="1" indent="-342900">
              <a:lnSpc>
                <a:spcPct val="95000"/>
              </a:lnSpc>
              <a:buSzPts val="1400"/>
              <a:buFont typeface="Wingdings" panose="05000000000000000000" pitchFamily="2" charset="2"/>
              <a:buChar char="q"/>
            </a:pPr>
            <a:r>
              <a:rPr lang="en-US" dirty="0"/>
              <a:t>ID: </a:t>
            </a:r>
            <a:r>
              <a:rPr lang="en-IN" dirty="0">
                <a:solidFill>
                  <a:schemeClr val="accent1"/>
                </a:solidFill>
                <a:latin typeface="Arial" panose="020B0604020202020204" pitchFamily="34" charset="0"/>
              </a:rPr>
              <a:t>IN30032</a:t>
            </a:r>
            <a:endParaRPr lang="en-US" u="sng" dirty="0">
              <a:solidFill>
                <a:schemeClr val="accent1"/>
              </a:solidFill>
              <a:highlight>
                <a:srgbClr val="FFFFFF"/>
              </a:highlight>
            </a:endParaRPr>
          </a:p>
          <a:p>
            <a:pPr marL="732357" lvl="1" indent="-342900">
              <a:lnSpc>
                <a:spcPct val="95000"/>
              </a:lnSpc>
              <a:buSzPts val="1400"/>
              <a:buFont typeface="Wingdings" panose="05000000000000000000" pitchFamily="2" charset="2"/>
              <a:buChar char="q"/>
            </a:pPr>
            <a:r>
              <a:rPr lang="en-US" dirty="0"/>
              <a:t>E-Mail ID: </a:t>
            </a:r>
            <a:r>
              <a:rPr lang="en-US" u="sng" dirty="0">
                <a:solidFill>
                  <a:schemeClr val="accent1"/>
                </a:solidFill>
                <a:highlight>
                  <a:srgbClr val="FFFFFF"/>
                </a:highlight>
                <a:hlinkClick r:id="rId3"/>
              </a:rPr>
              <a:t>vinodknayak10@gmail.com</a:t>
            </a:r>
            <a:endParaRPr lang="en-US" u="sng" dirty="0">
              <a:solidFill>
                <a:schemeClr val="accent1"/>
              </a:solidFill>
              <a:highlight>
                <a:srgbClr val="FFFFFF"/>
              </a:highlight>
            </a:endParaRPr>
          </a:p>
          <a:p>
            <a:pPr marL="389457" lvl="1">
              <a:lnSpc>
                <a:spcPct val="95000"/>
              </a:lnSpc>
              <a:buSzPts val="1400"/>
            </a:pPr>
            <a:endParaRPr lang="en-US" sz="2000" u="sng" dirty="0">
              <a:solidFill>
                <a:schemeClr val="accent3">
                  <a:lumMod val="60000"/>
                  <a:lumOff val="40000"/>
                </a:schemeClr>
              </a:solidFill>
              <a:highlight>
                <a:srgbClr val="FFFFFF"/>
              </a:highlight>
            </a:endParaRPr>
          </a:p>
          <a:p>
            <a:pPr marL="359833" indent="-342900">
              <a:lnSpc>
                <a:spcPct val="95000"/>
              </a:lnSpc>
              <a:buSzPts val="1400"/>
              <a:buFont typeface="Wingdings" panose="05000000000000000000" pitchFamily="2" charset="2"/>
              <a:buChar char="v"/>
            </a:pPr>
            <a:r>
              <a:rPr lang="en-US" sz="2000" b="1" dirty="0"/>
              <a:t>Akshat </a:t>
            </a:r>
            <a:r>
              <a:rPr lang="en-US" sz="2000" b="1" dirty="0" err="1"/>
              <a:t>Kabra</a:t>
            </a:r>
            <a:endParaRPr lang="en-US" sz="2000" b="1" dirty="0"/>
          </a:p>
          <a:p>
            <a:pPr marL="732357" lvl="1" indent="-342900">
              <a:lnSpc>
                <a:spcPct val="95000"/>
              </a:lnSpc>
              <a:buSzPts val="1400"/>
              <a:buFont typeface="Wingdings" panose="05000000000000000000" pitchFamily="2" charset="2"/>
              <a:buChar char="q"/>
            </a:pPr>
            <a:endParaRPr lang="en-US" sz="2000" dirty="0"/>
          </a:p>
          <a:p>
            <a:pPr marL="732357" lvl="1" indent="-342900">
              <a:lnSpc>
                <a:spcPct val="95000"/>
              </a:lnSpc>
              <a:buSzPts val="1400"/>
              <a:buFont typeface="Wingdings" panose="05000000000000000000" pitchFamily="2" charset="2"/>
              <a:buChar char="q"/>
            </a:pPr>
            <a:r>
              <a:rPr lang="en-US" sz="2000" dirty="0"/>
              <a:t>ID: </a:t>
            </a:r>
            <a:r>
              <a:rPr lang="en-IN" dirty="0">
                <a:solidFill>
                  <a:schemeClr val="accent1"/>
                </a:solidFill>
                <a:latin typeface="Arial" panose="020B0604020202020204" pitchFamily="34" charset="0"/>
              </a:rPr>
              <a:t>IN30109</a:t>
            </a:r>
            <a:endParaRPr lang="en-US" sz="2000" dirty="0">
              <a:solidFill>
                <a:schemeClr val="accent1"/>
              </a:solidFill>
            </a:endParaRPr>
          </a:p>
          <a:p>
            <a:pPr marL="732357" lvl="1" indent="-342900">
              <a:lnSpc>
                <a:spcPct val="95000"/>
              </a:lnSpc>
              <a:buSzPts val="1400"/>
              <a:buFont typeface="Wingdings" panose="05000000000000000000" pitchFamily="2" charset="2"/>
              <a:buChar char="q"/>
            </a:pPr>
            <a:r>
              <a:rPr lang="en-US" dirty="0"/>
              <a:t>E-Mail ID: </a:t>
            </a:r>
            <a:r>
              <a:rPr lang="en-US" dirty="0">
                <a:solidFill>
                  <a:schemeClr val="accent2"/>
                </a:solidFill>
                <a:hlinkClick r:id="rId4"/>
              </a:rPr>
              <a:t>kabraakshat20</a:t>
            </a:r>
            <a:r>
              <a:rPr lang="en-US" u="sng" dirty="0">
                <a:solidFill>
                  <a:srgbClr val="99CA3C"/>
                </a:solidFill>
                <a:highlight>
                  <a:srgbClr val="FFFFFF"/>
                </a:highlight>
                <a:hlinkClick r:id="rId4"/>
              </a:rPr>
              <a:t>@</a:t>
            </a:r>
            <a:r>
              <a:rPr lang="en-US" u="sng" dirty="0">
                <a:solidFill>
                  <a:schemeClr val="accent2"/>
                </a:solidFill>
                <a:highlight>
                  <a:srgbClr val="FFFFFF"/>
                </a:highlight>
                <a:hlinkClick r:id="rId4"/>
              </a:rPr>
              <a:t>gmail.com</a:t>
            </a:r>
            <a:endParaRPr lang="en-US" u="sng" dirty="0">
              <a:solidFill>
                <a:schemeClr val="accent2"/>
              </a:solidFill>
              <a:highlight>
                <a:srgbClr val="FFFFFF"/>
              </a:highlight>
            </a:endParaRPr>
          </a:p>
          <a:p>
            <a:pPr marL="732357" lvl="1" indent="-342900">
              <a:lnSpc>
                <a:spcPct val="95000"/>
              </a:lnSpc>
              <a:buSzPts val="1400"/>
              <a:buFont typeface="Wingdings" panose="05000000000000000000" pitchFamily="2" charset="2"/>
              <a:buChar char="q"/>
            </a:pPr>
            <a:endParaRPr sz="2000" b="1" dirty="0">
              <a:solidFill>
                <a:schemeClr val="accent3">
                  <a:lumMod val="60000"/>
                  <a:lumOff val="40000"/>
                </a:schemeClr>
              </a:solidFill>
            </a:endParaRPr>
          </a:p>
          <a:p>
            <a:pPr marL="359833" indent="-342900">
              <a:lnSpc>
                <a:spcPct val="95000"/>
              </a:lnSpc>
              <a:buSzPts val="1400"/>
              <a:buFont typeface="Wingdings" panose="05000000000000000000" pitchFamily="2" charset="2"/>
              <a:buChar char="v"/>
            </a:pPr>
            <a:r>
              <a:rPr lang="en-US" sz="2000" b="1" dirty="0">
                <a:solidFill>
                  <a:srgbClr val="000000"/>
                </a:solidFill>
              </a:rPr>
              <a:t>Shaik Haneef</a:t>
            </a:r>
          </a:p>
          <a:p>
            <a:pPr marL="389457" lvl="1">
              <a:lnSpc>
                <a:spcPct val="95000"/>
              </a:lnSpc>
              <a:buClr>
                <a:schemeClr val="tx1"/>
              </a:buClr>
              <a:buSzPts val="1400"/>
            </a:pPr>
            <a:r>
              <a:rPr lang="en-US" sz="2000" dirty="0"/>
              <a:t> </a:t>
            </a:r>
            <a:endParaRPr sz="2000" dirty="0"/>
          </a:p>
          <a:p>
            <a:pPr marL="732357" lvl="1" indent="-342900">
              <a:lnSpc>
                <a:spcPct val="95000"/>
              </a:lnSpc>
              <a:buClr>
                <a:schemeClr val="tx1"/>
              </a:buClr>
              <a:buSzPts val="1400"/>
              <a:buFont typeface="Wingdings" panose="05000000000000000000" pitchFamily="2" charset="2"/>
              <a:buChar char="q"/>
            </a:pPr>
            <a:r>
              <a:rPr lang="en-US" dirty="0"/>
              <a:t>ID: </a:t>
            </a:r>
            <a:r>
              <a:rPr lang="en-IN" dirty="0">
                <a:solidFill>
                  <a:schemeClr val="accent1"/>
                </a:solidFill>
                <a:latin typeface="Arial" panose="020B0604020202020204" pitchFamily="34" charset="0"/>
              </a:rPr>
              <a:t>IN30170</a:t>
            </a:r>
            <a:endParaRPr lang="en-US" dirty="0">
              <a:solidFill>
                <a:schemeClr val="accent1"/>
              </a:solidFill>
            </a:endParaRPr>
          </a:p>
          <a:p>
            <a:pPr marL="732357" lvl="1" indent="-342900">
              <a:lnSpc>
                <a:spcPct val="95000"/>
              </a:lnSpc>
              <a:buClr>
                <a:schemeClr val="tx1"/>
              </a:buClr>
              <a:buSzPts val="1400"/>
              <a:buFont typeface="Wingdings" panose="05000000000000000000" pitchFamily="2" charset="2"/>
              <a:buChar char="q"/>
            </a:pPr>
            <a:r>
              <a:rPr lang="en-US" dirty="0"/>
              <a:t>E-Mail ID: </a:t>
            </a:r>
            <a:r>
              <a:rPr lang="en-US" u="sng" dirty="0">
                <a:solidFill>
                  <a:schemeClr val="accent1"/>
                </a:solidFill>
                <a:highlight>
                  <a:srgbClr val="FFFFFF"/>
                </a:highlight>
                <a:hlinkClick r:id="rId5"/>
              </a:rPr>
              <a:t>shaikhaneef42@gmail.com</a:t>
            </a:r>
            <a:endParaRPr lang="en-US" u="sng" dirty="0">
              <a:solidFill>
                <a:schemeClr val="hlink"/>
              </a:solidFill>
            </a:endParaRPr>
          </a:p>
          <a:p>
            <a:pPr marL="732357" lvl="1" indent="-342900">
              <a:lnSpc>
                <a:spcPct val="95000"/>
              </a:lnSpc>
              <a:buClr>
                <a:schemeClr val="tx1"/>
              </a:buClr>
              <a:buSzPts val="1400"/>
              <a:buFont typeface="Wingdings" panose="05000000000000000000" pitchFamily="2" charset="2"/>
              <a:buChar char="q"/>
            </a:pPr>
            <a:endParaRPr sz="2000" dirty="0">
              <a:solidFill>
                <a:schemeClr val="dk1"/>
              </a:solidFill>
            </a:endParaRPr>
          </a:p>
        </p:txBody>
      </p:sp>
      <p:sp>
        <p:nvSpPr>
          <p:cNvPr id="1048656" name="Google Shape;252;p27"/>
          <p:cNvSpPr txBox="1"/>
          <p:nvPr/>
        </p:nvSpPr>
        <p:spPr>
          <a:xfrm>
            <a:off x="4996206" y="1624504"/>
            <a:ext cx="5190769" cy="5714587"/>
          </a:xfrm>
          <a:prstGeom prst="rect">
            <a:avLst/>
          </a:prstGeom>
          <a:noFill/>
          <a:ln>
            <a:noFill/>
          </a:ln>
        </p:spPr>
        <p:txBody>
          <a:bodyPr spcFirstLastPara="1" wrap="square" lIns="121900" tIns="121900" rIns="121900" bIns="121900" anchor="t" anchorCtr="0">
            <a:noAutofit/>
          </a:bodyPr>
          <a:lstStyle/>
          <a:p>
            <a:pPr marL="359833" indent="-342900">
              <a:lnSpc>
                <a:spcPct val="95000"/>
              </a:lnSpc>
              <a:buSzPts val="1400"/>
              <a:buFont typeface="Wingdings" panose="05000000000000000000" pitchFamily="2" charset="2"/>
              <a:buChar char="v"/>
            </a:pPr>
            <a:r>
              <a:rPr lang="en-US" sz="2000" b="1" dirty="0">
                <a:solidFill>
                  <a:schemeClr val="dk1"/>
                </a:solidFill>
              </a:rPr>
              <a:t>Ashish Kumar Singh</a:t>
            </a:r>
          </a:p>
          <a:p>
            <a:pPr marL="16933">
              <a:lnSpc>
                <a:spcPct val="95000"/>
              </a:lnSpc>
              <a:buSzPts val="1400"/>
            </a:pPr>
            <a:r>
              <a:rPr lang="en-US" sz="2000" dirty="0"/>
              <a:t> </a:t>
            </a:r>
          </a:p>
          <a:p>
            <a:pPr marL="732357" lvl="1" indent="-342900">
              <a:lnSpc>
                <a:spcPct val="95000"/>
              </a:lnSpc>
              <a:buSzPts val="1400"/>
              <a:buFont typeface="Wingdings" panose="05000000000000000000" pitchFamily="2" charset="2"/>
              <a:buChar char="q"/>
            </a:pPr>
            <a:r>
              <a:rPr lang="en-US" dirty="0"/>
              <a:t>ID: </a:t>
            </a:r>
            <a:r>
              <a:rPr lang="en-IN" dirty="0">
                <a:solidFill>
                  <a:schemeClr val="accent1"/>
                </a:solidFill>
                <a:latin typeface="Arial" panose="020B0604020202020204" pitchFamily="34" charset="0"/>
              </a:rPr>
              <a:t>IN30180</a:t>
            </a:r>
            <a:endParaRPr lang="en-US" dirty="0">
              <a:solidFill>
                <a:schemeClr val="accent1"/>
              </a:solidFill>
            </a:endParaRPr>
          </a:p>
          <a:p>
            <a:pPr marL="732357" lvl="1" indent="-342900">
              <a:lnSpc>
                <a:spcPct val="95000"/>
              </a:lnSpc>
              <a:buSzPts val="1400"/>
              <a:buFont typeface="Wingdings" panose="05000000000000000000" pitchFamily="2" charset="2"/>
              <a:buChar char="q"/>
            </a:pPr>
            <a:r>
              <a:rPr lang="en-US" dirty="0"/>
              <a:t>E-Mail ID: </a:t>
            </a:r>
            <a:r>
              <a:rPr lang="en-US" u="sng" dirty="0">
                <a:solidFill>
                  <a:srgbClr val="92D050"/>
                </a:solidFill>
                <a:hlinkClick r:id="rId3"/>
              </a:rPr>
              <a:t>ashishsingh070809</a:t>
            </a:r>
            <a:r>
              <a:rPr lang="en-US" u="sng" dirty="0">
                <a:solidFill>
                  <a:schemeClr val="accent1"/>
                </a:solidFill>
                <a:highlight>
                  <a:srgbClr val="FFFFFF"/>
                </a:highlight>
              </a:rPr>
              <a:t>@gmail</a:t>
            </a:r>
            <a:r>
              <a:rPr lang="en-US" u="sng" dirty="0">
                <a:solidFill>
                  <a:schemeClr val="accent1"/>
                </a:solidFill>
                <a:highlight>
                  <a:srgbClr val="FFFFFF"/>
                </a:highlight>
                <a:hlinkClick r:id="rId6"/>
              </a:rPr>
              <a:t>.</a:t>
            </a:r>
            <a:r>
              <a:rPr lang="en-US" u="sng" dirty="0">
                <a:solidFill>
                  <a:schemeClr val="accent1"/>
                </a:solidFill>
                <a:highlight>
                  <a:srgbClr val="FFFFFF"/>
                </a:highlight>
              </a:rPr>
              <a:t>com</a:t>
            </a:r>
            <a:endParaRPr lang="en-US" u="sng" dirty="0">
              <a:solidFill>
                <a:schemeClr val="hlink"/>
              </a:solidFill>
            </a:endParaRPr>
          </a:p>
          <a:p>
            <a:pPr marL="389457" lvl="1">
              <a:lnSpc>
                <a:spcPct val="95000"/>
              </a:lnSpc>
              <a:buSzPts val="1400"/>
            </a:pPr>
            <a:endParaRPr lang="en-US" sz="2000" dirty="0"/>
          </a:p>
          <a:p>
            <a:pPr marL="359833" indent="-342900">
              <a:lnSpc>
                <a:spcPct val="95000"/>
              </a:lnSpc>
              <a:buSzPts val="1400"/>
              <a:buFont typeface="Wingdings" panose="05000000000000000000" pitchFamily="2" charset="2"/>
              <a:buChar char="v"/>
            </a:pPr>
            <a:r>
              <a:rPr lang="en-US" sz="2000" b="1" dirty="0">
                <a:solidFill>
                  <a:srgbClr val="000000"/>
                </a:solidFill>
              </a:rPr>
              <a:t>Narender Annam</a:t>
            </a:r>
          </a:p>
          <a:p>
            <a:pPr marL="732357" lvl="1" indent="-342900">
              <a:lnSpc>
                <a:spcPct val="95000"/>
              </a:lnSpc>
              <a:buSzPts val="1400"/>
              <a:buFont typeface="Wingdings" panose="05000000000000000000" pitchFamily="2" charset="2"/>
              <a:buChar char="q"/>
            </a:pPr>
            <a:endParaRPr lang="en-US" sz="2000" dirty="0">
              <a:solidFill>
                <a:srgbClr val="262626"/>
              </a:solidFill>
            </a:endParaRPr>
          </a:p>
          <a:p>
            <a:pPr marL="732357" lvl="1" indent="-342900">
              <a:lnSpc>
                <a:spcPct val="95000"/>
              </a:lnSpc>
              <a:buSzPts val="1400"/>
              <a:buFont typeface="Wingdings" panose="05000000000000000000" pitchFamily="2" charset="2"/>
              <a:buChar char="q"/>
            </a:pPr>
            <a:r>
              <a:rPr lang="en-US" dirty="0"/>
              <a:t>ID: </a:t>
            </a:r>
            <a:r>
              <a:rPr lang="en-IN" dirty="0">
                <a:solidFill>
                  <a:schemeClr val="accent1"/>
                </a:solidFill>
                <a:latin typeface="Arial" panose="020B0604020202020204" pitchFamily="34" charset="0"/>
              </a:rPr>
              <a:t>IN30211</a:t>
            </a:r>
            <a:endParaRPr lang="en-US" dirty="0">
              <a:solidFill>
                <a:schemeClr val="accent1"/>
              </a:solidFill>
            </a:endParaRPr>
          </a:p>
          <a:p>
            <a:pPr marL="732357" lvl="1" indent="-342900">
              <a:lnSpc>
                <a:spcPct val="95000"/>
              </a:lnSpc>
              <a:buSzPts val="1400"/>
              <a:buFont typeface="Wingdings" panose="05000000000000000000" pitchFamily="2" charset="2"/>
              <a:buChar char="q"/>
            </a:pPr>
            <a:r>
              <a:rPr lang="en-US" dirty="0">
                <a:solidFill>
                  <a:srgbClr val="262626"/>
                </a:solidFill>
              </a:rPr>
              <a:t>E-Mail ID: </a:t>
            </a:r>
            <a:r>
              <a:rPr lang="en-US" u="sng" dirty="0">
                <a:solidFill>
                  <a:schemeClr val="accent1"/>
                </a:solidFill>
                <a:highlight>
                  <a:srgbClr val="FFFFFF"/>
                </a:highlight>
                <a:hlinkClick r:id="rId7"/>
              </a:rPr>
              <a:t>NarenderAnnam@outlook.com</a:t>
            </a:r>
            <a:endParaRPr lang="en-US" dirty="0">
              <a:solidFill>
                <a:srgbClr val="0B0B17"/>
              </a:solidFill>
              <a:latin typeface="Century Schoolbook"/>
              <a:ea typeface="Century Schoolbook"/>
              <a:cs typeface="Century Schoolbook"/>
              <a:sym typeface="Century Schoolbook"/>
            </a:endParaRPr>
          </a:p>
          <a:p>
            <a:pPr marL="389457" lvl="1">
              <a:lnSpc>
                <a:spcPct val="90000"/>
              </a:lnSpc>
              <a:spcBef>
                <a:spcPts val="800"/>
              </a:spcBef>
              <a:buClr>
                <a:srgbClr val="262626"/>
              </a:buClr>
              <a:buSzPct val="70000"/>
            </a:pPr>
            <a:endParaRPr lang="en-US" sz="23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048659" name="Google Shape;257;p28"/>
          <p:cNvSpPr txBox="1">
            <a:spLocks noGrp="1"/>
          </p:cNvSpPr>
          <p:nvPr>
            <p:ph type="ctrTitle" idx="4294967295"/>
          </p:nvPr>
        </p:nvSpPr>
        <p:spPr>
          <a:xfrm>
            <a:off x="1241946" y="2121208"/>
            <a:ext cx="8202305" cy="3057525"/>
          </a:xfrm>
          <a:prstGeom prst="rect">
            <a:avLst/>
          </a:prstGeom>
          <a:noFill/>
          <a:ln>
            <a:noFill/>
          </a:ln>
        </p:spPr>
        <p:txBody>
          <a:bodyPr spcFirstLastPara="1" vert="horz" wrap="square" lIns="121900" tIns="121900" rIns="121900" bIns="121900" rtlCol="0" anchor="t" anchorCtr="0">
            <a:noAutofit/>
          </a:bodyPr>
          <a:lstStyle/>
          <a:p>
            <a:pPr algn="ctr">
              <a:lnSpc>
                <a:spcPct val="100000"/>
              </a:lnSpc>
              <a:spcBef>
                <a:spcPts val="0"/>
              </a:spcBef>
              <a:buClr>
                <a:srgbClr val="434343"/>
              </a:buClr>
              <a:buSzPts val="5800"/>
            </a:pPr>
            <a:r>
              <a:rPr lang="en-US" sz="11500" dirty="0">
                <a:solidFill>
                  <a:schemeClr val="accent5">
                    <a:lumMod val="75000"/>
                  </a:schemeClr>
                </a:solidFill>
                <a:latin typeface="Raleway ExtraBold"/>
                <a:ea typeface="Raleway ExtraBold"/>
                <a:cs typeface="Raleway ExtraBold"/>
                <a:sym typeface="Raleway ExtraBold"/>
              </a:rPr>
              <a:t>Thank You!</a:t>
            </a:r>
            <a:br>
              <a:rPr lang="en-US" sz="8800" dirty="0">
                <a:solidFill>
                  <a:srgbClr val="FFB600"/>
                </a:solidFill>
                <a:latin typeface="Raleway ExtraBold"/>
                <a:ea typeface="Raleway ExtraBold"/>
                <a:cs typeface="Raleway ExtraBold"/>
                <a:sym typeface="Raleway ExtraBold"/>
              </a:rPr>
            </a:br>
            <a:endParaRPr sz="2000" dirty="0">
              <a:solidFill>
                <a:schemeClr val="tx1"/>
              </a:solidFill>
              <a:latin typeface="Raleway ExtraBold"/>
              <a:ea typeface="Raleway ExtraBold"/>
              <a:cs typeface="Raleway ExtraBold"/>
              <a:sym typeface="Raleway ExtraBold"/>
            </a:endParaRPr>
          </a:p>
        </p:txBody>
      </p:sp>
      <p:sp>
        <p:nvSpPr>
          <p:cNvPr id="1048660" name="Google Shape;26;p4"/>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a:solidFill>
                  <a:srgbClr val="FFB600"/>
                </a:solidFill>
                <a:latin typeface="Raleway ExtraBold"/>
                <a:ea typeface="Raleway ExtraBold"/>
                <a:cs typeface="Raleway ExtraBold"/>
                <a:sym typeface="Raleway ExtraBold"/>
              </a:rPr>
              <a:pPr algn="ctr">
                <a:buClr>
                  <a:srgbClr val="000000"/>
                </a:buClr>
                <a:buSzPts val="1300"/>
              </a:pPr>
              <a:t>14</a:t>
            </a:fld>
            <a:endParaRPr sz="1733">
              <a:solidFill>
                <a:srgbClr val="FFB600"/>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1048600" name="Google Shape;26;p4"/>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a:solidFill>
                  <a:srgbClr val="FFB600"/>
                </a:solidFill>
                <a:latin typeface="Raleway ExtraBold"/>
                <a:ea typeface="Raleway ExtraBold"/>
                <a:cs typeface="Raleway ExtraBold"/>
                <a:sym typeface="Raleway ExtraBold"/>
              </a:rPr>
              <a:pPr algn="ctr">
                <a:buClr>
                  <a:srgbClr val="000000"/>
                </a:buClr>
                <a:buSzPts val="1300"/>
              </a:pPr>
              <a:t>2</a:t>
            </a:fld>
            <a:endParaRPr sz="1733">
              <a:solidFill>
                <a:srgbClr val="FFB600"/>
              </a:solidFill>
              <a:latin typeface="Raleway ExtraBold"/>
              <a:ea typeface="Raleway ExtraBold"/>
              <a:cs typeface="Raleway ExtraBold"/>
              <a:sym typeface="Raleway ExtraBold"/>
            </a:endParaRPr>
          </a:p>
        </p:txBody>
      </p:sp>
      <p:sp>
        <p:nvSpPr>
          <p:cNvPr id="1048601" name="Google Shape;25;p4"/>
          <p:cNvSpPr txBox="1">
            <a:spLocks noGrp="1"/>
          </p:cNvSpPr>
          <p:nvPr>
            <p:ph type="ctrTitle" idx="4294967295"/>
          </p:nvPr>
        </p:nvSpPr>
        <p:spPr>
          <a:xfrm>
            <a:off x="160256" y="412509"/>
            <a:ext cx="9059157" cy="854075"/>
          </a:xfrm>
          <a:prstGeom prst="rect">
            <a:avLst/>
          </a:prstGeom>
          <a:noFill/>
          <a:ln>
            <a:noFill/>
          </a:ln>
        </p:spPr>
        <p:txBody>
          <a:bodyPr spcFirstLastPara="1" vert="horz" wrap="square" lIns="121900" tIns="121900" rIns="121900" bIns="121900" rtlCol="0" anchor="t" anchorCtr="0">
            <a:noAutofit/>
          </a:bodyPr>
          <a:lstStyle/>
          <a:p>
            <a:pPr algn="ctr">
              <a:lnSpc>
                <a:spcPct val="100000"/>
              </a:lnSpc>
              <a:spcBef>
                <a:spcPts val="0"/>
              </a:spcBef>
              <a:buClr>
                <a:srgbClr val="434343"/>
              </a:buClr>
              <a:buSzPts val="5800"/>
            </a:pPr>
            <a:r>
              <a:rPr lang="en-US" sz="4267" b="1" dirty="0">
                <a:solidFill>
                  <a:schemeClr val="dk1"/>
                </a:solidFill>
                <a:latin typeface="Raleway ExtraBold"/>
                <a:ea typeface="Raleway ExtraBold"/>
                <a:cs typeface="Raleway ExtraBold"/>
                <a:sym typeface="Raleway ExtraBold"/>
              </a:rPr>
              <a:t>What is </a:t>
            </a:r>
            <a:r>
              <a:rPr lang="en-US" sz="4267" b="1" dirty="0">
                <a:solidFill>
                  <a:srgbClr val="FFB600"/>
                </a:solidFill>
                <a:latin typeface="Raleway ExtraBold"/>
                <a:sym typeface="Raleway ExtraBold"/>
              </a:rPr>
              <a:t>Recommender System </a:t>
            </a:r>
            <a:r>
              <a:rPr lang="en-US" sz="4267" b="1" dirty="0">
                <a:solidFill>
                  <a:schemeClr val="dk1"/>
                </a:solidFill>
                <a:latin typeface="Raleway ExtraBold"/>
                <a:ea typeface="Raleway ExtraBold"/>
                <a:cs typeface="Raleway ExtraBold"/>
                <a:sym typeface="Raleway ExtraBold"/>
              </a:rPr>
              <a:t>?</a:t>
            </a:r>
            <a:endParaRPr lang="en-US" sz="4267" b="1" dirty="0">
              <a:solidFill>
                <a:srgbClr val="FFB600"/>
              </a:solidFill>
              <a:latin typeface="Raleway ExtraBold"/>
              <a:ea typeface="Raleway ExtraBold"/>
              <a:cs typeface="Raleway ExtraBold"/>
              <a:sym typeface="Raleway ExtraBold"/>
            </a:endParaRPr>
          </a:p>
        </p:txBody>
      </p:sp>
      <p:sp>
        <p:nvSpPr>
          <p:cNvPr id="1048602" name="Google Shape;29;p4"/>
          <p:cNvSpPr txBox="1"/>
          <p:nvPr/>
        </p:nvSpPr>
        <p:spPr>
          <a:xfrm>
            <a:off x="616987" y="1266584"/>
            <a:ext cx="8753255" cy="4659245"/>
          </a:xfrm>
          <a:prstGeom prst="rect">
            <a:avLst/>
          </a:prstGeom>
          <a:noFill/>
          <a:ln>
            <a:noFill/>
          </a:ln>
        </p:spPr>
        <p:txBody>
          <a:bodyPr spcFirstLastPara="1" wrap="square" lIns="121900" tIns="121900" rIns="121900" bIns="121900" anchor="t" anchorCtr="0">
            <a:noAutofit/>
          </a:bodyPr>
          <a:lstStyle/>
          <a:p>
            <a:pPr marL="362205" indent="-342900" algn="just">
              <a:lnSpc>
                <a:spcPct val="150000"/>
              </a:lnSpc>
              <a:spcBef>
                <a:spcPts val="600"/>
              </a:spcBef>
              <a:buSzPts val="1400"/>
              <a:buFont typeface="Wingdings" panose="05000000000000000000" pitchFamily="2" charset="2"/>
              <a:buChar char="v"/>
            </a:pPr>
            <a:r>
              <a:rPr lang="en-US" sz="2100" dirty="0">
                <a:latin typeface="Century Schoolbook"/>
                <a:sym typeface="Century Schoolbook"/>
              </a:rPr>
              <a:t>A recommender system is a type of information filtering system. By drawing from huge data sets, the system’s algorithm can pinpoint accurate user preferences. Once you know what your users like, you can recommend them new, relevant content. And that’s true for everything from movies and music, to romantic partners.</a:t>
            </a:r>
          </a:p>
          <a:p>
            <a:pPr marL="362205" indent="-342900" algn="just">
              <a:spcBef>
                <a:spcPts val="600"/>
              </a:spcBef>
              <a:buSzPts val="1400"/>
              <a:buFont typeface="Wingdings" panose="05000000000000000000" pitchFamily="2" charset="2"/>
              <a:buChar char="v"/>
            </a:pPr>
            <a:endParaRPr lang="en-US" sz="500" dirty="0">
              <a:solidFill>
                <a:srgbClr val="000000"/>
              </a:solidFill>
              <a:latin typeface="Times New Roman" panose="02020603050405020304" pitchFamily="18" charset="0"/>
              <a:ea typeface="Century Schoolbook"/>
              <a:cs typeface="Times New Roman" panose="02020603050405020304" pitchFamily="18" charset="0"/>
              <a:sym typeface="Century Schoolbook"/>
            </a:endParaRPr>
          </a:p>
          <a:p>
            <a:pPr marL="362205" indent="-342900" algn="just">
              <a:lnSpc>
                <a:spcPct val="150000"/>
              </a:lnSpc>
              <a:spcBef>
                <a:spcPts val="600"/>
              </a:spcBef>
              <a:buSzPts val="1400"/>
              <a:buFont typeface="Wingdings" panose="05000000000000000000" pitchFamily="2" charset="2"/>
              <a:buChar char="v"/>
            </a:pPr>
            <a:r>
              <a:rPr lang="en-US" sz="2100" dirty="0">
                <a:latin typeface="Century Schoolbook"/>
                <a:sym typeface="Century Schoolbook"/>
              </a:rPr>
              <a:t>Netflix, YouTube, Tinder, and Amazon are all examples of recommender systems in use. The systems entice users with relevant suggestions based on the choices they make.</a:t>
            </a:r>
            <a:endParaRPr sz="2100" dirty="0">
              <a:latin typeface="Century Schoolbook"/>
              <a:sym typeface="Arial"/>
            </a:endParaRPr>
          </a:p>
          <a:p>
            <a:pPr marL="19305" algn="just">
              <a:lnSpc>
                <a:spcPct val="75000"/>
              </a:lnSpc>
              <a:spcBef>
                <a:spcPts val="3200"/>
              </a:spcBef>
              <a:buSzPts val="1400"/>
            </a:pPr>
            <a:endParaRPr sz="2100" dirty="0">
              <a:solidFill>
                <a:srgbClr val="000000"/>
              </a:solidFill>
              <a:latin typeface="Times New Roman" panose="02020603050405020304" pitchFamily="18" charset="0"/>
              <a:ea typeface="Arial"/>
              <a:cs typeface="Times New Roman" panose="02020603050405020304" pitchFamily="18" charset="0"/>
              <a:sym typeface="Arial"/>
            </a:endParaRPr>
          </a:p>
          <a:p>
            <a:pPr>
              <a:spcAft>
                <a:spcPts val="2133"/>
              </a:spcAft>
              <a:buClr>
                <a:srgbClr val="000000"/>
              </a:buClr>
              <a:buSzPts val="1400"/>
            </a:pPr>
            <a:endParaRPr sz="2100" dirty="0">
              <a:solidFill>
                <a:srgbClr val="000000"/>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71457B9-DA4A-4786-B681-DB982FB3D784}"/>
              </a:ext>
            </a:extLst>
          </p:cNvPr>
          <p:cNvSpPr>
            <a:spLocks noGrp="1"/>
          </p:cNvSpPr>
          <p:nvPr>
            <p:ph type="body" idx="1"/>
          </p:nvPr>
        </p:nvSpPr>
        <p:spPr>
          <a:xfrm>
            <a:off x="309689" y="587044"/>
            <a:ext cx="9003993" cy="817550"/>
          </a:xfrm>
        </p:spPr>
        <p:txBody>
          <a:bodyPr>
            <a:normAutofit/>
          </a:bodyPr>
          <a:lstStyle/>
          <a:p>
            <a:pPr marL="457200" indent="-457200" algn="just">
              <a:buFont typeface="Wingdings" panose="05000000000000000000" pitchFamily="2" charset="2"/>
              <a:buChar char="v"/>
            </a:pPr>
            <a:r>
              <a:rPr lang="en-US" sz="2000" dirty="0">
                <a:solidFill>
                  <a:schemeClr val="tx1"/>
                </a:solidFill>
                <a:latin typeface="Century Schoolbook"/>
              </a:rPr>
              <a:t>Recommender systems are broadly classified into personalized and non-personalized recommender systems.</a:t>
            </a:r>
          </a:p>
          <a:p>
            <a:pPr algn="just"/>
            <a:endParaRPr lang="en-US" dirty="0">
              <a:solidFill>
                <a:srgbClr val="292929"/>
              </a:solidFill>
              <a:latin typeface="Century Schoolbook" panose="02040604050505020304" pitchFamily="18" charset="0"/>
            </a:endParaRPr>
          </a:p>
        </p:txBody>
      </p:sp>
      <p:sp>
        <p:nvSpPr>
          <p:cNvPr id="3" name="Text Placeholder 4">
            <a:extLst>
              <a:ext uri="{FF2B5EF4-FFF2-40B4-BE49-F238E27FC236}">
                <a16:creationId xmlns:a16="http://schemas.microsoft.com/office/drawing/2014/main" id="{8C5423E4-501F-4814-BCE0-549F59DB275D}"/>
              </a:ext>
            </a:extLst>
          </p:cNvPr>
          <p:cNvSpPr txBox="1">
            <a:spLocks/>
          </p:cNvSpPr>
          <p:nvPr/>
        </p:nvSpPr>
        <p:spPr>
          <a:xfrm>
            <a:off x="396102" y="1404594"/>
            <a:ext cx="9003993" cy="4483005"/>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pPr marL="742950" lvl="1" indent="-285750" algn="just">
              <a:lnSpc>
                <a:spcPct val="120000"/>
              </a:lnSpc>
              <a:buFont typeface="Wingdings" panose="05000000000000000000" pitchFamily="2" charset="2"/>
              <a:buChar char="q"/>
            </a:pPr>
            <a:r>
              <a:rPr lang="en-US" dirty="0">
                <a:solidFill>
                  <a:schemeClr val="tx1"/>
                </a:solidFill>
                <a:latin typeface="Century Schoolbook"/>
              </a:rPr>
              <a:t>As it is evident from the name itself, a non-personalized recommender system is a generic recommender system which provides recommendations based on the opinions and feedbacks of the other users.</a:t>
            </a:r>
          </a:p>
          <a:p>
            <a:pPr marL="742950" lvl="1" indent="-285750" algn="just">
              <a:lnSpc>
                <a:spcPct val="120000"/>
              </a:lnSpc>
              <a:buFont typeface="Wingdings" panose="05000000000000000000" pitchFamily="2" charset="2"/>
              <a:buChar char="q"/>
            </a:pPr>
            <a:r>
              <a:rPr lang="en-US" dirty="0">
                <a:solidFill>
                  <a:schemeClr val="tx1"/>
                </a:solidFill>
                <a:latin typeface="Century Schoolbook"/>
              </a:rPr>
              <a:t>An example of such a system would be any retail website such as Amazon or Macy’s which shows a list of products as recommended items for purchase when you land on their home page (without logging in)</a:t>
            </a:r>
          </a:p>
          <a:p>
            <a:pPr marL="742950" lvl="1" indent="-285750" algn="just">
              <a:lnSpc>
                <a:spcPct val="120000"/>
              </a:lnSpc>
              <a:buFont typeface="Wingdings" panose="05000000000000000000" pitchFamily="2" charset="2"/>
              <a:buChar char="q"/>
            </a:pPr>
            <a:r>
              <a:rPr lang="en-US" dirty="0">
                <a:solidFill>
                  <a:schemeClr val="tx1"/>
                </a:solidFill>
                <a:latin typeface="Century Schoolbook"/>
              </a:rPr>
              <a:t>A personalized recommendation system on the other hand maintains a user profile and tries to match the items with the taste profile of a user before presenting them as a recommendation to the user.</a:t>
            </a:r>
          </a:p>
          <a:p>
            <a:pPr marL="742950" lvl="1" indent="-285750" algn="just">
              <a:lnSpc>
                <a:spcPct val="120000"/>
              </a:lnSpc>
              <a:buFont typeface="Wingdings" panose="05000000000000000000" pitchFamily="2" charset="2"/>
              <a:buChar char="q"/>
            </a:pPr>
            <a:r>
              <a:rPr lang="en-US" dirty="0">
                <a:solidFill>
                  <a:schemeClr val="tx1"/>
                </a:solidFill>
                <a:latin typeface="Century Schoolbook"/>
              </a:rPr>
              <a:t>A prime example of such a recommender system would be Netflix, which presents a list of different recommendations to each user based on their taste.</a:t>
            </a:r>
          </a:p>
        </p:txBody>
      </p:sp>
    </p:spTree>
    <p:extLst>
      <p:ext uri="{BB962C8B-B14F-4D97-AF65-F5344CB8AC3E}">
        <p14:creationId xmlns:p14="http://schemas.microsoft.com/office/powerpoint/2010/main" val="100203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1048605" name="Google Shape;36;p5"/>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b="1">
                <a:solidFill>
                  <a:srgbClr val="FFB600"/>
                </a:solidFill>
                <a:latin typeface="Raleway ExtraBold"/>
                <a:ea typeface="Raleway ExtraBold"/>
                <a:cs typeface="Raleway ExtraBold"/>
                <a:sym typeface="Raleway ExtraBold"/>
              </a:rPr>
              <a:pPr algn="ctr">
                <a:buClr>
                  <a:srgbClr val="000000"/>
                </a:buClr>
                <a:buSzPts val="1300"/>
              </a:pPr>
              <a:t>4</a:t>
            </a:fld>
            <a:endParaRPr sz="1733" b="1" dirty="0">
              <a:solidFill>
                <a:srgbClr val="FFB600"/>
              </a:solidFill>
              <a:latin typeface="Raleway ExtraBold"/>
              <a:ea typeface="Raleway ExtraBold"/>
              <a:cs typeface="Raleway ExtraBold"/>
              <a:sym typeface="Raleway ExtraBold"/>
            </a:endParaRPr>
          </a:p>
        </p:txBody>
      </p:sp>
      <p:sp>
        <p:nvSpPr>
          <p:cNvPr id="1048606" name="Google Shape;35;p5"/>
          <p:cNvSpPr txBox="1">
            <a:spLocks noGrp="1"/>
          </p:cNvSpPr>
          <p:nvPr>
            <p:ph type="ctrTitle" idx="4294967295"/>
          </p:nvPr>
        </p:nvSpPr>
        <p:spPr>
          <a:xfrm>
            <a:off x="360447" y="686682"/>
            <a:ext cx="5314490" cy="852488"/>
          </a:xfrm>
          <a:prstGeom prst="rect">
            <a:avLst/>
          </a:prstGeom>
          <a:noFill/>
          <a:ln>
            <a:noFill/>
          </a:ln>
        </p:spPr>
        <p:txBody>
          <a:bodyPr spcFirstLastPara="1" vert="horz" wrap="square" lIns="121900" tIns="121900" rIns="121900" bIns="121900" rtlCol="0" anchor="t" anchorCtr="0">
            <a:noAutofit/>
          </a:bodyPr>
          <a:lstStyle/>
          <a:p>
            <a:pPr algn="ctr">
              <a:lnSpc>
                <a:spcPct val="100000"/>
              </a:lnSpc>
              <a:spcBef>
                <a:spcPts val="0"/>
              </a:spcBef>
              <a:buClr>
                <a:srgbClr val="434343"/>
              </a:buClr>
              <a:buSzPts val="5800"/>
            </a:pPr>
            <a:r>
              <a:rPr lang="en-US" sz="4267" b="1" dirty="0">
                <a:solidFill>
                  <a:schemeClr val="tx1"/>
                </a:solidFill>
                <a:latin typeface="Raleway ExtraBold"/>
                <a:ea typeface="Raleway ExtraBold"/>
                <a:cs typeface="Raleway ExtraBold"/>
                <a:sym typeface="Raleway ExtraBold"/>
              </a:rPr>
              <a:t>Applicable areas</a:t>
            </a:r>
          </a:p>
        </p:txBody>
      </p:sp>
      <p:sp>
        <p:nvSpPr>
          <p:cNvPr id="1048607" name="Google Shape;100;p11"/>
          <p:cNvSpPr txBox="1"/>
          <p:nvPr/>
        </p:nvSpPr>
        <p:spPr>
          <a:xfrm>
            <a:off x="1404595" y="1808862"/>
            <a:ext cx="4110086" cy="4827608"/>
          </a:xfrm>
          <a:prstGeom prst="rect">
            <a:avLst/>
          </a:prstGeom>
          <a:noFill/>
          <a:ln>
            <a:noFill/>
          </a:ln>
        </p:spPr>
        <p:txBody>
          <a:bodyPr spcFirstLastPara="1" wrap="square" lIns="121900" tIns="121900" rIns="121900" bIns="121900" anchor="t" anchorCtr="0">
            <a:noAutofit/>
          </a:bodyPr>
          <a:lstStyle/>
          <a:p>
            <a:pPr marL="285750" indent="-285750">
              <a:lnSpc>
                <a:spcPct val="250000"/>
              </a:lnSpc>
              <a:buClr>
                <a:srgbClr val="000000"/>
              </a:buClr>
              <a:buSzPts val="1400"/>
              <a:buFont typeface="Wingdings" panose="05000000000000000000" pitchFamily="2" charset="2"/>
              <a:buChar char="q"/>
            </a:pPr>
            <a:r>
              <a:rPr lang="en-US" sz="2000" b="1" dirty="0">
                <a:solidFill>
                  <a:srgbClr val="000000"/>
                </a:solidFill>
                <a:latin typeface="Century Schoolbook"/>
                <a:sym typeface="Century Schoolbook"/>
              </a:rPr>
              <a:t>E-COMMERCE</a:t>
            </a:r>
          </a:p>
          <a:p>
            <a:pPr marL="285750" indent="-285750">
              <a:lnSpc>
                <a:spcPct val="250000"/>
              </a:lnSpc>
              <a:buClr>
                <a:srgbClr val="000000"/>
              </a:buClr>
              <a:buSzPts val="1400"/>
              <a:buFont typeface="Wingdings" panose="05000000000000000000" pitchFamily="2" charset="2"/>
              <a:buChar char="q"/>
            </a:pPr>
            <a:r>
              <a:rPr lang="en-IN" sz="2000" b="1" dirty="0">
                <a:solidFill>
                  <a:srgbClr val="000000"/>
                </a:solidFill>
                <a:latin typeface="Century Schoolbook"/>
              </a:rPr>
              <a:t>BANKING</a:t>
            </a:r>
          </a:p>
          <a:p>
            <a:pPr marL="285750" indent="-285750">
              <a:lnSpc>
                <a:spcPct val="250000"/>
              </a:lnSpc>
              <a:buClr>
                <a:srgbClr val="000000"/>
              </a:buClr>
              <a:buSzPts val="1400"/>
              <a:buFont typeface="Wingdings" panose="05000000000000000000" pitchFamily="2" charset="2"/>
              <a:buChar char="q"/>
            </a:pPr>
            <a:r>
              <a:rPr lang="en-IN" sz="2000" b="1" dirty="0">
                <a:solidFill>
                  <a:srgbClr val="000000"/>
                </a:solidFill>
                <a:latin typeface="Century Schoolbook"/>
              </a:rPr>
              <a:t>TELECOM</a:t>
            </a:r>
            <a:endParaRPr lang="en-US" sz="2000" b="1" dirty="0">
              <a:solidFill>
                <a:srgbClr val="000000"/>
              </a:solidFill>
              <a:latin typeface="Century Schoolbook"/>
              <a:sym typeface="Arial"/>
            </a:endParaRPr>
          </a:p>
          <a:p>
            <a:pPr marL="285750" indent="-285750">
              <a:lnSpc>
                <a:spcPct val="250000"/>
              </a:lnSpc>
              <a:buClr>
                <a:srgbClr val="000000"/>
              </a:buClr>
              <a:buSzPts val="1400"/>
              <a:buFont typeface="Wingdings" panose="05000000000000000000" pitchFamily="2" charset="2"/>
              <a:buChar char="q"/>
            </a:pPr>
            <a:r>
              <a:rPr lang="en-IN" sz="2000" b="1" dirty="0">
                <a:solidFill>
                  <a:srgbClr val="000000"/>
                </a:solidFill>
                <a:latin typeface="Century Schoolbook"/>
              </a:rPr>
              <a:t>RETAIL</a:t>
            </a:r>
          </a:p>
        </p:txBody>
      </p:sp>
      <p:sp>
        <p:nvSpPr>
          <p:cNvPr id="1048608" name="Google Shape;100;p11"/>
          <p:cNvSpPr txBox="1"/>
          <p:nvPr/>
        </p:nvSpPr>
        <p:spPr>
          <a:xfrm>
            <a:off x="4642454" y="1808862"/>
            <a:ext cx="5213023" cy="4939835"/>
          </a:xfrm>
          <a:prstGeom prst="rect">
            <a:avLst/>
          </a:prstGeom>
          <a:noFill/>
          <a:ln>
            <a:noFill/>
          </a:ln>
        </p:spPr>
        <p:txBody>
          <a:bodyPr spcFirstLastPara="1" wrap="square" lIns="121900" tIns="121900" rIns="121900" bIns="121900" anchor="t" anchorCtr="0">
            <a:noAutofit/>
          </a:bodyPr>
          <a:lstStyle/>
          <a:p>
            <a:pPr marL="285750" indent="-285750">
              <a:lnSpc>
                <a:spcPct val="250000"/>
              </a:lnSpc>
              <a:buClr>
                <a:srgbClr val="000000"/>
              </a:buClr>
              <a:buSzPts val="1400"/>
              <a:buFont typeface="Wingdings" panose="05000000000000000000" pitchFamily="2" charset="2"/>
              <a:buChar char="q"/>
            </a:pPr>
            <a:r>
              <a:rPr lang="en-US" sz="2000" b="1" dirty="0">
                <a:solidFill>
                  <a:srgbClr val="000000"/>
                </a:solidFill>
                <a:latin typeface="Century Schoolbook"/>
                <a:sym typeface="Arial"/>
              </a:rPr>
              <a:t>SEARCH ENGINE AUTOMATION</a:t>
            </a:r>
          </a:p>
          <a:p>
            <a:pPr marL="285750" indent="-285750">
              <a:lnSpc>
                <a:spcPct val="250000"/>
              </a:lnSpc>
              <a:buClr>
                <a:srgbClr val="000000"/>
              </a:buClr>
              <a:buSzPts val="1400"/>
              <a:buFont typeface="Wingdings" panose="05000000000000000000" pitchFamily="2" charset="2"/>
              <a:buChar char="q"/>
            </a:pPr>
            <a:r>
              <a:rPr lang="en-US" sz="2000" b="1" dirty="0">
                <a:solidFill>
                  <a:srgbClr val="000000"/>
                </a:solidFill>
                <a:latin typeface="Century Schoolbook"/>
                <a:sym typeface="Arial"/>
              </a:rPr>
              <a:t>SOCIAL NETWORKING</a:t>
            </a:r>
          </a:p>
          <a:p>
            <a:pPr marL="285750" indent="-285750">
              <a:lnSpc>
                <a:spcPct val="250000"/>
              </a:lnSpc>
              <a:buClr>
                <a:srgbClr val="000000"/>
              </a:buClr>
              <a:buSzPts val="1400"/>
              <a:buFont typeface="Wingdings" panose="05000000000000000000" pitchFamily="2" charset="2"/>
              <a:buChar char="q"/>
            </a:pPr>
            <a:r>
              <a:rPr lang="en-US" sz="2000" b="1" dirty="0">
                <a:solidFill>
                  <a:srgbClr val="000000"/>
                </a:solidFill>
                <a:latin typeface="Century Schoolbook"/>
                <a:sym typeface="Arial"/>
              </a:rPr>
              <a:t>ENTERTAINMENT</a:t>
            </a:r>
          </a:p>
          <a:p>
            <a:pPr marL="285750" indent="-285750">
              <a:lnSpc>
                <a:spcPct val="250000"/>
              </a:lnSpc>
              <a:buClr>
                <a:srgbClr val="000000"/>
              </a:buClr>
              <a:buSzPts val="1400"/>
              <a:buFont typeface="Wingdings" panose="05000000000000000000" pitchFamily="2" charset="2"/>
              <a:buChar char="q"/>
            </a:pPr>
            <a:r>
              <a:rPr lang="en-IN" sz="2000" b="1" dirty="0">
                <a:solidFill>
                  <a:srgbClr val="000000"/>
                </a:solidFill>
                <a:latin typeface="Century Schoolbook"/>
              </a:rPr>
              <a:t>UTILITIES 		</a:t>
            </a:r>
          </a:p>
          <a:p>
            <a:pPr>
              <a:lnSpc>
                <a:spcPct val="250000"/>
              </a:lnSpc>
              <a:buClr>
                <a:srgbClr val="000000"/>
              </a:buClr>
              <a:buSzPts val="1400"/>
            </a:pPr>
            <a:r>
              <a:rPr lang="en-IN" sz="2000" b="1" dirty="0">
                <a:solidFill>
                  <a:srgbClr val="000000"/>
                </a:solidFill>
                <a:latin typeface="Century Schoolbook"/>
              </a:rPr>
              <a:t>			&amp; many more…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1048611" name="Google Shape;50;p6"/>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b="1">
                <a:solidFill>
                  <a:srgbClr val="FFB600"/>
                </a:solidFill>
                <a:latin typeface="Raleway ExtraBold"/>
                <a:ea typeface="Raleway ExtraBold"/>
                <a:cs typeface="Raleway ExtraBold"/>
                <a:sym typeface="Raleway ExtraBold"/>
              </a:rPr>
              <a:pPr algn="ctr">
                <a:buClr>
                  <a:srgbClr val="000000"/>
                </a:buClr>
                <a:buSzPts val="1300"/>
              </a:pPr>
              <a:t>5</a:t>
            </a:fld>
            <a:endParaRPr sz="1733" b="1" dirty="0">
              <a:solidFill>
                <a:srgbClr val="FFB600"/>
              </a:solidFill>
              <a:latin typeface="Raleway ExtraBold"/>
              <a:ea typeface="Raleway ExtraBold"/>
              <a:cs typeface="Raleway ExtraBold"/>
              <a:sym typeface="Raleway ExtraBold"/>
            </a:endParaRPr>
          </a:p>
        </p:txBody>
      </p:sp>
      <p:sp>
        <p:nvSpPr>
          <p:cNvPr id="1048612" name="Google Shape;49;p6"/>
          <p:cNvSpPr txBox="1">
            <a:spLocks noGrp="1"/>
          </p:cNvSpPr>
          <p:nvPr>
            <p:ph type="ctrTitle" idx="4294967295"/>
          </p:nvPr>
        </p:nvSpPr>
        <p:spPr>
          <a:xfrm>
            <a:off x="-686912" y="347046"/>
            <a:ext cx="8293100" cy="854075"/>
          </a:xfrm>
          <a:prstGeom prst="rect">
            <a:avLst/>
          </a:prstGeom>
          <a:noFill/>
          <a:ln>
            <a:noFill/>
          </a:ln>
        </p:spPr>
        <p:txBody>
          <a:bodyPr spcFirstLastPara="1" vert="horz" wrap="square" lIns="121900" tIns="121900" rIns="121900" bIns="121900" rtlCol="0" anchor="t" anchorCtr="0">
            <a:noAutofit/>
          </a:bodyPr>
          <a:lstStyle/>
          <a:p>
            <a:pPr algn="ctr">
              <a:lnSpc>
                <a:spcPct val="100000"/>
              </a:lnSpc>
              <a:spcBef>
                <a:spcPts val="0"/>
              </a:spcBef>
              <a:buClr>
                <a:srgbClr val="434343"/>
              </a:buClr>
              <a:buSzPts val="5800"/>
            </a:pPr>
            <a:r>
              <a:rPr lang="en-IN" sz="4267" b="1" dirty="0">
                <a:solidFill>
                  <a:srgbClr val="FFB600"/>
                </a:solidFill>
                <a:latin typeface="Raleway ExtraBold"/>
              </a:rPr>
              <a:t>Collaborative Filtering </a:t>
            </a:r>
            <a:endParaRPr lang="en-US" sz="4267" b="1" dirty="0">
              <a:solidFill>
                <a:srgbClr val="FFB600"/>
              </a:solidFill>
              <a:latin typeface="Raleway ExtraBold"/>
              <a:sym typeface="Raleway ExtraBold"/>
            </a:endParaRPr>
          </a:p>
        </p:txBody>
      </p:sp>
      <p:pic>
        <p:nvPicPr>
          <p:cNvPr id="2097153" name="Picture 11"/>
          <p:cNvPicPr>
            <a:picLocks noChangeAspect="1"/>
          </p:cNvPicPr>
          <p:nvPr/>
        </p:nvPicPr>
        <p:blipFill rotWithShape="1">
          <a:blip r:embed="rId3"/>
          <a:srcRect t="9990" r="52173"/>
          <a:stretch>
            <a:fillRect/>
          </a:stretch>
        </p:blipFill>
        <p:spPr>
          <a:xfrm>
            <a:off x="6749593" y="433634"/>
            <a:ext cx="2724346" cy="2837468"/>
          </a:xfrm>
          <a:prstGeom prst="rect">
            <a:avLst/>
          </a:prstGeom>
        </p:spPr>
      </p:pic>
      <p:sp>
        <p:nvSpPr>
          <p:cNvPr id="1048613" name="Google Shape;100;p11"/>
          <p:cNvSpPr txBox="1"/>
          <p:nvPr/>
        </p:nvSpPr>
        <p:spPr>
          <a:xfrm>
            <a:off x="531964" y="1187807"/>
            <a:ext cx="6113932" cy="1793992"/>
          </a:xfrm>
          <a:prstGeom prst="rect">
            <a:avLst/>
          </a:prstGeom>
          <a:noFill/>
          <a:ln>
            <a:noFill/>
          </a:ln>
        </p:spPr>
        <p:txBody>
          <a:bodyPr spcFirstLastPara="1" wrap="square" lIns="121900" tIns="121900" rIns="121900" bIns="121900" anchor="t" anchorCtr="0">
            <a:noAutofit/>
          </a:bodyPr>
          <a:lstStyle/>
          <a:p>
            <a:pPr marL="285750" indent="-285750" algn="just">
              <a:lnSpc>
                <a:spcPct val="130000"/>
              </a:lnSpc>
              <a:buClr>
                <a:srgbClr val="000000"/>
              </a:buClr>
              <a:buSzPts val="1400"/>
              <a:buFont typeface="Wingdings" panose="05000000000000000000" pitchFamily="2" charset="2"/>
              <a:buChar char="q"/>
            </a:pPr>
            <a:r>
              <a:rPr lang="en-US" sz="2000" dirty="0">
                <a:solidFill>
                  <a:srgbClr val="292929"/>
                </a:solidFill>
                <a:latin typeface="Century Schoolbook" panose="02040604050505020304" pitchFamily="18" charset="0"/>
              </a:rPr>
              <a:t>It uses the</a:t>
            </a:r>
            <a:r>
              <a:rPr lang="en-US" sz="2000" b="0" i="0" dirty="0">
                <a:solidFill>
                  <a:srgbClr val="292929"/>
                </a:solidFill>
                <a:effectLst/>
                <a:latin typeface="Century Schoolbook" panose="02040604050505020304" pitchFamily="18" charset="0"/>
              </a:rPr>
              <a:t> users’ historical preference on a set of items. Because it’s based on historical data, the core assumption here is that the users who have agreed in the past tend to also agree in the future. </a:t>
            </a:r>
            <a:endParaRPr lang="en-US" sz="2000" b="1" dirty="0">
              <a:solidFill>
                <a:srgbClr val="000000"/>
              </a:solidFill>
              <a:latin typeface="Century Schoolbook" panose="02040604050505020304" pitchFamily="18" charset="0"/>
              <a:sym typeface="Century Schoolbook"/>
            </a:endParaRPr>
          </a:p>
        </p:txBody>
      </p:sp>
      <p:pic>
        <p:nvPicPr>
          <p:cNvPr id="3" name="Picture 2">
            <a:extLst>
              <a:ext uri="{FF2B5EF4-FFF2-40B4-BE49-F238E27FC236}">
                <a16:creationId xmlns:a16="http://schemas.microsoft.com/office/drawing/2014/main" id="{6AA7D8DA-31CC-4001-A735-033B7FD7F2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496" y="3429000"/>
            <a:ext cx="4549534" cy="30482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2097154" name="Picture 2"/>
          <p:cNvPicPr>
            <a:picLocks noChangeAspect="1"/>
          </p:cNvPicPr>
          <p:nvPr/>
        </p:nvPicPr>
        <p:blipFill rotWithShape="1">
          <a:blip r:embed="rId3"/>
          <a:srcRect l="54478" t="14399" r="1181" b="1"/>
          <a:stretch>
            <a:fillRect/>
          </a:stretch>
        </p:blipFill>
        <p:spPr>
          <a:xfrm>
            <a:off x="6698053" y="467934"/>
            <a:ext cx="2666916" cy="2846766"/>
          </a:xfrm>
          <a:prstGeom prst="rect">
            <a:avLst/>
          </a:prstGeom>
        </p:spPr>
      </p:pic>
      <p:sp>
        <p:nvSpPr>
          <p:cNvPr id="1048620" name="Google Shape;97;p11"/>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b="1">
                <a:solidFill>
                  <a:srgbClr val="FFB600"/>
                </a:solidFill>
                <a:latin typeface="Raleway ExtraBold"/>
                <a:ea typeface="Raleway ExtraBold"/>
                <a:cs typeface="Raleway ExtraBold"/>
                <a:sym typeface="Raleway ExtraBold"/>
              </a:rPr>
              <a:pPr algn="ctr">
                <a:buClr>
                  <a:srgbClr val="000000"/>
                </a:buClr>
                <a:buSzPts val="1300"/>
              </a:pPr>
              <a:t>6</a:t>
            </a:fld>
            <a:endParaRPr sz="1733" b="1" dirty="0">
              <a:solidFill>
                <a:srgbClr val="FFB600"/>
              </a:solidFill>
              <a:latin typeface="Raleway ExtraBold"/>
              <a:ea typeface="Raleway ExtraBold"/>
              <a:cs typeface="Raleway ExtraBold"/>
              <a:sym typeface="Raleway ExtraBold"/>
            </a:endParaRPr>
          </a:p>
        </p:txBody>
      </p:sp>
      <p:sp>
        <p:nvSpPr>
          <p:cNvPr id="1048621" name="Google Shape;96;p11"/>
          <p:cNvSpPr txBox="1"/>
          <p:nvPr/>
        </p:nvSpPr>
        <p:spPr>
          <a:xfrm>
            <a:off x="295389" y="294732"/>
            <a:ext cx="9075762" cy="827087"/>
          </a:xfrm>
          <a:prstGeom prst="rect">
            <a:avLst/>
          </a:prstGeom>
          <a:noFill/>
          <a:ln>
            <a:noFill/>
          </a:ln>
        </p:spPr>
        <p:txBody>
          <a:bodyPr spcFirstLastPara="1" vert="horz" wrap="square" lIns="121900" tIns="121900" rIns="121900" bIns="121900" rtlCol="0" anchor="t"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rgbClr val="434343"/>
              </a:buClr>
              <a:buSzPts val="5800"/>
            </a:pPr>
            <a:r>
              <a:rPr lang="en-US" sz="4267" b="1" dirty="0">
                <a:solidFill>
                  <a:srgbClr val="FFB600"/>
                </a:solidFill>
                <a:latin typeface="Raleway ExtraBold"/>
                <a:ea typeface="Raleway ExtraBold"/>
                <a:cs typeface="Raleway ExtraBold"/>
                <a:sym typeface="Raleway ExtraBold"/>
              </a:rPr>
              <a:t>Content-Based Filtering</a:t>
            </a:r>
          </a:p>
        </p:txBody>
      </p:sp>
      <p:sp>
        <p:nvSpPr>
          <p:cNvPr id="1048622" name="Google Shape;100;p11"/>
          <p:cNvSpPr txBox="1"/>
          <p:nvPr/>
        </p:nvSpPr>
        <p:spPr>
          <a:xfrm>
            <a:off x="531964" y="1187807"/>
            <a:ext cx="6113932" cy="1793992"/>
          </a:xfrm>
          <a:prstGeom prst="rect">
            <a:avLst/>
          </a:prstGeom>
          <a:noFill/>
          <a:ln>
            <a:noFill/>
          </a:ln>
        </p:spPr>
        <p:txBody>
          <a:bodyPr spcFirstLastPara="1" wrap="square" lIns="121900" tIns="121900" rIns="121900" bIns="121900" anchor="t" anchorCtr="0">
            <a:noAutofit/>
          </a:bodyPr>
          <a:lstStyle/>
          <a:p>
            <a:pPr marL="285750" indent="-285750" algn="just">
              <a:lnSpc>
                <a:spcPct val="130000"/>
              </a:lnSpc>
              <a:buClr>
                <a:srgbClr val="000000"/>
              </a:buClr>
              <a:buSzPts val="1400"/>
              <a:buFont typeface="Wingdings" panose="05000000000000000000" pitchFamily="2" charset="2"/>
              <a:buChar char="q"/>
            </a:pPr>
            <a:r>
              <a:rPr lang="en-US" sz="1900" dirty="0">
                <a:latin typeface="Century Schoolbook"/>
                <a:sym typeface="Century Schoolbook"/>
              </a:rPr>
              <a:t>The basic idea of content-based filtering is to map relevant content based on certain features or </a:t>
            </a:r>
            <a:r>
              <a:rPr lang="en-IN" sz="1900" dirty="0">
                <a:latin typeface="Century Schoolbook"/>
                <a:sym typeface="Century Schoolbook"/>
              </a:rPr>
              <a:t>c</a:t>
            </a:r>
            <a:r>
              <a:rPr lang="en-IN" sz="1900" dirty="0">
                <a:latin typeface="Century Schoolbook"/>
              </a:rPr>
              <a:t>haracteristics</a:t>
            </a:r>
            <a:r>
              <a:rPr lang="en-US" sz="1900" dirty="0">
                <a:latin typeface="Century Schoolbook"/>
                <a:sym typeface="Century Schoolbook"/>
              </a:rPr>
              <a:t>.</a:t>
            </a:r>
          </a:p>
          <a:p>
            <a:pPr>
              <a:lnSpc>
                <a:spcPct val="130000"/>
              </a:lnSpc>
              <a:buClr>
                <a:srgbClr val="000000"/>
              </a:buClr>
              <a:buSzPts val="1400"/>
            </a:pPr>
            <a:endParaRPr lang="en-US" sz="2000" b="1" dirty="0">
              <a:solidFill>
                <a:srgbClr val="000000"/>
              </a:solidFill>
              <a:latin typeface="Century Schoolbook"/>
              <a:sym typeface="Century Schoolbook"/>
            </a:endParaRPr>
          </a:p>
        </p:txBody>
      </p:sp>
      <p:sp>
        <p:nvSpPr>
          <p:cNvPr id="1048623" name="Google Shape;100;p11"/>
          <p:cNvSpPr txBox="1"/>
          <p:nvPr/>
        </p:nvSpPr>
        <p:spPr>
          <a:xfrm>
            <a:off x="531964" y="2594827"/>
            <a:ext cx="8768484" cy="4081562"/>
          </a:xfrm>
          <a:prstGeom prst="rect">
            <a:avLst/>
          </a:prstGeom>
          <a:noFill/>
          <a:ln>
            <a:noFill/>
          </a:ln>
        </p:spPr>
        <p:txBody>
          <a:bodyPr spcFirstLastPara="1" wrap="square" lIns="121900" tIns="121900" rIns="121900" bIns="121900" anchor="t" anchorCtr="0">
            <a:noAutofit/>
          </a:bodyPr>
          <a:lstStyle/>
          <a:p>
            <a:pPr marL="285750" indent="-285750" algn="just">
              <a:lnSpc>
                <a:spcPct val="130000"/>
              </a:lnSpc>
              <a:buClr>
                <a:srgbClr val="000000"/>
              </a:buClr>
              <a:buSzPts val="1400"/>
              <a:buFont typeface="Wingdings" panose="05000000000000000000" pitchFamily="2" charset="2"/>
              <a:buChar char="q"/>
            </a:pPr>
            <a:r>
              <a:rPr lang="en-US" sz="1900" dirty="0">
                <a:latin typeface="Century Schoolbook"/>
              </a:rPr>
              <a:t>Characteristic information includes:</a:t>
            </a:r>
          </a:p>
          <a:p>
            <a:pPr marL="800100" lvl="1" indent="-342900" algn="just">
              <a:lnSpc>
                <a:spcPct val="130000"/>
              </a:lnSpc>
              <a:buClr>
                <a:srgbClr val="000000"/>
              </a:buClr>
              <a:buSzPts val="1400"/>
              <a:buFont typeface="Wingdings" panose="05000000000000000000" pitchFamily="2" charset="2"/>
              <a:buChar char="ü"/>
            </a:pPr>
            <a:r>
              <a:rPr lang="en-US" sz="1900" dirty="0">
                <a:latin typeface="Century Schoolbook"/>
              </a:rPr>
              <a:t>Characteristics of Items (Keywords and Attributes)</a:t>
            </a:r>
          </a:p>
          <a:p>
            <a:pPr marL="800100" lvl="1" indent="-342900" algn="just">
              <a:lnSpc>
                <a:spcPct val="130000"/>
              </a:lnSpc>
              <a:buClr>
                <a:srgbClr val="000000"/>
              </a:buClr>
              <a:buSzPts val="1400"/>
              <a:buFont typeface="Wingdings" panose="05000000000000000000" pitchFamily="2" charset="2"/>
              <a:buChar char="ü"/>
            </a:pPr>
            <a:r>
              <a:rPr lang="en-US" sz="1900" dirty="0">
                <a:latin typeface="Century Schoolbook"/>
              </a:rPr>
              <a:t>Characteristics of Users (Profile Information)</a:t>
            </a:r>
          </a:p>
          <a:p>
            <a:pPr marL="285750" indent="-285750" algn="just">
              <a:lnSpc>
                <a:spcPct val="130000"/>
              </a:lnSpc>
              <a:buClr>
                <a:srgbClr val="000000"/>
              </a:buClr>
              <a:buSzPts val="1400"/>
              <a:buFont typeface="Wingdings" panose="05000000000000000000" pitchFamily="2" charset="2"/>
              <a:buChar char="q"/>
            </a:pPr>
            <a:endParaRPr lang="en-US" sz="1900" dirty="0">
              <a:latin typeface="Century Schoolbook"/>
              <a:sym typeface="Century Schoolbook"/>
            </a:endParaRPr>
          </a:p>
          <a:p>
            <a:pPr marL="285750" indent="-285750" algn="just">
              <a:lnSpc>
                <a:spcPct val="130000"/>
              </a:lnSpc>
              <a:buClr>
                <a:srgbClr val="000000"/>
              </a:buClr>
              <a:buSzPts val="1400"/>
              <a:buFont typeface="Wingdings" panose="05000000000000000000" pitchFamily="2" charset="2"/>
              <a:buChar char="q"/>
            </a:pPr>
            <a:r>
              <a:rPr lang="en-US" sz="1900" dirty="0">
                <a:latin typeface="Century Schoolbook"/>
              </a:rPr>
              <a:t>Content here refers to the content or attributes of the products you like. So, the idea in content-based filtering is to tag products using certain keywords, understand what the user likes, look up those keywords in the database and recommend different products with same attributes.</a:t>
            </a:r>
            <a:endParaRPr lang="en-US" sz="1900" dirty="0">
              <a:latin typeface="Century Schoolbook"/>
              <a:sym typeface="Century Schoolbook"/>
            </a:endParaRPr>
          </a:p>
          <a:p>
            <a:pPr marL="285750" indent="-285750">
              <a:lnSpc>
                <a:spcPct val="130000"/>
              </a:lnSpc>
              <a:buClr>
                <a:srgbClr val="000000"/>
              </a:buClr>
              <a:buSzPts val="1400"/>
              <a:buFont typeface="Wingdings" panose="05000000000000000000" pitchFamily="2" charset="2"/>
              <a:buChar char="q"/>
            </a:pPr>
            <a:endParaRPr lang="en-US" sz="2000" b="1" dirty="0">
              <a:solidFill>
                <a:srgbClr val="000000"/>
              </a:solidFill>
              <a:latin typeface="Century Schoolbook"/>
              <a:sym typeface="Century Schoolbook"/>
            </a:endParaRPr>
          </a:p>
          <a:p>
            <a:pPr marL="285750" indent="-285750">
              <a:lnSpc>
                <a:spcPct val="130000"/>
              </a:lnSpc>
              <a:buClr>
                <a:srgbClr val="000000"/>
              </a:buClr>
              <a:buSzPts val="1400"/>
              <a:buFont typeface="Wingdings" panose="05000000000000000000" pitchFamily="2" charset="2"/>
              <a:buChar char="q"/>
            </a:pPr>
            <a:endParaRPr lang="en-US" sz="2000" b="1" dirty="0">
              <a:solidFill>
                <a:srgbClr val="000000"/>
              </a:solidFill>
              <a:latin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Google Shape;101;p11"/>
          <p:cNvSpPr txBox="1"/>
          <p:nvPr/>
        </p:nvSpPr>
        <p:spPr>
          <a:xfrm>
            <a:off x="424206" y="452487"/>
            <a:ext cx="9172281" cy="6084791"/>
          </a:xfrm>
          <a:prstGeom prst="rect">
            <a:avLst/>
          </a:prstGeom>
          <a:noFill/>
          <a:ln>
            <a:noFill/>
          </a:ln>
        </p:spPr>
        <p:txBody>
          <a:bodyPr spcFirstLastPara="1" wrap="square" lIns="121900" tIns="121900" rIns="121900" bIns="121900" anchor="t" anchorCtr="0">
            <a:noAutofit/>
          </a:bodyPr>
          <a:lstStyle/>
          <a:p>
            <a:pPr marL="285750" indent="-285750" algn="just">
              <a:lnSpc>
                <a:spcPct val="150000"/>
              </a:lnSpc>
              <a:buClr>
                <a:srgbClr val="000000"/>
              </a:buClr>
              <a:buSzPts val="1100"/>
              <a:buFont typeface="Wingdings" panose="05000000000000000000" pitchFamily="2" charset="2"/>
              <a:buChar char="v"/>
            </a:pPr>
            <a:r>
              <a:rPr lang="en-US" sz="1950" b="1" u="sng" dirty="0">
                <a:solidFill>
                  <a:schemeClr val="dk1"/>
                </a:solidFill>
                <a:latin typeface="Century Schoolbook"/>
                <a:ea typeface="Century Schoolbook"/>
                <a:cs typeface="Century Schoolbook"/>
                <a:sym typeface="Century Schoolbook"/>
              </a:rPr>
              <a:t>Lets take an example of an online book store.</a:t>
            </a:r>
          </a:p>
          <a:p>
            <a:pPr algn="just">
              <a:buClr>
                <a:srgbClr val="000000"/>
              </a:buClr>
              <a:buSzPts val="1100"/>
            </a:pPr>
            <a:endParaRPr lang="en-US" sz="300" u="sng" dirty="0">
              <a:solidFill>
                <a:srgbClr val="262626"/>
              </a:solidFill>
              <a:latin typeface="Century Schoolbook"/>
              <a:ea typeface="Century Schoolbook"/>
              <a:cs typeface="Century Schoolbook"/>
              <a:sym typeface="Century Schoolbook"/>
            </a:endParaRPr>
          </a:p>
          <a:p>
            <a:pPr marL="285750" indent="-285750" algn="just">
              <a:lnSpc>
                <a:spcPct val="150000"/>
              </a:lnSpc>
              <a:spcBef>
                <a:spcPts val="800"/>
              </a:spcBef>
              <a:buFont typeface="Wingdings" panose="05000000000000000000" pitchFamily="2" charset="2"/>
              <a:buChar char="q"/>
            </a:pPr>
            <a:r>
              <a:rPr lang="en-US" dirty="0">
                <a:latin typeface="Century Schoolbook"/>
                <a:ea typeface="Century Schoolbook"/>
                <a:cs typeface="Century Schoolbook"/>
                <a:sym typeface="Century Schoolbook"/>
              </a:rPr>
              <a:t>In this case, the name of the author is one of the features. The other features can be the genre of the book, price, the number of pages, etc. </a:t>
            </a:r>
          </a:p>
          <a:p>
            <a:pPr algn="just">
              <a:spcBef>
                <a:spcPts val="800"/>
              </a:spcBef>
            </a:pPr>
            <a:endParaRPr lang="en-US" sz="800" dirty="0">
              <a:latin typeface="Century Schoolbook"/>
              <a:ea typeface="Century Schoolbook"/>
              <a:cs typeface="Century Schoolbook"/>
              <a:sym typeface="Century Schoolbook"/>
            </a:endParaRPr>
          </a:p>
          <a:p>
            <a:pPr marL="285750" indent="-285750" algn="just">
              <a:lnSpc>
                <a:spcPct val="150000"/>
              </a:lnSpc>
              <a:spcBef>
                <a:spcPts val="800"/>
              </a:spcBef>
              <a:buFont typeface="Wingdings" panose="05000000000000000000" pitchFamily="2" charset="2"/>
              <a:buChar char="q"/>
            </a:pPr>
            <a:r>
              <a:rPr lang="en-US" dirty="0">
                <a:latin typeface="Century Schoolbook"/>
                <a:ea typeface="Century Schoolbook"/>
                <a:cs typeface="Century Schoolbook"/>
                <a:sym typeface="Century Schoolbook"/>
              </a:rPr>
              <a:t>To solve this problem, each item is described through an item vector. Thus, if there are n attributes that can be used to describe any item set, the item vector for an item will be a vector of size n having 0 or 1 corresponding to each characteristic. Similarly, the taste and preferences of a user is represented by a user vector where rating points are assigned corresponding to each characteristic.</a:t>
            </a:r>
          </a:p>
          <a:p>
            <a:pPr algn="just">
              <a:spcBef>
                <a:spcPts val="800"/>
              </a:spcBef>
            </a:pPr>
            <a:endParaRPr lang="en-US" sz="800" dirty="0">
              <a:latin typeface="Century Schoolbook"/>
              <a:ea typeface="Century Schoolbook"/>
              <a:cs typeface="Century Schoolbook"/>
              <a:sym typeface="Century Schoolbook"/>
            </a:endParaRPr>
          </a:p>
          <a:p>
            <a:pPr marL="285750" indent="-285750" algn="just">
              <a:lnSpc>
                <a:spcPct val="150000"/>
              </a:lnSpc>
              <a:spcBef>
                <a:spcPts val="800"/>
              </a:spcBef>
              <a:buFont typeface="Wingdings" panose="05000000000000000000" pitchFamily="2" charset="2"/>
              <a:buChar char="q"/>
            </a:pPr>
            <a:r>
              <a:rPr lang="en-US" dirty="0">
                <a:latin typeface="Century Schoolbook"/>
                <a:ea typeface="Century Schoolbook"/>
                <a:cs typeface="Century Schoolbook"/>
                <a:sym typeface="Century Schoolbook"/>
              </a:rPr>
              <a:t>The dot product of the two vectors depicts the compatibility of the item with the user. The higher the value of this dot product, the more is the chance of the user liking the particular product.</a:t>
            </a:r>
            <a:endParaRPr b="1" dirty="0">
              <a:solidFill>
                <a:schemeClr val="dk1"/>
              </a:solidFill>
            </a:endParaRPr>
          </a:p>
          <a:p>
            <a:pPr algn="just">
              <a:lnSpc>
                <a:spcPct val="110000"/>
              </a:lnSpc>
              <a:spcBef>
                <a:spcPts val="800"/>
              </a:spcBef>
              <a:buClr>
                <a:schemeClr val="dk1"/>
              </a:buClr>
              <a:buSzPts val="1100"/>
            </a:pPr>
            <a:endParaRPr sz="1500" b="1" dirty="0">
              <a:solidFill>
                <a:schemeClr val="dk1"/>
              </a:solidFill>
            </a:endParaRPr>
          </a:p>
          <a:p>
            <a:pPr algn="just">
              <a:lnSpc>
                <a:spcPct val="110000"/>
              </a:lnSpc>
              <a:spcBef>
                <a:spcPts val="800"/>
              </a:spcBef>
              <a:buClr>
                <a:srgbClr val="000000"/>
              </a:buClr>
              <a:buSzPts val="1200"/>
            </a:pPr>
            <a:endParaRPr sz="1500" dirty="0">
              <a:solidFill>
                <a:srgbClr val="262626"/>
              </a:solidFill>
              <a:latin typeface="Century Schoolbook"/>
              <a:ea typeface="Century Schoolbook"/>
              <a:cs typeface="Century Schoolbook"/>
              <a:sym typeface="Century Schoolbook"/>
            </a:endParaRPr>
          </a:p>
          <a:p>
            <a:pPr algn="just">
              <a:lnSpc>
                <a:spcPct val="75000"/>
              </a:lnSpc>
              <a:spcBef>
                <a:spcPts val="3200"/>
              </a:spcBef>
              <a:buClr>
                <a:srgbClr val="000000"/>
              </a:buClr>
              <a:buSzPts val="1400"/>
            </a:pPr>
            <a:endParaRPr sz="1500" dirty="0">
              <a:solidFill>
                <a:srgbClr val="000000"/>
              </a:solidFill>
              <a:latin typeface="Century Schoolbook"/>
              <a:ea typeface="Century Schoolbook"/>
              <a:cs typeface="Century Schoolbook"/>
              <a:sym typeface="Century Schoolbook"/>
            </a:endParaRPr>
          </a:p>
          <a:p>
            <a:pPr>
              <a:buClr>
                <a:srgbClr val="000000"/>
              </a:buClr>
              <a:buSzPts val="1400"/>
            </a:pPr>
            <a:endParaRPr sz="1500" dirty="0">
              <a:solidFill>
                <a:srgbClr val="000000"/>
              </a:solidFill>
              <a:latin typeface="Arial"/>
              <a:ea typeface="Arial"/>
              <a:cs typeface="Arial"/>
              <a:sym typeface="Arial"/>
            </a:endParaRPr>
          </a:p>
        </p:txBody>
      </p:sp>
      <p:sp>
        <p:nvSpPr>
          <p:cNvPr id="1048627" name="Google Shape;97;p11"/>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r>
              <a:rPr lang="en-US" sz="1733" b="1" dirty="0">
                <a:solidFill>
                  <a:srgbClr val="FFB600"/>
                </a:solidFill>
                <a:latin typeface="Raleway ExtraBold"/>
                <a:ea typeface="Raleway ExtraBold"/>
                <a:cs typeface="Raleway ExtraBold"/>
                <a:sym typeface="Raleway ExtraBold"/>
              </a:rPr>
              <a:t>7</a:t>
            </a:r>
            <a:endParaRPr sz="1733" b="1" dirty="0">
              <a:solidFill>
                <a:srgbClr val="FFB600"/>
              </a:solidFill>
              <a:latin typeface="Raleway ExtraBold"/>
              <a:ea typeface="Raleway ExtraBold"/>
              <a:cs typeface="Raleway ExtraBold"/>
              <a:sym typeface="Raleway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048628" name="Google Shape;153;p17"/>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b="1">
                <a:solidFill>
                  <a:srgbClr val="FFB600"/>
                </a:solidFill>
                <a:latin typeface="Raleway ExtraBold"/>
                <a:ea typeface="Raleway ExtraBold"/>
                <a:cs typeface="Raleway ExtraBold"/>
                <a:sym typeface="Raleway ExtraBold"/>
              </a:rPr>
              <a:pPr algn="ctr">
                <a:buClr>
                  <a:srgbClr val="000000"/>
                </a:buClr>
                <a:buSzPts val="1300"/>
              </a:pPr>
              <a:t>8</a:t>
            </a:fld>
            <a:endParaRPr sz="1733" b="1">
              <a:solidFill>
                <a:srgbClr val="FFB600"/>
              </a:solidFill>
              <a:latin typeface="Raleway ExtraBold"/>
              <a:ea typeface="Raleway ExtraBold"/>
              <a:cs typeface="Raleway ExtraBold"/>
              <a:sym typeface="Raleway ExtraBold"/>
            </a:endParaRPr>
          </a:p>
        </p:txBody>
      </p:sp>
      <p:sp>
        <p:nvSpPr>
          <p:cNvPr id="1048629" name="Google Shape;152;p17"/>
          <p:cNvSpPr txBox="1">
            <a:spLocks noGrp="1"/>
          </p:cNvSpPr>
          <p:nvPr>
            <p:ph type="ctrTitle" idx="4294967295"/>
          </p:nvPr>
        </p:nvSpPr>
        <p:spPr>
          <a:xfrm>
            <a:off x="97772" y="355957"/>
            <a:ext cx="5722242" cy="1004887"/>
          </a:xfrm>
          <a:prstGeom prst="rect">
            <a:avLst/>
          </a:prstGeom>
          <a:noFill/>
          <a:ln>
            <a:noFill/>
          </a:ln>
        </p:spPr>
        <p:txBody>
          <a:bodyPr spcFirstLastPara="1" vert="horz" wrap="square" lIns="121900" tIns="121900" rIns="121900" bIns="121900" rtlCol="0" anchor="t" anchorCtr="0">
            <a:noAutofit/>
          </a:bodyPr>
          <a:lstStyle/>
          <a:p>
            <a:pPr algn="ctr">
              <a:lnSpc>
                <a:spcPct val="100000"/>
              </a:lnSpc>
              <a:spcBef>
                <a:spcPts val="0"/>
              </a:spcBef>
              <a:buClr>
                <a:srgbClr val="434343"/>
              </a:buClr>
              <a:buSzPts val="5800"/>
            </a:pPr>
            <a:r>
              <a:rPr lang="en-US" sz="4267" b="1" dirty="0">
                <a:solidFill>
                  <a:srgbClr val="FFB600"/>
                </a:solidFill>
                <a:latin typeface="Raleway ExtraBold"/>
                <a:ea typeface="Raleway ExtraBold"/>
                <a:cs typeface="Raleway ExtraBold"/>
                <a:sym typeface="Raleway ExtraBold"/>
              </a:rPr>
              <a:t>Cold Start Problem</a:t>
            </a:r>
            <a:endParaRPr lang="en-US" sz="4267" b="1" dirty="0">
              <a:solidFill>
                <a:schemeClr val="dk1"/>
              </a:solidFill>
              <a:latin typeface="Raleway ExtraBold"/>
              <a:ea typeface="Raleway ExtraBold"/>
              <a:cs typeface="Raleway ExtraBold"/>
              <a:sym typeface="Raleway ExtraBold"/>
            </a:endParaRPr>
          </a:p>
        </p:txBody>
      </p:sp>
      <p:sp>
        <p:nvSpPr>
          <p:cNvPr id="5" name="Google Shape;101;p11">
            <a:extLst>
              <a:ext uri="{FF2B5EF4-FFF2-40B4-BE49-F238E27FC236}">
                <a16:creationId xmlns:a16="http://schemas.microsoft.com/office/drawing/2014/main" id="{035A8EF1-8811-4FF9-B904-CA79F7F73419}"/>
              </a:ext>
            </a:extLst>
          </p:cNvPr>
          <p:cNvSpPr txBox="1"/>
          <p:nvPr/>
        </p:nvSpPr>
        <p:spPr>
          <a:xfrm>
            <a:off x="546754" y="1360844"/>
            <a:ext cx="9172281" cy="5141199"/>
          </a:xfrm>
          <a:prstGeom prst="rect">
            <a:avLst/>
          </a:prstGeom>
          <a:noFill/>
          <a:ln>
            <a:noFill/>
          </a:ln>
        </p:spPr>
        <p:txBody>
          <a:bodyPr spcFirstLastPara="1" wrap="square" lIns="121900" tIns="121900" rIns="121900" bIns="121900" anchor="t" anchorCtr="0">
            <a:noAutofit/>
          </a:bodyPr>
          <a:lstStyle/>
          <a:p>
            <a:pPr marL="342900" indent="-342900" algn="l">
              <a:buFont typeface="Wingdings" panose="05000000000000000000" pitchFamily="2" charset="2"/>
              <a:buChar char="v"/>
            </a:pPr>
            <a:r>
              <a:rPr lang="en-US" sz="2000" b="1" u="sng" dirty="0">
                <a:solidFill>
                  <a:schemeClr val="dk1"/>
                </a:solidFill>
                <a:latin typeface="Century Schoolbook"/>
              </a:rPr>
              <a:t>What is the Cold Start Problem ?</a:t>
            </a:r>
          </a:p>
          <a:p>
            <a:pPr algn="just">
              <a:buClr>
                <a:srgbClr val="000000"/>
              </a:buClr>
              <a:buSzPts val="1100"/>
            </a:pPr>
            <a:endParaRPr lang="en-US" sz="300" u="sng" dirty="0">
              <a:solidFill>
                <a:srgbClr val="262626"/>
              </a:solidFill>
              <a:latin typeface="Century Schoolbook"/>
              <a:ea typeface="Century Schoolbook"/>
              <a:cs typeface="Century Schoolbook"/>
              <a:sym typeface="Century Schoolbook"/>
            </a:endParaRPr>
          </a:p>
          <a:p>
            <a:pPr marL="285750" indent="-285750" algn="just">
              <a:lnSpc>
                <a:spcPct val="150000"/>
              </a:lnSpc>
              <a:spcBef>
                <a:spcPts val="800"/>
              </a:spcBef>
              <a:buFont typeface="Wingdings" panose="05000000000000000000" pitchFamily="2" charset="2"/>
              <a:buChar char="q"/>
            </a:pPr>
            <a:r>
              <a:rPr lang="en-US" dirty="0">
                <a:latin typeface="Century Schoolbook"/>
                <a:ea typeface="Century Schoolbook"/>
                <a:cs typeface="Century Schoolbook"/>
                <a:sym typeface="Century Schoolbook"/>
              </a:rPr>
              <a:t>With recommendation engines, the “cold start” simply means that the circumstances are not yet optimal for the engine to provide the best possible results. In eCommerce, there are two distinct categories of cold start: product cold start and user cold starts.</a:t>
            </a:r>
          </a:p>
          <a:p>
            <a:pPr marL="285750" indent="-285750" algn="just">
              <a:lnSpc>
                <a:spcPct val="150000"/>
              </a:lnSpc>
              <a:spcBef>
                <a:spcPts val="800"/>
              </a:spcBef>
              <a:buFont typeface="Wingdings" panose="05000000000000000000" pitchFamily="2" charset="2"/>
              <a:buChar char="q"/>
            </a:pPr>
            <a:endParaRPr lang="en-US" dirty="0">
              <a:latin typeface="Century Schoolbook"/>
              <a:ea typeface="Century Schoolbook"/>
              <a:cs typeface="Century Schoolbook"/>
              <a:sym typeface="Century Schoolbook"/>
            </a:endParaRPr>
          </a:p>
          <a:p>
            <a:pPr marL="342900" indent="-342900" algn="l">
              <a:buFont typeface="Wingdings" panose="05000000000000000000" pitchFamily="2" charset="2"/>
              <a:buChar char="v"/>
            </a:pPr>
            <a:r>
              <a:rPr lang="en-US" sz="2000" b="1" u="sng" dirty="0">
                <a:solidFill>
                  <a:schemeClr val="dk1"/>
                </a:solidFill>
                <a:latin typeface="Century Schoolbook"/>
              </a:rPr>
              <a:t>Problems</a:t>
            </a:r>
          </a:p>
          <a:p>
            <a:pPr algn="l"/>
            <a:endParaRPr lang="en-US" sz="1000" b="1" u="sng" dirty="0">
              <a:solidFill>
                <a:schemeClr val="dk1"/>
              </a:solidFill>
              <a:latin typeface="Century Schoolbook"/>
            </a:endParaRPr>
          </a:p>
          <a:p>
            <a:pPr algn="just">
              <a:buClr>
                <a:srgbClr val="000000"/>
              </a:buClr>
              <a:buSzPts val="1100"/>
            </a:pPr>
            <a:endParaRPr lang="en-US" sz="100" u="sng" dirty="0">
              <a:solidFill>
                <a:srgbClr val="262626"/>
              </a:solidFill>
              <a:latin typeface="Century Schoolbook"/>
              <a:ea typeface="Century Schoolbook"/>
              <a:cs typeface="Century Schoolbook"/>
              <a:sym typeface="Century Schoolbook"/>
            </a:endParaRPr>
          </a:p>
          <a:p>
            <a:pPr marL="800100" lvl="1" indent="-342900">
              <a:lnSpc>
                <a:spcPct val="150000"/>
              </a:lnSpc>
              <a:buFont typeface="Wingdings" panose="05000000000000000000" pitchFamily="2" charset="2"/>
              <a:buChar char="q"/>
            </a:pPr>
            <a:r>
              <a:rPr lang="en-US" dirty="0">
                <a:latin typeface="Century Schoolbook"/>
              </a:rPr>
              <a:t>User or Visitor Cold start       : New Users</a:t>
            </a:r>
            <a:endParaRPr lang="zh-CN" altLang="en-US" dirty="0">
              <a:latin typeface="Century Schoolbook"/>
            </a:endParaRPr>
          </a:p>
          <a:p>
            <a:pPr marL="800100" lvl="1" indent="-342900">
              <a:lnSpc>
                <a:spcPct val="150000"/>
              </a:lnSpc>
              <a:buFont typeface="Wingdings" panose="05000000000000000000" pitchFamily="2" charset="2"/>
              <a:buChar char="q"/>
            </a:pPr>
            <a:r>
              <a:rPr lang="en-US" dirty="0">
                <a:latin typeface="Century Schoolbook"/>
              </a:rPr>
              <a:t>Item or Product Cold start     : New Items</a:t>
            </a:r>
          </a:p>
          <a:p>
            <a:pPr marL="800100" lvl="1" indent="-342900">
              <a:lnSpc>
                <a:spcPct val="150000"/>
              </a:lnSpc>
              <a:buFont typeface="Wingdings" panose="05000000000000000000" pitchFamily="2" charset="2"/>
              <a:buChar char="q"/>
            </a:pPr>
            <a:r>
              <a:rPr lang="en-US" dirty="0">
                <a:latin typeface="Century Schoolbook"/>
              </a:rPr>
              <a:t>System Cold start 	    : New System </a:t>
            </a:r>
            <a:endParaRPr lang="zh-CN" altLang="en-US" dirty="0">
              <a:latin typeface="Century Schoolbook"/>
            </a:endParaRPr>
          </a:p>
          <a:p>
            <a:pPr algn="just">
              <a:lnSpc>
                <a:spcPct val="75000"/>
              </a:lnSpc>
              <a:spcBef>
                <a:spcPts val="3200"/>
              </a:spcBef>
              <a:buClr>
                <a:srgbClr val="000000"/>
              </a:buClr>
              <a:buSzPts val="1400"/>
            </a:pPr>
            <a:endParaRPr dirty="0">
              <a:latin typeface="Century Schoolbook"/>
              <a:sym typeface="Century Schoolbook"/>
            </a:endParaRPr>
          </a:p>
          <a:p>
            <a:pPr>
              <a:buClr>
                <a:srgbClr val="000000"/>
              </a:buClr>
              <a:buSzPts val="1400"/>
            </a:pPr>
            <a:endParaRPr sz="1500"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048633" name="Google Shape;162;p18"/>
          <p:cNvSpPr txBox="1">
            <a:spLocks noGrp="1"/>
          </p:cNvSpPr>
          <p:nvPr>
            <p:ph type="sldNum" sz="quarter" idx="12"/>
          </p:nvPr>
        </p:nvSpPr>
        <p:spPr>
          <a:xfrm>
            <a:off x="11472533" y="6120400"/>
            <a:ext cx="719600" cy="737600"/>
          </a:xfrm>
          <a:prstGeom prst="rect">
            <a:avLst/>
          </a:prstGeom>
          <a:noFill/>
          <a:ln>
            <a:noFill/>
          </a:ln>
        </p:spPr>
        <p:txBody>
          <a:bodyPr spcFirstLastPara="1" vert="horz" wrap="square" lIns="121900" tIns="121900" rIns="121900" bIns="121900" rtlCol="0" anchor="ctr" anchorCtr="0">
            <a:noAutofit/>
          </a:bodyPr>
          <a:lstStyle/>
          <a:p>
            <a:pPr algn="ctr">
              <a:buClr>
                <a:srgbClr val="000000"/>
              </a:buClr>
              <a:buSzPts val="1300"/>
            </a:pPr>
            <a:fld id="{00000000-1234-1234-1234-123412341234}" type="slidenum">
              <a:rPr lang="en-US" sz="1733" b="1">
                <a:solidFill>
                  <a:srgbClr val="FFB600"/>
                </a:solidFill>
                <a:latin typeface="Raleway ExtraBold"/>
                <a:ea typeface="Raleway ExtraBold"/>
                <a:cs typeface="Raleway ExtraBold"/>
                <a:sym typeface="Raleway ExtraBold"/>
              </a:rPr>
              <a:pPr algn="ctr">
                <a:buClr>
                  <a:srgbClr val="000000"/>
                </a:buClr>
                <a:buSzPts val="1300"/>
              </a:pPr>
              <a:t>9</a:t>
            </a:fld>
            <a:endParaRPr sz="1733" b="1" dirty="0">
              <a:solidFill>
                <a:srgbClr val="FFB600"/>
              </a:solidFill>
              <a:latin typeface="Raleway ExtraBold"/>
              <a:ea typeface="Raleway ExtraBold"/>
              <a:cs typeface="Raleway ExtraBold"/>
              <a:sym typeface="Raleway ExtraBold"/>
            </a:endParaRPr>
          </a:p>
        </p:txBody>
      </p:sp>
      <p:sp>
        <p:nvSpPr>
          <p:cNvPr id="4" name="Google Shape;100;p11">
            <a:extLst>
              <a:ext uri="{FF2B5EF4-FFF2-40B4-BE49-F238E27FC236}">
                <a16:creationId xmlns:a16="http://schemas.microsoft.com/office/drawing/2014/main" id="{6BF7C3C5-6B77-4D3E-9DB3-C9FE5A4B6D2E}"/>
              </a:ext>
            </a:extLst>
          </p:cNvPr>
          <p:cNvSpPr txBox="1"/>
          <p:nvPr/>
        </p:nvSpPr>
        <p:spPr>
          <a:xfrm>
            <a:off x="245096" y="292239"/>
            <a:ext cx="9238268" cy="6066133"/>
          </a:xfrm>
          <a:prstGeom prst="rect">
            <a:avLst/>
          </a:prstGeom>
          <a:noFill/>
          <a:ln>
            <a:noFill/>
          </a:ln>
        </p:spPr>
        <p:txBody>
          <a:bodyPr spcFirstLastPara="1" wrap="square" lIns="121900" tIns="121900" rIns="121900" bIns="121900" anchor="t" anchorCtr="0">
            <a:noAutofit/>
          </a:bodyPr>
          <a:lstStyle/>
          <a:p>
            <a:pPr marL="342900" indent="-342900">
              <a:buClr>
                <a:srgbClr val="000000"/>
              </a:buClr>
              <a:buSzPts val="1400"/>
              <a:buFont typeface="Wingdings" panose="05000000000000000000" pitchFamily="2" charset="2"/>
              <a:buChar char="v"/>
            </a:pPr>
            <a:r>
              <a:rPr lang="en-US" sz="1900" b="1" u="sng" dirty="0">
                <a:solidFill>
                  <a:schemeClr val="dk1"/>
                </a:solidFill>
                <a:latin typeface="Century Schoolbook"/>
              </a:rPr>
              <a:t>User Or Visitor Cold Start</a:t>
            </a:r>
          </a:p>
          <a:p>
            <a:pPr marL="285750" indent="-285750" algn="just">
              <a:lnSpc>
                <a:spcPct val="150000"/>
              </a:lnSpc>
              <a:buClr>
                <a:srgbClr val="000000"/>
              </a:buClr>
              <a:buSzPts val="1400"/>
              <a:buFont typeface="Wingdings" panose="05000000000000000000" pitchFamily="2" charset="2"/>
              <a:buChar char="q"/>
            </a:pPr>
            <a:r>
              <a:rPr lang="en-US" sz="1750" dirty="0">
                <a:latin typeface="Century Schoolbook"/>
              </a:rPr>
              <a:t>The user or visitor cold start simply means that a recommendation engine meets a new visitor for the first time. because there is no user history about user, the system doesn’t know the personal preferences of the user. Getting to know your visitors is crucial in creating a great user experience for them.</a:t>
            </a:r>
          </a:p>
          <a:p>
            <a:pPr algn="just">
              <a:lnSpc>
                <a:spcPct val="130000"/>
              </a:lnSpc>
              <a:buClr>
                <a:srgbClr val="000000"/>
              </a:buClr>
              <a:buSzPts val="1400"/>
            </a:pPr>
            <a:endParaRPr lang="en-US" sz="1100" b="1" u="sng" dirty="0">
              <a:ln w="0"/>
              <a:effectLst>
                <a:outerShdw blurRad="38100" dist="25400" dir="5400000" algn="ctr" rotWithShape="0">
                  <a:srgbClr val="6E747A">
                    <a:alpha val="43000"/>
                  </a:srgbClr>
                </a:outerShdw>
              </a:effectLst>
              <a:latin typeface="Century Schoolbook" panose="02040604050505020304" pitchFamily="18" charset="0"/>
            </a:endParaRPr>
          </a:p>
          <a:p>
            <a:pPr marL="342900" indent="-342900" algn="just">
              <a:buClr>
                <a:srgbClr val="000000"/>
              </a:buClr>
              <a:buSzPts val="1400"/>
              <a:buFont typeface="Wingdings" panose="05000000000000000000" pitchFamily="2" charset="2"/>
              <a:buChar char="v"/>
            </a:pPr>
            <a:r>
              <a:rPr lang="en-US" sz="1900" b="1" u="sng" dirty="0">
                <a:solidFill>
                  <a:schemeClr val="dk1"/>
                </a:solidFill>
                <a:latin typeface="Century Schoolbook"/>
              </a:rPr>
              <a:t>Item Or Product Cold Start</a:t>
            </a:r>
          </a:p>
          <a:p>
            <a:pPr marL="342900" indent="-342900" algn="just">
              <a:lnSpc>
                <a:spcPct val="150000"/>
              </a:lnSpc>
              <a:buFont typeface="Wingdings" panose="05000000000000000000" pitchFamily="2" charset="2"/>
              <a:buChar char="q"/>
            </a:pPr>
            <a:r>
              <a:rPr lang="en-US" sz="1750" b="0" i="0" dirty="0">
                <a:solidFill>
                  <a:srgbClr val="202122"/>
                </a:solidFill>
                <a:effectLst/>
                <a:latin typeface="Century Schoolbook" panose="02040604050505020304" pitchFamily="18" charset="0"/>
              </a:rPr>
              <a:t>A </a:t>
            </a:r>
            <a:r>
              <a:rPr lang="en-US" sz="1750" dirty="0">
                <a:solidFill>
                  <a:srgbClr val="202122"/>
                </a:solidFill>
                <a:latin typeface="Century Schoolbook" panose="02040604050505020304" pitchFamily="18" charset="0"/>
              </a:rPr>
              <a:t>new item is added to the system, it might have some content information but no interactions </a:t>
            </a:r>
            <a:r>
              <a:rPr lang="en-US" sz="1750" b="0" i="0" dirty="0">
                <a:solidFill>
                  <a:srgbClr val="202122"/>
                </a:solidFill>
                <a:effectLst/>
                <a:latin typeface="Century Schoolbook" panose="02040604050505020304" pitchFamily="18" charset="0"/>
              </a:rPr>
              <a:t>are present</a:t>
            </a:r>
            <a:endParaRPr lang="en-US" sz="1750" b="0" i="0" dirty="0">
              <a:effectLst/>
              <a:latin typeface="Century Schoolbook" panose="02040604050505020304" pitchFamily="18" charset="0"/>
            </a:endParaRPr>
          </a:p>
          <a:p>
            <a:pPr algn="just"/>
            <a:endParaRPr lang="en-US" sz="1100" b="0" i="0" u="sng" dirty="0">
              <a:effectLst/>
              <a:latin typeface="Century Schoolbook" panose="02040604050505020304" pitchFamily="18" charset="0"/>
            </a:endParaRPr>
          </a:p>
          <a:p>
            <a:pPr marL="342900" indent="-342900" algn="just">
              <a:buClr>
                <a:srgbClr val="000000"/>
              </a:buClr>
              <a:buSzPts val="1400"/>
              <a:buFont typeface="Wingdings" panose="05000000000000000000" pitchFamily="2" charset="2"/>
              <a:buChar char="v"/>
            </a:pPr>
            <a:r>
              <a:rPr lang="en-US" sz="1900" b="1" u="sng" dirty="0">
                <a:solidFill>
                  <a:schemeClr val="dk1"/>
                </a:solidFill>
                <a:latin typeface="Century Schoolbook"/>
              </a:rPr>
              <a:t>System Cold Start </a:t>
            </a:r>
          </a:p>
          <a:p>
            <a:pPr marL="285750" indent="-285750" algn="just">
              <a:lnSpc>
                <a:spcPct val="150000"/>
              </a:lnSpc>
              <a:buFont typeface="Wingdings" panose="05000000000000000000" pitchFamily="2" charset="2"/>
              <a:buChar char="q"/>
            </a:pPr>
            <a:r>
              <a:rPr lang="en-US" sz="1750" b="0" i="0" dirty="0">
                <a:solidFill>
                  <a:srgbClr val="202122"/>
                </a:solidFill>
                <a:effectLst/>
                <a:latin typeface="Century Schoolbook" panose="02040604050505020304" pitchFamily="18" charset="0"/>
              </a:rPr>
              <a:t>The new community problem, or system cold start , refers to the startup of the </a:t>
            </a:r>
            <a:r>
              <a:rPr lang="en-US" sz="1750" dirty="0">
                <a:latin typeface="Century Schoolbook"/>
              </a:rPr>
              <a:t>system, when virtually no information the recommender can rely upon is present. This case presents the disadvantages of both the New user and the New item case, as all items and users are new. Due to this some of the techniques developed to deal with those two cases are not applicable to the system bootstrapping</a:t>
            </a:r>
          </a:p>
          <a:p>
            <a:pPr>
              <a:lnSpc>
                <a:spcPct val="130000"/>
              </a:lnSpc>
              <a:buClr>
                <a:srgbClr val="000000"/>
              </a:buClr>
              <a:buSzPts val="1400"/>
            </a:pPr>
            <a:endParaRPr lang="en-US" u="sng" dirty="0">
              <a:ln w="0"/>
              <a:solidFill>
                <a:schemeClr val="accent1"/>
              </a:solidFill>
              <a:effectLst>
                <a:outerShdw blurRad="38100" dist="25400" dir="5400000" algn="ctr" rotWithShape="0">
                  <a:srgbClr val="6E747A">
                    <a:alpha val="43000"/>
                  </a:srgbClr>
                </a:outerShdw>
              </a:effectLst>
            </a:endParaRPr>
          </a:p>
          <a:p>
            <a:pPr marL="285750" indent="-285750" algn="just">
              <a:lnSpc>
                <a:spcPct val="130000"/>
              </a:lnSpc>
              <a:buClr>
                <a:srgbClr val="000000"/>
              </a:buClr>
              <a:buSzPts val="1400"/>
              <a:buFont typeface="Wingdings" panose="05000000000000000000" pitchFamily="2" charset="2"/>
              <a:buChar char="q"/>
            </a:pPr>
            <a:endParaRPr lang="en-US" b="1" dirty="0">
              <a:solidFill>
                <a:srgbClr val="000000"/>
              </a:solidFill>
              <a:latin typeface="Century Schoolbook"/>
              <a:sym typeface="Century Schoolbook"/>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1144</Words>
  <Application>Microsoft Office PowerPoint</Application>
  <PresentationFormat>Widescreen</PresentationFormat>
  <Paragraphs>114</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Century Schoolbook</vt:lpstr>
      <vt:lpstr>Raleway ExtraBold</vt:lpstr>
      <vt:lpstr>Times New Roman</vt:lpstr>
      <vt:lpstr>Trebuchet MS</vt:lpstr>
      <vt:lpstr>Ubuntu</vt:lpstr>
      <vt:lpstr>Wingdings</vt:lpstr>
      <vt:lpstr>Wingdings 3</vt:lpstr>
      <vt:lpstr>Facet</vt:lpstr>
      <vt:lpstr>PowerPoint Presentation</vt:lpstr>
      <vt:lpstr>What is Recommender System ?</vt:lpstr>
      <vt:lpstr>PowerPoint Presentation</vt:lpstr>
      <vt:lpstr>Applicable areas</vt:lpstr>
      <vt:lpstr>Collaborative Filtering </vt:lpstr>
      <vt:lpstr>PowerPoint Presentation</vt:lpstr>
      <vt:lpstr>PowerPoint Presentation</vt:lpstr>
      <vt:lpstr>Cold Start Problem</vt:lpstr>
      <vt:lpstr>PowerPoint Presentation</vt:lpstr>
      <vt:lpstr>How cosine similarity works?</vt:lpstr>
      <vt:lpstr>PowerPoint Presentation</vt:lpstr>
      <vt:lpstr>PowerPoint Presentation</vt:lpstr>
      <vt:lpstr>Team 10</vt:lpstr>
      <vt:lpstr>Thank You! </vt:lpstr>
    </vt:vector>
  </TitlesOfParts>
  <Company>SCM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charu1166@gmail.com</dc:creator>
  <cp:lastModifiedBy>VINOD NAYAK</cp:lastModifiedBy>
  <cp:revision>15</cp:revision>
  <dcterms:created xsi:type="dcterms:W3CDTF">2020-07-03T22:19:57Z</dcterms:created>
  <dcterms:modified xsi:type="dcterms:W3CDTF">2021-06-29T13:12:54Z</dcterms:modified>
</cp:coreProperties>
</file>