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7"/>
  </p:notesMasterIdLst>
  <p:sldIdLst>
    <p:sldId id="256" r:id="rId2"/>
    <p:sldId id="298" r:id="rId3"/>
    <p:sldId id="299" r:id="rId4"/>
    <p:sldId id="257" r:id="rId5"/>
    <p:sldId id="297" r:id="rId6"/>
    <p:sldId id="303" r:id="rId7"/>
    <p:sldId id="296" r:id="rId8"/>
    <p:sldId id="294" r:id="rId9"/>
    <p:sldId id="264" r:id="rId10"/>
    <p:sldId id="304" r:id="rId11"/>
    <p:sldId id="300" r:id="rId12"/>
    <p:sldId id="293" r:id="rId13"/>
    <p:sldId id="302" r:id="rId14"/>
    <p:sldId id="259" r:id="rId15"/>
    <p:sldId id="265" r:id="rId16"/>
    <p:sldId id="262" r:id="rId17"/>
    <p:sldId id="267" r:id="rId18"/>
    <p:sldId id="283" r:id="rId19"/>
    <p:sldId id="284" r:id="rId20"/>
    <p:sldId id="278" r:id="rId21"/>
    <p:sldId id="285" r:id="rId22"/>
    <p:sldId id="286" r:id="rId23"/>
    <p:sldId id="289" r:id="rId24"/>
    <p:sldId id="272" r:id="rId25"/>
    <p:sldId id="273" r:id="rId26"/>
    <p:sldId id="290" r:id="rId27"/>
    <p:sldId id="291" r:id="rId28"/>
    <p:sldId id="276" r:id="rId29"/>
    <p:sldId id="277" r:id="rId30"/>
    <p:sldId id="287" r:id="rId31"/>
    <p:sldId id="288" r:id="rId32"/>
    <p:sldId id="268" r:id="rId33"/>
    <p:sldId id="306" r:id="rId34"/>
    <p:sldId id="269" r:id="rId35"/>
    <p:sldId id="282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+yJ2ntHl25IOZau74LLqeg" hashData="u7Snb9f1Tp9odadDidqDV8/O7n0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BEB23AE-6570-4185-9795-7EDD39550932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1225F8-DA18-4171-BF73-DE4CF726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44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25F8-DA18-4171-BF73-DE4CF72651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8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25F8-DA18-4171-BF73-DE4CF72651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225F8-DA18-4171-BF73-DE4CF72651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FDD8-DE73-43AA-BD81-6D4F88101DA4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5E34-6A70-46B6-8EE1-D14D35A8F52E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6BEF-0B66-4AED-9FFC-11CD289848EA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AAE2-E394-45BA-AE4C-103311671FFB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4EA2-F98C-41B2-94C7-76401A5E3D88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DEC5-EFFB-4A5D-A9E6-6BB3ADB749ED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9F2-E599-4D2B-9638-846613F42C30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0B0-915B-4C7A-8BED-73BCB5DD0CD5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E75-E738-4D0D-85CE-0728D8B89BE0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4D39-4E1C-47DC-ACAB-23817DB74275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27BD-3B70-4011-9F97-DB4DE2ECAC8D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AAA430-03C1-4571-A1D1-454523EE526E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Created by Vinod Nagaraj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523329-0574-4ADA-9F6B-1C6A7E30B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odnlee" TargetMode="External"/><Relationship Id="rId2" Type="http://schemas.openxmlformats.org/officeDocument/2006/relationships/hyperlink" Target="mailto:vinodnle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github.com/facebook/react/wiki/sites-using-react" TargetMode="External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3124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BY </a:t>
            </a:r>
          </a:p>
          <a:p>
            <a:pPr algn="ctr"/>
            <a:r>
              <a:rPr lang="en-US" sz="3600" b="1" i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Vinod Nagaraj</a:t>
            </a:r>
            <a:endParaRPr lang="en-US" sz="3600" b="1" i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7" name="Picture 3" descr="C:\Users\p617175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9" y="1371964"/>
            <a:ext cx="3200400" cy="13183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617175\Desktop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9293"/>
            <a:ext cx="2898828" cy="961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-173615" y="1113647"/>
            <a:ext cx="8139974" cy="1835028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800" b="1" i="1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Login </a:t>
            </a:r>
            <a:r>
              <a:rPr lang="en-US" sz="3800" b="1" i="1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App</a:t>
            </a:r>
            <a:r>
              <a:rPr lang="en-US" sz="3800" b="1" i="1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/>
            </a:r>
            <a:br>
              <a:rPr lang="en-US" sz="3800" b="1" i="1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</a:br>
            <a:r>
              <a:rPr lang="en-US" sz="3800" b="1" i="1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REACT </a:t>
            </a:r>
            <a:r>
              <a:rPr lang="en-US" sz="3800" b="1" i="1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- </a:t>
            </a:r>
            <a:r>
              <a:rPr lang="en-US" sz="3800" b="1" i="1" dirty="0" err="1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ExpRESS</a:t>
            </a:r>
            <a:r>
              <a:rPr lang="en-US" sz="3800" b="1" i="1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3800" b="1" i="1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-</a:t>
            </a:r>
            <a:r>
              <a:rPr lang="en-US" sz="3800" b="1" i="1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MonGOOSE</a:t>
            </a:r>
            <a:endParaRPr lang="en-US" sz="3800" b="1" i="1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02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0400" y="5334000"/>
            <a:ext cx="57715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STATE And PROPS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vinod\Desktop\Father-Drawing-Tutorial-final-step-215x3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2047875" cy="3638551"/>
          </a:xfrm>
          <a:prstGeom prst="rect">
            <a:avLst/>
          </a:prstGeom>
          <a:noFill/>
        </p:spPr>
      </p:pic>
      <p:pic>
        <p:nvPicPr>
          <p:cNvPr id="3075" name="Picture 3" descr="C:\Users\vinod\Desktop\5da7026a9942f13fcfd8a817c2eae038_c94fc5188fd594e61a7a53902fa9dc-parent-child-walking-outside-of-a-school-clipart_975-13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757784"/>
            <a:ext cx="1327150" cy="1769533"/>
          </a:xfrm>
          <a:prstGeom prst="rect">
            <a:avLst/>
          </a:prstGeom>
          <a:noFill/>
        </p:spPr>
      </p:pic>
      <p:sp>
        <p:nvSpPr>
          <p:cNvPr id="21" name="Rectangular Callout 20"/>
          <p:cNvSpPr/>
          <p:nvPr/>
        </p:nvSpPr>
        <p:spPr>
          <a:xfrm>
            <a:off x="2209800" y="228600"/>
            <a:ext cx="3657600" cy="1905000"/>
          </a:xfrm>
          <a:prstGeom prst="wedgeRectCallout">
            <a:avLst>
              <a:gd name="adj1" fmla="val -58624"/>
              <a:gd name="adj2" fmla="val 1843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1" y="228600"/>
            <a:ext cx="3657600" cy="18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ular Callout 22"/>
          <p:cNvSpPr/>
          <p:nvPr/>
        </p:nvSpPr>
        <p:spPr>
          <a:xfrm>
            <a:off x="3505200" y="2727848"/>
            <a:ext cx="3657600" cy="1447800"/>
          </a:xfrm>
          <a:prstGeom prst="wedgeRectCallout">
            <a:avLst>
              <a:gd name="adj1" fmla="val 61048"/>
              <a:gd name="adj2" fmla="val 2079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65764" y="2681584"/>
            <a:ext cx="3997036" cy="157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5764" y="2681584"/>
            <a:ext cx="3997036" cy="157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85800"/>
            <a:ext cx="21625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76487" y="2339009"/>
            <a:ext cx="478631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21165" y="161924"/>
            <a:ext cx="5053714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21165" y="2339009"/>
            <a:ext cx="5078350" cy="20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3106386" y="4461485"/>
            <a:ext cx="3283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fornian FB" panose="0207040306080B030204" pitchFamily="18" charset="0"/>
              </a:rPr>
              <a:t>State can become props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39053" y="4474698"/>
            <a:ext cx="2289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fornian FB" panose="0207040306080B030204" pitchFamily="18" charset="0"/>
              </a:rPr>
              <a:t>State is mutable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39053" y="4474518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fornian FB" panose="0207040306080B030204" pitchFamily="18" charset="0"/>
              </a:rPr>
              <a:t>Props are immutable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46671" y="4461486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fornian FB" panose="0207040306080B030204" pitchFamily="18" charset="0"/>
              </a:rPr>
              <a:t>Data handed from parent to child</a:t>
            </a:r>
          </a:p>
        </p:txBody>
      </p:sp>
      <p:pic>
        <p:nvPicPr>
          <p:cNvPr id="22" name="Picture 2" descr="C:\Users\p617175\Desktop\9451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8332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3" grpId="0" animBg="1"/>
      <p:bldP spid="30" grpId="0"/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617175\Desktop\9451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4800600" y="5334000"/>
            <a:ext cx="4171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LIFE CYCLE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52400"/>
            <a:ext cx="2362200" cy="233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128588"/>
            <a:ext cx="245613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2514600"/>
            <a:ext cx="2667000" cy="253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2590799"/>
            <a:ext cx="2514600" cy="243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986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5334000"/>
            <a:ext cx="26473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ROUTER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696200" cy="4495800"/>
          </a:xfrm>
        </p:spPr>
        <p:txBody>
          <a:bodyPr>
            <a:normAutofit/>
          </a:bodyPr>
          <a:lstStyle/>
          <a:p>
            <a:pPr marL="0" indent="0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0521" y="1219200"/>
            <a:ext cx="41476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36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66800" y="18288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27058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7905136" cy="357984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anose="0207040306080B030204" pitchFamily="18" charset="0"/>
              </a:rPr>
              <a:t>Minimal open source web frame work</a:t>
            </a:r>
            <a:r>
              <a:rPr lang="en-US" sz="2400" dirty="0">
                <a:latin typeface="Californian FB" panose="0207040306080B030204" pitchFamily="18" charset="0"/>
              </a:rPr>
              <a:t> </a:t>
            </a:r>
            <a:r>
              <a:rPr lang="en-US" sz="2400" dirty="0" smtClean="0">
                <a:latin typeface="Californian FB" panose="0207040306080B030204" pitchFamily="18" charset="0"/>
              </a:rPr>
              <a:t>for Node.js.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anose="0207040306080B030204" pitchFamily="18" charset="0"/>
              </a:rPr>
              <a:t>Uses MVC Concepts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anose="0207040306080B030204" pitchFamily="18" charset="0"/>
              </a:rPr>
              <a:t>Fast Access to I/O due to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fornian FB" panose="0207040306080B030204" pitchFamily="18" charset="0"/>
              </a:rPr>
              <a:t>Single threaded and asynchronous servicing the request.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29400" y="5334000"/>
            <a:ext cx="23425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82910"/>
            <a:ext cx="12287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81125" y="533400"/>
            <a:ext cx="1524000" cy="213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9725" y="53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9725" y="973705"/>
            <a:ext cx="1066800" cy="16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2125" y="9912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3075" y="1371600"/>
            <a:ext cx="800100" cy="45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Components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745533" y="1911145"/>
            <a:ext cx="800100" cy="45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User </a:t>
            </a:r>
          </a:p>
          <a:p>
            <a:pPr algn="ctr"/>
            <a:r>
              <a:rPr lang="en-US" sz="900" dirty="0" smtClean="0"/>
              <a:t>Interactions</a:t>
            </a:r>
            <a:endParaRPr lang="en-US" sz="9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05125" y="144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10125" y="533400"/>
            <a:ext cx="3076430" cy="213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38725" y="782910"/>
            <a:ext cx="914400" cy="165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91125" y="865239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Node JS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95875" y="1137477"/>
            <a:ext cx="800100" cy="45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Express </a:t>
            </a:r>
          </a:p>
          <a:p>
            <a:pPr algn="ctr"/>
            <a:r>
              <a:rPr lang="en-US" sz="900" dirty="0" smtClean="0"/>
              <a:t>Webserver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5095875" y="1662282"/>
            <a:ext cx="800100" cy="45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Server Side</a:t>
            </a:r>
            <a:endParaRPr lang="en-US" sz="900" dirty="0"/>
          </a:p>
        </p:txBody>
      </p:sp>
      <p:sp>
        <p:nvSpPr>
          <p:cNvPr id="21" name="Flowchart: Magnetic Disk 20"/>
          <p:cNvSpPr/>
          <p:nvPr/>
        </p:nvSpPr>
        <p:spPr>
          <a:xfrm rot="16369170">
            <a:off x="6633823" y="994799"/>
            <a:ext cx="774661" cy="11254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53125" y="1524000"/>
            <a:ext cx="5059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46848" y="1447800"/>
            <a:ext cx="858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Mongo DB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9925" y="10499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Get/Post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22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2" grpId="0" animBg="1"/>
      <p:bldP spid="4" grpId="0"/>
      <p:bldP spid="5" grpId="0" animBg="1"/>
      <p:bldP spid="15" grpId="0"/>
      <p:bldP spid="6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1" grpId="0" animBg="1"/>
      <p:bldP spid="29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Server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96200" cy="4495800"/>
          </a:xfrm>
        </p:spPr>
        <p:txBody>
          <a:bodyPr/>
          <a:lstStyle/>
          <a:p>
            <a:r>
              <a:rPr lang="en-US" sz="2400" i="1" u="sng" dirty="0" smtClean="0">
                <a:latin typeface="Californian FB" panose="0207040306080B030204" pitchFamily="18" charset="0"/>
              </a:rPr>
              <a:t>Express Server </a:t>
            </a:r>
            <a:r>
              <a:rPr lang="en-US" sz="2400" i="1" u="sng" dirty="0" err="1" smtClean="0">
                <a:latin typeface="Californian FB" panose="0207040306080B030204" pitchFamily="18" charset="0"/>
              </a:rPr>
              <a:t>Config</a:t>
            </a:r>
            <a:r>
              <a:rPr lang="en-US" sz="2400" i="1" u="sng" dirty="0" smtClean="0">
                <a:latin typeface="Californian FB" panose="0207040306080B030204" pitchFamily="18" charset="0"/>
              </a:rPr>
              <a:t>:</a:t>
            </a:r>
          </a:p>
          <a:p>
            <a:r>
              <a:rPr lang="en-US" sz="2400" dirty="0" err="1" smtClean="0">
                <a:latin typeface="Californian FB" panose="0207040306080B030204" pitchFamily="18" charset="0"/>
              </a:rPr>
              <a:t>app.listen</a:t>
            </a:r>
            <a:r>
              <a:rPr lang="en-US" sz="2400" dirty="0" smtClean="0">
                <a:latin typeface="Californian FB" panose="0207040306080B030204" pitchFamily="18" charset="0"/>
              </a:rPr>
              <a:t>(port, [host], [backlog], [callback]])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0163689"/>
              </p:ext>
            </p:extLst>
          </p:nvPr>
        </p:nvGraphicFramePr>
        <p:xfrm>
          <a:off x="3227439" y="3455670"/>
          <a:ext cx="4392561" cy="1573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3606"/>
                <a:gridCol w="3568955"/>
              </a:tblGrid>
              <a:tr h="168848">
                <a:tc>
                  <a:txBody>
                    <a:bodyPr/>
                    <a:lstStyle/>
                    <a:p>
                      <a:pPr algn="l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Argument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21178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port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 port number on which the server should accept incoming requests</a:t>
                      </a:r>
                    </a:p>
                  </a:txBody>
                  <a:tcPr marL="47625" marR="47625" marT="47625" marB="47625"/>
                </a:tc>
              </a:tr>
              <a:tr h="21178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Name of the domain. You need to set it when you deploy your apps to the cloud.</a:t>
                      </a:r>
                    </a:p>
                  </a:txBody>
                  <a:tcPr marL="47625" marR="47625" marT="47625" marB="47625"/>
                </a:tc>
              </a:tr>
              <a:tr h="21178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backlog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The maximum number of queued pending connections. The default is 511.</a:t>
                      </a:r>
                    </a:p>
                  </a:txBody>
                  <a:tcPr marL="47625" marR="47625" marT="47625" marB="47625"/>
                </a:tc>
              </a:tr>
              <a:tr h="21178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callback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An asynchronous function that is called when the server starts listening for requests.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729" y="1752599"/>
            <a:ext cx="4380271" cy="155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1" y="1715729"/>
            <a:ext cx="2743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822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62000"/>
            <a:ext cx="7559040" cy="4343400"/>
          </a:xfrm>
        </p:spPr>
        <p:txBody>
          <a:bodyPr>
            <a:noAutofit/>
          </a:bodyPr>
          <a:lstStyle/>
          <a:p>
            <a:r>
              <a:rPr lang="en-US" sz="2400" i="1" u="sng" dirty="0">
                <a:latin typeface="Californian FB" panose="0207040306080B030204" pitchFamily="18" charset="0"/>
              </a:rPr>
              <a:t>Express </a:t>
            </a:r>
            <a:r>
              <a:rPr lang="en-US" sz="2400" i="1" u="sng" dirty="0" smtClean="0">
                <a:latin typeface="Californian FB" panose="0207040306080B030204" pitchFamily="18" charset="0"/>
              </a:rPr>
              <a:t>HTTP </a:t>
            </a:r>
            <a:r>
              <a:rPr lang="en-US" sz="2400" i="1" u="sng" dirty="0" err="1" smtClean="0">
                <a:latin typeface="Californian FB" panose="0207040306080B030204" pitchFamily="18" charset="0"/>
              </a:rPr>
              <a:t>Config</a:t>
            </a:r>
            <a:r>
              <a:rPr lang="en-US" sz="2400" i="1" u="sng" dirty="0" smtClean="0">
                <a:latin typeface="Californian FB" panose="0207040306080B030204" pitchFamily="18" charset="0"/>
              </a:rPr>
              <a:t>:</a:t>
            </a:r>
          </a:p>
          <a:p>
            <a:r>
              <a:rPr lang="en-US" sz="2400" dirty="0" err="1">
                <a:latin typeface="Californian FB" panose="0207040306080B030204" pitchFamily="18" charset="0"/>
              </a:rPr>
              <a:t>app.METHOD</a:t>
            </a:r>
            <a:r>
              <a:rPr lang="en-US" sz="2400" dirty="0">
                <a:latin typeface="Californian FB" panose="0207040306080B030204" pitchFamily="18" charset="0"/>
              </a:rPr>
              <a:t>(PATH, HANDLER)</a:t>
            </a:r>
          </a:p>
          <a:p>
            <a:endParaRPr lang="en-US" sz="2400" dirty="0" smtClean="0">
              <a:latin typeface="Californian FB" panose="0207040306080B030204" pitchFamily="18" charset="0"/>
            </a:endParaRPr>
          </a:p>
          <a:p>
            <a:endParaRPr lang="en-US" sz="2400" dirty="0" smtClean="0">
              <a:latin typeface="Californian FB" panose="0207040306080B030204" pitchFamily="18" charset="0"/>
            </a:endParaRPr>
          </a:p>
          <a:p>
            <a:endParaRPr lang="en-US" dirty="0" smtClean="0">
              <a:latin typeface="Californian FB" panose="0207040306080B030204" pitchFamily="18" charset="0"/>
            </a:endParaRPr>
          </a:p>
          <a:p>
            <a:endParaRPr lang="en-US" dirty="0" smtClean="0">
              <a:latin typeface="Californian FB" panose="0207040306080B030204" pitchFamily="18" charset="0"/>
            </a:endParaRPr>
          </a:p>
          <a:p>
            <a:endParaRPr lang="en-US" dirty="0" smtClean="0">
              <a:latin typeface="Californian FB" panose="0207040306080B030204" pitchFamily="18" charset="0"/>
            </a:endParaRPr>
          </a:p>
          <a:p>
            <a:pPr marL="914400" indent="-574675"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400" dirty="0" smtClean="0">
                <a:latin typeface="Californian FB" panose="0207040306080B030204" pitchFamily="18" charset="0"/>
              </a:rPr>
              <a:t>METHOD (get</a:t>
            </a:r>
            <a:r>
              <a:rPr lang="en-US" sz="1400" dirty="0">
                <a:latin typeface="Californian FB" panose="0207040306080B030204" pitchFamily="18" charset="0"/>
              </a:rPr>
              <a:t>, set, put, delete). An alternate method </a:t>
            </a:r>
            <a:r>
              <a:rPr lang="en-US" sz="1400" dirty="0" smtClean="0">
                <a:latin typeface="Californian FB" panose="0207040306080B030204" pitchFamily="18" charset="0"/>
              </a:rPr>
              <a:t>called </a:t>
            </a:r>
            <a:r>
              <a:rPr lang="en-US" sz="1400" dirty="0">
                <a:latin typeface="Californian FB" panose="0207040306080B030204" pitchFamily="18" charset="0"/>
              </a:rPr>
              <a:t>all exists that executes independent of the </a:t>
            </a:r>
            <a:r>
              <a:rPr lang="en-US" sz="1400" dirty="0" smtClean="0">
                <a:latin typeface="Californian FB" panose="0207040306080B030204" pitchFamily="18" charset="0"/>
              </a:rPr>
              <a:t>request </a:t>
            </a:r>
            <a:r>
              <a:rPr lang="en-US" sz="1400" dirty="0">
                <a:latin typeface="Californian FB" panose="0207040306080B030204" pitchFamily="18" charset="0"/>
              </a:rPr>
              <a:t>type.</a:t>
            </a:r>
          </a:p>
          <a:p>
            <a:pPr indent="-3175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alifornian FB" panose="0207040306080B030204" pitchFamily="18" charset="0"/>
              </a:rPr>
              <a:t>	Path </a:t>
            </a:r>
            <a:r>
              <a:rPr lang="en-US" sz="1400" dirty="0">
                <a:latin typeface="Californian FB" panose="0207040306080B030204" pitchFamily="18" charset="0"/>
              </a:rPr>
              <a:t>is the route at which the request will run.</a:t>
            </a:r>
          </a:p>
          <a:p>
            <a:pPr marL="398463" indent="-58738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alifornian FB" panose="0207040306080B030204" pitchFamily="18" charset="0"/>
              </a:rPr>
              <a:t>	Handler </a:t>
            </a:r>
            <a:r>
              <a:rPr lang="en-US" sz="1400" dirty="0">
                <a:latin typeface="Californian FB" panose="0207040306080B030204" pitchFamily="18" charset="0"/>
              </a:rPr>
              <a:t>is a callback function that executes when a matching request </a:t>
            </a:r>
            <a:r>
              <a:rPr lang="en-US" sz="1400" dirty="0" smtClean="0">
                <a:latin typeface="Californian FB" panose="0207040306080B030204" pitchFamily="18" charset="0"/>
              </a:rPr>
              <a:t>type </a:t>
            </a:r>
            <a:r>
              <a:rPr lang="en-US" sz="1400" dirty="0">
                <a:latin typeface="Californian FB" panose="0207040306080B030204" pitchFamily="18" charset="0"/>
              </a:rPr>
              <a:t>is </a:t>
            </a:r>
            <a:r>
              <a:rPr lang="en-US" sz="1400" dirty="0" smtClean="0">
                <a:latin typeface="Californian FB" panose="0207040306080B030204" pitchFamily="18" charset="0"/>
              </a:rPr>
              <a:t>	found </a:t>
            </a:r>
            <a:r>
              <a:rPr lang="en-US" sz="1400" dirty="0">
                <a:latin typeface="Californian FB" panose="0207040306080B030204" pitchFamily="18" charset="0"/>
              </a:rPr>
              <a:t>on the relevant route</a:t>
            </a:r>
            <a:r>
              <a:rPr lang="en-US" sz="1400" dirty="0" smtClean="0">
                <a:latin typeface="Californian FB" panose="0207040306080B030204" pitchFamily="18" charset="0"/>
              </a:rPr>
              <a:t>.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p617175\Desktop\9451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HTTP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62000" y="457200"/>
            <a:ext cx="7696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952625"/>
            <a:ext cx="6191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47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641754" y="762000"/>
            <a:ext cx="3400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41754" y="1959077"/>
            <a:ext cx="3581400" cy="2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02811" y="152400"/>
            <a:ext cx="2678068" cy="2743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022" y="3200400"/>
            <a:ext cx="8541177" cy="4267200"/>
          </a:xfrm>
        </p:spPr>
        <p:txBody>
          <a:bodyPr>
            <a:noAutofit/>
          </a:bodyPr>
          <a:lstStyle/>
          <a:p>
            <a:pPr marL="0" indent="0"/>
            <a:r>
              <a:rPr lang="en-US" sz="2200" dirty="0" smtClean="0">
                <a:latin typeface="Californian FB" panose="0207040306080B030204" pitchFamily="18" charset="0"/>
              </a:rPr>
              <a:t>Functions that are invoked before request handler is made.</a:t>
            </a:r>
          </a:p>
          <a:p>
            <a:pPr marL="0" indent="0"/>
            <a:r>
              <a:rPr lang="en-US" sz="2200" dirty="0" err="1">
                <a:latin typeface="Californian FB" panose="0207040306080B030204" pitchFamily="18" charset="0"/>
              </a:rPr>
              <a:t>app.use</a:t>
            </a:r>
            <a:r>
              <a:rPr lang="en-US" sz="2200" dirty="0">
                <a:latin typeface="Californian FB" panose="0207040306080B030204" pitchFamily="18" charset="0"/>
              </a:rPr>
              <a:t>(function(</a:t>
            </a:r>
            <a:r>
              <a:rPr lang="en-US" sz="2200" dirty="0" err="1">
                <a:latin typeface="Californian FB" panose="0207040306080B030204" pitchFamily="18" charset="0"/>
              </a:rPr>
              <a:t>req</a:t>
            </a:r>
            <a:r>
              <a:rPr lang="en-US" sz="2200" dirty="0">
                <a:latin typeface="Californian FB" panose="0207040306080B030204" pitchFamily="18" charset="0"/>
              </a:rPr>
              <a:t>, res, next</a:t>
            </a:r>
            <a:r>
              <a:rPr lang="en-US" sz="2200" dirty="0" smtClean="0">
                <a:latin typeface="Californian FB" panose="0207040306080B030204" pitchFamily="18" charset="0"/>
              </a:rPr>
              <a:t>){});</a:t>
            </a:r>
          </a:p>
          <a:p>
            <a:pPr marL="0" indent="0"/>
            <a:r>
              <a:rPr lang="en-US" sz="2200" dirty="0" err="1" smtClean="0">
                <a:latin typeface="Californian FB" panose="0207040306080B030204" pitchFamily="18" charset="0"/>
              </a:rPr>
              <a:t>app.post</a:t>
            </a:r>
            <a:r>
              <a:rPr lang="en-US" sz="2200" dirty="0" smtClean="0">
                <a:latin typeface="Californian FB" panose="0207040306080B030204" pitchFamily="18" charset="0"/>
              </a:rPr>
              <a:t>(‘/upload’,</a:t>
            </a:r>
            <a:r>
              <a:rPr lang="en-US" sz="2200" dirty="0" err="1" smtClean="0">
                <a:latin typeface="Californian FB" panose="0207040306080B030204" pitchFamily="18" charset="0"/>
              </a:rPr>
              <a:t>auth.isAuthenticated</a:t>
            </a:r>
            <a:r>
              <a:rPr lang="en-US" sz="2200" dirty="0" smtClean="0">
                <a:latin typeface="Californian FB" panose="0207040306080B030204" pitchFamily="18" charset="0"/>
              </a:rPr>
              <a:t>(),</a:t>
            </a:r>
            <a:r>
              <a:rPr lang="en-US" sz="2200" dirty="0" err="1" smtClean="0">
                <a:latin typeface="Californian FB" panose="0207040306080B030204" pitchFamily="18" charset="0"/>
              </a:rPr>
              <a:t>Controller.upload</a:t>
            </a:r>
            <a:r>
              <a:rPr lang="en-US" sz="2200" dirty="0" smtClean="0">
                <a:latin typeface="Californian FB" panose="0207040306080B030204" pitchFamily="18" charset="0"/>
              </a:rPr>
              <a:t>)</a:t>
            </a:r>
            <a:endParaRPr lang="en-US" sz="2200" dirty="0">
              <a:latin typeface="Californian FB" panose="0207040306080B0302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MIDDLE WARE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5" name="Rectangle 14"/>
          <p:cNvSpPr/>
          <p:nvPr/>
        </p:nvSpPr>
        <p:spPr>
          <a:xfrm>
            <a:off x="381000" y="271616"/>
            <a:ext cx="2260754" cy="8553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Request is received by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1501877"/>
            <a:ext cx="2260754" cy="914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Response</a:t>
            </a:r>
            <a:r>
              <a:rPr lang="en-US" sz="16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object after middleware processing is sent to client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63366" y="1524000"/>
            <a:ext cx="2220868" cy="7865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Middleware</a:t>
            </a:r>
          </a:p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 execute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1411" y="390525"/>
            <a:ext cx="2220868" cy="7429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Middleware</a:t>
            </a:r>
          </a:p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 execute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81822" y="271615"/>
            <a:ext cx="1817732" cy="212318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Express</a:t>
            </a:r>
          </a:p>
          <a:p>
            <a:pPr algn="ctr"/>
            <a:r>
              <a:rPr lang="en-US" sz="12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Route handler</a:t>
            </a:r>
          </a:p>
        </p:txBody>
      </p:sp>
    </p:spTree>
    <p:extLst>
      <p:ext uri="{BB962C8B-B14F-4D97-AF65-F5344CB8AC3E}">
        <p14:creationId xmlns="" xmlns:p14="http://schemas.microsoft.com/office/powerpoint/2010/main" val="34680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525806"/>
            <a:ext cx="8334230" cy="4267200"/>
          </a:xfrm>
        </p:spPr>
        <p:txBody>
          <a:bodyPr>
            <a:noAutofit/>
          </a:bodyPr>
          <a:lstStyle/>
          <a:p>
            <a:pPr marL="0" indent="0"/>
            <a:r>
              <a:rPr lang="en-US" sz="2000" i="1" u="sng" dirty="0">
                <a:latin typeface="Californian FB" panose="0207040306080B030204" pitchFamily="18" charset="0"/>
              </a:rPr>
              <a:t>Express 3</a:t>
            </a:r>
            <a:r>
              <a:rPr lang="en-US" sz="2000" i="1" u="sng" dirty="0" smtClean="0">
                <a:latin typeface="Californian FB" panose="0207040306080B030204" pitchFamily="18" charset="0"/>
              </a:rPr>
              <a:t>.Example:</a:t>
            </a:r>
            <a:endParaRPr lang="en-US" sz="2200" dirty="0" smtClean="0">
              <a:latin typeface="Californian FB" panose="0207040306080B030204" pitchFamily="18" charset="0"/>
            </a:endParaRPr>
          </a:p>
          <a:p>
            <a:pPr marL="0" indent="0"/>
            <a:r>
              <a:rPr lang="en-US" sz="2200" dirty="0" smtClean="0">
                <a:latin typeface="Californian FB" panose="0207040306080B030204" pitchFamily="18" charset="0"/>
              </a:rPr>
              <a:t/>
            </a:r>
            <a:br>
              <a:rPr lang="en-US" sz="2200" dirty="0" smtClean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MIDDLE WARE EXAMPLE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2624"/>
            <a:ext cx="7074582" cy="281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360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772400" cy="44958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Californian FB" panose="0207040306080B030204" pitchFamily="18" charset="0"/>
              </a:rPr>
              <a:t>BODY-PARSER</a:t>
            </a:r>
          </a:p>
          <a:p>
            <a:pPr marL="3175" indent="-3175"/>
            <a:r>
              <a:rPr lang="en-US" sz="2200" dirty="0" smtClean="0">
                <a:latin typeface="Californian FB" panose="0207040306080B030204" pitchFamily="18" charset="0"/>
              </a:rPr>
              <a:t>parses </a:t>
            </a:r>
            <a:r>
              <a:rPr lang="en-US" sz="2200" dirty="0">
                <a:latin typeface="Californian FB" panose="0207040306080B030204" pitchFamily="18" charset="0"/>
              </a:rPr>
              <a:t>the body of requests which have </a:t>
            </a:r>
            <a:r>
              <a:rPr lang="en-US" sz="2200" dirty="0" smtClean="0">
                <a:latin typeface="Californian FB" panose="0207040306080B030204" pitchFamily="18" charset="0"/>
              </a:rPr>
              <a:t>payloads attached to them</a:t>
            </a:r>
            <a:r>
              <a:rPr lang="en-US" sz="2200" dirty="0">
                <a:latin typeface="Californian FB" panose="0207040306080B030204" pitchFamily="18" charset="0"/>
              </a:rPr>
              <a:t>. </a:t>
            </a:r>
            <a:endParaRPr lang="en-US" sz="2200" dirty="0" smtClean="0">
              <a:latin typeface="Californian FB" panose="0207040306080B030204" pitchFamily="18" charset="0"/>
            </a:endParaRPr>
          </a:p>
          <a:p>
            <a:pPr indent="-3175"/>
            <a:endParaRPr lang="en-US" sz="2200" dirty="0">
              <a:latin typeface="Californian FB" panose="0207040306080B030204" pitchFamily="18" charset="0"/>
            </a:endParaRPr>
          </a:p>
          <a:p>
            <a:pPr indent="-3175"/>
            <a:endParaRPr lang="en-US" sz="2200" dirty="0">
              <a:latin typeface="Californian FB" panose="0207040306080B030204" pitchFamily="18" charset="0"/>
            </a:endParaRPr>
          </a:p>
          <a:p>
            <a:r>
              <a:rPr lang="en-US" sz="2200" dirty="0" smtClean="0">
                <a:latin typeface="Californian FB" panose="0207040306080B030204" pitchFamily="18" charset="0"/>
              </a:rPr>
              <a:t/>
            </a:r>
            <a:br>
              <a:rPr lang="en-US" sz="2200" dirty="0" smtClean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THIRD PARTY MIDDLE WARE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64748"/>
            <a:ext cx="7337759" cy="156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33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5334000"/>
            <a:ext cx="27997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696200" cy="4495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i="1" dirty="0" smtClean="0">
              <a:latin typeface="Californian FB" panose="0207040306080B0302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i="1" dirty="0" err="1" smtClean="0">
                <a:latin typeface="Californian FB" panose="0207040306080B030204" pitchFamily="18" charset="0"/>
              </a:rPr>
              <a:t>Vinod</a:t>
            </a:r>
            <a:r>
              <a:rPr lang="en-US" sz="2400" i="1" dirty="0" smtClean="0">
                <a:latin typeface="Californian FB" panose="0207040306080B030204" pitchFamily="18" charset="0"/>
              </a:rPr>
              <a:t> Nagaraj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>
                <a:latin typeface="Californian FB" panose="0207040306080B030204" pitchFamily="18" charset="0"/>
              </a:rPr>
              <a:t>Employer: Cognizant</a:t>
            </a:r>
            <a:endParaRPr lang="en-US" sz="2400" i="1" dirty="0" smtClean="0">
              <a:latin typeface="Californian FB" panose="0207040306080B030204" pitchFamily="18" charset="0"/>
              <a:hlinkClick r:id="rId2"/>
            </a:endParaRPr>
          </a:p>
          <a:p>
            <a:pPr>
              <a:buFont typeface="Wingdings" pitchFamily="2" charset="2"/>
              <a:buChar char="ü"/>
            </a:pPr>
            <a:r>
              <a:rPr lang="en-US" sz="2400" i="1" dirty="0" smtClean="0">
                <a:latin typeface="Californian FB" panose="0207040306080B030204" pitchFamily="18" charset="0"/>
              </a:rPr>
              <a:t>Technical Skill: </a:t>
            </a:r>
            <a:r>
              <a:rPr lang="en-US" sz="2400" i="1" dirty="0" err="1" smtClean="0">
                <a:latin typeface="Californian FB" panose="0207040306080B030204" pitchFamily="18" charset="0"/>
              </a:rPr>
              <a:t>React,Javascript,Java,Spring</a:t>
            </a:r>
            <a:r>
              <a:rPr lang="en-US" sz="2400" i="1" dirty="0" smtClean="0">
                <a:latin typeface="Californian FB" panose="0207040306080B030204" pitchFamily="18" charset="0"/>
              </a:rPr>
              <a:t> MVC</a:t>
            </a:r>
            <a:endParaRPr lang="en-US" sz="2400" i="1" dirty="0" smtClean="0">
              <a:latin typeface="Californian FB" panose="0207040306080B030204" pitchFamily="18" charset="0"/>
              <a:hlinkClick r:id="rId2"/>
            </a:endParaRPr>
          </a:p>
          <a:p>
            <a:pPr>
              <a:buFont typeface="Wingdings" pitchFamily="2" charset="2"/>
              <a:buChar char="ü"/>
            </a:pPr>
            <a:r>
              <a:rPr lang="en-US" sz="2400" i="1" dirty="0" smtClean="0">
                <a:latin typeface="Californian FB" panose="0207040306080B030204" pitchFamily="18" charset="0"/>
              </a:rPr>
              <a:t>Gmail:vinodnlee@gmail.com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err="1" smtClean="0">
                <a:latin typeface="Californian FB" panose="0207040306080B030204" pitchFamily="18" charset="0"/>
              </a:rPr>
              <a:t>Git</a:t>
            </a:r>
            <a:r>
              <a:rPr lang="en-US" sz="2400" i="1" dirty="0" smtClean="0">
                <a:latin typeface="Californian FB" panose="0207040306080B030204" pitchFamily="18" charset="0"/>
              </a:rPr>
              <a:t> Account: </a:t>
            </a:r>
            <a:r>
              <a:rPr lang="en-US" sz="2400" i="1" dirty="0" smtClean="0">
                <a:latin typeface="Californian FB" panose="0207040306080B030204" pitchFamily="18" charset="0"/>
                <a:hlinkClick r:id="rId3"/>
              </a:rPr>
              <a:t>https://github.com/vinodnlee</a:t>
            </a:r>
            <a:endParaRPr lang="en-US" sz="2400" i="1" dirty="0" smtClean="0">
              <a:latin typeface="Californian FB" panose="0207040306080B030204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p617175\Desktop\94518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3818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772400" cy="42672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Californian FB" panose="0207040306080B030204" pitchFamily="18" charset="0"/>
              </a:rPr>
              <a:t>COOKIE-PARSER</a:t>
            </a:r>
            <a:endParaRPr lang="en-US" sz="2200" dirty="0">
              <a:latin typeface="Californian FB" panose="0207040306080B030204" pitchFamily="18" charset="0"/>
            </a:endParaRPr>
          </a:p>
          <a:p>
            <a:pPr marL="3175" indent="-3175" algn="just"/>
            <a:r>
              <a:rPr lang="en-US" sz="2200" dirty="0" smtClean="0">
                <a:latin typeface="Californian FB" panose="0207040306080B030204" pitchFamily="18" charset="0"/>
              </a:rPr>
              <a:t>parses cookies attached to the client request object</a:t>
            </a:r>
          </a:p>
          <a:p>
            <a:r>
              <a:rPr lang="en-US" sz="2200" dirty="0" smtClean="0">
                <a:latin typeface="Californian FB" panose="0207040306080B030204" pitchFamily="18" charset="0"/>
              </a:rPr>
              <a:t/>
            </a:r>
            <a:br>
              <a:rPr lang="en-US" sz="2200" dirty="0" smtClean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Cookie Parser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7600" cy="198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369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8729" y="504912"/>
            <a:ext cx="3452271" cy="4267200"/>
          </a:xfrm>
        </p:spPr>
        <p:txBody>
          <a:bodyPr>
            <a:noAutofit/>
          </a:bodyPr>
          <a:lstStyle/>
          <a:p>
            <a:pPr marL="0" indent="0" algn="just"/>
            <a:r>
              <a:rPr lang="en-US" sz="2200" dirty="0">
                <a:latin typeface="Californian FB" panose="0207040306080B030204" pitchFamily="18" charset="0"/>
              </a:rPr>
              <a:t>HTTP is stateless, in order to associate a request to any other request, </a:t>
            </a:r>
            <a:r>
              <a:rPr lang="en-US" sz="2200" dirty="0" smtClean="0">
                <a:latin typeface="Californian FB" panose="0207040306080B030204" pitchFamily="18" charset="0"/>
              </a:rPr>
              <a:t>need to store </a:t>
            </a:r>
            <a:r>
              <a:rPr lang="en-US" sz="2200" dirty="0">
                <a:latin typeface="Californian FB" panose="0207040306080B030204" pitchFamily="18" charset="0"/>
              </a:rPr>
              <a:t>user data between HTTP requests</a:t>
            </a:r>
            <a:r>
              <a:rPr lang="en-US" sz="2200" dirty="0" smtClean="0">
                <a:latin typeface="Californian FB" panose="0207040306080B030204" pitchFamily="18" charset="0"/>
              </a:rPr>
              <a:t>. </a:t>
            </a:r>
            <a:endParaRPr lang="en-US" sz="2200" dirty="0">
              <a:latin typeface="Californian FB" panose="0207040306080B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fornian FB" panose="0207040306080B030204" pitchFamily="18" charset="0"/>
              </a:rPr>
              <a:t>creating </a:t>
            </a:r>
            <a:r>
              <a:rPr lang="en-US" sz="2200" dirty="0">
                <a:latin typeface="Californian FB" panose="0207040306080B030204" pitchFamily="18" charset="0"/>
              </a:rPr>
              <a:t>the session, </a:t>
            </a:r>
            <a:endParaRPr lang="en-US" sz="2200" dirty="0" smtClean="0">
              <a:latin typeface="Californian FB" panose="0207040306080B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fornian FB" panose="0207040306080B030204" pitchFamily="18" charset="0"/>
              </a:rPr>
              <a:t>setting </a:t>
            </a:r>
            <a:r>
              <a:rPr lang="en-US" sz="2200" dirty="0">
                <a:latin typeface="Californian FB" panose="0207040306080B030204" pitchFamily="18" charset="0"/>
              </a:rPr>
              <a:t>the session </a:t>
            </a:r>
            <a:r>
              <a:rPr lang="en-US" sz="2200" dirty="0" smtClean="0">
                <a:latin typeface="Californian FB" panose="0207040306080B030204" pitchFamily="18" charset="0"/>
              </a:rPr>
              <a:t>cookie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fornian FB" panose="0207040306080B030204" pitchFamily="18" charset="0"/>
              </a:rPr>
              <a:t>creating </a:t>
            </a:r>
            <a:r>
              <a:rPr lang="en-US" sz="2200" dirty="0">
                <a:latin typeface="Californian FB" panose="0207040306080B030204" pitchFamily="18" charset="0"/>
              </a:rPr>
              <a:t>the session object in </a:t>
            </a:r>
            <a:r>
              <a:rPr lang="en-US" sz="2200" dirty="0" err="1">
                <a:latin typeface="Californian FB" panose="0207040306080B030204" pitchFamily="18" charset="0"/>
              </a:rPr>
              <a:t>req</a:t>
            </a:r>
            <a:r>
              <a:rPr lang="en-US" sz="2200" dirty="0">
                <a:latin typeface="Californian FB" panose="0207040306080B030204" pitchFamily="18" charset="0"/>
              </a:rPr>
              <a:t> object.</a:t>
            </a:r>
          </a:p>
          <a:p>
            <a:pPr marL="0" indent="0"/>
            <a:r>
              <a:rPr lang="en-US" sz="2400" b="0" dirty="0"/>
              <a:t/>
            </a:r>
            <a:br>
              <a:rPr lang="en-US" sz="2400" b="0" dirty="0"/>
            </a:br>
            <a:endParaRPr lang="en-US" sz="2400" b="0" dirty="0"/>
          </a:p>
          <a:p>
            <a:r>
              <a:rPr lang="en-US" sz="2200" dirty="0" smtClean="0">
                <a:latin typeface="Californian FB" panose="0207040306080B030204" pitchFamily="18" charset="0"/>
              </a:rPr>
              <a:t/>
            </a:r>
            <a:br>
              <a:rPr lang="en-US" sz="2200" dirty="0" smtClean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THIRD PARTY Express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35" y="2286000"/>
            <a:ext cx="4876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301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Routing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248400" cy="362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4183559"/>
            <a:ext cx="79051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sz="2200" b="1" dirty="0">
                <a:latin typeface="Californian FB" panose="0207040306080B030204" pitchFamily="18" charset="0"/>
              </a:rPr>
              <a:t>Routes" to forward the supported requests </a:t>
            </a:r>
            <a:r>
              <a:rPr lang="en-US" sz="2200" b="1" dirty="0" smtClean="0">
                <a:latin typeface="Californian FB" panose="0207040306080B030204" pitchFamily="18" charset="0"/>
              </a:rPr>
              <a:t>to </a:t>
            </a:r>
            <a:r>
              <a:rPr lang="en-US" sz="2200" b="1" dirty="0">
                <a:latin typeface="Californian FB" panose="0207040306080B030204" pitchFamily="18" charset="0"/>
              </a:rPr>
              <a:t>the appropriate controller functions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75608"/>
            <a:ext cx="3985632" cy="231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34" y="3019886"/>
            <a:ext cx="3228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5623"/>
            <a:ext cx="2552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798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66800" y="18288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27058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306" y="567593"/>
            <a:ext cx="76421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fornian FB" panose="0207040306080B030204" pitchFamily="18" charset="0"/>
              </a:rPr>
              <a:t>Mongoose is used for document Modeling in Node </a:t>
            </a:r>
            <a:r>
              <a:rPr lang="en-US" sz="2200" b="1" dirty="0" smtClean="0">
                <a:latin typeface="Californian FB" panose="0207040306080B030204" pitchFamily="18" charset="0"/>
              </a:rPr>
              <a:t>interacting with Mongo DB.</a:t>
            </a:r>
          </a:p>
          <a:p>
            <a:endParaRPr lang="en-US" sz="2200" b="1" dirty="0">
              <a:latin typeface="Californian FB" panose="0207040306080B030204" pitchFamily="18" charset="0"/>
            </a:endParaRPr>
          </a:p>
          <a:p>
            <a:r>
              <a:rPr lang="en-US" sz="2200" b="1" i="1" u="sng" dirty="0" smtClean="0">
                <a:latin typeface="Californian FB" panose="0207040306080B030204" pitchFamily="18" charset="0"/>
              </a:rPr>
              <a:t>Establish connection to mongo DB:</a:t>
            </a:r>
          </a:p>
          <a:p>
            <a:endParaRPr lang="en-US" sz="2200" b="1" dirty="0">
              <a:latin typeface="Californian FB" panose="0207040306080B030204" pitchFamily="18" charset="0"/>
            </a:endParaRPr>
          </a:p>
          <a:p>
            <a:endParaRPr lang="en-US" sz="2200" b="1" dirty="0">
              <a:latin typeface="Californian FB" panose="0207040306080B030204" pitchFamily="18" charset="0"/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9" y="2367399"/>
            <a:ext cx="7986990" cy="83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655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 MODEL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076" y="381000"/>
            <a:ext cx="80231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u="sng" dirty="0" smtClean="0">
                <a:latin typeface="Californian FB" panose="0207040306080B030204" pitchFamily="18" charset="0"/>
              </a:rPr>
              <a:t>Create a Model:</a:t>
            </a: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Two step process:</a:t>
            </a:r>
          </a:p>
          <a:p>
            <a:r>
              <a:rPr lang="en-US" sz="2200" b="1" dirty="0">
                <a:latin typeface="Californian FB" panose="0207040306080B030204" pitchFamily="18" charset="0"/>
              </a:rPr>
              <a:t>	</a:t>
            </a:r>
            <a:r>
              <a:rPr lang="en-US" sz="2200" b="1" i="1" dirty="0" smtClean="0">
                <a:latin typeface="Californian FB" panose="0207040306080B030204" pitchFamily="18" charset="0"/>
              </a:rPr>
              <a:t>1. </a:t>
            </a:r>
            <a:r>
              <a:rPr lang="en-US" sz="2200" b="1" i="1" dirty="0">
                <a:latin typeface="Californian FB" panose="0207040306080B030204" pitchFamily="18" charset="0"/>
              </a:rPr>
              <a:t>C</a:t>
            </a:r>
            <a:r>
              <a:rPr lang="en-US" sz="2200" b="1" i="1" dirty="0" smtClean="0">
                <a:latin typeface="Californian FB" panose="0207040306080B030204" pitchFamily="18" charset="0"/>
              </a:rPr>
              <a:t>reate schema</a:t>
            </a:r>
            <a:endParaRPr lang="en-US" sz="2200" b="1" i="1" dirty="0">
              <a:latin typeface="Californian FB" panose="0207040306080B030204" pitchFamily="18" charset="0"/>
            </a:endParaRP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	</a:t>
            </a: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	</a:t>
            </a:r>
          </a:p>
          <a:p>
            <a:endParaRPr lang="en-US" sz="2200" b="1" i="1" dirty="0">
              <a:latin typeface="Californian FB" panose="0207040306080B030204" pitchFamily="18" charset="0"/>
            </a:endParaRPr>
          </a:p>
          <a:p>
            <a:endParaRPr lang="en-US" sz="2200" b="1" i="1" dirty="0" smtClean="0">
              <a:latin typeface="Californian FB" panose="0207040306080B030204" pitchFamily="18" charset="0"/>
            </a:endParaRPr>
          </a:p>
          <a:p>
            <a:r>
              <a:rPr lang="en-US" sz="2200" b="1" i="1" dirty="0" smtClean="0">
                <a:latin typeface="Californian FB" panose="0207040306080B030204" pitchFamily="18" charset="0"/>
              </a:rPr>
              <a:t>	</a:t>
            </a:r>
          </a:p>
          <a:p>
            <a:r>
              <a:rPr lang="en-US" sz="2200" b="1" i="1" dirty="0">
                <a:latin typeface="Californian FB" panose="0207040306080B030204" pitchFamily="18" charset="0"/>
              </a:rPr>
              <a:t>	</a:t>
            </a:r>
            <a:r>
              <a:rPr lang="en-US" sz="2200" b="1" i="1" dirty="0" smtClean="0">
                <a:latin typeface="Californian FB" panose="0207040306080B030204" pitchFamily="18" charset="0"/>
              </a:rPr>
              <a:t>2. Assign schema to model  </a:t>
            </a:r>
            <a:r>
              <a:rPr lang="en-US" sz="2200" b="1" dirty="0" smtClean="0">
                <a:latin typeface="Californian FB" panose="0207040306080B030204" pitchFamily="18" charset="0"/>
              </a:rPr>
              <a:t>	</a:t>
            </a: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		</a:t>
            </a:r>
            <a:endParaRPr lang="en-US" sz="2200" b="1" dirty="0">
              <a:latin typeface="Californian FB" panose="0207040306080B030204" pitchFamily="18" charset="0"/>
            </a:endParaRPr>
          </a:p>
          <a:p>
            <a:endParaRPr lang="en-US" sz="2200" b="1" dirty="0" smtClean="0">
              <a:latin typeface="Californian FB" panose="0207040306080B030204" pitchFamily="18" charset="0"/>
            </a:endParaRP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The </a:t>
            </a:r>
            <a:r>
              <a:rPr lang="en-US" sz="2200" b="1" dirty="0">
                <a:latin typeface="Californian FB" panose="0207040306080B030204" pitchFamily="18" charset="0"/>
              </a:rPr>
              <a:t>above code defines the schema for a person and is used to create a mongoose Model Person.</a:t>
            </a:r>
          </a:p>
          <a:p>
            <a:endParaRPr lang="en-US" sz="2200" b="1" dirty="0">
              <a:latin typeface="Californian FB" panose="0207040306080B030204" pitchFamily="18" charset="0"/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22" y="1600200"/>
            <a:ext cx="494283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533775"/>
            <a:ext cx="4981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017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 SAVE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076" y="381000"/>
            <a:ext cx="80231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u="sng" dirty="0" smtClean="0">
                <a:latin typeface="Californian FB" panose="0207040306080B030204" pitchFamily="18" charset="0"/>
              </a:rPr>
              <a:t>Saving documents in DB</a:t>
            </a:r>
            <a:endParaRPr lang="en-US" sz="2200" b="1" i="1" u="sng" dirty="0">
              <a:latin typeface="Californian FB" panose="0207040306080B030204" pitchFamily="18" charset="0"/>
            </a:endParaRPr>
          </a:p>
          <a:p>
            <a:endParaRPr lang="en-US" sz="2200" b="1" dirty="0" smtClean="0">
              <a:latin typeface="Californian FB" panose="0207040306080B030204" pitchFamily="18" charset="0"/>
            </a:endParaRP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save</a:t>
            </a:r>
            <a:r>
              <a:rPr lang="en-US" sz="2200" b="1" dirty="0">
                <a:latin typeface="Californian FB" panose="0207040306080B030204" pitchFamily="18" charset="0"/>
              </a:rPr>
              <a:t>() </a:t>
            </a:r>
            <a:r>
              <a:rPr lang="en-US" sz="2200" b="1" dirty="0" smtClean="0">
                <a:latin typeface="Californian FB" panose="0207040306080B030204" pitchFamily="18" charset="0"/>
              </a:rPr>
              <a:t>function </a:t>
            </a:r>
            <a:r>
              <a:rPr lang="en-US" sz="2200" b="1" dirty="0">
                <a:latin typeface="Californian FB" panose="0207040306080B030204" pitchFamily="18" charset="0"/>
              </a:rPr>
              <a:t>accepts a callback as </a:t>
            </a:r>
            <a:r>
              <a:rPr lang="en-US" sz="2200" b="1" dirty="0" smtClean="0">
                <a:latin typeface="Californian FB" panose="0207040306080B030204" pitchFamily="18" charset="0"/>
              </a:rPr>
              <a:t>argument, This </a:t>
            </a:r>
            <a:r>
              <a:rPr lang="en-US" sz="2200" b="1" dirty="0">
                <a:latin typeface="Californian FB" panose="0207040306080B030204" pitchFamily="18" charset="0"/>
              </a:rPr>
              <a:t>callback has 2 arguments, error and response</a:t>
            </a:r>
            <a:endParaRPr lang="en-US" sz="2200" b="1" dirty="0" smtClean="0">
              <a:latin typeface="Californian FB" panose="0207040306080B030204" pitchFamily="18" charset="0"/>
            </a:endParaRPr>
          </a:p>
          <a:p>
            <a:endParaRPr lang="en-US" sz="2200" b="1" dirty="0" smtClean="0">
              <a:latin typeface="Californian FB" panose="0207040306080B030204" pitchFamily="18" charset="0"/>
            </a:endParaRP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Example</a:t>
            </a:r>
          </a:p>
          <a:p>
            <a:endParaRPr lang="en-US" sz="2200" b="1" dirty="0">
              <a:latin typeface="Californian FB" panose="0207040306080B030204" pitchFamily="18" charset="0"/>
            </a:endParaRPr>
          </a:p>
          <a:p>
            <a:endParaRPr lang="en-US" dirty="0"/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75211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4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  RETRIEVING  DOCUMENTS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076" y="381000"/>
            <a:ext cx="83279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alifornian FB" panose="0207040306080B030204" pitchFamily="18" charset="0"/>
              </a:rPr>
              <a:t>Model.find</a:t>
            </a:r>
            <a:r>
              <a:rPr lang="en-US" sz="2200" b="1" dirty="0">
                <a:latin typeface="Californian FB" panose="0207040306080B030204" pitchFamily="18" charset="0"/>
              </a:rPr>
              <a:t>(conditions, callback)</a:t>
            </a:r>
          </a:p>
          <a:p>
            <a:r>
              <a:rPr lang="en-US" sz="2200" b="1" dirty="0" err="1">
                <a:latin typeface="Californian FB" panose="0207040306080B030204" pitchFamily="18" charset="0"/>
              </a:rPr>
              <a:t>Model.findById</a:t>
            </a:r>
            <a:r>
              <a:rPr lang="en-US" sz="2200" b="1" dirty="0">
                <a:latin typeface="Californian FB" panose="0207040306080B030204" pitchFamily="18" charset="0"/>
              </a:rPr>
              <a:t>(id, callback)</a:t>
            </a:r>
          </a:p>
          <a:p>
            <a:r>
              <a:rPr lang="en-US" sz="2200" b="1" dirty="0" err="1">
                <a:latin typeface="Californian FB" panose="0207040306080B030204" pitchFamily="18" charset="0"/>
              </a:rPr>
              <a:t>Model.findOne</a:t>
            </a:r>
            <a:r>
              <a:rPr lang="en-US" sz="2200" b="1" dirty="0">
                <a:latin typeface="Californian FB" panose="0207040306080B030204" pitchFamily="18" charset="0"/>
              </a:rPr>
              <a:t>(conditions, callback</a:t>
            </a:r>
            <a:r>
              <a:rPr lang="en-US" sz="2200" b="1" dirty="0" smtClean="0">
                <a:latin typeface="Californian FB" panose="0207040306080B030204" pitchFamily="18" charset="0"/>
              </a:rPr>
              <a:t>)</a:t>
            </a:r>
            <a:endParaRPr lang="en-US" sz="2200" b="1" dirty="0">
              <a:latin typeface="Californian FB" panose="0207040306080B030204" pitchFamily="18" charset="0"/>
            </a:endParaRP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Above </a:t>
            </a:r>
            <a:r>
              <a:rPr lang="en-US" sz="2200" b="1" dirty="0">
                <a:latin typeface="Californian FB" panose="0207040306080B030204" pitchFamily="18" charset="0"/>
              </a:rPr>
              <a:t>function finds all the documents matching the fields in </a:t>
            </a:r>
            <a:r>
              <a:rPr lang="en-US" sz="2200" b="1" dirty="0" smtClean="0">
                <a:latin typeface="Californian FB" panose="0207040306080B030204" pitchFamily="18" charset="0"/>
              </a:rPr>
              <a:t>conditions </a:t>
            </a:r>
            <a:r>
              <a:rPr lang="en-US" sz="2200" b="1" dirty="0">
                <a:latin typeface="Californian FB" panose="0207040306080B030204" pitchFamily="18" charset="0"/>
              </a:rPr>
              <a:t>object</a:t>
            </a:r>
            <a:r>
              <a:rPr lang="en-US" sz="2200" b="1" dirty="0" smtClean="0">
                <a:latin typeface="Californian FB" panose="0207040306080B030204" pitchFamily="18" charset="0"/>
              </a:rPr>
              <a:t>. </a:t>
            </a:r>
          </a:p>
          <a:p>
            <a:r>
              <a:rPr lang="en-US" b="1" i="1" dirty="0" smtClean="0">
                <a:latin typeface="Californian FB" panose="0207040306080B030204" pitchFamily="18" charset="0"/>
              </a:rPr>
              <a:t>Example: fetch </a:t>
            </a:r>
            <a:r>
              <a:rPr lang="en-US" b="1" i="1" dirty="0">
                <a:latin typeface="Californian FB" panose="0207040306080B030204" pitchFamily="18" charset="0"/>
              </a:rPr>
              <a:t>all the documents from the persons collection</a:t>
            </a:r>
            <a:r>
              <a:rPr lang="en-US" b="1" dirty="0">
                <a:latin typeface="Californian FB" panose="0207040306080B030204" pitchFamily="18" charset="0"/>
              </a:rPr>
              <a:t>.</a:t>
            </a:r>
          </a:p>
          <a:p>
            <a:endParaRPr lang="en-US" b="1" dirty="0" smtClean="0">
              <a:latin typeface="Californian FB" panose="0207040306080B030204" pitchFamily="18" charset="0"/>
            </a:endParaRPr>
          </a:p>
          <a:p>
            <a:r>
              <a:rPr lang="en-US" b="1" dirty="0" smtClean="0">
                <a:latin typeface="Californian FB" panose="0207040306080B030204" pitchFamily="18" charset="0"/>
              </a:rPr>
              <a:t>	</a:t>
            </a:r>
          </a:p>
          <a:p>
            <a:endParaRPr lang="en-US" b="1" i="1" dirty="0" smtClean="0">
              <a:latin typeface="Californian FB" panose="0207040306080B030204" pitchFamily="18" charset="0"/>
            </a:endParaRPr>
          </a:p>
          <a:p>
            <a:endParaRPr lang="en-US" b="1" i="1" dirty="0" smtClean="0">
              <a:latin typeface="Californian FB" panose="0207040306080B030204" pitchFamily="18" charset="0"/>
            </a:endParaRPr>
          </a:p>
          <a:p>
            <a:r>
              <a:rPr lang="en-US" b="1" i="1" dirty="0">
                <a:latin typeface="Californian FB" panose="0207040306080B030204" pitchFamily="18" charset="0"/>
              </a:rPr>
              <a:t>	</a:t>
            </a:r>
            <a:endParaRPr lang="en-US" b="1" i="1" dirty="0" smtClean="0">
              <a:latin typeface="Californian FB" panose="0207040306080B030204" pitchFamily="18" charset="0"/>
            </a:endParaRPr>
          </a:p>
          <a:p>
            <a:r>
              <a:rPr lang="en-US" b="1" i="1" dirty="0">
                <a:latin typeface="Californian FB" panose="0207040306080B030204" pitchFamily="18" charset="0"/>
              </a:rPr>
              <a:t>	</a:t>
            </a:r>
            <a:r>
              <a:rPr lang="en-US" b="1" i="1" dirty="0" smtClean="0">
                <a:latin typeface="Californian FB" panose="0207040306080B030204" pitchFamily="18" charset="0"/>
              </a:rPr>
              <a:t>Fetch </a:t>
            </a:r>
            <a:r>
              <a:rPr lang="en-US" b="1" i="1" dirty="0">
                <a:latin typeface="Californian FB" panose="0207040306080B030204" pitchFamily="18" charset="0"/>
              </a:rPr>
              <a:t>all documents where </a:t>
            </a:r>
            <a:r>
              <a:rPr lang="en-US" b="1" i="1" dirty="0" err="1">
                <a:latin typeface="Californian FB" panose="0207040306080B030204" pitchFamily="18" charset="0"/>
              </a:rPr>
              <a:t>feild</a:t>
            </a:r>
            <a:r>
              <a:rPr lang="en-US" b="1" i="1" dirty="0">
                <a:latin typeface="Californian FB" panose="0207040306080B030204" pitchFamily="18" charset="0"/>
              </a:rPr>
              <a:t> name is “Test” and age is 20</a:t>
            </a:r>
            <a:r>
              <a:rPr lang="en-US" b="1" dirty="0" smtClean="0">
                <a:latin typeface="Californian FB" panose="0207040306080B030204" pitchFamily="18" charset="0"/>
              </a:rPr>
              <a:t>.</a:t>
            </a:r>
          </a:p>
          <a:p>
            <a:endParaRPr lang="en-US" b="1" dirty="0" smtClean="0">
              <a:latin typeface="Californian FB" panose="0207040306080B030204" pitchFamily="18" charset="0"/>
            </a:endParaRPr>
          </a:p>
          <a:p>
            <a:r>
              <a:rPr lang="en-US" sz="2200" b="1" dirty="0" smtClean="0">
                <a:latin typeface="Californian FB" panose="0207040306080B030204" pitchFamily="18" charset="0"/>
              </a:rPr>
              <a:t>	</a:t>
            </a:r>
          </a:p>
          <a:p>
            <a:endParaRPr lang="en-US" sz="2200" b="1" dirty="0">
              <a:latin typeface="Californian FB" panose="0207040306080B030204" pitchFamily="18" charset="0"/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70" y="2446079"/>
            <a:ext cx="4189930" cy="105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226840" cy="94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57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 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Rectangle 12"/>
          <p:cNvSpPr/>
          <p:nvPr/>
        </p:nvSpPr>
        <p:spPr>
          <a:xfrm>
            <a:off x="816076" y="381000"/>
            <a:ext cx="832792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alifornian FB" panose="0207040306080B030204" pitchFamily="18" charset="0"/>
              </a:rPr>
              <a:t>Model.update</a:t>
            </a:r>
            <a:r>
              <a:rPr lang="en-US" sz="2200" b="1" dirty="0">
                <a:latin typeface="Californian FB" panose="0207040306080B030204" pitchFamily="18" charset="0"/>
              </a:rPr>
              <a:t>(condition, updates, callback)</a:t>
            </a:r>
          </a:p>
          <a:p>
            <a:r>
              <a:rPr lang="en-US" sz="2200" b="1" dirty="0" err="1">
                <a:latin typeface="Californian FB" panose="0207040306080B030204" pitchFamily="18" charset="0"/>
              </a:rPr>
              <a:t>Model.findOneAndUpdate</a:t>
            </a:r>
            <a:r>
              <a:rPr lang="en-US" sz="2200" b="1" dirty="0">
                <a:latin typeface="Californian FB" panose="0207040306080B030204" pitchFamily="18" charset="0"/>
              </a:rPr>
              <a:t>(condition, updates, callback)</a:t>
            </a:r>
          </a:p>
          <a:p>
            <a:r>
              <a:rPr lang="en-US" sz="2200" b="1" dirty="0" err="1">
                <a:latin typeface="Californian FB" panose="0207040306080B030204" pitchFamily="18" charset="0"/>
              </a:rPr>
              <a:t>Model.findByIdAndUpdate</a:t>
            </a:r>
            <a:r>
              <a:rPr lang="en-US" sz="2200" b="1" dirty="0">
                <a:latin typeface="Californian FB" panose="0207040306080B030204" pitchFamily="18" charset="0"/>
              </a:rPr>
              <a:t>(id, updates, callback)</a:t>
            </a:r>
          </a:p>
          <a:p>
            <a:endParaRPr lang="en-US" sz="2400" b="1" dirty="0" smtClean="0"/>
          </a:p>
          <a:p>
            <a:r>
              <a:rPr lang="en-US" sz="2200" b="1" dirty="0">
                <a:latin typeface="Californian FB" panose="0207040306080B030204" pitchFamily="18" charset="0"/>
              </a:rPr>
              <a:t>This function takes a conditions and an updates object as input and applies the changes to all the documents matching the conditions in the collection. </a:t>
            </a:r>
            <a:endParaRPr lang="en-US" sz="2200" b="1" dirty="0" smtClean="0">
              <a:latin typeface="Californian FB" panose="0207040306080B030204" pitchFamily="18" charset="0"/>
            </a:endParaRPr>
          </a:p>
          <a:p>
            <a:endParaRPr lang="en-US" sz="2200" b="1" dirty="0">
              <a:latin typeface="Californian FB" panose="0207040306080B030204" pitchFamily="18" charset="0"/>
            </a:endParaRPr>
          </a:p>
          <a:p>
            <a:r>
              <a:rPr lang="en-US" b="1" i="1" dirty="0" smtClean="0">
                <a:latin typeface="Californian FB" panose="0207040306080B030204" pitchFamily="18" charset="0"/>
              </a:rPr>
              <a:t>Example: Update all </a:t>
            </a:r>
            <a:r>
              <a:rPr lang="en-US" b="1" i="1" dirty="0">
                <a:latin typeface="Californian FB" panose="0207040306080B030204" pitchFamily="18" charset="0"/>
              </a:rPr>
              <a:t>the documents from the persons collection</a:t>
            </a:r>
            <a:r>
              <a:rPr lang="en-US" b="1" dirty="0">
                <a:latin typeface="Californian FB" panose="0207040306080B030204" pitchFamily="18" charset="0"/>
              </a:rPr>
              <a:t>.</a:t>
            </a:r>
          </a:p>
          <a:p>
            <a:endParaRPr lang="en-US" b="1" dirty="0" smtClean="0">
              <a:latin typeface="Californian FB" panose="0207040306080B030204" pitchFamily="18" charset="0"/>
            </a:endParaRPr>
          </a:p>
          <a:p>
            <a:endParaRPr lang="en-US" sz="2200" b="1" dirty="0">
              <a:latin typeface="Californian FB" panose="0207040306080B0302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56819"/>
            <a:ext cx="6482269" cy="139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0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MONGOOSE  DELETE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Rectangle 12"/>
          <p:cNvSpPr/>
          <p:nvPr/>
        </p:nvSpPr>
        <p:spPr>
          <a:xfrm>
            <a:off x="816076" y="381000"/>
            <a:ext cx="8327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alifornian FB" panose="0207040306080B030204" pitchFamily="18" charset="0"/>
              </a:rPr>
              <a:t>Model.remove</a:t>
            </a:r>
            <a:r>
              <a:rPr lang="en-US" sz="2200" b="1" dirty="0">
                <a:latin typeface="Californian FB" panose="0207040306080B030204" pitchFamily="18" charset="0"/>
              </a:rPr>
              <a:t>(condition, [callback])</a:t>
            </a:r>
          </a:p>
          <a:p>
            <a:r>
              <a:rPr lang="en-US" sz="2200" b="1" dirty="0" err="1">
                <a:latin typeface="Californian FB" panose="0207040306080B030204" pitchFamily="18" charset="0"/>
              </a:rPr>
              <a:t>Model.findOneAndRemove</a:t>
            </a:r>
            <a:r>
              <a:rPr lang="en-US" sz="2200" b="1" dirty="0">
                <a:latin typeface="Californian FB" panose="0207040306080B030204" pitchFamily="18" charset="0"/>
              </a:rPr>
              <a:t>(condition, [callback])</a:t>
            </a:r>
          </a:p>
          <a:p>
            <a:r>
              <a:rPr lang="en-US" sz="2200" b="1" dirty="0" err="1">
                <a:latin typeface="Californian FB" panose="0207040306080B030204" pitchFamily="18" charset="0"/>
              </a:rPr>
              <a:t>Model.findByIdAndRemove</a:t>
            </a:r>
            <a:r>
              <a:rPr lang="en-US" sz="2200" b="1" dirty="0">
                <a:latin typeface="Californian FB" panose="0207040306080B030204" pitchFamily="18" charset="0"/>
              </a:rPr>
              <a:t>(id, [callback])</a:t>
            </a:r>
          </a:p>
          <a:p>
            <a:endParaRPr lang="en-US" sz="2400" b="1" dirty="0" smtClean="0"/>
          </a:p>
          <a:p>
            <a:r>
              <a:rPr lang="en-US" sz="2200" b="1" dirty="0">
                <a:latin typeface="Californian FB" panose="0207040306080B030204" pitchFamily="18" charset="0"/>
              </a:rPr>
              <a:t>This function takes a conditions and removes all documents matching the conditions</a:t>
            </a:r>
          </a:p>
          <a:p>
            <a:endParaRPr lang="en-US" sz="2200" b="1" dirty="0">
              <a:latin typeface="Californian FB" panose="0207040306080B030204" pitchFamily="18" charset="0"/>
            </a:endParaRPr>
          </a:p>
          <a:p>
            <a:r>
              <a:rPr lang="en-US" b="1" i="1" dirty="0" smtClean="0">
                <a:latin typeface="Californian FB" panose="0207040306080B030204" pitchFamily="18" charset="0"/>
              </a:rPr>
              <a:t>Example: delete all </a:t>
            </a:r>
            <a:r>
              <a:rPr lang="en-US" b="1" i="1" dirty="0">
                <a:latin typeface="Californian FB" panose="0207040306080B030204" pitchFamily="18" charset="0"/>
              </a:rPr>
              <a:t>the documents from the persons collection</a:t>
            </a:r>
            <a:r>
              <a:rPr lang="en-US" b="1" dirty="0">
                <a:latin typeface="Californian FB" panose="0207040306080B030204" pitchFamily="18" charset="0"/>
              </a:rPr>
              <a:t>.</a:t>
            </a:r>
          </a:p>
          <a:p>
            <a:endParaRPr lang="en-US" b="1" dirty="0" smtClean="0">
              <a:latin typeface="Californian FB" panose="0207040306080B0302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7988"/>
            <a:ext cx="408842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5334000"/>
            <a:ext cx="15043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696200" cy="4495800"/>
          </a:xfrm>
        </p:spPr>
        <p:txBody>
          <a:bodyPr>
            <a:normAutofit/>
          </a:bodyPr>
          <a:lstStyle/>
          <a:p>
            <a:pPr marL="61913" indent="-1588"/>
            <a:r>
              <a:rPr lang="en-US" sz="2400" i="1" dirty="0" smtClean="0">
                <a:latin typeface="Californian FB" panose="0207040306080B030204" pitchFamily="18" charset="0"/>
              </a:rPr>
              <a:t>React JS</a:t>
            </a:r>
          </a:p>
          <a:p>
            <a:pPr marL="466725" indent="508000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Virtual DOM </a:t>
            </a:r>
          </a:p>
          <a:p>
            <a:pPr marL="466725" indent="508000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State and props</a:t>
            </a:r>
          </a:p>
          <a:p>
            <a:pPr marL="466725" indent="508000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Component life cycle</a:t>
            </a:r>
          </a:p>
          <a:p>
            <a:pPr marL="61913" indent="-1588"/>
            <a:r>
              <a:rPr lang="en-US" sz="2400" i="1" dirty="0" smtClean="0">
                <a:latin typeface="Californian FB" panose="0207040306080B030204" pitchFamily="18" charset="0"/>
              </a:rPr>
              <a:t>Express JS</a:t>
            </a:r>
          </a:p>
          <a:p>
            <a:pPr marL="465138" indent="509588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Middle ware </a:t>
            </a:r>
          </a:p>
          <a:p>
            <a:pPr marL="465138" indent="509588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Router</a:t>
            </a:r>
          </a:p>
          <a:p>
            <a:pPr marL="61913" indent="-1588"/>
            <a:r>
              <a:rPr lang="en-US" sz="2400" i="1" dirty="0" smtClean="0">
                <a:latin typeface="Californian FB" panose="0207040306080B030204" pitchFamily="18" charset="0"/>
              </a:rPr>
              <a:t>Mongoose JS</a:t>
            </a:r>
          </a:p>
          <a:p>
            <a:pPr marL="465138" indent="509588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Object Document Model</a:t>
            </a:r>
          </a:p>
          <a:p>
            <a:pPr marL="465138" indent="509588">
              <a:buFont typeface="Arial" pitchFamily="34" charset="0"/>
              <a:buChar char="•"/>
            </a:pPr>
            <a:r>
              <a:rPr lang="en-US" sz="2000" dirty="0" smtClean="0">
                <a:latin typeface="Californian FB" panose="0207040306080B030204" pitchFamily="18" charset="0"/>
              </a:rPr>
              <a:t>API related to CRUD Operation</a:t>
            </a:r>
          </a:p>
          <a:p>
            <a:pPr marL="0" indent="0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3818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437056" y="381000"/>
            <a:ext cx="2286000" cy="449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 JS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/>
          <p:cNvSpPr/>
          <p:nvPr/>
        </p:nvSpPr>
        <p:spPr>
          <a:xfrm>
            <a:off x="172253" y="381000"/>
            <a:ext cx="1981200" cy="449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73" y="4078069"/>
            <a:ext cx="2315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3</a:t>
            </a:r>
            <a:r>
              <a:rPr lang="en-US" sz="1600" i="1" baseline="30000" dirty="0" smtClean="0"/>
              <a:t>rd</a:t>
            </a:r>
            <a:r>
              <a:rPr lang="en-US" sz="1600" i="1" dirty="0" smtClean="0"/>
              <a:t> party </a:t>
            </a:r>
          </a:p>
          <a:p>
            <a:pPr algn="ctr"/>
            <a:r>
              <a:rPr lang="en-US" sz="1600" i="1" dirty="0" smtClean="0"/>
              <a:t>Application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402899"/>
            <a:ext cx="1371600" cy="582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Face Book User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284" y="2493865"/>
            <a:ext cx="1371600" cy="582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User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1681408"/>
            <a:ext cx="1371600" cy="582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Twitter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7053" y="731838"/>
            <a:ext cx="1371600" cy="582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Linked in User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65657" y="685800"/>
            <a:ext cx="1830028" cy="803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1680" y="762000"/>
            <a:ext cx="245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Linked In </a:t>
            </a:r>
          </a:p>
          <a:p>
            <a:r>
              <a:rPr lang="en-US" sz="1600" i="1" dirty="0" smtClean="0"/>
              <a:t>Account</a:t>
            </a:r>
            <a:endParaRPr lang="en-US" sz="1600" i="1" dirty="0"/>
          </a:p>
        </p:txBody>
      </p:sp>
      <p:pic>
        <p:nvPicPr>
          <p:cNvPr id="31" name="Picture 6" descr="C:\Users\p617175\Desktop\linkedi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65" y="838200"/>
            <a:ext cx="463603" cy="506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6649065" y="1600200"/>
            <a:ext cx="1830028" cy="803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74958" y="1713537"/>
            <a:ext cx="118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Twitter </a:t>
            </a:r>
          </a:p>
          <a:p>
            <a:r>
              <a:rPr lang="en-US" sz="1600" i="1" dirty="0" smtClean="0"/>
              <a:t>Account</a:t>
            </a:r>
            <a:endParaRPr lang="en-US" sz="1600" i="1" dirty="0"/>
          </a:p>
        </p:txBody>
      </p:sp>
      <p:pic>
        <p:nvPicPr>
          <p:cNvPr id="37" name="Picture 5" descr="C:\Users\p617175\Desktop\Twitter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15" y="1770997"/>
            <a:ext cx="494828" cy="540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668871" y="2590800"/>
            <a:ext cx="1830028" cy="803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6347" y="2708505"/>
            <a:ext cx="2451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i="1" dirty="0" smtClean="0"/>
              <a:t>Google </a:t>
            </a:r>
          </a:p>
          <a:p>
            <a:r>
              <a:rPr lang="en-US" sz="1600" i="1" dirty="0" smtClean="0"/>
              <a:t> Account</a:t>
            </a:r>
            <a:endParaRPr lang="en-US" sz="1600" i="1" dirty="0"/>
          </a:p>
        </p:txBody>
      </p:sp>
      <p:pic>
        <p:nvPicPr>
          <p:cNvPr id="43" name="Picture 7" descr="C:\Users\p617175\Desktop\google-plu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65" y="2784705"/>
            <a:ext cx="491340" cy="4913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6652279" y="3505200"/>
            <a:ext cx="1830028" cy="803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56997" y="3606839"/>
            <a:ext cx="2451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i="1" dirty="0" smtClean="0"/>
              <a:t>Face Book </a:t>
            </a:r>
          </a:p>
          <a:p>
            <a:r>
              <a:rPr lang="en-US" sz="1600" i="1" dirty="0" smtClean="0"/>
              <a:t> Account</a:t>
            </a:r>
            <a:endParaRPr lang="en-US" sz="1600" i="1" dirty="0"/>
          </a:p>
        </p:txBody>
      </p:sp>
      <p:pic>
        <p:nvPicPr>
          <p:cNvPr id="49" name="Picture 10" descr="C:\Users\p617175\Desktop\facebook-icon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03" y="3581443"/>
            <a:ext cx="727262" cy="727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3808353" y="381000"/>
            <a:ext cx="1144647" cy="449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51" name="Picture 5" descr="C:\Users\p617175\Desktop\Twitter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47" y="1650217"/>
            <a:ext cx="711983" cy="711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C:\Users\p617175\Desktop\linkedin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19" y="809406"/>
            <a:ext cx="718211" cy="718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p617175\Desktop\google-plus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47" y="2564617"/>
            <a:ext cx="711983" cy="711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C:\Users\p617175\Desktop\facebook-icon-preview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53" y="3361623"/>
            <a:ext cx="1057977" cy="1057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818014" y="4387334"/>
            <a:ext cx="136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Passport</a:t>
            </a:r>
            <a:r>
              <a:rPr lang="en-US" dirty="0" smtClean="0"/>
              <a:t> </a:t>
            </a:r>
            <a:r>
              <a:rPr lang="en-US" sz="1600" i="1" dirty="0" smtClean="0"/>
              <a:t>JS</a:t>
            </a:r>
            <a:endParaRPr lang="en-US" sz="1600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53453" y="1023232"/>
            <a:ext cx="16549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800" y="525806"/>
            <a:ext cx="168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Validate Login</a:t>
            </a:r>
            <a:endParaRPr lang="en-US" sz="16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9800" y="1129961"/>
            <a:ext cx="168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Client ID /Secret</a:t>
            </a:r>
            <a:endParaRPr lang="en-US" sz="16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2209800" y="2037911"/>
            <a:ext cx="153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Consumer key /Secret</a:t>
            </a:r>
            <a:endParaRPr lang="en-US" sz="16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75576" y="2856481"/>
            <a:ext cx="168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Client ID /Secret</a:t>
            </a:r>
            <a:endParaRPr lang="en-US" sz="16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53453" y="3856198"/>
            <a:ext cx="168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Client ID /Secret</a:t>
            </a:r>
            <a:endParaRPr lang="en-US" sz="16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82314" y="4572000"/>
            <a:ext cx="1680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Call Back </a:t>
            </a:r>
            <a:r>
              <a:rPr lang="en-US" sz="1600" i="1" dirty="0" err="1" smtClean="0"/>
              <a:t>Url</a:t>
            </a:r>
            <a:endParaRPr lang="en-US" sz="1600" i="1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4953000" y="1251469"/>
            <a:ext cx="14840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953000" y="2037911"/>
            <a:ext cx="1484056" cy="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53000" y="2992552"/>
            <a:ext cx="148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953000" y="3944068"/>
            <a:ext cx="1484056" cy="1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133600" y="2001951"/>
            <a:ext cx="16549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141768" y="2837494"/>
            <a:ext cx="16549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33600" y="3754282"/>
            <a:ext cx="16549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175576" y="4520176"/>
            <a:ext cx="16129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953000" y="1527617"/>
            <a:ext cx="160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passport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authenticate(</a:t>
            </a:r>
            <a:r>
              <a:rPr lang="en-US" sz="1200" dirty="0"/>
              <a:t>'twitter');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951928" y="747343"/>
            <a:ext cx="1784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passport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authenticate(‘</a:t>
            </a:r>
            <a:r>
              <a:rPr lang="en-US" sz="1200" dirty="0" err="1" smtClean="0"/>
              <a:t>linkedin</a:t>
            </a:r>
            <a:r>
              <a:rPr lang="en-US" sz="1200" dirty="0" smtClean="0"/>
              <a:t>’');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953000" y="2477672"/>
            <a:ext cx="1589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passport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authenticate(google');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4877181" y="3452950"/>
            <a:ext cx="1801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passport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authenticate(‘</a:t>
            </a:r>
            <a:r>
              <a:rPr lang="en-US" sz="1200" dirty="0" err="1" smtClean="0"/>
              <a:t>facebook</a:t>
            </a:r>
            <a:r>
              <a:rPr lang="en-US" sz="1200" dirty="0" smtClean="0"/>
              <a:t>');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0667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/>
      <p:bldP spid="4" grpId="0" animBg="1"/>
      <p:bldP spid="5" grpId="0"/>
      <p:bldP spid="6" grpId="0" animBg="1"/>
      <p:bldP spid="20" grpId="0" animBg="1"/>
      <p:bldP spid="21" grpId="0" animBg="1"/>
      <p:bldP spid="22" grpId="0" animBg="1"/>
      <p:bldP spid="17" grpId="0" animBg="1"/>
      <p:bldP spid="33" grpId="0"/>
      <p:bldP spid="34" grpId="0" animBg="1"/>
      <p:bldP spid="36" grpId="0"/>
      <p:bldP spid="40" grpId="0" animBg="1"/>
      <p:bldP spid="41" grpId="0"/>
      <p:bldP spid="45" grpId="0" animBg="1"/>
      <p:bldP spid="46" grpId="0"/>
      <p:bldP spid="50" grpId="0" animBg="1"/>
      <p:bldP spid="55" grpId="0"/>
      <p:bldP spid="24" grpId="0"/>
      <p:bldP spid="71" grpId="0"/>
      <p:bldP spid="72" grpId="0"/>
      <p:bldP spid="73" grpId="0"/>
      <p:bldP spid="74" grpId="0"/>
      <p:bldP spid="75" grpId="0"/>
      <p:bldP spid="108" grpId="0"/>
      <p:bldP spid="109" grpId="0"/>
      <p:bldP spid="110" grpId="0"/>
      <p:bldP spid="1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43000" y="2129668"/>
            <a:ext cx="6325829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WEB Token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4338" name="Picture 2" descr="C:\Users\p617175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78308"/>
            <a:ext cx="4876800" cy="16339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96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WEB TOKENS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43400" y="457200"/>
            <a:ext cx="3886200" cy="4267200"/>
          </a:xfrm>
        </p:spPr>
        <p:txBody>
          <a:bodyPr>
            <a:noAutofit/>
          </a:bodyPr>
          <a:lstStyle/>
          <a:p>
            <a:endParaRPr lang="en-US" sz="2200" i="1" u="sng" dirty="0" smtClean="0">
              <a:latin typeface="Californian FB" panose="0207040306080B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alifornian FB" panose="0207040306080B030204" pitchFamily="18" charset="0"/>
              </a:rPr>
              <a:t>standard since the information is transmitted via JSON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alifornian FB" panose="0207040306080B030204" pitchFamily="18" charset="0"/>
              </a:rPr>
              <a:t>work </a:t>
            </a:r>
            <a:r>
              <a:rPr lang="en-US" sz="2200" dirty="0">
                <a:latin typeface="Californian FB" panose="0207040306080B030204" pitchFamily="18" charset="0"/>
              </a:rPr>
              <a:t>across different programming languages: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alifornian FB" panose="0207040306080B030204" pitchFamily="18" charset="0"/>
              </a:rPr>
              <a:t>self-contained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alifornian FB" panose="0207040306080B030204" pitchFamily="18" charset="0"/>
              </a:rPr>
              <a:t>passed </a:t>
            </a:r>
            <a:r>
              <a:rPr lang="en-US" sz="2200" dirty="0">
                <a:latin typeface="Californian FB" panose="0207040306080B030204" pitchFamily="18" charset="0"/>
              </a:rPr>
              <a:t>around </a:t>
            </a:r>
            <a:r>
              <a:rPr lang="en-US" sz="2200" dirty="0" smtClean="0">
                <a:latin typeface="Californian FB" panose="0207040306080B030204" pitchFamily="18" charset="0"/>
              </a:rPr>
              <a:t>easily.</a:t>
            </a:r>
            <a:br>
              <a:rPr lang="en-US" sz="2200" dirty="0" smtClean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42" name="Picture 2" descr="C:\Users\p617175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914400"/>
            <a:ext cx="3373438" cy="33654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7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OF JSON WEB TOKENS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7772400" cy="4267200"/>
          </a:xfrm>
        </p:spPr>
        <p:txBody>
          <a:bodyPr>
            <a:noAutofit/>
          </a:bodyPr>
          <a:lstStyle/>
          <a:p>
            <a:endParaRPr lang="en-US" sz="2200" i="1" u="sng" dirty="0" smtClean="0">
              <a:latin typeface="Californian FB" panose="0207040306080B030204" pitchFamily="18" charset="0"/>
            </a:endParaRPr>
          </a:p>
          <a:p>
            <a:pPr marL="0" indent="0"/>
            <a:r>
              <a:rPr lang="en-US" sz="2200" dirty="0" smtClean="0">
                <a:latin typeface="Californian FB" panose="0207040306080B030204" pitchFamily="18" charset="0"/>
              </a:rPr>
              <a:t/>
            </a:r>
            <a:br>
              <a:rPr lang="en-US" sz="2200" dirty="0" smtClean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218" name="Picture 2" descr="C:\Users\p617175\Desktop\k5990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67" y="520890"/>
            <a:ext cx="2159000" cy="213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133600"/>
            <a:ext cx="2262188" cy="230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7400" y="1673875"/>
            <a:ext cx="243963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9220" idx="3"/>
          </p:cNvCxnSpPr>
          <p:nvPr/>
        </p:nvCxnSpPr>
        <p:spPr>
          <a:xfrm flipV="1">
            <a:off x="2971800" y="3285353"/>
            <a:ext cx="3048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3429000"/>
            <a:ext cx="193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 Request No Web Token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82854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Bank Transaction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14600" y="1673875"/>
            <a:ext cx="914400" cy="61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1600" y="1828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0733" y="3429000"/>
            <a:ext cx="193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Https Request with JSON Web Token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4116" y="975476"/>
            <a:ext cx="193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 Request No Web Token</a:t>
            </a:r>
            <a:endParaRPr lang="en-US" sz="16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53" y="256969"/>
            <a:ext cx="25622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 rot="19518045">
            <a:off x="1752600" y="14902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Bank Transaction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8214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3" grpId="1"/>
      <p:bldP spid="14" grpId="0"/>
      <p:bldP spid="14" grpId="1"/>
      <p:bldP spid="23" grpId="0"/>
      <p:bldP spid="24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>
              <a:latin typeface="Californian FB" panose="0207040306080B0302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4648200"/>
          </a:xfrm>
        </p:spPr>
        <p:txBody>
          <a:bodyPr>
            <a:noAutofit/>
          </a:bodyPr>
          <a:lstStyle/>
          <a:p>
            <a:r>
              <a:rPr lang="en-US" sz="2200" i="1" u="sng" dirty="0" smtClean="0">
                <a:latin typeface="Californian FB" panose="0207040306080B030204" pitchFamily="18" charset="0"/>
              </a:rPr>
              <a:t>JSON </a:t>
            </a:r>
            <a:r>
              <a:rPr lang="en-US" sz="2200" i="1" u="sng" dirty="0">
                <a:latin typeface="Californian FB" panose="0207040306080B030204" pitchFamily="18" charset="0"/>
              </a:rPr>
              <a:t>Web Tokens (</a:t>
            </a:r>
            <a:r>
              <a:rPr lang="en-US" sz="2200" i="1" dirty="0" smtClean="0">
                <a:latin typeface="Californian FB" panose="0207040306080B030204" pitchFamily="18" charset="0"/>
              </a:rPr>
              <a:t>JWT) </a:t>
            </a:r>
          </a:p>
          <a:p>
            <a:endParaRPr lang="en-US" sz="2200" i="1" dirty="0">
              <a:latin typeface="Californian FB" panose="0207040306080B030204" pitchFamily="18" charset="0"/>
            </a:endParaRPr>
          </a:p>
          <a:p>
            <a:endParaRPr lang="en-US" sz="2200" i="1" dirty="0" smtClean="0">
              <a:latin typeface="Californian FB" panose="0207040306080B030204" pitchFamily="18" charset="0"/>
            </a:endParaRPr>
          </a:p>
          <a:p>
            <a:endParaRPr lang="en-US" sz="2200" i="1" dirty="0">
              <a:latin typeface="Californian FB" panose="0207040306080B030204" pitchFamily="18" charset="0"/>
            </a:endParaRPr>
          </a:p>
          <a:p>
            <a:endParaRPr lang="en-US" sz="2200" i="1" dirty="0" smtClean="0">
              <a:latin typeface="Californian FB" panose="0207040306080B030204" pitchFamily="18" charset="0"/>
            </a:endParaRPr>
          </a:p>
          <a:p>
            <a:endParaRPr lang="en-US" sz="2200" dirty="0">
              <a:latin typeface="Californian FB" panose="0207040306080B030204" pitchFamily="18" charset="0"/>
            </a:endParaRPr>
          </a:p>
          <a:p>
            <a:pPr indent="7938">
              <a:buFont typeface="Wingdings" panose="05000000000000000000" pitchFamily="2" charset="2"/>
              <a:buChar char="ü"/>
            </a:pPr>
            <a:endParaRPr lang="en-US" sz="2200" dirty="0">
              <a:latin typeface="Californian FB" panose="0207040306080B030204" pitchFamily="18" charset="0"/>
            </a:endParaRPr>
          </a:p>
          <a:p>
            <a:r>
              <a:rPr lang="en-US" sz="2200" dirty="0">
                <a:latin typeface="Californian FB" panose="0207040306080B030204" pitchFamily="18" charset="0"/>
              </a:rPr>
              <a:t/>
            </a:r>
            <a:br>
              <a:rPr lang="en-US" sz="2200" dirty="0">
                <a:latin typeface="Californian FB" panose="0207040306080B030204" pitchFamily="18" charset="0"/>
              </a:rPr>
            </a:br>
            <a:endParaRPr lang="en-US" sz="2200" dirty="0">
              <a:latin typeface="Californian FB" panose="0207040306080B030204" pitchFamily="18" charset="0"/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066800"/>
            <a:ext cx="17430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18" y="2724149"/>
            <a:ext cx="6952734" cy="19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755058" y="54864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WEB TOKENS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51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53340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p617175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2760484" cy="2760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617175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34" y="1371600"/>
            <a:ext cx="2152415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4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77201" y="300083"/>
            <a:ext cx="1280151" cy="7178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REACT UI</a:t>
            </a:r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027" name="Picture 3" descr="C:\Users\p617175\AppData\Local\Microsoft\Windows\Temporary Internet Files\Content.IE5\EN10IC7V\user-512x512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988" y="144303"/>
            <a:ext cx="813619" cy="10475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617175\AppData\Local\Microsoft\Windows\Temporary Internet Files\Content.IE5\6J4265GM\antitrustlawsactpolicy6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7" y="148709"/>
            <a:ext cx="1421992" cy="10664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076087" y="1705865"/>
            <a:ext cx="132551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NODE SERVER</a:t>
            </a:r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359371" y="2857950"/>
            <a:ext cx="1403629" cy="1216152"/>
          </a:xfrm>
          <a:prstGeom prst="can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MONGO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DB</a:t>
            </a:r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40377" y="1017918"/>
            <a:ext cx="0" cy="68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4297" y="11772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POST/GET request</a:t>
            </a:r>
            <a:endParaRPr lang="en-US" dirty="0">
              <a:latin typeface="Californian FB" panose="0207040306080B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1705865"/>
            <a:ext cx="132551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EXPRESS</a:t>
            </a:r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0991" y="3087297"/>
            <a:ext cx="132551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PASSPORT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LOCAL STRATEGY</a:t>
            </a:r>
            <a:endParaRPr lang="en-US" sz="16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28" name="Straight Arrow Connector 27"/>
          <p:cNvCxnSpPr>
            <a:stCxn id="18" idx="1"/>
            <a:endCxn id="26" idx="3"/>
          </p:cNvCxnSpPr>
          <p:nvPr/>
        </p:nvCxnSpPr>
        <p:spPr>
          <a:xfrm flipH="1">
            <a:off x="2011310" y="2086865"/>
            <a:ext cx="2064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09525" y="1617997"/>
            <a:ext cx="179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Service request</a:t>
            </a:r>
            <a:endParaRPr lang="en-US" dirty="0">
              <a:latin typeface="Californian FB" panose="0207040306080B0302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53159" y="2467865"/>
            <a:ext cx="1" cy="631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90030" y="2467865"/>
            <a:ext cx="179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Process Login/</a:t>
            </a:r>
            <a:r>
              <a:rPr lang="en-US" dirty="0" err="1" smtClean="0">
                <a:latin typeface="Californian FB" panose="0207040306080B030204" pitchFamily="18" charset="0"/>
              </a:rPr>
              <a:t>SignUp</a:t>
            </a:r>
            <a:endParaRPr lang="en-US" dirty="0">
              <a:latin typeface="Californian FB" panose="0207040306080B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0991" y="4191000"/>
            <a:ext cx="132551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BCRYPT</a:t>
            </a:r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85382" y="771177"/>
            <a:ext cx="1767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5382" y="401845"/>
            <a:ext cx="179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Browser</a:t>
            </a:r>
            <a:endParaRPr lang="en-US" dirty="0">
              <a:latin typeface="Californian FB" panose="0207040306080B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61338" y="4160580"/>
            <a:ext cx="132551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JSON WEB TOKEN</a:t>
            </a:r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53159" y="3847026"/>
            <a:ext cx="0" cy="343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87744" y="4137523"/>
            <a:ext cx="238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Encode/Decode password</a:t>
            </a:r>
            <a:endParaRPr lang="en-US" dirty="0">
              <a:latin typeface="Californian FB" panose="0207040306080B0302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81200" y="4506736"/>
            <a:ext cx="2057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076087" y="3085026"/>
            <a:ext cx="132551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MONGOOSE</a:t>
            </a:r>
            <a:endParaRPr lang="en-US" sz="16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57" name="Straight Arrow Connector 56"/>
          <p:cNvCxnSpPr>
            <a:stCxn id="48" idx="0"/>
          </p:cNvCxnSpPr>
          <p:nvPr/>
        </p:nvCxnSpPr>
        <p:spPr>
          <a:xfrm flipV="1">
            <a:off x="4724093" y="3849298"/>
            <a:ext cx="8910" cy="31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66120" y="3820273"/>
            <a:ext cx="18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Decode/Encode Pay Load</a:t>
            </a:r>
            <a:endParaRPr lang="en-US" dirty="0">
              <a:latin typeface="Californian FB" panose="0207040306080B030204" pitchFamily="18" charset="0"/>
            </a:endParaRPr>
          </a:p>
        </p:txBody>
      </p:sp>
      <p:cxnSp>
        <p:nvCxnSpPr>
          <p:cNvPr id="61" name="Straight Arrow Connector 60"/>
          <p:cNvCxnSpPr>
            <a:endCxn id="12" idx="2"/>
          </p:cNvCxnSpPr>
          <p:nvPr/>
        </p:nvCxnSpPr>
        <p:spPr>
          <a:xfrm>
            <a:off x="5401597" y="3466026"/>
            <a:ext cx="1957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38801" y="30426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fornian FB" panose="0207040306080B030204" pitchFamily="18" charset="0"/>
              </a:rPr>
              <a:t>DB Driver</a:t>
            </a:r>
            <a:endParaRPr lang="en-US" dirty="0">
              <a:latin typeface="Californian FB" panose="0207040306080B030204" pitchFamily="18" charset="0"/>
            </a:endParaRPr>
          </a:p>
        </p:txBody>
      </p:sp>
      <p:pic>
        <p:nvPicPr>
          <p:cNvPr id="2050" name="Picture 2" descr="C:\Users\p617175\Desktop\94518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6629400" y="5334000"/>
            <a:ext cx="23425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2800" b="1" i="1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 FLOW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p617175\Desktop\Google_Chrome_icon_(2011)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3793" y="391955"/>
            <a:ext cx="562708" cy="413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98613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2" grpId="0" animBg="1"/>
      <p:bldP spid="22" grpId="0"/>
      <p:bldP spid="26" grpId="0" animBg="1"/>
      <p:bldP spid="27" grpId="0" animBg="1"/>
      <p:bldP spid="31" grpId="0"/>
      <p:bldP spid="40" grpId="0"/>
      <p:bldP spid="43" grpId="0" animBg="1"/>
      <p:bldP spid="47" grpId="0"/>
      <p:bldP spid="48" grpId="0" animBg="1"/>
      <p:bldP spid="52" grpId="0"/>
      <p:bldP spid="56" grpId="0" animBg="1"/>
      <p:bldP spid="60" grpId="0"/>
      <p:bldP spid="62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d\Desktop\React-ic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4876800" cy="3448050"/>
          </a:xfrm>
          <a:prstGeom prst="rect">
            <a:avLst/>
          </a:prstGeom>
          <a:noFill/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4400" y="1828800"/>
            <a:ext cx="7219335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C:\Users\p617175\Desktop\9451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27058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00600" y="5334000"/>
            <a:ext cx="41713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 History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 descr="C:\Users\p617175\Desktop\9451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vinod\Desktop\Facebook_Home_logo_ol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219200"/>
            <a:ext cx="1066800" cy="1066800"/>
          </a:xfrm>
          <a:prstGeom prst="rect">
            <a:avLst/>
          </a:prstGeom>
          <a:noFill/>
        </p:spPr>
      </p:pic>
      <p:pic>
        <p:nvPicPr>
          <p:cNvPr id="2051" name="Picture 3" descr="C:\Users\vinod\Desktop\Instagram-novo-logo-1024x68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914400"/>
            <a:ext cx="1645526" cy="1524000"/>
          </a:xfrm>
          <a:prstGeom prst="rect">
            <a:avLst/>
          </a:prstGeom>
          <a:noFill/>
        </p:spPr>
      </p:pic>
      <p:pic>
        <p:nvPicPr>
          <p:cNvPr id="21" name="Picture 2" descr="C:\Users\vinod\Desktop\React-icon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1143000"/>
            <a:ext cx="1508846" cy="1066801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819400" y="990600"/>
            <a:ext cx="838200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+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915650"/>
            <a:ext cx="685800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=</a:t>
            </a:r>
            <a:endParaRPr lang="en-US" sz="88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C:\Users\vinod\Desktop\netflix-logo-red-circ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1" y="3581400"/>
            <a:ext cx="1219200" cy="914400"/>
          </a:xfrm>
          <a:prstGeom prst="rect">
            <a:avLst/>
          </a:prstGeom>
          <a:noFill/>
        </p:spPr>
      </p:pic>
      <p:pic>
        <p:nvPicPr>
          <p:cNvPr id="2053" name="Picture 5" descr="C:\Users\vinod\Desktop\imgu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5440" y="3810000"/>
            <a:ext cx="1678039" cy="609600"/>
          </a:xfrm>
          <a:prstGeom prst="rect">
            <a:avLst/>
          </a:prstGeom>
          <a:noFill/>
        </p:spPr>
      </p:pic>
      <p:pic>
        <p:nvPicPr>
          <p:cNvPr id="2054" name="Picture 6" descr="C:\Users\vinod\Desktop\walmart-logo.64968e7648c4bbc87f823a1eff1d6bc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20440" y="3810000"/>
            <a:ext cx="2234761" cy="533400"/>
          </a:xfrm>
          <a:prstGeom prst="rect">
            <a:avLst/>
          </a:prstGeom>
          <a:noFill/>
        </p:spPr>
      </p:pic>
      <p:pic>
        <p:nvPicPr>
          <p:cNvPr id="2055" name="Picture 7" descr="C:\Users\vinod\Desktop\Airbnb_Logo_Bélo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63640" y="3733800"/>
            <a:ext cx="2194560" cy="6858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810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hlinkClick r:id="rId11"/>
              </a:rPr>
              <a:t>APPLICATIONS</a:t>
            </a:r>
            <a:r>
              <a:rPr lang="en-US" b="1" i="1" u="sng" dirty="0" smtClean="0"/>
              <a:t> :</a:t>
            </a:r>
            <a:endParaRPr lang="en-US" b="1" i="1" u="sng" dirty="0"/>
          </a:p>
        </p:txBody>
      </p:sp>
    </p:spTree>
    <p:extLst>
      <p:ext uri="{BB962C8B-B14F-4D97-AF65-F5344CB8AC3E}">
        <p14:creationId xmlns="" xmlns:p14="http://schemas.microsoft.com/office/powerpoint/2010/main" val="41488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3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3581400" y="1032388"/>
            <a:ext cx="2057400" cy="2091812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Virtual DOM</a:t>
            </a:r>
            <a:endParaRPr lang="en-US" b="1" i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741106" y="1032388"/>
            <a:ext cx="2057400" cy="2091812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UI Components</a:t>
            </a:r>
            <a:endParaRPr lang="en-US" b="1" i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6324600" y="1032388"/>
            <a:ext cx="2057400" cy="2091812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Immutable </a:t>
            </a:r>
          </a:p>
          <a:p>
            <a:pPr algn="ctr"/>
            <a:r>
              <a:rPr lang="en-US" b="1" i="1" dirty="0"/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429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Used in Other Framework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470787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Abstracts away the DOM and does all the operations on the VD before updating real DOM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3429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Data move in one direction</a:t>
            </a:r>
            <a:endParaRPr lang="en-US" i="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67600" y="5334000"/>
            <a:ext cx="15043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41488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1371600" y="762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914400" y="1524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533400" y="23622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514600" y="2286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1981200" y="1504336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3048000" y="3048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7" name="Flowchart: Connector 36"/>
          <p:cNvSpPr/>
          <p:nvPr/>
        </p:nvSpPr>
        <p:spPr>
          <a:xfrm>
            <a:off x="2057400" y="3048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8" name="Flowchart: Connector 37"/>
          <p:cNvSpPr/>
          <p:nvPr/>
        </p:nvSpPr>
        <p:spPr>
          <a:xfrm>
            <a:off x="1447800" y="23622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48" name="Straight Arrow Connector 2047"/>
          <p:cNvCxnSpPr>
            <a:stCxn id="8" idx="5"/>
            <a:endCxn id="30" idx="1"/>
          </p:cNvCxnSpPr>
          <p:nvPr/>
        </p:nvCxnSpPr>
        <p:spPr>
          <a:xfrm>
            <a:off x="1891926" y="1282326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38400" y="2038520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58726" y="2863646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405229" y="2057400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</p:cNvCxnSpPr>
          <p:nvPr/>
        </p:nvCxnSpPr>
        <p:spPr>
          <a:xfrm flipH="1">
            <a:off x="1320426" y="1282326"/>
            <a:ext cx="140448" cy="27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14400" y="2085721"/>
            <a:ext cx="140448" cy="27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546724" y="2848309"/>
            <a:ext cx="140448" cy="27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/>
          <p:cNvSpPr/>
          <p:nvPr/>
        </p:nvSpPr>
        <p:spPr>
          <a:xfrm>
            <a:off x="6096000" y="762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Flowchart: Connector 72"/>
          <p:cNvSpPr/>
          <p:nvPr/>
        </p:nvSpPr>
        <p:spPr>
          <a:xfrm>
            <a:off x="5638800" y="1524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4" name="Flowchart: Connector 73"/>
          <p:cNvSpPr/>
          <p:nvPr/>
        </p:nvSpPr>
        <p:spPr>
          <a:xfrm>
            <a:off x="5257800" y="23622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5" name="Flowchart: Connector 74"/>
          <p:cNvSpPr/>
          <p:nvPr/>
        </p:nvSpPr>
        <p:spPr>
          <a:xfrm>
            <a:off x="7239000" y="2286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6" name="Flowchart: Connector 75"/>
          <p:cNvSpPr/>
          <p:nvPr/>
        </p:nvSpPr>
        <p:spPr>
          <a:xfrm>
            <a:off x="6705600" y="1504336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7" name="Flowchart: Connector 76"/>
          <p:cNvSpPr/>
          <p:nvPr/>
        </p:nvSpPr>
        <p:spPr>
          <a:xfrm>
            <a:off x="7772400" y="3048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8" name="Flowchart: Connector 77"/>
          <p:cNvSpPr/>
          <p:nvPr/>
        </p:nvSpPr>
        <p:spPr>
          <a:xfrm>
            <a:off x="6781800" y="30480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9" name="Flowchart: Connector 78"/>
          <p:cNvSpPr/>
          <p:nvPr/>
        </p:nvSpPr>
        <p:spPr>
          <a:xfrm>
            <a:off x="6172200" y="2362200"/>
            <a:ext cx="609600" cy="6096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2" idx="5"/>
            <a:endCxn id="76" idx="1"/>
          </p:cNvCxnSpPr>
          <p:nvPr/>
        </p:nvCxnSpPr>
        <p:spPr>
          <a:xfrm>
            <a:off x="6616326" y="1282326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62800" y="2038520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683126" y="2863646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129629" y="2057400"/>
            <a:ext cx="178548" cy="31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3"/>
          </p:cNvCxnSpPr>
          <p:nvPr/>
        </p:nvCxnSpPr>
        <p:spPr>
          <a:xfrm flipH="1">
            <a:off x="6044826" y="1282326"/>
            <a:ext cx="140448" cy="27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638800" y="2085721"/>
            <a:ext cx="140448" cy="27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7271124" y="2848309"/>
            <a:ext cx="140448" cy="276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4114800"/>
            <a:ext cx="273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Depth Frist </a:t>
            </a:r>
            <a:r>
              <a:rPr lang="en-US" sz="2000" b="1" i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Search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4082534"/>
            <a:ext cx="290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Breadth First Search 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886200" y="5334000"/>
            <a:ext cx="50857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DIFFING ALGORITHM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</p:spPr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18483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0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2" grpId="0" animBg="1"/>
      <p:bldP spid="32" grpId="1" animBg="1"/>
      <p:bldP spid="37" grpId="0" animBg="1"/>
      <p:bldP spid="38" grpId="0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5334000"/>
            <a:ext cx="2875935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 UI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13" y="525806"/>
            <a:ext cx="7696200" cy="4495800"/>
          </a:xfrm>
        </p:spPr>
        <p:txBody>
          <a:bodyPr>
            <a:normAutofit/>
          </a:bodyPr>
          <a:lstStyle/>
          <a:p>
            <a:pPr marL="0" indent="0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AF80AAE2-E394-45BA-AE4C-103311671FFB}" type="datetime1">
              <a:rPr lang="en-US" sz="1400" i="1" cap="all" spc="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4/23/2017</a:t>
            </a:fld>
            <a:endParaRPr lang="en-US" sz="1400" i="1" cap="all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Vinod Nagaraj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3329-0574-4ADA-9F6B-1C6A7E30B2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p617175\Desktop\9451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29" y="73678"/>
            <a:ext cx="865401" cy="9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7"/>
          <p:cNvSpPr/>
          <p:nvPr/>
        </p:nvSpPr>
        <p:spPr>
          <a:xfrm>
            <a:off x="533400" y="670612"/>
            <a:ext cx="7467600" cy="6171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399" y="1440206"/>
            <a:ext cx="5152103" cy="2667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440206"/>
            <a:ext cx="1934497" cy="2667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4259606"/>
            <a:ext cx="7467600" cy="6171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5098" y="1413259"/>
            <a:ext cx="266700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Article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</a:t>
            </a:r>
            <a:endParaRPr lang="en-US" sz="1400" b="1" i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621306"/>
            <a:ext cx="133350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37" y="2621306"/>
            <a:ext cx="1410163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92" y="2621306"/>
            <a:ext cx="1438275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33" y="1956721"/>
            <a:ext cx="4676467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29" y="798876"/>
            <a:ext cx="4494571" cy="336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4911"/>
            <a:ext cx="5943600" cy="28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9608"/>
            <a:ext cx="1600200" cy="1602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33400" y="798876"/>
            <a:ext cx="2667000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HEADER Component</a:t>
            </a:r>
            <a:endParaRPr lang="en-US" sz="1400" b="1" i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1442536"/>
            <a:ext cx="193449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SIDE  MENU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</a:t>
            </a:r>
            <a:endParaRPr lang="en-US" sz="1400" b="1" i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503" y="4292025"/>
            <a:ext cx="193449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FOOTER</a:t>
            </a:r>
          </a:p>
          <a:p>
            <a:pPr algn="ctr"/>
            <a:r>
              <a:rPr lang="en-US" sz="1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</a:t>
            </a:r>
            <a:endParaRPr lang="en-US" sz="1400" b="1" i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20" grpId="0"/>
      <p:bldP spid="21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ngles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Angles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</TotalTime>
  <Words>975</Words>
  <Application>Microsoft Office PowerPoint</Application>
  <PresentationFormat>On-screen Show (4:3)</PresentationFormat>
  <Paragraphs>379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Angles</vt:lpstr>
      <vt:lpstr>Login App REACT - ExpRESS -MonGOOSE</vt:lpstr>
      <vt:lpstr>ABOUT ME</vt:lpstr>
      <vt:lpstr>AGENDA</vt:lpstr>
      <vt:lpstr>Slide 4</vt:lpstr>
      <vt:lpstr>Slide 5</vt:lpstr>
      <vt:lpstr>REACT  History</vt:lpstr>
      <vt:lpstr>REACT</vt:lpstr>
      <vt:lpstr>REACT DIFFING ALGORITHM</vt:lpstr>
      <vt:lpstr>sample  UI</vt:lpstr>
      <vt:lpstr>REACT STATE And PROPS</vt:lpstr>
      <vt:lpstr>Slide 11</vt:lpstr>
      <vt:lpstr>REACT ROUTER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State Street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App REACT-ExpRESS-MonGOOSE-MoNGO</dc:title>
  <dc:creator>Nagaraj, Vinod</dc:creator>
  <cp:lastModifiedBy>ragavi raghupathi</cp:lastModifiedBy>
  <cp:revision>337</cp:revision>
  <dcterms:created xsi:type="dcterms:W3CDTF">2017-03-08T15:22:39Z</dcterms:created>
  <dcterms:modified xsi:type="dcterms:W3CDTF">2017-04-24T02:51:11Z</dcterms:modified>
</cp:coreProperties>
</file>