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71" r:id="rId3"/>
    <p:sldId id="260" r:id="rId4"/>
    <p:sldId id="261" r:id="rId5"/>
    <p:sldId id="263" r:id="rId6"/>
    <p:sldId id="265" r:id="rId7"/>
    <p:sldId id="257" r:id="rId8"/>
    <p:sldId id="266" r:id="rId9"/>
    <p:sldId id="267" r:id="rId10"/>
    <p:sldId id="273" r:id="rId11"/>
    <p:sldId id="275" r:id="rId12"/>
    <p:sldId id="269" r:id="rId13"/>
    <p:sldId id="270" r:id="rId14"/>
    <p:sldId id="27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9"/>
    <p:restoredTop sz="84310"/>
  </p:normalViewPr>
  <p:slideViewPr>
    <p:cSldViewPr snapToGrid="0">
      <p:cViewPr varScale="1">
        <p:scale>
          <a:sx n="92" d="100"/>
          <a:sy n="92" d="100"/>
        </p:scale>
        <p:origin x="18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15E8F-F4D4-6F49-A09D-04E4F33B93E2}" type="datetimeFigureOut">
              <a:rPr lang="en-US" smtClean="0"/>
              <a:t>4/5/25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FB5B6-E7BD-C540-841F-FA4EAB4E455C}" type="slidenum">
              <a:rPr lang="en-US" smtClean="0"/>
              <a:t>‹#›</a:t>
            </a:fld>
            <a:endParaRPr lang="en-US"/>
          </a:p>
        </p:txBody>
      </p:sp>
    </p:spTree>
    <p:extLst>
      <p:ext uri="{BB962C8B-B14F-4D97-AF65-F5344CB8AC3E}">
        <p14:creationId xmlns:p14="http://schemas.microsoft.com/office/powerpoint/2010/main" val="89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DFB5B6-E7BD-C540-841F-FA4EAB4E455C}" type="slidenum">
              <a:rPr lang="en-US" smtClean="0"/>
              <a:t>3</a:t>
            </a:fld>
            <a:endParaRPr lang="en-US"/>
          </a:p>
        </p:txBody>
      </p:sp>
    </p:spTree>
    <p:extLst>
      <p:ext uri="{BB962C8B-B14F-4D97-AF65-F5344CB8AC3E}">
        <p14:creationId xmlns:p14="http://schemas.microsoft.com/office/powerpoint/2010/main" val="112461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DFB5B6-E7BD-C540-841F-FA4EAB4E455C}" type="slidenum">
              <a:rPr lang="en-US" smtClean="0"/>
              <a:t>7</a:t>
            </a:fld>
            <a:endParaRPr lang="en-US"/>
          </a:p>
        </p:txBody>
      </p:sp>
    </p:spTree>
    <p:extLst>
      <p:ext uri="{BB962C8B-B14F-4D97-AF65-F5344CB8AC3E}">
        <p14:creationId xmlns:p14="http://schemas.microsoft.com/office/powerpoint/2010/main" val="211349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DFB5B6-E7BD-C540-841F-FA4EAB4E455C}" type="slidenum">
              <a:rPr lang="en-US" smtClean="0"/>
              <a:t>8</a:t>
            </a:fld>
            <a:endParaRPr lang="en-US"/>
          </a:p>
        </p:txBody>
      </p:sp>
    </p:spTree>
    <p:extLst>
      <p:ext uri="{BB962C8B-B14F-4D97-AF65-F5344CB8AC3E}">
        <p14:creationId xmlns:p14="http://schemas.microsoft.com/office/powerpoint/2010/main" val="101595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23FE4-8C37-5A83-3712-3DE67A5918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D3ED6-9D9E-A469-4D0D-090B77EB5D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36D95-E06F-9D0D-9085-BB37BB18CCE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49DC2FD9-A6A1-3832-5380-7DA9EE4F873E}"/>
              </a:ext>
            </a:extLst>
          </p:cNvPr>
          <p:cNvSpPr>
            <a:spLocks noGrp="1"/>
          </p:cNvSpPr>
          <p:nvPr>
            <p:ph type="sldNum" sz="quarter" idx="5"/>
          </p:nvPr>
        </p:nvSpPr>
        <p:spPr/>
        <p:txBody>
          <a:bodyPr/>
          <a:lstStyle/>
          <a:p>
            <a:fld id="{4BDFB5B6-E7BD-C540-841F-FA4EAB4E455C}" type="slidenum">
              <a:rPr lang="en-US" smtClean="0"/>
              <a:t>9</a:t>
            </a:fld>
            <a:endParaRPr lang="en-US"/>
          </a:p>
        </p:txBody>
      </p:sp>
    </p:spTree>
    <p:extLst>
      <p:ext uri="{BB962C8B-B14F-4D97-AF65-F5344CB8AC3E}">
        <p14:creationId xmlns:p14="http://schemas.microsoft.com/office/powerpoint/2010/main" val="138634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9F217-5F5E-3496-637C-DBFD58593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410543-120D-A81A-C114-63E2AB19A7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EB7B4C-F9D9-FB8E-F199-7C7BEE2B39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3F386AD-FAAB-7C7C-1210-E0EC172D1D3B}"/>
              </a:ext>
            </a:extLst>
          </p:cNvPr>
          <p:cNvSpPr>
            <a:spLocks noGrp="1"/>
          </p:cNvSpPr>
          <p:nvPr>
            <p:ph type="sldNum" sz="quarter" idx="5"/>
          </p:nvPr>
        </p:nvSpPr>
        <p:spPr/>
        <p:txBody>
          <a:bodyPr/>
          <a:lstStyle/>
          <a:p>
            <a:fld id="{4BDFB5B6-E7BD-C540-841F-FA4EAB4E455C}" type="slidenum">
              <a:rPr lang="en-US" smtClean="0"/>
              <a:t>11</a:t>
            </a:fld>
            <a:endParaRPr lang="en-US"/>
          </a:p>
        </p:txBody>
      </p:sp>
    </p:spTree>
    <p:extLst>
      <p:ext uri="{BB962C8B-B14F-4D97-AF65-F5344CB8AC3E}">
        <p14:creationId xmlns:p14="http://schemas.microsoft.com/office/powerpoint/2010/main" val="237489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1EA4E75-20C8-9140-AABF-92C0CE1E07E4}"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313472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EA4E75-20C8-9140-AABF-92C0CE1E07E4}"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104576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EA4E75-20C8-9140-AABF-92C0CE1E07E4}"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204622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EA4E75-20C8-9140-AABF-92C0CE1E07E4}"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339778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EA4E75-20C8-9140-AABF-92C0CE1E07E4}" type="datetimeFigureOut">
              <a:rPr lang="en-US" smtClean="0"/>
              <a:t>4/5/25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312849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1EA4E75-20C8-9140-AABF-92C0CE1E07E4}" type="datetimeFigureOut">
              <a:rPr lang="en-US" smtClean="0"/>
              <a:t>4/5/25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182760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1EA4E75-20C8-9140-AABF-92C0CE1E07E4}" type="datetimeFigureOut">
              <a:rPr lang="en-US" smtClean="0"/>
              <a:t>4/5/25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297819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1EA4E75-20C8-9140-AABF-92C0CE1E07E4}" type="datetimeFigureOut">
              <a:rPr lang="en-US" smtClean="0"/>
              <a:t>4/5/25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271608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A4E75-20C8-9140-AABF-92C0CE1E07E4}" type="datetimeFigureOut">
              <a:rPr lang="en-US" smtClean="0"/>
              <a:t>4/5/25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294771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1EA4E75-20C8-9140-AABF-92C0CE1E07E4}" type="datetimeFigureOut">
              <a:rPr lang="en-US" smtClean="0"/>
              <a:t>4/5/25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361876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1EA4E75-20C8-9140-AABF-92C0CE1E07E4}" type="datetimeFigureOut">
              <a:rPr lang="en-US" smtClean="0"/>
              <a:t>4/5/25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72796-2299-7C4C-A237-D7BBCDD7D91F}" type="slidenum">
              <a:rPr lang="en-US" smtClean="0"/>
              <a:t>‹#›</a:t>
            </a:fld>
            <a:endParaRPr lang="en-US"/>
          </a:p>
        </p:txBody>
      </p:sp>
    </p:spTree>
    <p:extLst>
      <p:ext uri="{BB962C8B-B14F-4D97-AF65-F5344CB8AC3E}">
        <p14:creationId xmlns:p14="http://schemas.microsoft.com/office/powerpoint/2010/main" val="78459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A4E75-20C8-9140-AABF-92C0CE1E07E4}" type="datetimeFigureOut">
              <a:rPr lang="en-US" smtClean="0"/>
              <a:t>4/5/25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72796-2299-7C4C-A237-D7BBCDD7D91F}" type="slidenum">
              <a:rPr lang="en-US" smtClean="0"/>
              <a:t>‹#›</a:t>
            </a:fld>
            <a:endParaRPr lang="en-US"/>
          </a:p>
        </p:txBody>
      </p:sp>
    </p:spTree>
    <p:extLst>
      <p:ext uri="{BB962C8B-B14F-4D97-AF65-F5344CB8AC3E}">
        <p14:creationId xmlns:p14="http://schemas.microsoft.com/office/powerpoint/2010/main" val="1977954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pisix.apache.org/blog/2025/02/24/apisix-ai-gateway-features/" TargetMode="External"/><Relationship Id="rId2" Type="http://schemas.openxmlformats.org/officeDocument/2006/relationships/hyperlink" Target="https://apisix.apache.org/" TargetMode="External"/><Relationship Id="rId1" Type="http://schemas.openxmlformats.org/officeDocument/2006/relationships/slideLayout" Target="../slideLayouts/slideLayout2.xml"/><Relationship Id="rId6" Type="http://schemas.openxmlformats.org/officeDocument/2006/relationships/hyperlink" Target="https://www.iguazio.com/blog/orchestrating-ml-pipelines-scale-kubeflow/" TargetMode="External"/><Relationship Id="rId5" Type="http://schemas.openxmlformats.org/officeDocument/2006/relationships/hyperlink" Target="https://www.kubeflow.org/" TargetMode="External"/><Relationship Id="rId4" Type="http://schemas.openxmlformats.org/officeDocument/2006/relationships/hyperlink" Target="https://theburningmonk.com/2019/04/comparing-nuclio-and-aws-lambd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4CFC-E983-6234-88AE-EFF44F2F2903}"/>
              </a:ext>
            </a:extLst>
          </p:cNvPr>
          <p:cNvSpPr>
            <a:spLocks noGrp="1"/>
          </p:cNvSpPr>
          <p:nvPr>
            <p:ph type="ctrTitle"/>
          </p:nvPr>
        </p:nvSpPr>
        <p:spPr/>
        <p:txBody>
          <a:bodyPr>
            <a:normAutofit/>
          </a:bodyPr>
          <a:lstStyle/>
          <a:p>
            <a:r>
              <a:rPr lang="en-US" dirty="0">
                <a:latin typeface="+mn-lt"/>
                <a:ea typeface="Verdana" panose="020B0604030504040204" pitchFamily="34" charset="0"/>
                <a:cs typeface="Verdana" panose="020B0604030504040204" pitchFamily="34" charset="0"/>
              </a:rPr>
              <a:t>Serverless Compute</a:t>
            </a:r>
            <a:br>
              <a:rPr lang="en-US" dirty="0">
                <a:latin typeface="+mn-lt"/>
                <a:ea typeface="Verdana" panose="020B0604030504040204" pitchFamily="34" charset="0"/>
                <a:cs typeface="Verdana" panose="020B0604030504040204" pitchFamily="34" charset="0"/>
              </a:rPr>
            </a:br>
            <a:r>
              <a:rPr lang="en-US" dirty="0">
                <a:latin typeface="+mn-lt"/>
                <a:ea typeface="Verdana" panose="020B0604030504040204" pitchFamily="34" charset="0"/>
                <a:cs typeface="Verdana" panose="020B0604030504040204" pitchFamily="34" charset="0"/>
              </a:rPr>
              <a:t>Design Proposal</a:t>
            </a:r>
          </a:p>
        </p:txBody>
      </p:sp>
      <p:sp>
        <p:nvSpPr>
          <p:cNvPr id="3" name="Subtitle 2">
            <a:extLst>
              <a:ext uri="{FF2B5EF4-FFF2-40B4-BE49-F238E27FC236}">
                <a16:creationId xmlns:a16="http://schemas.microsoft.com/office/drawing/2014/main" id="{D89E9962-C4FD-2890-4A3C-42E7A74297BA}"/>
              </a:ext>
            </a:extLst>
          </p:cNvPr>
          <p:cNvSpPr>
            <a:spLocks noGrp="1"/>
          </p:cNvSpPr>
          <p:nvPr>
            <p:ph type="subTitle" idx="1"/>
          </p:nvPr>
        </p:nvSpPr>
        <p:spPr/>
        <p:txBody>
          <a:bodyPr>
            <a:normAutofit/>
          </a:bodyPr>
          <a:lstStyle/>
          <a:p>
            <a:pPr algn="l"/>
            <a:endParaRPr lang="en-US">
              <a:ea typeface="Verdana" panose="020B0604030504040204" pitchFamily="34" charset="0"/>
              <a:cs typeface="Verdana" panose="020B0604030504040204" pitchFamily="34" charset="0"/>
            </a:endParaRPr>
          </a:p>
          <a:p>
            <a:pPr algn="l"/>
            <a:r>
              <a:rPr lang="en-US">
                <a:ea typeface="Verdana" panose="020B0604030504040204" pitchFamily="34" charset="0"/>
                <a:cs typeface="Verdana" panose="020B0604030504040204" pitchFamily="34" charset="0"/>
              </a:rPr>
              <a:t>Prepared by:- Vinod Pandey</a:t>
            </a:r>
          </a:p>
          <a:p>
            <a:pPr algn="l"/>
            <a:r>
              <a:rPr lang="en-US">
                <a:ea typeface="Verdana" panose="020B0604030504040204" pitchFamily="34" charset="0"/>
                <a:cs typeface="Verdana" panose="020B0604030504040204" pitchFamily="34" charset="0"/>
              </a:rPr>
              <a:t>Date:- 6</a:t>
            </a:r>
            <a:r>
              <a:rPr lang="en-US" baseline="30000">
                <a:ea typeface="Verdana" panose="020B0604030504040204" pitchFamily="34" charset="0"/>
                <a:cs typeface="Verdana" panose="020B0604030504040204" pitchFamily="34" charset="0"/>
              </a:rPr>
              <a:t>th</a:t>
            </a:r>
            <a:r>
              <a:rPr lang="en-US">
                <a:ea typeface="Verdana" panose="020B0604030504040204" pitchFamily="34" charset="0"/>
                <a:cs typeface="Verdana" panose="020B0604030504040204" pitchFamily="34" charset="0"/>
              </a:rPr>
              <a:t> April 2025</a:t>
            </a:r>
            <a:endParaRPr lang="en-US"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6368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0674CC-A138-90F4-B557-A3890FD330DA}"/>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2843B68E-096F-03EF-6BB8-E001C0B92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36CA3C3B-DFED-EB18-D85A-2CC1A3956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AE6486-BFDD-BE5C-8E94-D607EB16838E}"/>
              </a:ext>
            </a:extLst>
          </p:cNvPr>
          <p:cNvSpPr>
            <a:spLocks noGrp="1"/>
          </p:cNvSpPr>
          <p:nvPr>
            <p:ph type="title"/>
          </p:nvPr>
        </p:nvSpPr>
        <p:spPr>
          <a:xfrm>
            <a:off x="300715" y="2024639"/>
            <a:ext cx="2960959" cy="280872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ea typeface="Verdana" panose="020B0604030504040204" pitchFamily="34" charset="0"/>
                <a:cs typeface="Verdana" panose="020B0604030504040204" pitchFamily="34" charset="0"/>
              </a:rPr>
              <a:t>Monitoring &amp; Observability</a:t>
            </a:r>
          </a:p>
        </p:txBody>
      </p:sp>
      <p:pic>
        <p:nvPicPr>
          <p:cNvPr id="6" name="Picture 5" descr="A diagram of a search engine&#10;&#10;AI-generated content may be incorrect.">
            <a:extLst>
              <a:ext uri="{FF2B5EF4-FFF2-40B4-BE49-F238E27FC236}">
                <a16:creationId xmlns:a16="http://schemas.microsoft.com/office/drawing/2014/main" id="{71EDBEC8-CBD2-A338-D922-6C2F07496D46}"/>
              </a:ext>
            </a:extLst>
          </p:cNvPr>
          <p:cNvPicPr>
            <a:picLocks noChangeAspect="1"/>
          </p:cNvPicPr>
          <p:nvPr/>
        </p:nvPicPr>
        <p:blipFill>
          <a:blip r:embed="rId2"/>
          <a:stretch>
            <a:fillRect/>
          </a:stretch>
        </p:blipFill>
        <p:spPr>
          <a:xfrm>
            <a:off x="3478293" y="928255"/>
            <a:ext cx="8713707" cy="5001490"/>
          </a:xfrm>
          <a:prstGeom prst="rect">
            <a:avLst/>
          </a:prstGeom>
        </p:spPr>
      </p:pic>
    </p:spTree>
    <p:extLst>
      <p:ext uri="{BB962C8B-B14F-4D97-AF65-F5344CB8AC3E}">
        <p14:creationId xmlns:p14="http://schemas.microsoft.com/office/powerpoint/2010/main" val="345957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293ED-09EA-13B8-F4A3-40171CD16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DEB520-404A-F190-1EB3-A9F4AEAE14DE}"/>
              </a:ext>
            </a:extLst>
          </p:cNvPr>
          <p:cNvSpPr>
            <a:spLocks noGrp="1"/>
          </p:cNvSpPr>
          <p:nvPr>
            <p:ph type="title"/>
          </p:nvPr>
        </p:nvSpPr>
        <p:spPr/>
        <p:txBody>
          <a:bodyPr>
            <a:normAutofit/>
          </a:bodyPr>
          <a:lstStyle/>
          <a:p>
            <a:r>
              <a:rPr lang="en-US" dirty="0">
                <a:latin typeface="+mn-lt"/>
              </a:rPr>
              <a:t>Monitoring &amp; Observability: Prometheus, Grafana and ELK</a:t>
            </a:r>
          </a:p>
        </p:txBody>
      </p:sp>
      <p:sp>
        <p:nvSpPr>
          <p:cNvPr id="3" name="Content Placeholder 2">
            <a:extLst>
              <a:ext uri="{FF2B5EF4-FFF2-40B4-BE49-F238E27FC236}">
                <a16:creationId xmlns:a16="http://schemas.microsoft.com/office/drawing/2014/main" id="{8295E715-CF34-09AA-6C27-A09E73B5A253}"/>
              </a:ext>
            </a:extLst>
          </p:cNvPr>
          <p:cNvSpPr>
            <a:spLocks noGrp="1"/>
          </p:cNvSpPr>
          <p:nvPr>
            <p:ph idx="1"/>
          </p:nvPr>
        </p:nvSpPr>
        <p:spPr>
          <a:xfrm>
            <a:off x="838200" y="1704977"/>
            <a:ext cx="10515600" cy="5042188"/>
          </a:xfrm>
        </p:spPr>
        <p:txBody>
          <a:bodyPr>
            <a:noAutofit/>
          </a:bodyPr>
          <a:lstStyle/>
          <a:p>
            <a:pPr algn="just"/>
            <a:r>
              <a:rPr lang="en-US" sz="1600" dirty="0"/>
              <a:t>Application Pods (APISIX, </a:t>
            </a:r>
            <a:r>
              <a:rPr lang="en-US" sz="1600" dirty="0" err="1"/>
              <a:t>Nuclio</a:t>
            </a:r>
            <a:r>
              <a:rPr lang="en-US" sz="1600" dirty="0"/>
              <a:t> and Function Pods)</a:t>
            </a:r>
          </a:p>
          <a:p>
            <a:pPr lvl="1" algn="just"/>
            <a:r>
              <a:rPr lang="en-US" sz="1400" dirty="0"/>
              <a:t>Run inside Kubernetes pods and send logs to standard output (</a:t>
            </a:r>
            <a:r>
              <a:rPr lang="en-US" sz="1400" dirty="0" err="1"/>
              <a:t>stdout</a:t>
            </a:r>
            <a:r>
              <a:rPr lang="en-US" sz="1400" dirty="0"/>
              <a:t> / stderr)</a:t>
            </a:r>
          </a:p>
          <a:p>
            <a:pPr lvl="1" algn="just"/>
            <a:r>
              <a:rPr lang="en-US" sz="1400" dirty="0"/>
              <a:t>Expose metrics via /metrics endpoint (via Prometheus client libraries)</a:t>
            </a:r>
          </a:p>
          <a:p>
            <a:pPr lvl="1" algn="just"/>
            <a:endParaRPr lang="en-US" sz="1400" dirty="0"/>
          </a:p>
          <a:p>
            <a:pPr algn="just"/>
            <a:r>
              <a:rPr lang="en-US" sz="1600" dirty="0"/>
              <a:t>Metrics Flow: Prometheus + Grafana</a:t>
            </a:r>
          </a:p>
          <a:p>
            <a:pPr lvl="1" algn="just"/>
            <a:r>
              <a:rPr lang="en-US" sz="1400" dirty="0"/>
              <a:t>Prometheus scrapes metrics from application pods at regular intervals</a:t>
            </a:r>
          </a:p>
          <a:p>
            <a:pPr lvl="1" algn="just"/>
            <a:r>
              <a:rPr lang="en-US" sz="1400" dirty="0"/>
              <a:t>It stores time-series data using its built-in TSDB</a:t>
            </a:r>
          </a:p>
          <a:p>
            <a:pPr lvl="1" algn="just"/>
            <a:r>
              <a:rPr lang="en-US" sz="1400" dirty="0"/>
              <a:t>Grafana connects to Prometheus to visualize real-time and historical metrics via dashboards</a:t>
            </a:r>
          </a:p>
          <a:p>
            <a:pPr lvl="1" algn="just"/>
            <a:r>
              <a:rPr lang="en-US" sz="1400" dirty="0"/>
              <a:t>Grafana also enable alerting based on metric thresholds (CPU usage, latency, error rate, etc.)</a:t>
            </a:r>
          </a:p>
          <a:p>
            <a:pPr lvl="1" algn="just"/>
            <a:endParaRPr lang="en-US" sz="1400" dirty="0"/>
          </a:p>
          <a:p>
            <a:pPr algn="just"/>
            <a:r>
              <a:rPr lang="en-US" sz="1400" dirty="0"/>
              <a:t>Logs </a:t>
            </a:r>
            <a:r>
              <a:rPr lang="en-US" sz="1600" dirty="0"/>
              <a:t>Flow</a:t>
            </a:r>
            <a:r>
              <a:rPr lang="en-US" sz="1400" dirty="0"/>
              <a:t>: ELK Stack</a:t>
            </a:r>
          </a:p>
          <a:p>
            <a:pPr lvl="1" algn="just"/>
            <a:r>
              <a:rPr lang="en-US" sz="1400" dirty="0"/>
              <a:t>Logstash collects logs from application pods using agents like </a:t>
            </a:r>
            <a:r>
              <a:rPr lang="en-US" sz="1400" dirty="0" err="1"/>
              <a:t>Filebeat</a:t>
            </a:r>
            <a:endParaRPr lang="en-US" sz="1400" dirty="0"/>
          </a:p>
          <a:p>
            <a:pPr lvl="1" algn="just"/>
            <a:r>
              <a:rPr lang="en-US" sz="1400" dirty="0"/>
              <a:t>Logstash parses and transforms logs and then push into Elasticsearch for indexing and storage</a:t>
            </a:r>
          </a:p>
          <a:p>
            <a:pPr lvl="1" algn="just"/>
            <a:r>
              <a:rPr lang="en-US" sz="1400" dirty="0"/>
              <a:t>Kibana queries Elasticsearch to visualize logs and supports filtering, searching, and log analysis</a:t>
            </a:r>
          </a:p>
          <a:p>
            <a:pPr lvl="1" algn="just"/>
            <a:endParaRPr lang="en-US" sz="1400" dirty="0"/>
          </a:p>
          <a:p>
            <a:pPr algn="just"/>
            <a:r>
              <a:rPr lang="en-US" sz="1600" dirty="0"/>
              <a:t>Auto-Scaling</a:t>
            </a:r>
            <a:r>
              <a:rPr lang="en-US" sz="1400" dirty="0"/>
              <a:t>: KEDA (Kubernetes Event-Driven </a:t>
            </a:r>
            <a:r>
              <a:rPr lang="en-US" sz="1400" dirty="0" err="1"/>
              <a:t>Autoscaler</a:t>
            </a:r>
            <a:r>
              <a:rPr lang="en-US" sz="1400" dirty="0"/>
              <a:t>)</a:t>
            </a:r>
          </a:p>
          <a:p>
            <a:pPr lvl="1" algn="just"/>
            <a:r>
              <a:rPr lang="en-US" sz="1400" dirty="0"/>
              <a:t>KEDA uses metrics from Prometheus and Kafka as triggers and evaluates the load on a deployment</a:t>
            </a:r>
          </a:p>
          <a:p>
            <a:pPr lvl="1" algn="just"/>
            <a:r>
              <a:rPr lang="en-US" sz="1400" dirty="0"/>
              <a:t>Based on defined thresholds, KEDA scales pods up or down</a:t>
            </a:r>
          </a:p>
        </p:txBody>
      </p:sp>
    </p:spTree>
    <p:extLst>
      <p:ext uri="{BB962C8B-B14F-4D97-AF65-F5344CB8AC3E}">
        <p14:creationId xmlns:p14="http://schemas.microsoft.com/office/powerpoint/2010/main" val="674530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7E6EA-FB08-8A54-F686-BFCD44DFCC2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General Purpose Function</a:t>
            </a:r>
          </a:p>
        </p:txBody>
      </p:sp>
      <p:pic>
        <p:nvPicPr>
          <p:cNvPr id="5" name="Content Placeholder 4" descr="A diagram of a function execution&#10;&#10;AI-generated content may be incorrect.">
            <a:extLst>
              <a:ext uri="{FF2B5EF4-FFF2-40B4-BE49-F238E27FC236}">
                <a16:creationId xmlns:a16="http://schemas.microsoft.com/office/drawing/2014/main" id="{0D38F193-DEB1-88D6-C83E-8BF86ECAA48F}"/>
              </a:ext>
            </a:extLst>
          </p:cNvPr>
          <p:cNvPicPr>
            <a:picLocks noGrp="1" noChangeAspect="1"/>
          </p:cNvPicPr>
          <p:nvPr>
            <p:ph idx="1"/>
          </p:nvPr>
        </p:nvPicPr>
        <p:blipFill>
          <a:blip r:embed="rId2"/>
          <a:stretch>
            <a:fillRect/>
          </a:stretch>
        </p:blipFill>
        <p:spPr>
          <a:xfrm>
            <a:off x="3496234" y="961812"/>
            <a:ext cx="8326419" cy="4930987"/>
          </a:xfrm>
          <a:prstGeom prst="rect">
            <a:avLst/>
          </a:prstGeom>
        </p:spPr>
      </p:pic>
    </p:spTree>
    <p:extLst>
      <p:ext uri="{BB962C8B-B14F-4D97-AF65-F5344CB8AC3E}">
        <p14:creationId xmlns:p14="http://schemas.microsoft.com/office/powerpoint/2010/main" val="138158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7D3112-6CEE-7CF2-CFDF-0121D712E6F2}"/>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CC081CDD-FBA9-88EA-ED67-36A0A6624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2320FA5-258F-5176-4791-D8B2A5B5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BEA526-4C94-35F9-FB84-FDC62E168A7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AI/ML Workload Function</a:t>
            </a:r>
          </a:p>
        </p:txBody>
      </p:sp>
      <p:pic>
        <p:nvPicPr>
          <p:cNvPr id="7" name="Content Placeholder 6" descr="A diagram of a function process&#10;&#10;AI-generated content may be incorrect.">
            <a:extLst>
              <a:ext uri="{FF2B5EF4-FFF2-40B4-BE49-F238E27FC236}">
                <a16:creationId xmlns:a16="http://schemas.microsoft.com/office/drawing/2014/main" id="{B7C1C8B5-7F47-5EE2-07DC-D7C79B98D784}"/>
              </a:ext>
            </a:extLst>
          </p:cNvPr>
          <p:cNvPicPr>
            <a:picLocks noGrp="1" noChangeAspect="1"/>
          </p:cNvPicPr>
          <p:nvPr>
            <p:ph idx="1"/>
          </p:nvPr>
        </p:nvPicPr>
        <p:blipFill>
          <a:blip r:embed="rId2"/>
          <a:stretch>
            <a:fillRect/>
          </a:stretch>
        </p:blipFill>
        <p:spPr>
          <a:xfrm>
            <a:off x="3542647" y="882194"/>
            <a:ext cx="8649353" cy="4950525"/>
          </a:xfrm>
        </p:spPr>
      </p:pic>
    </p:spTree>
    <p:extLst>
      <p:ext uri="{BB962C8B-B14F-4D97-AF65-F5344CB8AC3E}">
        <p14:creationId xmlns:p14="http://schemas.microsoft.com/office/powerpoint/2010/main" val="174258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0DBF-0868-A411-9F80-1E14548FA771}"/>
              </a:ext>
            </a:extLst>
          </p:cNvPr>
          <p:cNvSpPr>
            <a:spLocks noGrp="1"/>
          </p:cNvSpPr>
          <p:nvPr>
            <p:ph type="title"/>
          </p:nvPr>
        </p:nvSpPr>
        <p:spPr/>
        <p:txBody>
          <a:bodyPr/>
          <a:lstStyle/>
          <a:p>
            <a:r>
              <a:rPr lang="en-US" dirty="0"/>
              <a:t>Design Considerations</a:t>
            </a:r>
          </a:p>
        </p:txBody>
      </p:sp>
      <p:sp>
        <p:nvSpPr>
          <p:cNvPr id="3" name="Content Placeholder 2">
            <a:extLst>
              <a:ext uri="{FF2B5EF4-FFF2-40B4-BE49-F238E27FC236}">
                <a16:creationId xmlns:a16="http://schemas.microsoft.com/office/drawing/2014/main" id="{0B4D480A-15E1-56A6-7DBD-60A8AF447BCC}"/>
              </a:ext>
            </a:extLst>
          </p:cNvPr>
          <p:cNvSpPr>
            <a:spLocks noGrp="1"/>
          </p:cNvSpPr>
          <p:nvPr>
            <p:ph idx="1"/>
          </p:nvPr>
        </p:nvSpPr>
        <p:spPr/>
        <p:txBody>
          <a:bodyPr>
            <a:normAutofit/>
          </a:bodyPr>
          <a:lstStyle/>
          <a:p>
            <a:pPr algn="just"/>
            <a:r>
              <a:rPr lang="en-US" sz="1600" dirty="0"/>
              <a:t>If the serverless solution is planned for a specific cloud provider, cloud-native services like identity management, API gateway, and NoSQL databases can be used instead of </a:t>
            </a:r>
            <a:r>
              <a:rPr lang="en-US" sz="1600" dirty="0" err="1"/>
              <a:t>Keycloak</a:t>
            </a:r>
            <a:r>
              <a:rPr lang="en-US" sz="1600" dirty="0"/>
              <a:t>, APISIX, and Cassandra, provided they meet the requirements of the serverless design. This can simplify integration, enhance scalability, and reduce operational overhead.</a:t>
            </a:r>
          </a:p>
          <a:p>
            <a:pPr algn="just"/>
            <a:r>
              <a:rPr lang="en-US" sz="1600" dirty="0"/>
              <a:t>GitLab Pipeline or GitLab Actions can automate the CI/CD process for serverless function deployment. Upon code push, the pipeline can build, test, and package the function, then deploy it to Kubernetes via </a:t>
            </a:r>
            <a:r>
              <a:rPr lang="en-US" sz="1600" dirty="0" err="1"/>
              <a:t>Nuclio</a:t>
            </a:r>
            <a:r>
              <a:rPr lang="en-US" sz="1600" dirty="0"/>
              <a:t>.</a:t>
            </a:r>
          </a:p>
          <a:p>
            <a:pPr algn="just"/>
            <a:r>
              <a:rPr lang="en-US" sz="1600" dirty="0"/>
              <a:t>The </a:t>
            </a:r>
            <a:r>
              <a:rPr lang="en-US" sz="1600" dirty="0" err="1"/>
              <a:t>Promtail</a:t>
            </a:r>
            <a:r>
              <a:rPr lang="en-US" sz="1600" dirty="0"/>
              <a:t> + Loki + Grafana stack can be a cost-effective alternative to the ELK stack, offering efficient log aggregation and visualization. However, it comes with a trade-off in advanced search and indexing capabilities.</a:t>
            </a:r>
          </a:p>
          <a:p>
            <a:pPr algn="just"/>
            <a:r>
              <a:rPr lang="en-US" sz="1600" dirty="0"/>
              <a:t>KEDA auto-scaling is preferred over </a:t>
            </a:r>
            <a:r>
              <a:rPr lang="en-US" sz="1600" dirty="0" err="1"/>
              <a:t>Nuclio’s</a:t>
            </a:r>
            <a:r>
              <a:rPr lang="en-US" sz="1600" dirty="0"/>
              <a:t> built-in auto-scaling as it offers greater flexibility and true event-driven scaling. It supports a broader range of event sources (Kafka, Prometheus, etc.), allowing precise control over function scaling based on real-time demand. Additionally, KEDA seamlessly integrates with Kubernetes HPA, ensuring efficient resource utilization across diverse workloads.</a:t>
            </a:r>
          </a:p>
          <a:p>
            <a:pPr algn="just"/>
            <a:r>
              <a:rPr lang="en-US" sz="1600" dirty="0"/>
              <a:t>To enhance temporary file processing for AI/ML workloads, </a:t>
            </a:r>
            <a:r>
              <a:rPr lang="en-US" sz="1600" dirty="0" err="1"/>
              <a:t>Ceph</a:t>
            </a:r>
            <a:r>
              <a:rPr lang="en-US" sz="1600" dirty="0"/>
              <a:t> distributed file system can be integrated in the future. It offers scalability, high availability, and fault tolerance, making it suitable for efficiently managing temporary artifacts while ensuring data durability and seamless scaling.</a:t>
            </a:r>
          </a:p>
        </p:txBody>
      </p:sp>
    </p:spTree>
    <p:extLst>
      <p:ext uri="{BB962C8B-B14F-4D97-AF65-F5344CB8AC3E}">
        <p14:creationId xmlns:p14="http://schemas.microsoft.com/office/powerpoint/2010/main" val="350219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3DED-87A0-B5BF-6712-92E18483065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9E64E8A-6A96-E42B-0807-49EFB0C96E38}"/>
              </a:ext>
            </a:extLst>
          </p:cNvPr>
          <p:cNvSpPr>
            <a:spLocks noGrp="1"/>
          </p:cNvSpPr>
          <p:nvPr>
            <p:ph idx="1"/>
          </p:nvPr>
        </p:nvSpPr>
        <p:spPr/>
        <p:txBody>
          <a:bodyPr>
            <a:normAutofit/>
          </a:bodyPr>
          <a:lstStyle/>
          <a:p>
            <a:r>
              <a:rPr lang="en-US" sz="1600" dirty="0"/>
              <a:t>Apache APISIX</a:t>
            </a:r>
          </a:p>
          <a:p>
            <a:pPr lvl="1"/>
            <a:r>
              <a:rPr lang="en-US" sz="1600" dirty="0">
                <a:hlinkClick r:id="rId2"/>
              </a:rPr>
              <a:t>https://apisix.apache.org/</a:t>
            </a:r>
            <a:endParaRPr lang="en-US" sz="1600" dirty="0"/>
          </a:p>
          <a:p>
            <a:pPr lvl="1"/>
            <a:r>
              <a:rPr lang="en-US" sz="1600" dirty="0">
                <a:hlinkClick r:id="rId3"/>
              </a:rPr>
              <a:t>https://apisix.apache.org/blog/2025/02/24/apisix-ai-gateway-features/</a:t>
            </a:r>
            <a:endParaRPr lang="en-US" sz="1600" dirty="0"/>
          </a:p>
          <a:p>
            <a:pPr lvl="1"/>
            <a:endParaRPr lang="en-US" sz="1600" dirty="0"/>
          </a:p>
          <a:p>
            <a:r>
              <a:rPr lang="en-US" sz="1600" dirty="0" err="1"/>
              <a:t>Nuclio</a:t>
            </a:r>
            <a:endParaRPr lang="en-US" sz="1600" dirty="0"/>
          </a:p>
          <a:p>
            <a:pPr lvl="1"/>
            <a:r>
              <a:rPr lang="en-US" sz="1600" dirty="0">
                <a:hlinkClick r:id="rId4"/>
              </a:rPr>
              <a:t>https://github.com/nuclio/nuclio</a:t>
            </a:r>
          </a:p>
          <a:p>
            <a:pPr lvl="1"/>
            <a:r>
              <a:rPr lang="en-US" sz="1600" dirty="0">
                <a:hlinkClick r:id="rId4"/>
              </a:rPr>
              <a:t>https://theburningmonk.com/2019/04/comparing-nuclio-and-aws-lambda/</a:t>
            </a:r>
            <a:endParaRPr lang="en-US" sz="1600" dirty="0"/>
          </a:p>
          <a:p>
            <a:pPr lvl="1"/>
            <a:endParaRPr lang="en-US" sz="1600" dirty="0"/>
          </a:p>
          <a:p>
            <a:r>
              <a:rPr lang="en-US" sz="1600" dirty="0"/>
              <a:t>Kubeflow</a:t>
            </a:r>
          </a:p>
          <a:p>
            <a:pPr lvl="1"/>
            <a:r>
              <a:rPr lang="en-US" sz="1600" dirty="0">
                <a:hlinkClick r:id="rId5"/>
              </a:rPr>
              <a:t>https://www.kubeflow.org/</a:t>
            </a:r>
            <a:endParaRPr lang="en-US" sz="1600" dirty="0"/>
          </a:p>
          <a:p>
            <a:pPr lvl="1"/>
            <a:r>
              <a:rPr lang="en-US" sz="1600" dirty="0">
                <a:hlinkClick r:id="rId6"/>
              </a:rPr>
              <a:t>https://www.iguazio.com/blog/orchestrating-ml-pipelines-scale-kubeflow/</a:t>
            </a:r>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340078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651C-BCC6-DA74-6057-168B05022D6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62970D1-3EC5-0068-C6B0-4243F3B74682}"/>
              </a:ext>
            </a:extLst>
          </p:cNvPr>
          <p:cNvSpPr>
            <a:spLocks noGrp="1"/>
          </p:cNvSpPr>
          <p:nvPr>
            <p:ph idx="1"/>
          </p:nvPr>
        </p:nvSpPr>
        <p:spPr/>
        <p:txBody>
          <a:bodyPr>
            <a:normAutofit/>
          </a:bodyPr>
          <a:lstStyle/>
          <a:p>
            <a:r>
              <a:rPr lang="en-US" dirty="0"/>
              <a:t>High-Level Architecture Overview</a:t>
            </a:r>
          </a:p>
          <a:p>
            <a:r>
              <a:rPr lang="en-US" dirty="0"/>
              <a:t>Deep Dive: API Gateway</a:t>
            </a:r>
          </a:p>
          <a:p>
            <a:r>
              <a:rPr lang="en-US" dirty="0"/>
              <a:t>Deep Dive: Serverless Compute</a:t>
            </a:r>
          </a:p>
          <a:p>
            <a:r>
              <a:rPr lang="en-US" dirty="0"/>
              <a:t>Deep Dive: Monitoring &amp; Observability</a:t>
            </a:r>
          </a:p>
          <a:p>
            <a:r>
              <a:rPr lang="en-US" dirty="0"/>
              <a:t>Deployment/Execution Flow: General-Purpose Functions</a:t>
            </a:r>
          </a:p>
          <a:p>
            <a:r>
              <a:rPr lang="en-US" dirty="0"/>
              <a:t>Deployment/Execution Flow: AI/ML Workload Functions</a:t>
            </a:r>
          </a:p>
          <a:p>
            <a:r>
              <a:rPr lang="en-US" dirty="0"/>
              <a:t>Design Considerations</a:t>
            </a:r>
          </a:p>
          <a:p>
            <a:r>
              <a:rPr lang="en-US" dirty="0"/>
              <a:t>References</a:t>
            </a:r>
          </a:p>
        </p:txBody>
      </p:sp>
    </p:spTree>
    <p:extLst>
      <p:ext uri="{BB962C8B-B14F-4D97-AF65-F5344CB8AC3E}">
        <p14:creationId xmlns:p14="http://schemas.microsoft.com/office/powerpoint/2010/main" val="383395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7F603-8F08-648B-23BB-CA6A325B0D10}"/>
              </a:ext>
            </a:extLst>
          </p:cNvPr>
          <p:cNvSpPr>
            <a:spLocks noGrp="1"/>
          </p:cNvSpPr>
          <p:nvPr>
            <p:ph type="title"/>
          </p:nvPr>
        </p:nvSpPr>
        <p:spPr>
          <a:xfrm>
            <a:off x="300715" y="2024639"/>
            <a:ext cx="2960959" cy="280872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ea typeface="Verdana" panose="020B0604030504040204" pitchFamily="34" charset="0"/>
                <a:cs typeface="Verdana" panose="020B0604030504040204" pitchFamily="34" charset="0"/>
              </a:rPr>
              <a:t>High Level Design</a:t>
            </a:r>
          </a:p>
        </p:txBody>
      </p:sp>
      <p:pic>
        <p:nvPicPr>
          <p:cNvPr id="6" name="Content Placeholder 5" descr="A diagram of a software company&#10;&#10;AI-generated content may be incorrect.">
            <a:extLst>
              <a:ext uri="{FF2B5EF4-FFF2-40B4-BE49-F238E27FC236}">
                <a16:creationId xmlns:a16="http://schemas.microsoft.com/office/drawing/2014/main" id="{AEA4765E-D9C9-4E91-31D5-4F09036A727A}"/>
              </a:ext>
            </a:extLst>
          </p:cNvPr>
          <p:cNvPicPr>
            <a:picLocks noGrp="1" noChangeAspect="1"/>
          </p:cNvPicPr>
          <p:nvPr>
            <p:ph idx="1"/>
          </p:nvPr>
        </p:nvPicPr>
        <p:blipFill>
          <a:blip r:embed="rId3"/>
          <a:stretch>
            <a:fillRect/>
          </a:stretch>
        </p:blipFill>
        <p:spPr>
          <a:xfrm>
            <a:off x="3366110" y="796636"/>
            <a:ext cx="8694085" cy="5264727"/>
          </a:xfrm>
        </p:spPr>
      </p:pic>
    </p:spTree>
    <p:extLst>
      <p:ext uri="{BB962C8B-B14F-4D97-AF65-F5344CB8AC3E}">
        <p14:creationId xmlns:p14="http://schemas.microsoft.com/office/powerpoint/2010/main" val="7694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5638-4BE0-D31F-F5DB-16CB7F1722E2}"/>
              </a:ext>
            </a:extLst>
          </p:cNvPr>
          <p:cNvSpPr>
            <a:spLocks noGrp="1"/>
          </p:cNvSpPr>
          <p:nvPr>
            <p:ph type="title"/>
          </p:nvPr>
        </p:nvSpPr>
        <p:spPr/>
        <p:txBody>
          <a:bodyPr/>
          <a:lstStyle/>
          <a:p>
            <a:r>
              <a:rPr lang="en-US" dirty="0">
                <a:ea typeface="Verdana" panose="020B0604030504040204" pitchFamily="34" charset="0"/>
                <a:cs typeface="Verdana" panose="020B0604030504040204" pitchFamily="34" charset="0"/>
              </a:rPr>
              <a:t>High Level Design</a:t>
            </a:r>
          </a:p>
        </p:txBody>
      </p:sp>
      <p:sp>
        <p:nvSpPr>
          <p:cNvPr id="3" name="Content Placeholder 2">
            <a:extLst>
              <a:ext uri="{FF2B5EF4-FFF2-40B4-BE49-F238E27FC236}">
                <a16:creationId xmlns:a16="http://schemas.microsoft.com/office/drawing/2014/main" id="{C91AA7ED-62A9-E0A0-F93C-E5ABBFC2C4C5}"/>
              </a:ext>
            </a:extLst>
          </p:cNvPr>
          <p:cNvSpPr>
            <a:spLocks noGrp="1"/>
          </p:cNvSpPr>
          <p:nvPr>
            <p:ph idx="1"/>
          </p:nvPr>
        </p:nvSpPr>
        <p:spPr>
          <a:xfrm>
            <a:off x="838200" y="1825624"/>
            <a:ext cx="10515600" cy="4478193"/>
          </a:xfrm>
        </p:spPr>
        <p:txBody>
          <a:bodyPr>
            <a:normAutofit fontScale="55000" lnSpcReduction="20000"/>
          </a:bodyPr>
          <a:lstStyle/>
          <a:p>
            <a:r>
              <a:rPr lang="en-US" sz="2900" dirty="0">
                <a:ea typeface="Verdana" panose="020B0604030504040204" pitchFamily="34" charset="0"/>
                <a:cs typeface="Verdana" panose="020B0604030504040204" pitchFamily="34" charset="0"/>
              </a:rPr>
              <a:t>API Gateway (Apache APISIX)</a:t>
            </a:r>
          </a:p>
          <a:p>
            <a:pPr lvl="1"/>
            <a:r>
              <a:rPr lang="en-US" sz="2500" dirty="0">
                <a:ea typeface="Verdana" panose="020B0604030504040204" pitchFamily="34" charset="0"/>
                <a:cs typeface="Verdana" panose="020B0604030504040204" pitchFamily="34" charset="0"/>
              </a:rPr>
              <a:t>Dynamic routing configuration, high performance and scalability, multi-protocol support</a:t>
            </a:r>
          </a:p>
          <a:p>
            <a:pPr lvl="1"/>
            <a:r>
              <a:rPr lang="en-US" sz="2500" dirty="0">
                <a:ea typeface="Verdana" panose="020B0604030504040204" pitchFamily="34" charset="0"/>
                <a:cs typeface="Verdana" panose="020B0604030504040204" pitchFamily="34" charset="0"/>
              </a:rPr>
              <a:t>Extensible through plugins (authentication, caching, security, monitoring etc.)</a:t>
            </a:r>
          </a:p>
          <a:p>
            <a:pPr lvl="1"/>
            <a:r>
              <a:rPr lang="en-US" sz="2500" dirty="0">
                <a:ea typeface="Verdana" panose="020B0604030504040204" pitchFamily="34" charset="0"/>
                <a:cs typeface="Verdana" panose="020B0604030504040204" pitchFamily="34" charset="0"/>
              </a:rPr>
              <a:t>Future ready AI Gateway</a:t>
            </a:r>
          </a:p>
          <a:p>
            <a:pPr lvl="1"/>
            <a:endParaRPr lang="en-US" dirty="0">
              <a:ea typeface="Verdana" panose="020B0604030504040204" pitchFamily="34" charset="0"/>
              <a:cs typeface="Verdana" panose="020B0604030504040204" pitchFamily="34" charset="0"/>
            </a:endParaRPr>
          </a:p>
          <a:p>
            <a:r>
              <a:rPr lang="en-US" sz="2900" dirty="0">
                <a:ea typeface="Verdana" panose="020B0604030504040204" pitchFamily="34" charset="0"/>
                <a:cs typeface="Verdana" panose="020B0604030504040204" pitchFamily="34" charset="0"/>
              </a:rPr>
              <a:t>Compute (</a:t>
            </a:r>
            <a:r>
              <a:rPr lang="en-US" sz="2900" dirty="0" err="1">
                <a:ea typeface="Verdana" panose="020B0604030504040204" pitchFamily="34" charset="0"/>
                <a:cs typeface="Verdana" panose="020B0604030504040204" pitchFamily="34" charset="0"/>
              </a:rPr>
              <a:t>Nuclio</a:t>
            </a:r>
            <a:r>
              <a:rPr lang="en-US" sz="2900" dirty="0">
                <a:ea typeface="Verdana" panose="020B0604030504040204" pitchFamily="34" charset="0"/>
                <a:cs typeface="Verdana" panose="020B0604030504040204" pitchFamily="34" charset="0"/>
              </a:rPr>
              <a:t>)</a:t>
            </a:r>
          </a:p>
          <a:p>
            <a:pPr lvl="1"/>
            <a:r>
              <a:rPr lang="en-US" sz="2500" dirty="0">
                <a:ea typeface="Verdana" panose="020B0604030504040204" pitchFamily="34" charset="0"/>
                <a:cs typeface="Verdana" panose="020B0604030504040204" pitchFamily="34" charset="0"/>
              </a:rPr>
              <a:t>Serverless framework with ultra low-latency and high performance</a:t>
            </a:r>
          </a:p>
          <a:p>
            <a:pPr lvl="1"/>
            <a:r>
              <a:rPr lang="en-US" sz="2500" dirty="0">
                <a:ea typeface="Verdana" panose="020B0604030504040204" pitchFamily="34" charset="0"/>
                <a:cs typeface="Verdana" panose="020B0604030504040204" pitchFamily="34" charset="0"/>
              </a:rPr>
              <a:t>Seamless integration with Kubernetes</a:t>
            </a:r>
          </a:p>
          <a:p>
            <a:pPr lvl="1"/>
            <a:r>
              <a:rPr lang="en-US" sz="2500" dirty="0">
                <a:ea typeface="Verdana" panose="020B0604030504040204" pitchFamily="34" charset="0"/>
                <a:cs typeface="Verdana" panose="020B0604030504040204" pitchFamily="34" charset="0"/>
              </a:rPr>
              <a:t>In-built auto-scaling, multi-language support and AI/ML ready</a:t>
            </a:r>
          </a:p>
          <a:p>
            <a:pPr lvl="1"/>
            <a:endParaRPr lang="en-US" dirty="0">
              <a:ea typeface="Verdana" panose="020B0604030504040204" pitchFamily="34" charset="0"/>
              <a:cs typeface="Verdana" panose="020B0604030504040204" pitchFamily="34" charset="0"/>
            </a:endParaRPr>
          </a:p>
          <a:p>
            <a:r>
              <a:rPr lang="en-US" sz="2900" dirty="0">
                <a:ea typeface="Verdana" panose="020B0604030504040204" pitchFamily="34" charset="0"/>
                <a:cs typeface="Verdana" panose="020B0604030504040204" pitchFamily="34" charset="0"/>
              </a:rPr>
              <a:t>Orchestration and Deployment (Kubernetes)</a:t>
            </a:r>
          </a:p>
          <a:p>
            <a:pPr lvl="1"/>
            <a:r>
              <a:rPr lang="en-US" sz="2500" dirty="0">
                <a:ea typeface="Verdana" panose="020B0604030504040204" pitchFamily="34" charset="0"/>
                <a:cs typeface="Verdana" panose="020B0604030504040204" pitchFamily="34" charset="0"/>
              </a:rPr>
              <a:t>Highly Scalable &amp; Resilient Orchestration</a:t>
            </a:r>
          </a:p>
          <a:p>
            <a:pPr lvl="1"/>
            <a:r>
              <a:rPr lang="en-US" sz="2500" dirty="0">
                <a:ea typeface="Verdana" panose="020B0604030504040204" pitchFamily="34" charset="0"/>
                <a:cs typeface="Verdana" panose="020B0604030504040204" pitchFamily="34" charset="0"/>
              </a:rPr>
              <a:t>Ecosystem Integration &amp; Extensibility (Helm, KEDA, Prometheus etc.)</a:t>
            </a:r>
          </a:p>
          <a:p>
            <a:pPr lvl="1"/>
            <a:r>
              <a:rPr lang="en-US" sz="2500" dirty="0">
                <a:ea typeface="Verdana" panose="020B0604030504040204" pitchFamily="34" charset="0"/>
                <a:cs typeface="Verdana" panose="020B0604030504040204" pitchFamily="34" charset="0"/>
              </a:rPr>
              <a:t>Can manage containerized serverless workloads, ensuring scalability, availability, and deployment automation</a:t>
            </a:r>
          </a:p>
          <a:p>
            <a:pPr lvl="1"/>
            <a:endParaRPr lang="en-US" dirty="0">
              <a:ea typeface="Verdana" panose="020B0604030504040204" pitchFamily="34" charset="0"/>
              <a:cs typeface="Verdana" panose="020B0604030504040204" pitchFamily="34" charset="0"/>
            </a:endParaRPr>
          </a:p>
          <a:p>
            <a:r>
              <a:rPr lang="en-US" sz="2900" dirty="0">
                <a:ea typeface="Verdana" panose="020B0604030504040204" pitchFamily="34" charset="0"/>
                <a:cs typeface="Verdana" panose="020B0604030504040204" pitchFamily="34" charset="0"/>
              </a:rPr>
              <a:t>Event Streaming (Kafka)</a:t>
            </a:r>
          </a:p>
          <a:p>
            <a:pPr lvl="1"/>
            <a:r>
              <a:rPr lang="en-US" sz="2500" dirty="0">
                <a:ea typeface="Verdana" panose="020B0604030504040204" pitchFamily="34" charset="0"/>
                <a:cs typeface="Verdana" panose="020B0604030504040204" pitchFamily="34" charset="0"/>
              </a:rPr>
              <a:t>Scalable &amp; distributed messaging for async request processing</a:t>
            </a:r>
          </a:p>
          <a:p>
            <a:pPr lvl="1"/>
            <a:r>
              <a:rPr lang="en-US" sz="2500" dirty="0">
                <a:ea typeface="Verdana" panose="020B0604030504040204" pitchFamily="34" charset="0"/>
                <a:cs typeface="Verdana" panose="020B0604030504040204" pitchFamily="34" charset="0"/>
              </a:rPr>
              <a:t>High throughput &amp; low latency event streaming for AI/ML serverless workload</a:t>
            </a:r>
          </a:p>
          <a:p>
            <a:pPr lvl="1"/>
            <a:r>
              <a:rPr lang="en-US" sz="2500" dirty="0">
                <a:ea typeface="Verdana" panose="020B0604030504040204" pitchFamily="34" charset="0"/>
                <a:cs typeface="Verdana" panose="020B0604030504040204" pitchFamily="34" charset="0"/>
              </a:rPr>
              <a:t>Durable &amp; fault-tolerant event storage</a:t>
            </a:r>
          </a:p>
        </p:txBody>
      </p:sp>
    </p:spTree>
    <p:extLst>
      <p:ext uri="{BB962C8B-B14F-4D97-AF65-F5344CB8AC3E}">
        <p14:creationId xmlns:p14="http://schemas.microsoft.com/office/powerpoint/2010/main" val="63955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093FF16-3CCA-AF73-89DC-1B7312876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0E80E-F960-F8EC-E819-7F03E8ADADD3}"/>
              </a:ext>
            </a:extLst>
          </p:cNvPr>
          <p:cNvSpPr>
            <a:spLocks noGrp="1"/>
          </p:cNvSpPr>
          <p:nvPr>
            <p:ph type="title"/>
          </p:nvPr>
        </p:nvSpPr>
        <p:spPr/>
        <p:txBody>
          <a:bodyPr/>
          <a:lstStyle/>
          <a:p>
            <a:r>
              <a:rPr lang="en-US" dirty="0"/>
              <a:t>High Level Design </a:t>
            </a:r>
          </a:p>
        </p:txBody>
      </p:sp>
      <p:sp>
        <p:nvSpPr>
          <p:cNvPr id="3" name="Content Placeholder 2">
            <a:extLst>
              <a:ext uri="{FF2B5EF4-FFF2-40B4-BE49-F238E27FC236}">
                <a16:creationId xmlns:a16="http://schemas.microsoft.com/office/drawing/2014/main" id="{1EEE3F2A-7A90-251B-CD88-283F3A8CF36F}"/>
              </a:ext>
            </a:extLst>
          </p:cNvPr>
          <p:cNvSpPr>
            <a:spLocks noGrp="1"/>
          </p:cNvSpPr>
          <p:nvPr>
            <p:ph idx="1"/>
          </p:nvPr>
        </p:nvSpPr>
        <p:spPr>
          <a:xfrm>
            <a:off x="838200" y="1825624"/>
            <a:ext cx="10515600" cy="4478193"/>
          </a:xfrm>
        </p:spPr>
        <p:txBody>
          <a:bodyPr>
            <a:normAutofit/>
          </a:bodyPr>
          <a:lstStyle/>
          <a:p>
            <a:r>
              <a:rPr lang="en-US" sz="1600" dirty="0"/>
              <a:t>Monitoring and Observability (Prometheus, Grafana and ELK)</a:t>
            </a:r>
          </a:p>
          <a:p>
            <a:pPr lvl="1"/>
            <a:r>
              <a:rPr lang="en-US" sz="1400" dirty="0"/>
              <a:t>Prometheus collects and stores real-time metrics for monitoring and auto-scaling</a:t>
            </a:r>
          </a:p>
          <a:p>
            <a:pPr lvl="1"/>
            <a:r>
              <a:rPr lang="en-US" sz="1400" dirty="0"/>
              <a:t>Grafana provides rich visualization and alerting for performance and system health</a:t>
            </a:r>
          </a:p>
          <a:p>
            <a:pPr lvl="1"/>
            <a:r>
              <a:rPr lang="en-US" sz="1400" dirty="0"/>
              <a:t>Centralized logging stack (Elasticsearch, Logstash, Kibana) for real-time log aggregation, search, and analysis</a:t>
            </a:r>
          </a:p>
          <a:p>
            <a:pPr lvl="1"/>
            <a:endParaRPr lang="en-US" sz="1300" dirty="0"/>
          </a:p>
          <a:p>
            <a:r>
              <a:rPr lang="en-US" sz="1600" dirty="0"/>
              <a:t>Storage (</a:t>
            </a:r>
            <a:r>
              <a:rPr lang="en-US" sz="1600" dirty="0" err="1"/>
              <a:t>MinIO</a:t>
            </a:r>
            <a:r>
              <a:rPr lang="en-US" sz="1600" dirty="0"/>
              <a:t>)</a:t>
            </a:r>
          </a:p>
          <a:p>
            <a:pPr lvl="1"/>
            <a:r>
              <a:rPr lang="en-US" sz="1400" dirty="0"/>
              <a:t>High performance S3-compatible open-source object storage</a:t>
            </a:r>
          </a:p>
          <a:p>
            <a:pPr lvl="1"/>
            <a:r>
              <a:rPr lang="en-US" sz="1400" dirty="0"/>
              <a:t>Ideal for cloud-native apps, deployable in Kubernetes for scalable and high-availability storage</a:t>
            </a:r>
          </a:p>
          <a:p>
            <a:pPr lvl="1"/>
            <a:r>
              <a:rPr lang="en-US" sz="1400" dirty="0"/>
              <a:t>Supports replication, server-side encryption, versioning, and data lifecycle management</a:t>
            </a:r>
          </a:p>
          <a:p>
            <a:pPr marL="457200" lvl="1" indent="0">
              <a:buNone/>
            </a:pPr>
            <a:endParaRPr lang="en-US" sz="1300" dirty="0"/>
          </a:p>
          <a:p>
            <a:r>
              <a:rPr lang="en-US" sz="1600" dirty="0"/>
              <a:t>Event-driven Autoscaling (KEDA)</a:t>
            </a:r>
          </a:p>
          <a:p>
            <a:pPr lvl="1"/>
            <a:r>
              <a:rPr lang="en-US" sz="1400" dirty="0"/>
              <a:t>Event-driven auto-scaling and supports multiple event source (Kafka, Prometheus etc.)</a:t>
            </a:r>
          </a:p>
          <a:p>
            <a:pPr lvl="1"/>
            <a:r>
              <a:rPr lang="en-US" sz="1400" dirty="0"/>
              <a:t>Seamless integration with Kubernetes (extension of HPA) and </a:t>
            </a:r>
            <a:r>
              <a:rPr lang="en-US" sz="1400" dirty="0" err="1"/>
              <a:t>Nuclio</a:t>
            </a:r>
            <a:endParaRPr lang="en-US" sz="1400" dirty="0"/>
          </a:p>
          <a:p>
            <a:pPr lvl="1"/>
            <a:r>
              <a:rPr lang="en-US" sz="1400" dirty="0"/>
              <a:t>Low overhead and lightweight</a:t>
            </a:r>
          </a:p>
          <a:p>
            <a:pPr marL="457200" lvl="1" indent="0">
              <a:buNone/>
            </a:pPr>
            <a:endParaRPr lang="en-US" sz="1300" dirty="0"/>
          </a:p>
        </p:txBody>
      </p:sp>
    </p:spTree>
    <p:extLst>
      <p:ext uri="{BB962C8B-B14F-4D97-AF65-F5344CB8AC3E}">
        <p14:creationId xmlns:p14="http://schemas.microsoft.com/office/powerpoint/2010/main" val="26248472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E2069A-A9E3-061C-6658-D0635C5F7152}"/>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41A35BA-1A6D-3D47-F7F6-17EC268EE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3A61632-6BAF-7038-19BC-BE8C673C1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6712EE-F976-4CAE-1683-59550326BD00}"/>
              </a:ext>
            </a:extLst>
          </p:cNvPr>
          <p:cNvSpPr>
            <a:spLocks noGrp="1"/>
          </p:cNvSpPr>
          <p:nvPr>
            <p:ph type="title"/>
          </p:nvPr>
        </p:nvSpPr>
        <p:spPr>
          <a:xfrm>
            <a:off x="300715" y="2024639"/>
            <a:ext cx="2960959" cy="280872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ea typeface="Verdana" panose="020B0604030504040204" pitchFamily="34" charset="0"/>
                <a:cs typeface="Verdana" panose="020B0604030504040204" pitchFamily="34" charset="0"/>
              </a:rPr>
              <a:t>API Gateway</a:t>
            </a:r>
          </a:p>
        </p:txBody>
      </p:sp>
      <p:pic>
        <p:nvPicPr>
          <p:cNvPr id="4" name="Picture 3" descr="A diagram of a server&#10;&#10;AI-generated content may be incorrect.">
            <a:extLst>
              <a:ext uri="{FF2B5EF4-FFF2-40B4-BE49-F238E27FC236}">
                <a16:creationId xmlns:a16="http://schemas.microsoft.com/office/drawing/2014/main" id="{3553058A-6D12-B00A-5EF9-16097E4388C2}"/>
              </a:ext>
            </a:extLst>
          </p:cNvPr>
          <p:cNvPicPr>
            <a:picLocks noChangeAspect="1"/>
          </p:cNvPicPr>
          <p:nvPr/>
        </p:nvPicPr>
        <p:blipFill>
          <a:blip r:embed="rId2"/>
          <a:stretch>
            <a:fillRect/>
          </a:stretch>
        </p:blipFill>
        <p:spPr>
          <a:xfrm>
            <a:off x="3469408" y="854384"/>
            <a:ext cx="8722592" cy="5149232"/>
          </a:xfrm>
          <a:prstGeom prst="rect">
            <a:avLst/>
          </a:prstGeom>
        </p:spPr>
      </p:pic>
    </p:spTree>
    <p:extLst>
      <p:ext uri="{BB962C8B-B14F-4D97-AF65-F5344CB8AC3E}">
        <p14:creationId xmlns:p14="http://schemas.microsoft.com/office/powerpoint/2010/main" val="396701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6020-2006-42E6-4FC2-EB8F6ACD3B3B}"/>
              </a:ext>
            </a:extLst>
          </p:cNvPr>
          <p:cNvSpPr>
            <a:spLocks noGrp="1"/>
          </p:cNvSpPr>
          <p:nvPr>
            <p:ph type="title"/>
          </p:nvPr>
        </p:nvSpPr>
        <p:spPr/>
        <p:txBody>
          <a:bodyPr>
            <a:normAutofit/>
          </a:bodyPr>
          <a:lstStyle/>
          <a:p>
            <a:r>
              <a:rPr lang="en-SG" dirty="0"/>
              <a:t>API Gateway: Apache APISIX</a:t>
            </a:r>
            <a:endParaRPr lang="en-US" dirty="0"/>
          </a:p>
        </p:txBody>
      </p:sp>
      <p:sp>
        <p:nvSpPr>
          <p:cNvPr id="3" name="Content Placeholder 2">
            <a:extLst>
              <a:ext uri="{FF2B5EF4-FFF2-40B4-BE49-F238E27FC236}">
                <a16:creationId xmlns:a16="http://schemas.microsoft.com/office/drawing/2014/main" id="{ED6B0D42-122A-4D6D-835C-BACE608F15A4}"/>
              </a:ext>
            </a:extLst>
          </p:cNvPr>
          <p:cNvSpPr>
            <a:spLocks noGrp="1"/>
          </p:cNvSpPr>
          <p:nvPr>
            <p:ph idx="1"/>
          </p:nvPr>
        </p:nvSpPr>
        <p:spPr>
          <a:xfrm>
            <a:off x="838200" y="1524410"/>
            <a:ext cx="10515600" cy="5123815"/>
          </a:xfrm>
        </p:spPr>
        <p:txBody>
          <a:bodyPr>
            <a:noAutofit/>
          </a:bodyPr>
          <a:lstStyle/>
          <a:p>
            <a:pPr algn="just"/>
            <a:r>
              <a:rPr lang="en-SG" sz="1400" dirty="0"/>
              <a:t>APISIX is an open-source API Gateway for managing API traffic, routing, security, rate-limiting and monitoring.</a:t>
            </a:r>
          </a:p>
          <a:p>
            <a:pPr algn="just"/>
            <a:r>
              <a:rPr lang="en-SG" sz="1400" dirty="0"/>
              <a:t>It acts as the entry point for API requests and integrates with various backend services and tools to ensure scalability, security, and real-time performance in a serverless architecture.</a:t>
            </a:r>
          </a:p>
          <a:p>
            <a:pPr algn="just"/>
            <a:r>
              <a:rPr lang="en-US" sz="1600" dirty="0"/>
              <a:t>Request Flow:-</a:t>
            </a:r>
          </a:p>
          <a:p>
            <a:pPr lvl="1" algn="just"/>
            <a:r>
              <a:rPr lang="en-US" sz="1400" dirty="0"/>
              <a:t>Incoming API requests are first authenticated by </a:t>
            </a:r>
            <a:r>
              <a:rPr lang="en-US" sz="1400" dirty="0" err="1"/>
              <a:t>Keycloak</a:t>
            </a:r>
            <a:r>
              <a:rPr lang="en-US" sz="1400" dirty="0"/>
              <a:t> using JWT or OAuth2 protocols. This ensures that only valid requests, with proper authentication and authorization, are allowed to access the backend services.</a:t>
            </a:r>
          </a:p>
          <a:p>
            <a:pPr lvl="1" algn="just"/>
            <a:r>
              <a:rPr lang="en-US" sz="1400" dirty="0"/>
              <a:t>Once validated, valid requests are routed to </a:t>
            </a:r>
            <a:r>
              <a:rPr lang="en-US" sz="1400" dirty="0" err="1"/>
              <a:t>Nuclio</a:t>
            </a:r>
            <a:r>
              <a:rPr lang="en-US" sz="1400" dirty="0"/>
              <a:t> for serverless execution. </a:t>
            </a:r>
            <a:r>
              <a:rPr lang="en-US" sz="1400" dirty="0" err="1"/>
              <a:t>Nuclio</a:t>
            </a:r>
            <a:r>
              <a:rPr lang="en-US" sz="1400" dirty="0"/>
              <a:t> handles both synchronous function invocations (real-time responses) and event-driven functions triggered by events, enabling scalability and flexibility for serverless compute operations.</a:t>
            </a:r>
          </a:p>
          <a:p>
            <a:pPr lvl="1" algn="just"/>
            <a:r>
              <a:rPr lang="en-US" sz="1400" dirty="0"/>
              <a:t>For non-blocking operations, asynchronous events are published to Kafka. Kafka facilitates decoupled, distributed event-driven architecture, enabling reliable, scalable processing of tasks.</a:t>
            </a:r>
          </a:p>
          <a:p>
            <a:pPr lvl="1" algn="just"/>
            <a:r>
              <a:rPr lang="en-US" sz="1400" dirty="0"/>
              <a:t>Frequently accessed data, such as session data, route mappings, and API responses, are stored in in-built cache for quick retrieval. This improves API performance and reduces backend load. Cache also handles rate-limiting, ensuring fair usage across users and preventing abuse by managing request quotas.</a:t>
            </a:r>
          </a:p>
          <a:p>
            <a:pPr lvl="1" algn="just"/>
            <a:r>
              <a:rPr lang="en-US" sz="1400" dirty="0" err="1"/>
              <a:t>Etcd</a:t>
            </a:r>
            <a:r>
              <a:rPr lang="en-US" sz="1400" dirty="0"/>
              <a:t> (</a:t>
            </a:r>
            <a:r>
              <a:rPr lang="en-US" sz="1400" dirty="0" err="1"/>
              <a:t>bitnami</a:t>
            </a:r>
            <a:r>
              <a:rPr lang="en-US" sz="1400" dirty="0"/>
              <a:t>) is used for storing persistent data such as route configurations, request logs etc. It provides horizontal scalability and fault tolerance, ensuring that the system can handle high-volume requests.</a:t>
            </a:r>
          </a:p>
          <a:p>
            <a:pPr lvl="1" algn="just"/>
            <a:r>
              <a:rPr lang="en-US" sz="1400" dirty="0"/>
              <a:t>API performance metrics, including request rates, response times, and success/failure statistics, are collected and analyzed by Prometheus. This allows real-time monitoring ensuring that the API Gateway and backend services are operating optimally.</a:t>
            </a:r>
          </a:p>
          <a:p>
            <a:pPr lvl="1" algn="just"/>
            <a:r>
              <a:rPr lang="en-US" sz="1400" dirty="0"/>
              <a:t>All logs and traces are sent to </a:t>
            </a:r>
            <a:r>
              <a:rPr lang="en-US" sz="1400" dirty="0" err="1"/>
              <a:t>ElasticSearch</a:t>
            </a:r>
            <a:r>
              <a:rPr lang="en-US" sz="1400" dirty="0"/>
              <a:t> (via Logstash) for centralized storage and real-time indexing. This enables efficient search, analysis, and visualization of API requests and system errors, helping quickly identify and resolve issues in production environments.</a:t>
            </a:r>
          </a:p>
          <a:p>
            <a:pPr marL="457200" lvl="1" indent="0" algn="just">
              <a:buNone/>
            </a:pPr>
            <a:endParaRPr lang="en-US" sz="1300" dirty="0"/>
          </a:p>
        </p:txBody>
      </p:sp>
    </p:spTree>
    <p:extLst>
      <p:ext uri="{BB962C8B-B14F-4D97-AF65-F5344CB8AC3E}">
        <p14:creationId xmlns:p14="http://schemas.microsoft.com/office/powerpoint/2010/main" val="79595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EAD7B1-A571-02CE-08B8-32BC1F51682C}"/>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E564A2B0-76C7-FA98-A128-14F95ACF5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CDE7859-81A8-6081-9E02-967AA0909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3DBBB8-7D7C-4F0D-350E-21BA613F9480}"/>
              </a:ext>
            </a:extLst>
          </p:cNvPr>
          <p:cNvSpPr>
            <a:spLocks noGrp="1"/>
          </p:cNvSpPr>
          <p:nvPr>
            <p:ph type="title"/>
          </p:nvPr>
        </p:nvSpPr>
        <p:spPr>
          <a:xfrm>
            <a:off x="300715" y="2024639"/>
            <a:ext cx="2960959" cy="280872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ea typeface="Verdana" panose="020B0604030504040204" pitchFamily="34" charset="0"/>
                <a:cs typeface="Verdana" panose="020B0604030504040204" pitchFamily="34" charset="0"/>
              </a:rPr>
              <a:t>Serverless Compute</a:t>
            </a:r>
          </a:p>
        </p:txBody>
      </p:sp>
      <p:pic>
        <p:nvPicPr>
          <p:cNvPr id="4" name="Picture 3" descr="A diagram of a computer system&#10;&#10;AI-generated content may be incorrect.">
            <a:extLst>
              <a:ext uri="{FF2B5EF4-FFF2-40B4-BE49-F238E27FC236}">
                <a16:creationId xmlns:a16="http://schemas.microsoft.com/office/drawing/2014/main" id="{D34F6B65-C91A-648D-7B54-ABE11E3DF4CE}"/>
              </a:ext>
            </a:extLst>
          </p:cNvPr>
          <p:cNvPicPr>
            <a:picLocks noChangeAspect="1"/>
          </p:cNvPicPr>
          <p:nvPr/>
        </p:nvPicPr>
        <p:blipFill>
          <a:blip r:embed="rId3"/>
          <a:stretch>
            <a:fillRect/>
          </a:stretch>
        </p:blipFill>
        <p:spPr>
          <a:xfrm>
            <a:off x="3562389" y="684790"/>
            <a:ext cx="8472058" cy="5488420"/>
          </a:xfrm>
          <a:prstGeom prst="rect">
            <a:avLst/>
          </a:prstGeom>
        </p:spPr>
      </p:pic>
    </p:spTree>
    <p:extLst>
      <p:ext uri="{BB962C8B-B14F-4D97-AF65-F5344CB8AC3E}">
        <p14:creationId xmlns:p14="http://schemas.microsoft.com/office/powerpoint/2010/main" val="122924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3C8BB-F7C2-7E9D-25F6-61A4594DE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BCA84-E600-4042-8047-A4208DD404BA}"/>
              </a:ext>
            </a:extLst>
          </p:cNvPr>
          <p:cNvSpPr>
            <a:spLocks noGrp="1"/>
          </p:cNvSpPr>
          <p:nvPr>
            <p:ph type="title"/>
          </p:nvPr>
        </p:nvSpPr>
        <p:spPr/>
        <p:txBody>
          <a:bodyPr>
            <a:normAutofit/>
          </a:bodyPr>
          <a:lstStyle/>
          <a:p>
            <a:r>
              <a:rPr lang="en-SG" dirty="0">
                <a:latin typeface="+mn-lt"/>
              </a:rPr>
              <a:t>Serverless Compute: </a:t>
            </a:r>
            <a:r>
              <a:rPr lang="en-SG" dirty="0" err="1">
                <a:latin typeface="+mn-lt"/>
              </a:rPr>
              <a:t>Nuclio</a:t>
            </a:r>
            <a:endParaRPr lang="en-US" dirty="0">
              <a:latin typeface="+mn-lt"/>
            </a:endParaRPr>
          </a:p>
        </p:txBody>
      </p:sp>
      <p:sp>
        <p:nvSpPr>
          <p:cNvPr id="3" name="Content Placeholder 2">
            <a:extLst>
              <a:ext uri="{FF2B5EF4-FFF2-40B4-BE49-F238E27FC236}">
                <a16:creationId xmlns:a16="http://schemas.microsoft.com/office/drawing/2014/main" id="{6D272849-8A01-8B03-49DB-C114ABC5CCF2}"/>
              </a:ext>
            </a:extLst>
          </p:cNvPr>
          <p:cNvSpPr>
            <a:spLocks noGrp="1"/>
          </p:cNvSpPr>
          <p:nvPr>
            <p:ph idx="1"/>
          </p:nvPr>
        </p:nvSpPr>
        <p:spPr>
          <a:xfrm>
            <a:off x="838200" y="1540080"/>
            <a:ext cx="10515600" cy="5226479"/>
          </a:xfrm>
        </p:spPr>
        <p:txBody>
          <a:bodyPr>
            <a:noAutofit/>
          </a:bodyPr>
          <a:lstStyle/>
          <a:p>
            <a:pPr algn="just"/>
            <a:r>
              <a:rPr lang="en-SG" sz="1400" dirty="0" err="1"/>
              <a:t>Nuclio</a:t>
            </a:r>
            <a:r>
              <a:rPr lang="en-SG" sz="1400" dirty="0"/>
              <a:t> is a high-performance open-source "serverless" framework focused on data, I/O, and compute intensive workloads.</a:t>
            </a:r>
          </a:p>
          <a:p>
            <a:pPr algn="just"/>
            <a:r>
              <a:rPr lang="en-US" sz="1400" dirty="0"/>
              <a:t>Deploys functions as Kubernetes pods, supports in-built autoscaling, and manages execution efficiently without additional operational overhead.</a:t>
            </a:r>
          </a:p>
          <a:p>
            <a:pPr algn="just"/>
            <a:r>
              <a:rPr lang="en-US" sz="1600" dirty="0"/>
              <a:t>Request Flow:-</a:t>
            </a:r>
          </a:p>
          <a:p>
            <a:pPr lvl="1" algn="just"/>
            <a:r>
              <a:rPr lang="en-US" sz="1400" dirty="0"/>
              <a:t>Functions are deployed on Kubernetes, with </a:t>
            </a:r>
            <a:r>
              <a:rPr lang="en-US" sz="1400" dirty="0" err="1"/>
              <a:t>Nuclio</a:t>
            </a:r>
            <a:r>
              <a:rPr lang="en-US" sz="1400" dirty="0"/>
              <a:t> managing function containers, scaling, and execution.</a:t>
            </a:r>
          </a:p>
          <a:p>
            <a:pPr lvl="1" algn="just"/>
            <a:r>
              <a:rPr lang="en-US" sz="1400" dirty="0"/>
              <a:t>Deployment configurations (resources, triggers, environment variables) are transformed into Kubernetes manifests.</a:t>
            </a:r>
          </a:p>
          <a:p>
            <a:pPr lvl="1" algn="just"/>
            <a:r>
              <a:rPr lang="en-US" sz="1400" dirty="0"/>
              <a:t>For AI/ML workloads, </a:t>
            </a:r>
            <a:r>
              <a:rPr lang="en-US" sz="1400" dirty="0" err="1"/>
              <a:t>Nuclio</a:t>
            </a:r>
            <a:r>
              <a:rPr lang="en-US" sz="1400" dirty="0"/>
              <a:t> interacts with Kubeflow to trigger model training and inference pipelines.</a:t>
            </a:r>
          </a:p>
          <a:p>
            <a:pPr lvl="1" algn="just"/>
            <a:r>
              <a:rPr lang="en-SG" sz="1400" dirty="0"/>
              <a:t>Kubeflow enhances serverless design by providing a scalable and automated framework for AI/ML workloads, seamlessly integrating with serverless compute functions.</a:t>
            </a:r>
            <a:endParaRPr lang="en-US" sz="1400" dirty="0"/>
          </a:p>
          <a:p>
            <a:pPr lvl="1" algn="just"/>
            <a:r>
              <a:rPr lang="en-US" sz="1400" dirty="0"/>
              <a:t>Frequently accessed function results and function meta data are stored in in-built cache to enhance performance.</a:t>
            </a:r>
          </a:p>
          <a:p>
            <a:pPr lvl="1" algn="just"/>
            <a:r>
              <a:rPr lang="en-US" sz="1400" dirty="0"/>
              <a:t>Cassandra is used for storing function metadata, AI/ML pipeline metadata, and execution logs and metric (for billing needs).</a:t>
            </a:r>
          </a:p>
          <a:p>
            <a:pPr lvl="1" algn="just"/>
            <a:r>
              <a:rPr lang="en-US" sz="1400" dirty="0" err="1"/>
              <a:t>MinIO</a:t>
            </a:r>
            <a:r>
              <a:rPr lang="en-US" sz="1400" dirty="0"/>
              <a:t> serves as an object storage backend for function code/binaries, function container images, temporary build artifacts, and AI/ML models.</a:t>
            </a:r>
          </a:p>
          <a:p>
            <a:pPr lvl="1" algn="just"/>
            <a:r>
              <a:rPr lang="en-US" sz="1400" dirty="0"/>
              <a:t>Functions handling large file processing can also retrieve and store objects in </a:t>
            </a:r>
            <a:r>
              <a:rPr lang="en-US" sz="1400" dirty="0" err="1"/>
              <a:t>MinIO</a:t>
            </a:r>
            <a:r>
              <a:rPr lang="en-US" sz="1400" dirty="0"/>
              <a:t>.</a:t>
            </a:r>
          </a:p>
          <a:p>
            <a:pPr lvl="1" algn="just"/>
            <a:r>
              <a:rPr lang="en-US" sz="1400" dirty="0" err="1"/>
              <a:t>Nuclio</a:t>
            </a:r>
            <a:r>
              <a:rPr lang="en-US" sz="1400" dirty="0"/>
              <a:t> exports function execution metrics (latency, throughput, error rates) to Prometheus.</a:t>
            </a:r>
          </a:p>
          <a:p>
            <a:pPr lvl="1" algn="just"/>
            <a:r>
              <a:rPr lang="en-US" sz="1400" dirty="0"/>
              <a:t>Function execution logs are forwarded to Elasticsearch (via Logstash) for centralized logging and troubleshooting.</a:t>
            </a:r>
          </a:p>
        </p:txBody>
      </p:sp>
    </p:spTree>
    <p:extLst>
      <p:ext uri="{BB962C8B-B14F-4D97-AF65-F5344CB8AC3E}">
        <p14:creationId xmlns:p14="http://schemas.microsoft.com/office/powerpoint/2010/main" val="121977564"/>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1224</TotalTime>
  <Words>1395</Words>
  <Application>Microsoft Macintosh PowerPoint</Application>
  <PresentationFormat>Widescreen</PresentationFormat>
  <Paragraphs>121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Calibri Light</vt:lpstr>
      <vt:lpstr>Verdana</vt:lpstr>
      <vt:lpstr>Office 2013 - 2022 Theme</vt:lpstr>
      <vt:lpstr>Serverless Compute Design Proposal</vt:lpstr>
      <vt:lpstr>Agenda</vt:lpstr>
      <vt:lpstr>High Level Design</vt:lpstr>
      <vt:lpstr>High Level Design</vt:lpstr>
      <vt:lpstr>High Level Design </vt:lpstr>
      <vt:lpstr>API Gateway</vt:lpstr>
      <vt:lpstr>API Gateway: Apache APISIX</vt:lpstr>
      <vt:lpstr>Serverless Compute</vt:lpstr>
      <vt:lpstr>Serverless Compute: Nuclio</vt:lpstr>
      <vt:lpstr>Monitoring &amp; Observability</vt:lpstr>
      <vt:lpstr>Monitoring &amp; Observability: Prometheus, Grafana and ELK</vt:lpstr>
      <vt:lpstr>General Purpose Function</vt:lpstr>
      <vt:lpstr>AI/ML Workload Function</vt:lpstr>
      <vt:lpstr>Design 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Kumar VP. Pandey</dc:creator>
  <cp:lastModifiedBy>Vinod Kumar VP. Pandey</cp:lastModifiedBy>
  <cp:revision>92</cp:revision>
  <dcterms:created xsi:type="dcterms:W3CDTF">2025-03-29T04:39:16Z</dcterms:created>
  <dcterms:modified xsi:type="dcterms:W3CDTF">2025-04-05T15:14:47Z</dcterms:modified>
</cp:coreProperties>
</file>