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0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BC8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500" y="0"/>
            <a:ext cx="10287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2628" y="519061"/>
            <a:ext cx="43795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471" y="2544394"/>
            <a:ext cx="10381056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BC8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82911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5" dirty="0">
                <a:solidFill>
                  <a:srgbClr val="101010"/>
                </a:solidFill>
                <a:latin typeface="Verdana"/>
                <a:cs typeface="Verdana"/>
              </a:rPr>
              <a:t>Navigation</a:t>
            </a:r>
            <a:r>
              <a:rPr sz="4500" spc="-50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70" dirty="0">
                <a:solidFill>
                  <a:srgbClr val="101010"/>
                </a:solidFill>
                <a:latin typeface="Verdana"/>
                <a:cs typeface="Verdana"/>
              </a:rPr>
              <a:t>and</a:t>
            </a:r>
            <a:r>
              <a:rPr sz="4500" spc="-48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60" dirty="0">
                <a:solidFill>
                  <a:srgbClr val="101010"/>
                </a:solidFill>
                <a:latin typeface="Verdana"/>
                <a:cs typeface="Verdana"/>
              </a:rPr>
              <a:t>Routing</a:t>
            </a:r>
            <a:r>
              <a:rPr sz="4500" spc="-47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105" dirty="0">
                <a:solidFill>
                  <a:srgbClr val="101010"/>
                </a:solidFill>
                <a:latin typeface="Verdana"/>
                <a:cs typeface="Verdana"/>
              </a:rPr>
              <a:t>Basics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2711" y="538162"/>
          <a:ext cx="11455400" cy="494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74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7055">
                        <a:lnSpc>
                          <a:spcPts val="4270"/>
                        </a:lnSpc>
                      </a:pPr>
                      <a:r>
                        <a:rPr sz="3600" spc="-16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Configuring</a:t>
                      </a:r>
                      <a:r>
                        <a:rPr sz="3600" spc="-13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600" spc="-24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Routes</a:t>
                      </a:r>
                      <a:endParaRPr sz="3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1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[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'products'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ProductListComponent</a:t>
                      </a:r>
                      <a:r>
                        <a:rPr sz="2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R w="12700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'products/:id'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ProductDetailComponent</a:t>
                      </a:r>
                      <a:r>
                        <a:rPr sz="2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R w="12700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'welcome'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WelcomeComponent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R w="12700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8955">
                <a:tc gridSpan="3"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path: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redirectTo: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'welcome'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pathMatch: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'full'</a:t>
                      </a:r>
                      <a:r>
                        <a:rPr sz="2400" spc="-16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path: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'**'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PageNotFoundComponent</a:t>
                      </a:r>
                      <a:r>
                        <a:rPr sz="2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171014"/>
            <a:ext cx="60502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Menu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option, </a:t>
            </a:r>
            <a:r>
              <a:rPr sz="2400" spc="-50" dirty="0">
                <a:solidFill>
                  <a:srgbClr val="9BC850"/>
                </a:solidFill>
                <a:latin typeface="Verdana"/>
                <a:cs typeface="Verdana"/>
              </a:rPr>
              <a:t>link,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image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or button</a:t>
            </a:r>
            <a:r>
              <a:rPr sz="2400" spc="-6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that  activates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21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 marR="7620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9BC850"/>
                </a:solidFill>
                <a:latin typeface="Verdana"/>
                <a:cs typeface="Verdana"/>
              </a:rPr>
              <a:t>Typing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27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Url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in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address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bar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60" dirty="0">
                <a:solidFill>
                  <a:srgbClr val="9BC850"/>
                </a:solidFill>
                <a:latin typeface="Verdana"/>
                <a:cs typeface="Verdana"/>
              </a:rPr>
              <a:t>/ 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bookmark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browser's</a:t>
            </a:r>
            <a:r>
              <a:rPr sz="24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forward</a:t>
            </a:r>
            <a:r>
              <a:rPr sz="24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or</a:t>
            </a:r>
            <a:r>
              <a:rPr sz="24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back</a:t>
            </a:r>
            <a:r>
              <a:rPr sz="24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buttons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2539" y="2417064"/>
            <a:ext cx="2208276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4036" y="519061"/>
            <a:ext cx="7755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Navigating </a:t>
            </a:r>
            <a:r>
              <a:rPr spc="-220" dirty="0"/>
              <a:t>the </a:t>
            </a:r>
            <a:r>
              <a:rPr spc="-190" dirty="0"/>
              <a:t>Application</a:t>
            </a:r>
            <a:r>
              <a:rPr spc="15" dirty="0"/>
              <a:t> </a:t>
            </a:r>
            <a:r>
              <a:rPr spc="-245" dirty="0"/>
              <a:t>Routes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2" y="519061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Tying </a:t>
            </a:r>
            <a:r>
              <a:rPr spc="-245" dirty="0"/>
              <a:t>Routes </a:t>
            </a:r>
            <a:r>
              <a:rPr spc="-155" dirty="0"/>
              <a:t>to</a:t>
            </a:r>
            <a:r>
              <a:rPr spc="60" dirty="0"/>
              <a:t> </a:t>
            </a:r>
            <a:r>
              <a:rPr spc="-225" dirty="0"/>
              <a:t>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07136" y="1673351"/>
            <a:ext cx="11224247" cy="188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563" y="1668779"/>
            <a:ext cx="11233785" cy="1899285"/>
          </a:xfrm>
          <a:custGeom>
            <a:avLst/>
            <a:gdLst/>
            <a:ahLst/>
            <a:cxnLst/>
            <a:rect l="l" t="t" r="r" b="b"/>
            <a:pathLst>
              <a:path w="11233785" h="1899285">
                <a:moveTo>
                  <a:pt x="0" y="0"/>
                </a:moveTo>
                <a:lnTo>
                  <a:pt x="11233404" y="0"/>
                </a:lnTo>
                <a:lnTo>
                  <a:pt x="11233404" y="1898903"/>
                </a:lnTo>
                <a:lnTo>
                  <a:pt x="0" y="18989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2" y="519061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Tying </a:t>
            </a:r>
            <a:r>
              <a:rPr spc="-245" dirty="0"/>
              <a:t>Routes </a:t>
            </a:r>
            <a:r>
              <a:rPr spc="-155" dirty="0"/>
              <a:t>to</a:t>
            </a:r>
            <a:r>
              <a:rPr spc="60" dirty="0"/>
              <a:t> </a:t>
            </a:r>
            <a:r>
              <a:rPr spc="-225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963" y="1865376"/>
            <a:ext cx="11249025" cy="350837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4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730885" marR="74612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&lt;ul class='nav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navbar-nav'&gt;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&lt;li&gt;&lt;a&gt;Home&lt;/a&gt;&lt;/li&gt;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&lt;li&gt;&lt;a&gt;Product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2" y="519061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Tying </a:t>
            </a:r>
            <a:r>
              <a:rPr spc="-245" dirty="0"/>
              <a:t>Routes </a:t>
            </a:r>
            <a:r>
              <a:rPr spc="-155" dirty="0"/>
              <a:t>to</a:t>
            </a:r>
            <a:r>
              <a:rPr spc="60" dirty="0"/>
              <a:t> </a:t>
            </a:r>
            <a:r>
              <a:rPr spc="-225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963" y="1865376"/>
            <a:ext cx="11249025" cy="350837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4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730885" marR="74612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&lt;ul class='nav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navbar-nav'&gt;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[routerLink]="['/welcome']"&gt;Home&lt;/a&gt;&lt;/li&gt;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[routerLink]="['/products']"&gt;Product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250" y="519061"/>
            <a:ext cx="398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Placing </a:t>
            </a:r>
            <a:r>
              <a:rPr spc="-220" dirty="0"/>
              <a:t>the</a:t>
            </a:r>
            <a:r>
              <a:rPr spc="-85" dirty="0"/>
              <a:t> </a:t>
            </a:r>
            <a:r>
              <a:rPr spc="-330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963" y="1848611"/>
            <a:ext cx="11249025" cy="381635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730885" marR="74612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&lt;ul class='nav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navbar-nav'&gt;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[routerLink]="['/welcome']"&gt;Home&lt;/a&gt;&lt;/li&gt;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[routerLink]="['/products']"&gt;Product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&lt;router-outlet&gt;&lt;/router-outlet&gt;</a:t>
            </a:r>
            <a:endParaRPr sz="20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1283208"/>
            <a:ext cx="9457944" cy="504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4904" y="519061"/>
            <a:ext cx="453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How </a:t>
            </a:r>
            <a:r>
              <a:rPr spc="-175" dirty="0"/>
              <a:t>Routing</a:t>
            </a:r>
            <a:r>
              <a:rPr spc="-65" dirty="0"/>
              <a:t> </a:t>
            </a:r>
            <a:r>
              <a:rPr spc="-185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0882" y="1867661"/>
            <a:ext cx="7198359" cy="36893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4"/>
              </a:spcBef>
              <a:tabLst>
                <a:tab pos="551815" algn="l"/>
                <a:tab pos="5417185" algn="l"/>
              </a:tabLst>
            </a:pP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&lt;a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ink</a:t>
            </a:r>
            <a:r>
              <a:rPr sz="1800" spc="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="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1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/p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18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"&gt;P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rodu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6082" y="2052066"/>
            <a:ext cx="304800" cy="67310"/>
          </a:xfrm>
          <a:custGeom>
            <a:avLst/>
            <a:gdLst/>
            <a:ahLst/>
            <a:cxnLst/>
            <a:rect l="l" t="t" r="r" b="b"/>
            <a:pathLst>
              <a:path w="304800" h="67310">
                <a:moveTo>
                  <a:pt x="304736" y="0"/>
                </a:moveTo>
                <a:lnTo>
                  <a:pt x="0" y="66789"/>
                </a:lnTo>
              </a:path>
            </a:pathLst>
          </a:custGeom>
          <a:ln w="25907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6082" y="2495550"/>
            <a:ext cx="7503159" cy="37084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60"/>
              </a:spcBef>
              <a:tabLst>
                <a:tab pos="404495" algn="l"/>
                <a:tab pos="1287145" algn="l"/>
                <a:tab pos="2846070" algn="l"/>
                <a:tab pos="4376420" algn="l"/>
                <a:tab pos="7287259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{	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pa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'p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1800" spc="-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 s '</a:t>
            </a:r>
            <a:r>
              <a:rPr sz="18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,	c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ompon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t: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tCompon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	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898" y="4004309"/>
            <a:ext cx="4572000" cy="36893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0"/>
              </a:spcBef>
              <a:tabLst>
                <a:tab pos="1087120" algn="l"/>
                <a:tab pos="329692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rou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	-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t&gt;&lt;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	-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18959" y="3665220"/>
            <a:ext cx="5171440" cy="1416050"/>
          </a:xfrm>
          <a:custGeom>
            <a:avLst/>
            <a:gdLst/>
            <a:ahLst/>
            <a:cxnLst/>
            <a:rect l="l" t="t" r="r" b="b"/>
            <a:pathLst>
              <a:path w="5171440" h="1416050">
                <a:moveTo>
                  <a:pt x="0" y="0"/>
                </a:moveTo>
                <a:lnTo>
                  <a:pt x="5170932" y="0"/>
                </a:lnTo>
                <a:lnTo>
                  <a:pt x="5170932" y="1415795"/>
                </a:lnTo>
                <a:lnTo>
                  <a:pt x="0" y="14157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69870" y="3703294"/>
            <a:ext cx="4424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949960" algn="l"/>
                <a:tab pos="1966595" algn="l"/>
                <a:tab pos="2228850" algn="l"/>
                <a:tab pos="2774315" algn="l"/>
                <a:tab pos="4361180" algn="l"/>
              </a:tabLst>
            </a:pP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400" spc="-18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t	</a:t>
            </a:r>
            <a:r>
              <a:rPr sz="1400" dirty="0">
                <a:latin typeface="Times New Roman"/>
                <a:cs typeface="Times New Roman"/>
              </a:rPr>
              <a:t>{	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-180" dirty="0">
                <a:latin typeface="Times New Roman"/>
                <a:cs typeface="Times New Roman"/>
              </a:rPr>
              <a:t>m</a:t>
            </a:r>
            <a:r>
              <a:rPr sz="1400" spc="65" dirty="0">
                <a:latin typeface="Times New Roman"/>
                <a:cs typeface="Times New Roman"/>
              </a:rPr>
              <a:t>p</a:t>
            </a:r>
            <a:r>
              <a:rPr sz="1400" spc="50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n</a:t>
            </a:r>
            <a:r>
              <a:rPr sz="1400" spc="6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	}	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24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r>
              <a:rPr sz="1400" spc="-355" dirty="0">
                <a:solidFill>
                  <a:srgbClr val="A31515"/>
                </a:solidFill>
                <a:latin typeface="Times New Roman"/>
                <a:cs typeface="Times New Roman"/>
              </a:rPr>
              <a:t>@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ang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u</a:t>
            </a:r>
            <a:r>
              <a:rPr sz="1400" spc="-13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a</a:t>
            </a:r>
            <a:r>
              <a:rPr sz="1400" spc="-17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r</a:t>
            </a:r>
            <a:r>
              <a:rPr sz="1400" spc="-14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A31515"/>
                </a:solidFill>
                <a:latin typeface="Times New Roman"/>
                <a:cs typeface="Times New Roman"/>
              </a:rPr>
              <a:t>/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A31515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e</a:t>
            </a:r>
            <a:r>
              <a:rPr sz="1400" spc="-6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	</a:t>
            </a:r>
            <a:r>
              <a:rPr sz="140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3539" y="4343420"/>
            <a:ext cx="3117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0345" algn="l"/>
                <a:tab pos="1270635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r>
              <a:rPr sz="1400" spc="-11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.</a:t>
            </a:r>
            <a:r>
              <a:rPr sz="1400" spc="-12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/p</a:t>
            </a:r>
            <a:r>
              <a:rPr sz="1400" spc="-16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A31515"/>
                </a:solidFill>
                <a:latin typeface="Times New Roman"/>
                <a:cs typeface="Times New Roman"/>
              </a:rPr>
              <a:t>roduc</a:t>
            </a:r>
            <a:r>
              <a:rPr sz="1400" spc="-12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	-</a:t>
            </a:r>
            <a:r>
              <a:rPr sz="1400" spc="4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spc="-13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is</a:t>
            </a:r>
            <a:r>
              <a:rPr sz="1400" spc="-13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</a:t>
            </a:r>
            <a:r>
              <a:rPr sz="1400" spc="-114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.componen</a:t>
            </a:r>
            <a:r>
              <a:rPr sz="1400" spc="-15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</a:t>
            </a:r>
            <a:r>
              <a:rPr sz="1400" spc="-114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.h</a:t>
            </a:r>
            <a:r>
              <a:rPr sz="1400" spc="-15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-130" dirty="0">
                <a:solidFill>
                  <a:srgbClr val="A31515"/>
                </a:solidFill>
                <a:latin typeface="Times New Roman"/>
                <a:cs typeface="Times New Roman"/>
              </a:rPr>
              <a:t>tm</a:t>
            </a:r>
            <a:r>
              <a:rPr sz="1400" spc="-14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spc="-6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0702" y="4129985"/>
            <a:ext cx="120586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@Componen 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30" dirty="0">
                <a:latin typeface="Times New Roman"/>
                <a:cs typeface="Times New Roman"/>
              </a:rPr>
              <a:t>({  </a:t>
            </a:r>
            <a:r>
              <a:rPr sz="1400" spc="-20" dirty="0">
                <a:latin typeface="Times New Roman"/>
                <a:cs typeface="Times New Roman"/>
              </a:rPr>
              <a:t>temp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la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teUr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4891" y="4770289"/>
            <a:ext cx="395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373505" algn="l"/>
                <a:tab pos="3614420" algn="l"/>
                <a:tab pos="3857625" algn="l"/>
              </a:tabLst>
            </a:pP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exp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t	c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400" spc="14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spc="13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s	</a:t>
            </a:r>
            <a:r>
              <a:rPr sz="1400" spc="170" dirty="0">
                <a:latin typeface="Times New Roman"/>
                <a:cs typeface="Times New Roman"/>
              </a:rPr>
              <a:t>P</a:t>
            </a:r>
            <a:r>
              <a:rPr sz="1400" spc="65" dirty="0">
                <a:latin typeface="Times New Roman"/>
                <a:cs typeface="Times New Roman"/>
              </a:rPr>
              <a:t>rod</a:t>
            </a:r>
            <a:r>
              <a:rPr sz="1400" spc="10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tL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180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p</a:t>
            </a:r>
            <a:r>
              <a:rPr sz="1400" spc="65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n</a:t>
            </a:r>
            <a:r>
              <a:rPr sz="1400" spc="6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	{	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9721" y="3269741"/>
            <a:ext cx="3550920" cy="390525"/>
          </a:xfrm>
          <a:custGeom>
            <a:avLst/>
            <a:gdLst/>
            <a:ahLst/>
            <a:cxnLst/>
            <a:rect l="l" t="t" r="r" b="b"/>
            <a:pathLst>
              <a:path w="3550920" h="390525">
                <a:moveTo>
                  <a:pt x="0" y="0"/>
                </a:moveTo>
                <a:lnTo>
                  <a:pt x="3550920" y="0"/>
                </a:lnTo>
                <a:lnTo>
                  <a:pt x="3550920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8959" y="3269741"/>
            <a:ext cx="3552190" cy="390525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375"/>
              </a:spcBef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276" y="1609344"/>
            <a:ext cx="832485" cy="184785"/>
          </a:xfrm>
          <a:custGeom>
            <a:avLst/>
            <a:gdLst/>
            <a:ahLst/>
            <a:cxnLst/>
            <a:rect l="l" t="t" r="r" b="b"/>
            <a:pathLst>
              <a:path w="832485" h="184785">
                <a:moveTo>
                  <a:pt x="0" y="0"/>
                </a:moveTo>
                <a:lnTo>
                  <a:pt x="832103" y="0"/>
                </a:lnTo>
                <a:lnTo>
                  <a:pt x="832103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546174"/>
            <a:ext cx="4700905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Nest-able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Define </a:t>
            </a:r>
            <a:r>
              <a:rPr sz="2400" spc="-5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selector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Nest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in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another</a:t>
            </a:r>
            <a:r>
              <a:rPr sz="2400" spc="-36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9BC850"/>
                </a:solidFill>
                <a:latin typeface="Verdana"/>
                <a:cs typeface="Verdana"/>
              </a:rPr>
              <a:t>No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9BC850"/>
                </a:solidFill>
                <a:latin typeface="Verdana"/>
                <a:cs typeface="Verdana"/>
              </a:rPr>
              <a:t>Routed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9BC850"/>
                </a:solidFill>
                <a:latin typeface="Verdana"/>
                <a:cs typeface="Verdana"/>
              </a:rPr>
              <a:t>No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selector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Configure</a:t>
            </a:r>
            <a:r>
              <a:rPr sz="2400" spc="-15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routes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Tie </a:t>
            </a: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routes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to</a:t>
            </a:r>
            <a:r>
              <a:rPr sz="2400" spc="-35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actions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9" y="2627376"/>
            <a:ext cx="2581656" cy="202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8232" y="519061"/>
            <a:ext cx="7666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Checklist: </a:t>
            </a:r>
            <a:r>
              <a:rPr spc="-204" dirty="0">
                <a:solidFill>
                  <a:srgbClr val="9BC850"/>
                </a:solidFill>
              </a:rPr>
              <a:t>Displaying</a:t>
            </a:r>
            <a:r>
              <a:rPr spc="-35" dirty="0">
                <a:solidFill>
                  <a:srgbClr val="9BC850"/>
                </a:solidFill>
              </a:rPr>
              <a:t> </a:t>
            </a:r>
            <a:r>
              <a:rPr spc="-185" dirty="0">
                <a:solidFill>
                  <a:srgbClr val="9BC850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833954"/>
            <a:ext cx="316611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Configure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routes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Tie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routes </a:t>
            </a:r>
            <a:r>
              <a:rPr sz="2400" spc="75" dirty="0">
                <a:solidFill>
                  <a:srgbClr val="9BC850"/>
                </a:solidFill>
                <a:latin typeface="Verdana"/>
                <a:cs typeface="Verdana"/>
              </a:rPr>
              <a:t>to</a:t>
            </a:r>
            <a:r>
              <a:rPr sz="2400" spc="-49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actions  </a:t>
            </a:r>
            <a:r>
              <a:rPr sz="2400" spc="55" dirty="0">
                <a:solidFill>
                  <a:srgbClr val="9BC850"/>
                </a:solidFill>
                <a:latin typeface="Verdana"/>
                <a:cs typeface="Verdana"/>
              </a:rPr>
              <a:t>Place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29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view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9" y="2627376"/>
            <a:ext cx="2581656" cy="202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8294" y="519061"/>
            <a:ext cx="556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>
                <a:solidFill>
                  <a:srgbClr val="3E3E3E"/>
                </a:solidFill>
                <a:latin typeface="Arial Black"/>
                <a:cs typeface="Arial Black"/>
              </a:rPr>
              <a:t>Checklist: </a:t>
            </a:r>
            <a:r>
              <a:rPr sz="3600" spc="-125" dirty="0">
                <a:solidFill>
                  <a:srgbClr val="9BC850"/>
                </a:solidFill>
                <a:latin typeface="Arial Black"/>
                <a:cs typeface="Arial Black"/>
              </a:rPr>
              <a:t>Doing</a:t>
            </a:r>
            <a:r>
              <a:rPr sz="3600" spc="-5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3600" spc="-175" dirty="0">
                <a:solidFill>
                  <a:srgbClr val="9BC850"/>
                </a:solidFill>
                <a:latin typeface="Arial Black"/>
                <a:cs typeface="Arial Black"/>
              </a:rPr>
              <a:t>Routing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433817"/>
            <a:ext cx="661987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Define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base</a:t>
            </a:r>
            <a:r>
              <a:rPr sz="2400" spc="-3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element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60" dirty="0">
                <a:solidFill>
                  <a:srgbClr val="9BC850"/>
                </a:solidFill>
                <a:latin typeface="Verdana"/>
                <a:cs typeface="Verdana"/>
              </a:rPr>
              <a:t>Add</a:t>
            </a:r>
            <a:r>
              <a:rPr sz="2400" spc="-1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RouterModule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130" dirty="0">
                <a:solidFill>
                  <a:srgbClr val="9BC850"/>
                </a:solidFill>
                <a:latin typeface="Verdana"/>
                <a:cs typeface="Verdana"/>
              </a:rPr>
              <a:t>Add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each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r>
              <a:rPr sz="2400" spc="-54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(RouterModule.forRoot)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Order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matters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90" dirty="0">
                <a:solidFill>
                  <a:srgbClr val="9BC850"/>
                </a:solidFill>
                <a:latin typeface="Courier New"/>
                <a:cs typeface="Courier New"/>
              </a:rPr>
              <a:t>path</a:t>
            </a:r>
            <a:r>
              <a:rPr sz="2400" spc="-90" dirty="0">
                <a:solidFill>
                  <a:srgbClr val="9BC850"/>
                </a:solidFill>
                <a:latin typeface="Verdana"/>
                <a:cs typeface="Verdana"/>
              </a:rPr>
              <a:t>: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Url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segment 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for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5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15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9BC850"/>
                </a:solidFill>
                <a:latin typeface="Verdana"/>
                <a:cs typeface="Verdana"/>
              </a:rPr>
              <a:t>No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leading</a:t>
            </a:r>
            <a:r>
              <a:rPr sz="2400" spc="-37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9BC850"/>
                </a:solidFill>
                <a:latin typeface="Verdana"/>
                <a:cs typeface="Verdana"/>
              </a:rPr>
              <a:t>slash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9BC850"/>
                </a:solidFill>
                <a:latin typeface="Verdana"/>
                <a:cs typeface="Verdana"/>
              </a:rPr>
              <a:t>''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for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default</a:t>
            </a:r>
            <a:r>
              <a:rPr sz="2400" spc="-3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280" dirty="0">
                <a:solidFill>
                  <a:srgbClr val="9BC850"/>
                </a:solidFill>
                <a:latin typeface="Verdana"/>
                <a:cs typeface="Verdana"/>
              </a:rPr>
              <a:t>'**'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for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wildcard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9BC850"/>
                </a:solidFill>
                <a:latin typeface="Courier New"/>
                <a:cs typeface="Courier New"/>
              </a:rPr>
              <a:t>component</a:t>
            </a:r>
            <a:endParaRPr sz="2400">
              <a:latin typeface="Courier New"/>
              <a:cs typeface="Courier New"/>
            </a:endParaRPr>
          </a:p>
          <a:p>
            <a:pPr marL="541020" indent="-289560">
              <a:lnSpc>
                <a:spcPct val="100000"/>
              </a:lnSpc>
              <a:spcBef>
                <a:spcPts val="615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70" dirty="0">
                <a:solidFill>
                  <a:srgbClr val="9BC850"/>
                </a:solidFill>
                <a:latin typeface="Verdana"/>
                <a:cs typeface="Verdana"/>
              </a:rPr>
              <a:t>Not</a:t>
            </a:r>
            <a:r>
              <a:rPr sz="2400" spc="-61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string 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name;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not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enclosed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in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quotes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9" y="2627376"/>
            <a:ext cx="2581656" cy="202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4106" y="519061"/>
            <a:ext cx="857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Routing </a:t>
            </a:r>
            <a:r>
              <a:rPr spc="-295" dirty="0"/>
              <a:t>Checklist: </a:t>
            </a:r>
            <a:r>
              <a:rPr spc="-165" dirty="0">
                <a:solidFill>
                  <a:srgbClr val="9BC850"/>
                </a:solidFill>
              </a:rPr>
              <a:t>Configuring</a:t>
            </a:r>
            <a:r>
              <a:rPr spc="105" dirty="0">
                <a:solidFill>
                  <a:srgbClr val="9BC850"/>
                </a:solidFill>
              </a:rPr>
              <a:t> </a:t>
            </a:r>
            <a:r>
              <a:rPr spc="-245" dirty="0">
                <a:solidFill>
                  <a:srgbClr val="9BC850"/>
                </a:solidFill>
              </a:rPr>
              <a:t>Routes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064334"/>
            <a:ext cx="6595109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476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9BC850"/>
                </a:solidFill>
                <a:latin typeface="Verdana"/>
                <a:cs typeface="Verdana"/>
              </a:rPr>
              <a:t>Add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RouterLink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directive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9BC850"/>
                </a:solidFill>
                <a:latin typeface="Verdana"/>
                <a:cs typeface="Verdana"/>
              </a:rPr>
              <a:t>as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an 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attribute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Clickable</a:t>
            </a:r>
            <a:r>
              <a:rPr sz="2400" spc="-16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element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Enclose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in </a:t>
            </a:r>
            <a:r>
              <a:rPr sz="2400" spc="-30" dirty="0">
                <a:solidFill>
                  <a:srgbClr val="9BC850"/>
                </a:solidFill>
                <a:latin typeface="Verdana"/>
                <a:cs typeface="Verdana"/>
              </a:rPr>
              <a:t>square</a:t>
            </a:r>
            <a:r>
              <a:rPr sz="2400" spc="-37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brackets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9BC850"/>
                </a:solidFill>
                <a:latin typeface="Verdana"/>
                <a:cs typeface="Verdana"/>
              </a:rPr>
              <a:t>Bind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9BC850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link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parameters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9BC850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First </a:t>
            </a: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element </a:t>
            </a:r>
            <a:r>
              <a:rPr sz="2400" spc="-45" dirty="0">
                <a:solidFill>
                  <a:srgbClr val="9BC850"/>
                </a:solidFill>
                <a:latin typeface="Verdana"/>
                <a:cs typeface="Verdana"/>
              </a:rPr>
              <a:t>is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44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path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9BC850"/>
                </a:solidFill>
                <a:latin typeface="Verdana"/>
                <a:cs typeface="Verdana"/>
              </a:rPr>
              <a:t>All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other </a:t>
            </a:r>
            <a:r>
              <a:rPr sz="2400" spc="-30" dirty="0">
                <a:solidFill>
                  <a:srgbClr val="9BC850"/>
                </a:solidFill>
                <a:latin typeface="Verdana"/>
                <a:cs typeface="Verdana"/>
              </a:rPr>
              <a:t>elements </a:t>
            </a:r>
            <a:r>
              <a:rPr sz="2400" spc="-55" dirty="0">
                <a:solidFill>
                  <a:srgbClr val="9BC850"/>
                </a:solidFill>
                <a:latin typeface="Verdana"/>
                <a:cs typeface="Verdana"/>
              </a:rPr>
              <a:t>are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r>
              <a:rPr sz="2400" spc="-56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parameters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9" y="2627376"/>
            <a:ext cx="2581656" cy="202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6619" y="519061"/>
            <a:ext cx="959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Routing </a:t>
            </a:r>
            <a:r>
              <a:rPr spc="-295" dirty="0"/>
              <a:t>Checklist: </a:t>
            </a:r>
            <a:r>
              <a:rPr spc="-250" dirty="0">
                <a:solidFill>
                  <a:srgbClr val="9BC850"/>
                </a:solidFill>
              </a:rPr>
              <a:t>Tying </a:t>
            </a:r>
            <a:r>
              <a:rPr spc="-245" dirty="0">
                <a:solidFill>
                  <a:srgbClr val="9BC850"/>
                </a:solidFill>
              </a:rPr>
              <a:t>Routes </a:t>
            </a:r>
            <a:r>
              <a:rPr spc="-155" dirty="0">
                <a:solidFill>
                  <a:srgbClr val="9BC850"/>
                </a:solidFill>
              </a:rPr>
              <a:t>to</a:t>
            </a:r>
            <a:r>
              <a:rPr spc="315" dirty="0">
                <a:solidFill>
                  <a:srgbClr val="9BC850"/>
                </a:solidFill>
              </a:rPr>
              <a:t> </a:t>
            </a:r>
            <a:r>
              <a:rPr spc="-225" dirty="0">
                <a:solidFill>
                  <a:srgbClr val="9BC850"/>
                </a:solidFill>
              </a:rPr>
              <a:t>Actions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189729">
              <a:lnSpc>
                <a:spcPct val="100000"/>
              </a:lnSpc>
              <a:spcBef>
                <a:spcPts val="700"/>
              </a:spcBef>
            </a:pPr>
            <a:r>
              <a:rPr spc="160" dirty="0"/>
              <a:t>Add </a:t>
            </a:r>
            <a:r>
              <a:rPr spc="5" dirty="0"/>
              <a:t>the </a:t>
            </a:r>
            <a:r>
              <a:rPr spc="25" dirty="0"/>
              <a:t>RouterOutlet</a:t>
            </a:r>
            <a:r>
              <a:rPr spc="-580" dirty="0"/>
              <a:t> </a:t>
            </a:r>
            <a:r>
              <a:rPr spc="20" dirty="0"/>
              <a:t>directive</a:t>
            </a:r>
          </a:p>
          <a:p>
            <a:pPr marL="471805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4718050" algn="l"/>
                <a:tab pos="4718685" algn="l"/>
              </a:tabLst>
            </a:pPr>
            <a:r>
              <a:rPr spc="-35" dirty="0"/>
              <a:t>Identifies </a:t>
            </a:r>
            <a:r>
              <a:rPr spc="-15" dirty="0"/>
              <a:t>where </a:t>
            </a:r>
            <a:r>
              <a:rPr spc="40" dirty="0"/>
              <a:t>to</a:t>
            </a:r>
            <a:r>
              <a:rPr spc="-610" dirty="0"/>
              <a:t> </a:t>
            </a:r>
            <a:r>
              <a:rPr spc="-5" dirty="0"/>
              <a:t>display </a:t>
            </a:r>
            <a:r>
              <a:rPr spc="-15" dirty="0"/>
              <a:t>the </a:t>
            </a:r>
            <a:r>
              <a:rPr dirty="0"/>
              <a:t>routed  </a:t>
            </a:r>
            <a:r>
              <a:rPr spc="5" dirty="0"/>
              <a:t>component's</a:t>
            </a:r>
            <a:r>
              <a:rPr spc="-100" dirty="0"/>
              <a:t> </a:t>
            </a:r>
            <a:r>
              <a:rPr spc="-5" dirty="0"/>
              <a:t>view</a:t>
            </a:r>
          </a:p>
          <a:p>
            <a:pPr marL="4718050" marR="504825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4718050" algn="l"/>
                <a:tab pos="4718685" algn="l"/>
              </a:tabLst>
            </a:pPr>
            <a:r>
              <a:rPr spc="15" dirty="0"/>
              <a:t>Specified </a:t>
            </a:r>
            <a:r>
              <a:rPr spc="-35" dirty="0"/>
              <a:t>in </a:t>
            </a:r>
            <a:r>
              <a:rPr spc="-15" dirty="0"/>
              <a:t>the </a:t>
            </a:r>
            <a:r>
              <a:rPr spc="-5" dirty="0"/>
              <a:t>host</a:t>
            </a:r>
            <a:r>
              <a:rPr spc="-459" dirty="0"/>
              <a:t> </a:t>
            </a:r>
            <a:r>
              <a:rPr spc="5" dirty="0"/>
              <a:t>component's  </a:t>
            </a:r>
            <a:r>
              <a:rPr spc="-20" dirty="0"/>
              <a:t>template</a:t>
            </a:r>
          </a:p>
        </p:txBody>
      </p:sp>
      <p:sp>
        <p:nvSpPr>
          <p:cNvPr id="4" name="object 4"/>
          <p:cNvSpPr/>
          <p:nvPr/>
        </p:nvSpPr>
        <p:spPr>
          <a:xfrm>
            <a:off x="960119" y="2627376"/>
            <a:ext cx="2581656" cy="202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1954" y="519061"/>
            <a:ext cx="7961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Routing </a:t>
            </a:r>
            <a:r>
              <a:rPr spc="-295" dirty="0"/>
              <a:t>Checklist: </a:t>
            </a:r>
            <a:r>
              <a:rPr spc="-245" dirty="0">
                <a:solidFill>
                  <a:srgbClr val="9BC850"/>
                </a:solidFill>
              </a:rPr>
              <a:t>Placing </a:t>
            </a:r>
            <a:r>
              <a:rPr spc="-220" dirty="0">
                <a:solidFill>
                  <a:srgbClr val="9BC850"/>
                </a:solidFill>
              </a:rPr>
              <a:t>the</a:t>
            </a:r>
            <a:r>
              <a:rPr spc="175" dirty="0">
                <a:solidFill>
                  <a:srgbClr val="9BC850"/>
                </a:solidFill>
              </a:rPr>
              <a:t> </a:t>
            </a:r>
            <a:r>
              <a:rPr spc="-295" dirty="0">
                <a:solidFill>
                  <a:srgbClr val="9BC850"/>
                </a:solidFill>
              </a:rPr>
              <a:t>View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2224125"/>
            <a:ext cx="399287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How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Does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Routing</a:t>
            </a:r>
            <a:r>
              <a:rPr sz="2400" spc="-5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Work?</a:t>
            </a:r>
            <a:endParaRPr sz="2400">
              <a:latin typeface="Verdana"/>
              <a:cs typeface="Verdana"/>
            </a:endParaRPr>
          </a:p>
          <a:p>
            <a:pPr marL="12700" marR="273050">
              <a:lnSpc>
                <a:spcPct val="162500"/>
              </a:lnSpc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Configuring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Routes 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Tying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Routes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4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Actions 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Placing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3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Views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3600" spc="-19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mma</a:t>
            </a:r>
            <a:r>
              <a:rPr sz="3600" spc="-12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3600" spc="-85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Application</a:t>
            </a:r>
            <a:r>
              <a:rPr spc="-185" dirty="0"/>
              <a:t> </a:t>
            </a:r>
            <a:r>
              <a:rPr spc="-23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Application</a:t>
            </a:r>
            <a:r>
              <a:rPr spc="-185" dirty="0"/>
              <a:t> </a:t>
            </a:r>
            <a:r>
              <a:rPr spc="-23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2224125"/>
            <a:ext cx="399287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How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Does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Routing</a:t>
            </a:r>
            <a:r>
              <a:rPr sz="2400" spc="-5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Work?</a:t>
            </a:r>
            <a:endParaRPr sz="2400">
              <a:latin typeface="Verdana"/>
              <a:cs typeface="Verdana"/>
            </a:endParaRPr>
          </a:p>
          <a:p>
            <a:pPr marL="12700" marR="273050">
              <a:lnSpc>
                <a:spcPct val="162500"/>
              </a:lnSpc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Configuring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Routes 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Tying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Routes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4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Actions 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Placing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3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Views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Module  </a:t>
            </a:r>
            <a:r>
              <a:rPr sz="3600" spc="6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135" dirty="0">
                <a:solidFill>
                  <a:srgbClr val="FFFFFF"/>
                </a:solidFill>
                <a:latin typeface="Arial Black"/>
                <a:cs typeface="Arial Black"/>
              </a:rPr>
              <a:t>rv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3600" spc="-3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4904" y="519061"/>
            <a:ext cx="453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How </a:t>
            </a:r>
            <a:r>
              <a:rPr spc="-175" dirty="0"/>
              <a:t>Routing</a:t>
            </a:r>
            <a:r>
              <a:rPr spc="-65" dirty="0"/>
              <a:t> </a:t>
            </a:r>
            <a:r>
              <a:rPr spc="-185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2578" y="2056714"/>
            <a:ext cx="612076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Configure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9BC850"/>
                </a:solidFill>
                <a:latin typeface="Verdana"/>
                <a:cs typeface="Verdana"/>
              </a:rPr>
              <a:t>for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each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9BC850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Define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9BC850"/>
                </a:solidFill>
                <a:latin typeface="Verdana"/>
                <a:cs typeface="Verdana"/>
              </a:rPr>
              <a:t>options/actions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Tie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route </a:t>
            </a:r>
            <a:r>
              <a:rPr sz="2400" spc="75" dirty="0">
                <a:solidFill>
                  <a:srgbClr val="9BC850"/>
                </a:solidFill>
                <a:latin typeface="Verdana"/>
                <a:cs typeface="Verdana"/>
              </a:rPr>
              <a:t>to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each </a:t>
            </a:r>
            <a:r>
              <a:rPr sz="2400" spc="55" dirty="0">
                <a:solidFill>
                  <a:srgbClr val="9BC850"/>
                </a:solidFill>
                <a:latin typeface="Verdana"/>
                <a:cs typeface="Verdana"/>
              </a:rPr>
              <a:t>option/action  Activate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based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on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user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action</a:t>
            </a:r>
            <a:endParaRPr sz="2400">
              <a:latin typeface="Verdana"/>
              <a:cs typeface="Verdana"/>
            </a:endParaRPr>
          </a:p>
          <a:p>
            <a:pPr marL="12700" marR="1386205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9BC850"/>
                </a:solidFill>
                <a:latin typeface="Verdana"/>
                <a:cs typeface="Verdana"/>
              </a:rPr>
              <a:t>Activating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route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displays</a:t>
            </a:r>
            <a:r>
              <a:rPr sz="2400" spc="-5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 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component's</a:t>
            </a:r>
            <a:r>
              <a:rPr sz="2400" spc="-1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view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" y="1351788"/>
            <a:ext cx="4501896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1283208"/>
            <a:ext cx="9457944" cy="504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4904" y="519061"/>
            <a:ext cx="453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How </a:t>
            </a:r>
            <a:r>
              <a:rPr spc="-175" dirty="0"/>
              <a:t>Routing</a:t>
            </a:r>
            <a:r>
              <a:rPr spc="-65" dirty="0"/>
              <a:t> </a:t>
            </a:r>
            <a:r>
              <a:rPr spc="-185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0882" y="1867661"/>
            <a:ext cx="6080760" cy="36893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4"/>
              </a:spcBef>
              <a:tabLst>
                <a:tab pos="534035" algn="l"/>
                <a:tab pos="4555490" algn="l"/>
              </a:tabLst>
            </a:pP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&lt;a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rL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nk="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odu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ts"&gt;P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roduc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6082" y="2052066"/>
            <a:ext cx="304800" cy="67310"/>
          </a:xfrm>
          <a:custGeom>
            <a:avLst/>
            <a:gdLst/>
            <a:ahLst/>
            <a:cxnLst/>
            <a:rect l="l" t="t" r="r" b="b"/>
            <a:pathLst>
              <a:path w="304800" h="67310">
                <a:moveTo>
                  <a:pt x="304736" y="0"/>
                </a:moveTo>
                <a:lnTo>
                  <a:pt x="0" y="66789"/>
                </a:lnTo>
              </a:path>
            </a:pathLst>
          </a:custGeom>
          <a:ln w="25907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6082" y="2495550"/>
            <a:ext cx="7503159" cy="37084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60"/>
              </a:spcBef>
              <a:tabLst>
                <a:tab pos="404495" algn="l"/>
                <a:tab pos="1287145" algn="l"/>
                <a:tab pos="2846070" algn="l"/>
                <a:tab pos="4376420" algn="l"/>
                <a:tab pos="7287259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{	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pa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'p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1800" spc="-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 s '</a:t>
            </a:r>
            <a:r>
              <a:rPr sz="18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,	c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ompon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t: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tCompon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	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898" y="4004309"/>
            <a:ext cx="4572000" cy="36893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0"/>
              </a:spcBef>
              <a:tabLst>
                <a:tab pos="1087120" algn="l"/>
                <a:tab pos="329692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rou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	-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t&gt;&lt;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	-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18959" y="3665220"/>
            <a:ext cx="5171440" cy="1416050"/>
          </a:xfrm>
          <a:custGeom>
            <a:avLst/>
            <a:gdLst/>
            <a:ahLst/>
            <a:cxnLst/>
            <a:rect l="l" t="t" r="r" b="b"/>
            <a:pathLst>
              <a:path w="5171440" h="1416050">
                <a:moveTo>
                  <a:pt x="0" y="0"/>
                </a:moveTo>
                <a:lnTo>
                  <a:pt x="5170932" y="0"/>
                </a:lnTo>
                <a:lnTo>
                  <a:pt x="5170932" y="1415795"/>
                </a:lnTo>
                <a:lnTo>
                  <a:pt x="0" y="14157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69870" y="3703294"/>
            <a:ext cx="4424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949960" algn="l"/>
                <a:tab pos="1966595" algn="l"/>
                <a:tab pos="2228850" algn="l"/>
                <a:tab pos="2774315" algn="l"/>
                <a:tab pos="4361180" algn="l"/>
              </a:tabLst>
            </a:pP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400" spc="-18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t	</a:t>
            </a:r>
            <a:r>
              <a:rPr sz="1400" dirty="0">
                <a:latin typeface="Times New Roman"/>
                <a:cs typeface="Times New Roman"/>
              </a:rPr>
              <a:t>{	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-180" dirty="0">
                <a:latin typeface="Times New Roman"/>
                <a:cs typeface="Times New Roman"/>
              </a:rPr>
              <a:t>m</a:t>
            </a:r>
            <a:r>
              <a:rPr sz="1400" spc="65" dirty="0">
                <a:latin typeface="Times New Roman"/>
                <a:cs typeface="Times New Roman"/>
              </a:rPr>
              <a:t>p</a:t>
            </a:r>
            <a:r>
              <a:rPr sz="1400" spc="50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n</a:t>
            </a:r>
            <a:r>
              <a:rPr sz="1400" spc="6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	}	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24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r>
              <a:rPr sz="1400" spc="-355" dirty="0">
                <a:solidFill>
                  <a:srgbClr val="A31515"/>
                </a:solidFill>
                <a:latin typeface="Times New Roman"/>
                <a:cs typeface="Times New Roman"/>
              </a:rPr>
              <a:t>@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ang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u</a:t>
            </a:r>
            <a:r>
              <a:rPr sz="1400" spc="-13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a</a:t>
            </a:r>
            <a:r>
              <a:rPr sz="1400" spc="-17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r</a:t>
            </a:r>
            <a:r>
              <a:rPr sz="1400" spc="-14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A31515"/>
                </a:solidFill>
                <a:latin typeface="Times New Roman"/>
                <a:cs typeface="Times New Roman"/>
              </a:rPr>
              <a:t>/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A31515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e</a:t>
            </a:r>
            <a:r>
              <a:rPr sz="1400" spc="-6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	</a:t>
            </a:r>
            <a:r>
              <a:rPr sz="140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3539" y="4343420"/>
            <a:ext cx="3117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0345" algn="l"/>
                <a:tab pos="1270635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r>
              <a:rPr sz="1400" spc="-11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.</a:t>
            </a:r>
            <a:r>
              <a:rPr sz="1400" spc="-12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/p</a:t>
            </a:r>
            <a:r>
              <a:rPr sz="1400" spc="-16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A31515"/>
                </a:solidFill>
                <a:latin typeface="Times New Roman"/>
                <a:cs typeface="Times New Roman"/>
              </a:rPr>
              <a:t>roduc</a:t>
            </a:r>
            <a:r>
              <a:rPr sz="1400" spc="-12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	-</a:t>
            </a:r>
            <a:r>
              <a:rPr sz="1400" spc="4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spc="-13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is</a:t>
            </a:r>
            <a:r>
              <a:rPr sz="1400" spc="-13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</a:t>
            </a:r>
            <a:r>
              <a:rPr sz="1400" spc="-114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.componen</a:t>
            </a:r>
            <a:r>
              <a:rPr sz="1400" spc="-15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</a:t>
            </a:r>
            <a:r>
              <a:rPr sz="1400" spc="-114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.h</a:t>
            </a:r>
            <a:r>
              <a:rPr sz="1400" spc="-15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-130" dirty="0">
                <a:solidFill>
                  <a:srgbClr val="A31515"/>
                </a:solidFill>
                <a:latin typeface="Times New Roman"/>
                <a:cs typeface="Times New Roman"/>
              </a:rPr>
              <a:t>tm</a:t>
            </a:r>
            <a:r>
              <a:rPr sz="1400" spc="-14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spc="-6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0702" y="4129985"/>
            <a:ext cx="120586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@Componen 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30" dirty="0">
                <a:latin typeface="Times New Roman"/>
                <a:cs typeface="Times New Roman"/>
              </a:rPr>
              <a:t>({  </a:t>
            </a:r>
            <a:r>
              <a:rPr sz="1400" spc="-20" dirty="0">
                <a:latin typeface="Times New Roman"/>
                <a:cs typeface="Times New Roman"/>
              </a:rPr>
              <a:t>temp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la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teUr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4891" y="4770289"/>
            <a:ext cx="395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373505" algn="l"/>
                <a:tab pos="3614420" algn="l"/>
                <a:tab pos="3857625" algn="l"/>
              </a:tabLst>
            </a:pP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exp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t	c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400" spc="14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spc="13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s	</a:t>
            </a:r>
            <a:r>
              <a:rPr sz="1400" spc="170" dirty="0">
                <a:latin typeface="Times New Roman"/>
                <a:cs typeface="Times New Roman"/>
              </a:rPr>
              <a:t>P</a:t>
            </a:r>
            <a:r>
              <a:rPr sz="1400" spc="65" dirty="0">
                <a:latin typeface="Times New Roman"/>
                <a:cs typeface="Times New Roman"/>
              </a:rPr>
              <a:t>rod</a:t>
            </a:r>
            <a:r>
              <a:rPr sz="1400" spc="10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tL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180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p</a:t>
            </a:r>
            <a:r>
              <a:rPr sz="1400" spc="65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n</a:t>
            </a:r>
            <a:r>
              <a:rPr sz="1400" spc="6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	{	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9721" y="3275838"/>
            <a:ext cx="3550920" cy="390525"/>
          </a:xfrm>
          <a:custGeom>
            <a:avLst/>
            <a:gdLst/>
            <a:ahLst/>
            <a:cxnLst/>
            <a:rect l="l" t="t" r="r" b="b"/>
            <a:pathLst>
              <a:path w="3550920" h="390525">
                <a:moveTo>
                  <a:pt x="0" y="0"/>
                </a:moveTo>
                <a:lnTo>
                  <a:pt x="3550920" y="0"/>
                </a:lnTo>
                <a:lnTo>
                  <a:pt x="3550920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8959" y="3275838"/>
            <a:ext cx="3552190" cy="390525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380"/>
              </a:spcBef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8276" y="1609344"/>
            <a:ext cx="832485" cy="184785"/>
          </a:xfrm>
          <a:custGeom>
            <a:avLst/>
            <a:gdLst/>
            <a:ahLst/>
            <a:cxnLst/>
            <a:rect l="l" t="t" r="r" b="b"/>
            <a:pathLst>
              <a:path w="832485" h="184785">
                <a:moveTo>
                  <a:pt x="0" y="0"/>
                </a:moveTo>
                <a:lnTo>
                  <a:pt x="832103" y="0"/>
                </a:lnTo>
                <a:lnTo>
                  <a:pt x="832103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4594" y="3358134"/>
            <a:ext cx="5242560" cy="40132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'products',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ProductListComponent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2382" y="4121658"/>
            <a:ext cx="5415280" cy="40132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'products/:id',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ProductDetailComponent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7390" y="4978146"/>
            <a:ext cx="4970145" cy="40132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'welcome',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WelcomeComponent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Configuring </a:t>
            </a:r>
            <a:r>
              <a:rPr spc="-245" dirty="0"/>
              <a:t>Routes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85900"/>
            <a:ext cx="11249025" cy="5047615"/>
          </a:xfrm>
          <a:custGeom>
            <a:avLst/>
            <a:gdLst/>
            <a:ahLst/>
            <a:cxnLst/>
            <a:rect l="l" t="t" r="r" b="b"/>
            <a:pathLst>
              <a:path w="11249025" h="5047615">
                <a:moveTo>
                  <a:pt x="0" y="0"/>
                </a:moveTo>
                <a:lnTo>
                  <a:pt x="11248644" y="0"/>
                </a:lnTo>
                <a:lnTo>
                  <a:pt x="11248644" y="5047488"/>
                </a:lnTo>
                <a:lnTo>
                  <a:pt x="0" y="5047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920" y="997305"/>
            <a:ext cx="7190105" cy="54292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RouterModule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533971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 marR="396747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BrowserModule,  FormsModule,  HttpClientModule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RouterModule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Configuring </a:t>
            </a:r>
            <a:r>
              <a:rPr spc="-245" dirty="0"/>
              <a:t>Routes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85900"/>
            <a:ext cx="11249025" cy="5047615"/>
          </a:xfrm>
          <a:custGeom>
            <a:avLst/>
            <a:gdLst/>
            <a:ahLst/>
            <a:cxnLst/>
            <a:rect l="l" t="t" r="r" b="b"/>
            <a:pathLst>
              <a:path w="11249025" h="5047615">
                <a:moveTo>
                  <a:pt x="0" y="0"/>
                </a:moveTo>
                <a:lnTo>
                  <a:pt x="11248644" y="0"/>
                </a:lnTo>
                <a:lnTo>
                  <a:pt x="11248644" y="5047488"/>
                </a:lnTo>
                <a:lnTo>
                  <a:pt x="0" y="5047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920" y="997305"/>
            <a:ext cx="7190105" cy="54292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RouterModule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533971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 marR="29006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BrowserModule,  FormsModule,  HttpClientModule,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RouterModule.forRoot([])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Configuring </a:t>
            </a:r>
            <a:r>
              <a:rPr spc="-245" dirty="0"/>
              <a:t>Routes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85900"/>
            <a:ext cx="11249025" cy="5047615"/>
          </a:xfrm>
          <a:custGeom>
            <a:avLst/>
            <a:gdLst/>
            <a:ahLst/>
            <a:cxnLst/>
            <a:rect l="l" t="t" r="r" b="b"/>
            <a:pathLst>
              <a:path w="11249025" h="5047615">
                <a:moveTo>
                  <a:pt x="0" y="0"/>
                </a:moveTo>
                <a:lnTo>
                  <a:pt x="11248644" y="0"/>
                </a:lnTo>
                <a:lnTo>
                  <a:pt x="11248644" y="5047488"/>
                </a:lnTo>
                <a:lnTo>
                  <a:pt x="0" y="5047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920" y="997305"/>
            <a:ext cx="7190740" cy="54292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RouterModule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533971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 marR="396747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BrowserModule,  FormsModule,  HttpClientModule</a:t>
            </a:r>
            <a:r>
              <a:rPr sz="2000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RouterModule.forRoot([], </a:t>
            </a:r>
            <a:r>
              <a:rPr sz="2000" dirty="0">
                <a:solidFill>
                  <a:srgbClr val="A62E5C"/>
                </a:solidFill>
                <a:latin typeface="Courier New"/>
                <a:cs typeface="Courier New"/>
              </a:rPr>
              <a:t>{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useHash: true })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705</Words>
  <Application>Microsoft Office PowerPoint</Application>
  <PresentationFormat>Widescreen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Black</vt:lpstr>
      <vt:lpstr>Calibri</vt:lpstr>
      <vt:lpstr>Courier New</vt:lpstr>
      <vt:lpstr>Times New Roman</vt:lpstr>
      <vt:lpstr>Trebuchet MS</vt:lpstr>
      <vt:lpstr>Verdana</vt:lpstr>
      <vt:lpstr>Office Theme</vt:lpstr>
      <vt:lpstr>Navigation and Routing Basics</vt:lpstr>
      <vt:lpstr>PowerPoint Presentation</vt:lpstr>
      <vt:lpstr>PowerPoint Presentation</vt:lpstr>
      <vt:lpstr>How Routing Works</vt:lpstr>
      <vt:lpstr>How Routing Works</vt:lpstr>
      <vt:lpstr>PowerPoint Presentation</vt:lpstr>
      <vt:lpstr>Configuring Routes</vt:lpstr>
      <vt:lpstr>Configuring Routes</vt:lpstr>
      <vt:lpstr>Configuring Routes</vt:lpstr>
      <vt:lpstr>PowerPoint Presentation</vt:lpstr>
      <vt:lpstr>Navigating the Application Routes</vt:lpstr>
      <vt:lpstr>Tying Routes to Actions</vt:lpstr>
      <vt:lpstr>Tying Routes to Actions</vt:lpstr>
      <vt:lpstr>Tying Routes to Actions</vt:lpstr>
      <vt:lpstr>Placing the Views</vt:lpstr>
      <vt:lpstr>How Routing Works</vt:lpstr>
      <vt:lpstr>Checklist: Displaying Components</vt:lpstr>
      <vt:lpstr>PowerPoint Presentation</vt:lpstr>
      <vt:lpstr>Routing Checklist: Configuring Routes</vt:lpstr>
      <vt:lpstr>Routing Checklist: Tying Routes to Actions</vt:lpstr>
      <vt:lpstr>Routing Checklist: Placing the View</vt:lpstr>
      <vt:lpstr>PowerPoint Presentation</vt:lpstr>
      <vt:lpstr>Application Architecture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2</cp:revision>
  <dcterms:created xsi:type="dcterms:W3CDTF">2018-03-12T05:31:25Z</dcterms:created>
  <dcterms:modified xsi:type="dcterms:W3CDTF">2018-04-12T03:02:10Z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