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7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500" y="0"/>
            <a:ext cx="10287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98" y="227838"/>
            <a:ext cx="10700003" cy="576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611" y="2247214"/>
            <a:ext cx="10934776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1427136"/>
            <a:ext cx="642810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95" dirty="0">
                <a:solidFill>
                  <a:srgbClr val="101010"/>
                </a:solidFill>
              </a:rPr>
              <a:t>Navigation </a:t>
            </a:r>
            <a:r>
              <a:rPr sz="4500" spc="-70" dirty="0">
                <a:solidFill>
                  <a:srgbClr val="101010"/>
                </a:solidFill>
              </a:rPr>
              <a:t>and</a:t>
            </a:r>
            <a:r>
              <a:rPr sz="4500" spc="-910" dirty="0">
                <a:solidFill>
                  <a:srgbClr val="101010"/>
                </a:solidFill>
              </a:rPr>
              <a:t> </a:t>
            </a:r>
            <a:r>
              <a:rPr sz="4500" spc="-75" dirty="0">
                <a:solidFill>
                  <a:srgbClr val="101010"/>
                </a:solidFill>
              </a:rPr>
              <a:t>Routing  </a:t>
            </a:r>
            <a:r>
              <a:rPr sz="4500" spc="-40" dirty="0">
                <a:solidFill>
                  <a:srgbClr val="101010"/>
                </a:solidFill>
              </a:rPr>
              <a:t>Additional</a:t>
            </a:r>
            <a:r>
              <a:rPr sz="4500" spc="-500" dirty="0">
                <a:solidFill>
                  <a:srgbClr val="101010"/>
                </a:solidFill>
              </a:rPr>
              <a:t> </a:t>
            </a:r>
            <a:r>
              <a:rPr sz="4500" spc="-155" dirty="0">
                <a:solidFill>
                  <a:srgbClr val="101010"/>
                </a:solidFill>
              </a:rPr>
              <a:t>Techniques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2521305"/>
            <a:ext cx="47466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Passing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Parameters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6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Activating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Route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Code 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Protecting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Routes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459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Guards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195" dirty="0">
                <a:latin typeface="Arial"/>
                <a:cs typeface="Arial"/>
              </a:rPr>
              <a:t>Module  </a:t>
            </a:r>
            <a:r>
              <a:rPr sz="3600" spc="254" dirty="0">
                <a:latin typeface="Arial"/>
                <a:cs typeface="Arial"/>
              </a:rPr>
              <a:t>O</a:t>
            </a:r>
            <a:r>
              <a:rPr sz="3600" spc="190" dirty="0">
                <a:latin typeface="Arial"/>
                <a:cs typeface="Arial"/>
              </a:rPr>
              <a:t>v</a:t>
            </a:r>
            <a:r>
              <a:rPr sz="3600" spc="95" dirty="0">
                <a:latin typeface="Arial"/>
                <a:cs typeface="Arial"/>
              </a:rPr>
              <a:t>e</a:t>
            </a:r>
            <a:r>
              <a:rPr sz="3600" spc="265" dirty="0">
                <a:latin typeface="Arial"/>
                <a:cs typeface="Arial"/>
              </a:rPr>
              <a:t>rv</a:t>
            </a:r>
            <a:r>
              <a:rPr sz="3600" spc="95" dirty="0">
                <a:latin typeface="Arial"/>
                <a:cs typeface="Arial"/>
              </a:rPr>
              <a:t>i</a:t>
            </a:r>
            <a:r>
              <a:rPr sz="3600" spc="10" dirty="0">
                <a:latin typeface="Arial"/>
                <a:cs typeface="Arial"/>
              </a:rPr>
              <a:t>e</a:t>
            </a:r>
            <a:r>
              <a:rPr sz="3600" spc="495" dirty="0">
                <a:latin typeface="Arial"/>
                <a:cs typeface="Arial"/>
              </a:rPr>
              <a:t>w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5" dirty="0">
                <a:solidFill>
                  <a:srgbClr val="3E3E3E"/>
                </a:solidFill>
                <a:latin typeface="Arial"/>
                <a:cs typeface="Arial"/>
              </a:rPr>
              <a:t>Application</a:t>
            </a:r>
            <a:r>
              <a:rPr sz="36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29" dirty="0">
                <a:solidFill>
                  <a:srgbClr val="3E3E3E"/>
                </a:solidFill>
                <a:latin typeface="Arial"/>
                <a:cs typeface="Arial"/>
              </a:rPr>
              <a:t>Architecture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756" y="519061"/>
            <a:ext cx="6901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3E3E3E"/>
                </a:solidFill>
                <a:latin typeface="Arial"/>
                <a:cs typeface="Arial"/>
              </a:rPr>
              <a:t>Passing </a:t>
            </a:r>
            <a:r>
              <a:rPr sz="3600" spc="145" dirty="0">
                <a:solidFill>
                  <a:srgbClr val="3E3E3E"/>
                </a:solidFill>
                <a:latin typeface="Arial"/>
                <a:cs typeface="Arial"/>
              </a:rPr>
              <a:t>Parameters </a:t>
            </a:r>
            <a:r>
              <a:rPr sz="3600" spc="34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-3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Route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3201" y="1465325"/>
            <a:ext cx="3657600" cy="402590"/>
          </a:xfrm>
          <a:custGeom>
            <a:avLst/>
            <a:gdLst/>
            <a:ahLst/>
            <a:cxnLst/>
            <a:rect l="l" t="t" r="r" b="b"/>
            <a:pathLst>
              <a:path w="3657600" h="402589">
                <a:moveTo>
                  <a:pt x="0" y="0"/>
                </a:moveTo>
                <a:lnTo>
                  <a:pt x="3657600" y="0"/>
                </a:lnTo>
                <a:lnTo>
                  <a:pt x="3657600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201" y="1465325"/>
            <a:ext cx="3657600" cy="402590"/>
          </a:xfrm>
          <a:custGeom>
            <a:avLst/>
            <a:gdLst/>
            <a:ahLst/>
            <a:cxnLst/>
            <a:rect l="l" t="t" r="r" b="b"/>
            <a:pathLst>
              <a:path w="3657600" h="402589">
                <a:moveTo>
                  <a:pt x="0" y="0"/>
                </a:moveTo>
                <a:lnTo>
                  <a:pt x="3657600" y="0"/>
                </a:lnTo>
                <a:lnTo>
                  <a:pt x="3657600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" y="1866900"/>
            <a:ext cx="11247120" cy="4739640"/>
          </a:xfrm>
          <a:custGeom>
            <a:avLst/>
            <a:gdLst/>
            <a:ahLst/>
            <a:cxnLst/>
            <a:rect l="l" t="t" r="r" b="b"/>
            <a:pathLst>
              <a:path w="11247120" h="4739640">
                <a:moveTo>
                  <a:pt x="0" y="0"/>
                </a:moveTo>
                <a:lnTo>
                  <a:pt x="11247120" y="0"/>
                </a:lnTo>
                <a:lnTo>
                  <a:pt x="11247120" y="4739640"/>
                </a:lnTo>
                <a:lnTo>
                  <a:pt x="0" y="473964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108" y="1363051"/>
            <a:ext cx="10084435" cy="51396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844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400">
              <a:latin typeface="Verdana"/>
              <a:cs typeface="Verdana"/>
            </a:endParaRPr>
          </a:p>
          <a:p>
            <a:pPr marL="317500" marR="8234045" indent="-305435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...,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RouterModule.forRoot([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'products'</a:t>
            </a:r>
            <a:r>
              <a:rPr sz="2000" spc="-5" dirty="0">
                <a:latin typeface="Courier New"/>
                <a:cs typeface="Courier New"/>
              </a:rPr>
              <a:t>, component: ProductListComponent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2000" spc="-5" dirty="0">
                <a:latin typeface="Courier New"/>
                <a:cs typeface="Courier New"/>
              </a:rPr>
              <a:t>, component: ProductDetailComponent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'welcome'</a:t>
            </a:r>
            <a:r>
              <a:rPr sz="2000" spc="-5" dirty="0">
                <a:latin typeface="Courier New"/>
                <a:cs typeface="Courier New"/>
              </a:rPr>
              <a:t>, component: WelcomeComponent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''</a:t>
            </a:r>
            <a:r>
              <a:rPr sz="2000" spc="-5" dirty="0">
                <a:latin typeface="Courier New"/>
                <a:cs typeface="Courier New"/>
              </a:rPr>
              <a:t>, redirectTo: 'welcome', pathMatch: 'full'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'**'</a:t>
            </a:r>
            <a:r>
              <a:rPr sz="2000" spc="-5" dirty="0">
                <a:latin typeface="Courier New"/>
                <a:cs typeface="Courier New"/>
              </a:rPr>
              <a:t>, redirectTo: 'welcome', pathMatch: 'full'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 marR="56438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declarations: [...],  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756" y="519061"/>
            <a:ext cx="6901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3E3E3E"/>
                </a:solidFill>
                <a:latin typeface="Arial"/>
                <a:cs typeface="Arial"/>
              </a:rPr>
              <a:t>Passing </a:t>
            </a:r>
            <a:r>
              <a:rPr sz="3600" spc="145" dirty="0">
                <a:solidFill>
                  <a:srgbClr val="3E3E3E"/>
                </a:solidFill>
                <a:latin typeface="Arial"/>
                <a:cs typeface="Arial"/>
              </a:rPr>
              <a:t>Parameters </a:t>
            </a:r>
            <a:r>
              <a:rPr sz="3600" spc="34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-3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Route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" y="1485900"/>
            <a:ext cx="4352925" cy="38100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" y="1866900"/>
            <a:ext cx="11247120" cy="1663064"/>
          </a:xfrm>
          <a:custGeom>
            <a:avLst/>
            <a:gdLst/>
            <a:ahLst/>
            <a:cxnLst/>
            <a:rect l="l" t="t" r="r" b="b"/>
            <a:pathLst>
              <a:path w="11247120" h="1663064">
                <a:moveTo>
                  <a:pt x="0" y="0"/>
                </a:moveTo>
                <a:lnTo>
                  <a:pt x="11247120" y="0"/>
                </a:lnTo>
                <a:lnTo>
                  <a:pt x="11247120" y="1662683"/>
                </a:lnTo>
                <a:lnTo>
                  <a:pt x="0" y="166268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808" y="1902968"/>
            <a:ext cx="80911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&lt;td&gt;</a:t>
            </a:r>
            <a:endParaRPr sz="20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&lt;a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[routerLink]</a:t>
            </a:r>
            <a:r>
              <a:rPr sz="2000" spc="-5" dirty="0">
                <a:latin typeface="Courier New"/>
                <a:cs typeface="Courier New"/>
              </a:rPr>
              <a:t>="['/products',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product.productId]"&gt;</a:t>
            </a:r>
            <a:endParaRPr sz="200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{{product.productName}}</a:t>
            </a:r>
            <a:endParaRPr sz="20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&lt;/a&gt;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&lt;/td&gt;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201" y="4136897"/>
            <a:ext cx="3218815" cy="401955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29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" y="4538471"/>
            <a:ext cx="11247120" cy="431800"/>
          </a:xfrm>
          <a:custGeom>
            <a:avLst/>
            <a:gdLst/>
            <a:ahLst/>
            <a:cxnLst/>
            <a:rect l="l" t="t" r="r" b="b"/>
            <a:pathLst>
              <a:path w="11247120" h="431800">
                <a:moveTo>
                  <a:pt x="0" y="0"/>
                </a:moveTo>
                <a:lnTo>
                  <a:pt x="11247120" y="0"/>
                </a:lnTo>
                <a:lnTo>
                  <a:pt x="1124712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" y="4538471"/>
            <a:ext cx="11247120" cy="431800"/>
          </a:xfrm>
          <a:custGeom>
            <a:avLst/>
            <a:gdLst/>
            <a:ahLst/>
            <a:cxnLst/>
            <a:rect l="l" t="t" r="r" b="b"/>
            <a:pathLst>
              <a:path w="11247120" h="431800">
                <a:moveTo>
                  <a:pt x="0" y="0"/>
                </a:moveTo>
                <a:lnTo>
                  <a:pt x="11247120" y="0"/>
                </a:lnTo>
                <a:lnTo>
                  <a:pt x="1124712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298" y="4574565"/>
            <a:ext cx="11234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2000" spc="-5" dirty="0">
                <a:latin typeface="Courier New"/>
                <a:cs typeface="Courier New"/>
              </a:rPr>
              <a:t>, component: ProductDetailComponent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820" y="519061"/>
            <a:ext cx="664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>
                <a:solidFill>
                  <a:srgbClr val="3E3E3E"/>
                </a:solidFill>
                <a:latin typeface="Arial"/>
                <a:cs typeface="Arial"/>
              </a:rPr>
              <a:t>Activating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Route </a:t>
            </a:r>
            <a:r>
              <a:rPr sz="3600" spc="305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3600" spc="-2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95" dirty="0">
                <a:solidFill>
                  <a:srgbClr val="3E3E3E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888235"/>
            <a:ext cx="11247120" cy="2277110"/>
          </a:xfrm>
          <a:custGeom>
            <a:avLst/>
            <a:gdLst/>
            <a:ahLst/>
            <a:cxnLst/>
            <a:rect l="l" t="t" r="r" b="b"/>
            <a:pathLst>
              <a:path w="11247120" h="2277110">
                <a:moveTo>
                  <a:pt x="0" y="0"/>
                </a:moveTo>
                <a:lnTo>
                  <a:pt x="11247120" y="0"/>
                </a:lnTo>
                <a:lnTo>
                  <a:pt x="11247120" y="2276856"/>
                </a:lnTo>
                <a:lnTo>
                  <a:pt x="0" y="22768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201" y="1486661"/>
            <a:ext cx="4342130" cy="402590"/>
          </a:xfrm>
          <a:custGeom>
            <a:avLst/>
            <a:gdLst/>
            <a:ahLst/>
            <a:cxnLst/>
            <a:rect l="l" t="t" r="r" b="b"/>
            <a:pathLst>
              <a:path w="4342130" h="402589">
                <a:moveTo>
                  <a:pt x="0" y="0"/>
                </a:moveTo>
                <a:lnTo>
                  <a:pt x="4341876" y="0"/>
                </a:lnTo>
                <a:lnTo>
                  <a:pt x="43418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201" y="1486661"/>
            <a:ext cx="4342130" cy="402590"/>
          </a:xfrm>
          <a:custGeom>
            <a:avLst/>
            <a:gdLst/>
            <a:ahLst/>
            <a:cxnLst/>
            <a:rect l="l" t="t" r="r" b="b"/>
            <a:pathLst>
              <a:path w="4342130" h="402589">
                <a:moveTo>
                  <a:pt x="0" y="0"/>
                </a:moveTo>
                <a:lnTo>
                  <a:pt x="4341876" y="0"/>
                </a:lnTo>
                <a:lnTo>
                  <a:pt x="43418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108" y="1403705"/>
            <a:ext cx="6732270" cy="268097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5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product-detail.component.ts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constructor(</a:t>
            </a:r>
            <a:r>
              <a:rPr sz="2000" spc="-5" dirty="0">
                <a:solidFill>
                  <a:srgbClr val="002FFF"/>
                </a:solidFill>
                <a:latin typeface="Courier New"/>
                <a:cs typeface="Courier New"/>
              </a:rPr>
              <a:t>private </a:t>
            </a:r>
            <a:r>
              <a:rPr sz="2000" spc="-5" dirty="0">
                <a:latin typeface="Courier New"/>
                <a:cs typeface="Courier New"/>
              </a:rPr>
              <a:t>_router: Router)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marR="156210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onBack(): void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002FFF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._router.navigate([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'/products'</a:t>
            </a:r>
            <a:r>
              <a:rPr sz="2000" spc="-5" dirty="0">
                <a:latin typeface="Courier New"/>
                <a:cs typeface="Courier New"/>
              </a:rPr>
              <a:t>]);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2521305"/>
            <a:ext cx="47466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Passing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Parameters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6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Activating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Route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Code 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Protecting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Routes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459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Guards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Arial"/>
                <a:cs typeface="Arial"/>
              </a:rPr>
              <a:t>S</a:t>
            </a:r>
            <a:r>
              <a:rPr sz="3600" spc="200" dirty="0">
                <a:latin typeface="Arial"/>
                <a:cs typeface="Arial"/>
              </a:rPr>
              <a:t>u</a:t>
            </a:r>
            <a:r>
              <a:rPr sz="3600" spc="325" dirty="0">
                <a:latin typeface="Arial"/>
                <a:cs typeface="Arial"/>
              </a:rPr>
              <a:t>mma</a:t>
            </a:r>
            <a:r>
              <a:rPr sz="3600" spc="150" dirty="0">
                <a:latin typeface="Arial"/>
                <a:cs typeface="Arial"/>
              </a:rPr>
              <a:t>r</a:t>
            </a:r>
            <a:r>
              <a:rPr sz="3600" spc="315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Verdana</vt:lpstr>
      <vt:lpstr>Office Theme</vt:lpstr>
      <vt:lpstr>Navigation and Routing  Additional Techniques</vt:lpstr>
      <vt:lpstr>PowerPoint Presentation</vt:lpstr>
      <vt:lpstr>Module  Overview</vt:lpstr>
      <vt:lpstr>Application Architecture</vt:lpstr>
      <vt:lpstr>Passing Parameters to a Route</vt:lpstr>
      <vt:lpstr>Passing Parameters to a Route</vt:lpstr>
      <vt:lpstr>Activating a Route with 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Kumar, Sathish (Cognizant)</cp:lastModifiedBy>
  <cp:revision>2</cp:revision>
  <dcterms:created xsi:type="dcterms:W3CDTF">2018-03-12T05:33:39Z</dcterms:created>
  <dcterms:modified xsi:type="dcterms:W3CDTF">2018-04-12T03:01:18Z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