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8" r:id="rId2"/>
    <p:sldId id="317" r:id="rId3"/>
    <p:sldId id="320" r:id="rId4"/>
    <p:sldId id="275" r:id="rId5"/>
    <p:sldId id="276" r:id="rId6"/>
    <p:sldId id="280" r:id="rId7"/>
    <p:sldId id="284" r:id="rId8"/>
    <p:sldId id="286" r:id="rId9"/>
    <p:sldId id="287" r:id="rId10"/>
    <p:sldId id="288" r:id="rId11"/>
    <p:sldId id="289" r:id="rId12"/>
    <p:sldId id="290" r:id="rId13"/>
    <p:sldId id="321" r:id="rId14"/>
    <p:sldId id="322" r:id="rId15"/>
    <p:sldId id="482" r:id="rId16"/>
    <p:sldId id="483" r:id="rId17"/>
    <p:sldId id="323" r:id="rId18"/>
    <p:sldId id="324" r:id="rId19"/>
    <p:sldId id="498" r:id="rId20"/>
    <p:sldId id="325" r:id="rId21"/>
    <p:sldId id="326" r:id="rId22"/>
    <p:sldId id="327" r:id="rId23"/>
    <p:sldId id="328" r:id="rId24"/>
    <p:sldId id="395" r:id="rId25"/>
    <p:sldId id="502" r:id="rId26"/>
    <p:sldId id="397" r:id="rId27"/>
    <p:sldId id="396" r:id="rId28"/>
    <p:sldId id="399" r:id="rId29"/>
    <p:sldId id="499" r:id="rId30"/>
    <p:sldId id="400" r:id="rId31"/>
    <p:sldId id="401" r:id="rId32"/>
    <p:sldId id="402" r:id="rId33"/>
    <p:sldId id="501" r:id="rId34"/>
    <p:sldId id="497" r:id="rId35"/>
    <p:sldId id="403" r:id="rId36"/>
    <p:sldId id="500" r:id="rId37"/>
    <p:sldId id="50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A2C3-CEDB-4697-889C-A47AD2FC8F6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2EB74-D609-4AE9-BEC4-EEA93C7A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2EF4936-D186-4231-B53F-CE2FB675F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5D5DB86-7327-4129-8735-D59FAF5E3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BE37334-38B3-43EE-B745-0437A0EFB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4EE572D-5AE2-4DF2-B175-7D1AAA203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ED2E3D9-47EB-4045-B22F-6FFE51913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1CAD4AE-D24E-4625-A2FB-48C674D4C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893B304-AE6F-448E-93C5-5BB95CECC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5FDB025-0AFF-45C3-AD0E-41ACD84B4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41D39F2-BC24-41E2-AD51-01892D9D2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7BE5FE6-8AD9-49EB-B123-A35DAEEF3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899AC8F-7E3C-46F1-BE23-A13560CB9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764CD2E-EB0E-4761-8A13-775226D7B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05122AB-4A76-42BC-80EE-14FDB2D5B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9ED37DE-DA74-466D-B6D5-28DC51FD9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A06037E-5E9C-4814-BBD7-28AB24B04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779D3B5-730F-4A78-9979-232A3586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E1A23DF-D8E0-4A55-8ED5-A626CAB36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9431CCD-7F66-48D4-A829-002FBB79F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FA2F9B3-B21B-4045-9026-14287ABCF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A47C073-92F3-4CC2-8E71-98F62D9BC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640053C-2DFE-4D76-B33B-CDEEBC1F9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875F816-294B-428B-BF6B-F09710A3F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1B56A5A-C50B-4525-B422-C27F20C27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5A8460B-F2F7-4050-B2BA-EE2CB501E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108FFB1-762B-4962-B802-9EB8B7236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27D338D-B37F-469B-8480-99FB7DC1B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6F5DCE0-E2C9-4E01-B128-43D0DEEE6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D44B81C-D96F-4740-9F71-19D7BB1B0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1B56A5A-C50B-4525-B422-C27F20C27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5A8460B-F2F7-4050-B2BA-EE2CB501E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99F4A5-A2F5-4C0F-9F99-CBE66D0A4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8CE7F66-1F5B-457C-B050-AE74F6F60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888D14B-BE3D-4D8C-90E7-33AD9120D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C0C0314-F651-472C-AE98-62AA5C32F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85C98AB-1B83-4588-A465-2FECC1A11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3825A2A-4757-41AD-AB29-E3D1E43ED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E973F05-17DA-4FA6-B1EB-D2F2BD8AC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A7F62E1-F99C-41DA-B88D-F73F58FF7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43FD27D-E41C-43E1-8BE8-97A87DD6C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BC29351-6520-40E0-952F-6A1375EFB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B91967C-289D-40A3-BB4A-9FA5BA02B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AD1FB5E-B0F0-4DBA-90CE-0A90F398C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020D-0CCE-4FDE-9CE4-283DC1D10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630B9-78F2-4CE3-820D-DB5DB8EDF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9B93-1BFE-4A90-941F-3ED5E668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A1C8-D1D0-4A77-9A83-D12B3A53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CEA1-367E-4989-A388-B2D73FD1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767-4539-47C6-9DA6-05D7E30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5E06-DC6F-451A-BE02-095D147A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D3DE-BBE0-4BC5-9E6F-3A8B3A5A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FEC7-47A2-43FF-BF92-F73E59B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A774-99A9-4A13-BDDB-DDB808CA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54769-25E0-445D-AD31-93B769C0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AEBB7-CD0B-4911-A644-6019C7C3F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96A6-A5A7-495F-BB7B-0195D1F4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075E-E0BF-4B93-836F-3129D398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804B-2E42-4EA2-A68C-2DD2776B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69D4-C111-4BD6-963D-3E2F00EC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D3E-7383-4A63-941D-D7D20E9F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336D-EF57-40F6-AF82-6C76DAF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F334-2851-4AC5-B17D-5661B8C9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2C55-DEA1-4FE1-8441-36AA804D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F01A-66DB-43E0-8E32-6BFC6C7F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4423-02A2-4773-85CB-0D97AE7B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2716-C378-4A5A-9C1C-5B0F968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D76F-3106-47E3-86DB-87294340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B617-6635-406C-BED8-E03E46B5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4FC0-D9E7-428A-ACA1-A23304EB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7640-7336-4F46-9601-09B871FC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3DE8-F203-44D7-95C9-2BD30EAC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8B76-AD9F-442D-8E1B-3850D812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E09B4-7590-4263-A56B-50B98B8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9846-E8CA-4F81-985E-3A136CE7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5E37-C4DE-4D6E-B7BE-A3DFA05D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46B77-57D1-48DF-91AF-93559844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DD1E-9726-4706-9296-B64CAC87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4DDB-774A-4D07-90DF-4A1123BAE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2EA0F-274F-4614-817C-2EED0094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595F0-51F3-4254-AA56-22A105E4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FBB5C-09D5-45AF-9B1B-D2FF38BC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B868D-53E1-4A4E-A8BE-0B52EE1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FC2-E0A7-4B72-B4D3-5B9F702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1C197-D59C-4015-8CA9-79561DF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AEC4-8ABC-4BA3-ACE7-4497AC9F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CC309-D7D9-4C58-AAB7-E1EBEBCB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D7ECB-EBC3-49A9-BDF3-D8882B7D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A5D06-859D-4961-BC1E-D9DEA1A1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8327-7C4D-4314-BB95-C994A7B9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B66E-6A58-43B2-B85D-2233F8B1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4E59-CB90-4FAA-84B1-610DBD2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173C-B800-49B7-AE3D-68467535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B2A2A-9BBD-4145-8ECB-3638497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8D09-0CE9-4F91-8D45-0C6ACA94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D27A-D85E-486C-B8AF-D20D5F5A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DD4D-B966-48C8-BFFC-065E22A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5EF71-668C-4F0F-A8C1-FF2C6AEF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41EF-A931-467E-81E2-AA683ABA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1121-92D2-42E6-B6CF-2BE921B4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B8F2-AC95-4F27-96BA-F75638AA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E87D7-175E-438C-BBEB-0871011F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50633-8CB1-4F22-8A8D-DC1D2E55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1C4-0FBC-4F16-9AE4-FF836E85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D1C2-C4D7-4CCB-A350-22DEF2AE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585D-9795-448F-80B4-AE60C0FFEBF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BA31-D138-411F-AE6D-10B9414BE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8007-BE98-46E3-8282-C76CC7D3D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lstrip.htm" TargetMode="External"/><Relationship Id="rId3" Type="http://schemas.openxmlformats.org/officeDocument/2006/relationships/hyperlink" Target="http://www.tutorialspoint.com/python/string_isupper.htm" TargetMode="External"/><Relationship Id="rId7" Type="http://schemas.openxmlformats.org/officeDocument/2006/relationships/hyperlink" Target="http://www.tutorialspoint.com/python/string_lower.htm" TargetMode="External"/><Relationship Id="rId2" Type="http://schemas.openxmlformats.org/officeDocument/2006/relationships/hyperlink" Target="http://www.tutorialspoint.com/python/string_istit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ljust.htm" TargetMode="External"/><Relationship Id="rId5" Type="http://schemas.openxmlformats.org/officeDocument/2006/relationships/hyperlink" Target="http://www.tutorialspoint.com/python/string_len.htm" TargetMode="External"/><Relationship Id="rId10" Type="http://schemas.openxmlformats.org/officeDocument/2006/relationships/hyperlink" Target="http://www.tutorialspoint.com/python/string_max.htm" TargetMode="External"/><Relationship Id="rId4" Type="http://schemas.openxmlformats.org/officeDocument/2006/relationships/hyperlink" Target="http://www.tutorialspoint.com/python/string_join.htm" TargetMode="External"/><Relationship Id="rId9" Type="http://schemas.openxmlformats.org/officeDocument/2006/relationships/hyperlink" Target="http://www.tutorialspoint.com/python/string_maketrans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split.htm" TargetMode="External"/><Relationship Id="rId3" Type="http://schemas.openxmlformats.org/officeDocument/2006/relationships/hyperlink" Target="http://www.tutorialspoint.com/python/string_replace.htm" TargetMode="External"/><Relationship Id="rId7" Type="http://schemas.openxmlformats.org/officeDocument/2006/relationships/hyperlink" Target="http://www.tutorialspoint.com/python/string_rstrip.htm" TargetMode="External"/><Relationship Id="rId2" Type="http://schemas.openxmlformats.org/officeDocument/2006/relationships/hyperlink" Target="http://www.tutorialspoint.com/python/string_mi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rjust.htm" TargetMode="External"/><Relationship Id="rId5" Type="http://schemas.openxmlformats.org/officeDocument/2006/relationships/hyperlink" Target="http://www.tutorialspoint.com/python/string_rindex.htm" TargetMode="External"/><Relationship Id="rId4" Type="http://schemas.openxmlformats.org/officeDocument/2006/relationships/hyperlink" Target="http://www.tutorialspoint.com/python/string_rfind.htm" TargetMode="External"/><Relationship Id="rId9" Type="http://schemas.openxmlformats.org/officeDocument/2006/relationships/hyperlink" Target="http://www.tutorialspoint.com/python/string_splitlines.ht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zfill.htm" TargetMode="External"/><Relationship Id="rId3" Type="http://schemas.openxmlformats.org/officeDocument/2006/relationships/hyperlink" Target="http://www.tutorialspoint.com/python/string_strip.htm" TargetMode="External"/><Relationship Id="rId7" Type="http://schemas.openxmlformats.org/officeDocument/2006/relationships/hyperlink" Target="http://www.tutorialspoint.com/python/string_upper.htm" TargetMode="External"/><Relationship Id="rId2" Type="http://schemas.openxmlformats.org/officeDocument/2006/relationships/hyperlink" Target="http://www.tutorialspoint.com/python/string_startswi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translate.htm" TargetMode="External"/><Relationship Id="rId5" Type="http://schemas.openxmlformats.org/officeDocument/2006/relationships/hyperlink" Target="http://www.tutorialspoint.com/python/string_title.htm" TargetMode="External"/><Relationship Id="rId4" Type="http://schemas.openxmlformats.org/officeDocument/2006/relationships/hyperlink" Target="http://www.tutorialspoint.com/python/string_swapcase.htm" TargetMode="External"/><Relationship Id="rId9" Type="http://schemas.openxmlformats.org/officeDocument/2006/relationships/hyperlink" Target="http://www.tutorialspoint.com/python/string_isdecimal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expandtabs.htm" TargetMode="External"/><Relationship Id="rId3" Type="http://schemas.openxmlformats.org/officeDocument/2006/relationships/hyperlink" Target="http://www.tutorialspoint.com/python/string_center.htm" TargetMode="External"/><Relationship Id="rId7" Type="http://schemas.openxmlformats.org/officeDocument/2006/relationships/hyperlink" Target="http://www.tutorialspoint.com/python/string_endswith.htm" TargetMode="External"/><Relationship Id="rId2" Type="http://schemas.openxmlformats.org/officeDocument/2006/relationships/hyperlink" Target="http://www.tutorialspoint.com/python/string_capitaliz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encode.htm" TargetMode="External"/><Relationship Id="rId5" Type="http://schemas.openxmlformats.org/officeDocument/2006/relationships/hyperlink" Target="http://www.tutorialspoint.com/python/string_decode.htm" TargetMode="External"/><Relationship Id="rId4" Type="http://schemas.openxmlformats.org/officeDocument/2006/relationships/hyperlink" Target="http://www.tutorialspoint.com/python/string_count.ht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isnumeric.htm" TargetMode="External"/><Relationship Id="rId3" Type="http://schemas.openxmlformats.org/officeDocument/2006/relationships/hyperlink" Target="http://www.tutorialspoint.com/python/string_index.htm" TargetMode="External"/><Relationship Id="rId7" Type="http://schemas.openxmlformats.org/officeDocument/2006/relationships/hyperlink" Target="http://www.tutorialspoint.com/python/string_islower.htm" TargetMode="External"/><Relationship Id="rId2" Type="http://schemas.openxmlformats.org/officeDocument/2006/relationships/hyperlink" Target="http://www.tutorialspoint.com/python/string_fin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isdigit.htm" TargetMode="External"/><Relationship Id="rId5" Type="http://schemas.openxmlformats.org/officeDocument/2006/relationships/hyperlink" Target="http://www.tutorialspoint.com/python/string_isalpha.htm" TargetMode="External"/><Relationship Id="rId4" Type="http://schemas.openxmlformats.org/officeDocument/2006/relationships/hyperlink" Target="http://www.tutorialspoint.com/python/string_isa1num.htm" TargetMode="External"/><Relationship Id="rId9" Type="http://schemas.openxmlformats.org/officeDocument/2006/relationships/hyperlink" Target="http://www.tutorialspoint.com/python/string_isspac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4D86EE4-A5F7-40EC-8040-52915F7A80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types: Tuples, Lists, and Strings</a:t>
            </a:r>
          </a:p>
        </p:txBody>
      </p:sp>
      <p:pic>
        <p:nvPicPr>
          <p:cNvPr id="63491" name="Picture 5" descr="j0138565">
            <a:extLst>
              <a:ext uri="{FF2B5EF4-FFF2-40B4-BE49-F238E27FC236}">
                <a16:creationId xmlns:a16="http://schemas.microsoft.com/office/drawing/2014/main" id="{9AB24132-2288-46D9-8BB9-425E3CA3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51376"/>
            <a:ext cx="4267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76A46-2721-4A0C-89E7-F2661E3081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81001"/>
          <a:ext cx="8153400" cy="638080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43612784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152792091"/>
                    </a:ext>
                  </a:extLst>
                </a:gridCol>
              </a:tblGrid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istitle()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34269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is properly "titlecased" and false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32342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isupper()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15825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one cased character and all cased characters are in uppercase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68372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join(seq)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2709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Merges (concatenates) the string representations of elements in sequence seq into a string, with separator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97161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len(string)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933045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length of the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1651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ljust(width[, fillchar])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05864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left-justified to a total of width columns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87767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lower()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6079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Converts all uppercase letters in string to lowercase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78909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lstrip()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70080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Removes all leading whitespace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48071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maketrans()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59389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translation table to be used in translate function.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34868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10"/>
                        </a:rPr>
                        <a:t>max(str)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934793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max alphabetical character from the string str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27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B5E677-CD1A-40FF-80A8-81B97925DA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04800"/>
          <a:ext cx="8153400" cy="62026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1823905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4119330864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min(str)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9462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min alphabetical character from the string str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9197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replace(old, new [, max])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21268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Replaces all occurrences of old in string with new, or at most max occurrences if max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49712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rfind(str, beg=0,end=len(string))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1835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find(), but search backwards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33813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rindex( str, beg=0, 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46979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index(), but search backwards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2141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rjust(width,[, fillchar])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8649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right-justified to a total of width columns.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7602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rstrip()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799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Removes all trailing whitespace of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52130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split(str="", num=string.count(str))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047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Splits string according to delimiter str (space if not provided) and returns list of substrings; split into at most num substrings if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57287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splitlines( num=string.count('\n'))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95328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Splits string at all (or num) NEWLINEs and returns a list of each line with NEWLINEs removed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99C098-D5C1-4B56-A883-2F40BE6BD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04800"/>
          <a:ext cx="8153400" cy="62026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4125774407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304872146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startswith(str, beg=0,end=len(string))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3179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Determines if string or a substring of string (if starting index beg and ending index end are given) starts with substring str; Returns true if so, and false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5600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strip([chars])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7318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Performs both lstrip() and rstrip() on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03548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swapcase()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6252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Inverts case for all letters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1347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title()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13491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"titlecased" version of string, that is, all words begin with uppercase, and the rest are lowercase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29665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translate(table, deletechars="")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72163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Translates string according to translation table str(256 chars), removing those in the del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516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upper()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5846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Converts lowercase letters in string to uppercase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5738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zfill (width)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26697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original string leftpadded with zeros to a total of width characters; intended for numbers, zfill() retains any sign given (less one zero)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844757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isdecimal()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7434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a unicode string contains only decimal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20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CBFE8F1-91E2-4A4D-AC0F-F5DEC9D10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Similar Syntax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DD18B82-0AE5-46CB-93D9-BF2B0418D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All three sequence types (tuples, strings, and lists) share much of the same syntax and functionality.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Key difference: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Tuples and strings are </a:t>
            </a:r>
            <a:r>
              <a:rPr lang="en-US" altLang="en-US" sz="3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 Lists are </a:t>
            </a:r>
            <a:r>
              <a:rPr lang="en-US" altLang="en-US" sz="3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The operations shown in this section can be applied to </a:t>
            </a:r>
            <a:r>
              <a:rPr lang="en-US" altLang="en-US" sz="3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</a:t>
            </a:r>
            <a:r>
              <a:rPr lang="en-US" altLang="en-US" sz="3200" dirty="0">
                <a:ea typeface="ＭＳ Ｐゴシック" panose="020B0600070205080204" pitchFamily="34" charset="-128"/>
              </a:rPr>
              <a:t> sequence types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most examples will just show the operation performed on 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896CC6B-07DD-40E6-9557-E68A82BB6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 1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24C6214-E7AE-43F3-903E-19F48B7EE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924800" cy="495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Define tuples using parentheses and commas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(23,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Define lists are using square brackets and commas</a:t>
            </a: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34, 4.34, 23]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Define strings using quotes (“, ‘, or “““).</a:t>
            </a: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 World”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‘Hello World’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“““This is a multi-line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that uses triple quotes.”””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AFC66F77-DD44-46EF-9A28-A0242A257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 2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3A71A80-AA78-4D81-99E0-8C2C0485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Access individual members of a tuple, list, or string using square bracket “array” notation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Note that all are 0 based…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understand indexing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list1[2] = ['c', ['d', 'e', ['f', 'g'], 'k'], 'l’]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list1[2][1] = ['d', 'e', ['f', 'g'], 'k']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list1[2][1][2] = ['f', 'g']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B6B97D2-9486-416D-9AEA-52C70B678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Positive and negative indices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5E5E238-2E91-4DD7-A3EC-4198FC7FF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0772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b="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Positive index: count from the left, starting with 0</a:t>
            </a:r>
          </a:p>
          <a:p>
            <a:pPr marL="400050" lvl="1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t[1]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Negative index: count from right, starting with –1</a:t>
            </a: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00050" lvl="1" indent="0">
              <a:buNone/>
            </a:pP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t[-3]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4.56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8E4C751-F80A-474E-9693-273F4C445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Slicing: return copy of a subset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D642F73-C8EF-4233-9335-DF68F3C8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Return a copy of the container with a subset of the original members.  Start copying at the first index, and stop copying </a:t>
            </a:r>
            <a:r>
              <a:rPr lang="en-US" altLang="en-US" i="1" u="sng">
                <a:solidFill>
                  <a:schemeClr val="accent2"/>
                </a:solidFill>
                <a:ea typeface="ＭＳ Ｐゴシック" panose="020B0600070205080204" pitchFamily="34" charset="-128"/>
              </a:rPr>
              <a:t>before</a:t>
            </a:r>
            <a:r>
              <a:rPr lang="en-US" altLang="en-US">
                <a:ea typeface="ＭＳ Ｐゴシック" panose="020B0600070205080204" pitchFamily="34" charset="-128"/>
              </a:rPr>
              <a:t> second.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t[1:4]	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(‘abc’, 4.56, (2,3))</a:t>
            </a: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Negative indices count from end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t[1:-1]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(‘abc’, 4.56, (2,3))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489EC57-1FA4-4656-B810-8CF30F445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Slicing: return copy of a =subset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663DA60-89BA-4FE5-A76F-960D683D7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Omit first index to make copy starting from beginning of the container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t[:2]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(23, ‘abc’)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Omit second index to make copy starting at first index and going to end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t[2:]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(4.56, (2,3), ‘def’)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C64BB-C69D-4BE4-B587-1378E8339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4" y="308344"/>
            <a:ext cx="9888279" cy="5826089"/>
          </a:xfrm>
        </p:spPr>
      </p:pic>
    </p:spTree>
    <p:extLst>
      <p:ext uri="{BB962C8B-B14F-4D97-AF65-F5344CB8AC3E}">
        <p14:creationId xmlns:p14="http://schemas.microsoft.com/office/powerpoint/2010/main" val="384703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CAAE647-73FD-4667-8BCE-A73A07022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FF18760-6510-4172-8D1E-C87CBFE84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181600"/>
          </a:xfrm>
        </p:spPr>
        <p:txBody>
          <a:bodyPr/>
          <a:lstStyle/>
          <a:p>
            <a:pPr marL="457200" indent="-457200">
              <a:buFont typeface="Symbol" panose="05050102010706020507" pitchFamily="18" charset="2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Tuple: (‘john’, 32, [CMSC])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dirty="0">
                <a:ea typeface="ＭＳ Ｐゴシック" panose="020B0600070205080204" pitchFamily="34" charset="-128"/>
              </a:rPr>
              <a:t>A simple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r>
              <a:rPr lang="en-US" altLang="en-US" sz="2800" dirty="0">
                <a:ea typeface="ＭＳ Ｐゴシック" panose="020B0600070205080204" pitchFamily="34" charset="-128"/>
              </a:rPr>
              <a:t> ordered sequence of items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dirty="0">
                <a:ea typeface="ＭＳ Ｐゴシック" panose="020B0600070205080204" pitchFamily="34" charset="-128"/>
              </a:rPr>
              <a:t>Items can be of mixed types, including collection types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Strings: “John Smith”</a:t>
            </a:r>
          </a:p>
          <a:p>
            <a:pPr marL="838200" lvl="1" indent="-381000"/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marL="838200" lvl="1" indent="-381000"/>
            <a:r>
              <a:rPr lang="en-US" altLang="en-US" sz="2800" dirty="0">
                <a:ea typeface="ＭＳ Ｐゴシック" panose="020B0600070205080204" pitchFamily="34" charset="-128"/>
              </a:rPr>
              <a:t>Conceptually very much like a tuple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List: [1, 2, ‘john’, (‘up’, ‘down’)]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  <a:r>
              <a:rPr lang="en-US" altLang="en-US" sz="2800" dirty="0">
                <a:ea typeface="ＭＳ Ｐゴシック" panose="020B0600070205080204" pitchFamily="34" charset="-128"/>
              </a:rPr>
              <a:t> ordered sequence of items of mixed types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457200" indent="-457200">
              <a:buNone/>
            </a:pPr>
            <a:endParaRPr lang="en-US" altLang="en-US" sz="3200" i="1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F09E99C-2268-448A-BF99-2EEFCE71D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Copying the Whole Sequence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AC3DFE2-7B3A-434F-AE76-E48522CB7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[ : ] makes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dirty="0">
                <a:ea typeface="ＭＳ Ｐゴシック" panose="020B0600070205080204" pitchFamily="34" charset="-128"/>
              </a:rPr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(23, ‘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’, 4.56, (2,3), ‘def’)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E9CC056-8AA3-4CE9-80D0-54B2A1AF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‘in’ Operator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4C75096-72C9-434A-BF98-94DCE98B6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</a:rPr>
              <a:t>Boolean test whether a value is inside a container:</a:t>
            </a: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3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 in 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  <a:cs typeface="Arial" panose="020B0604020202020204" pitchFamily="34" charset="0"/>
              </a:rPr>
              <a:t>For strings, tests for substrings</a:t>
            </a:r>
            <a:endParaRPr lang="en-US" altLang="en-US" b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'cd'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'ac'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</a:rPr>
              <a:t>Be careful: the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b="0">
                <a:ea typeface="ＭＳ Ｐゴシック" panose="020B0600070205080204" pitchFamily="34" charset="-128"/>
              </a:rPr>
              <a:t> keyword is also used in the syntax of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b="0">
                <a:ea typeface="ＭＳ Ｐゴシック" panose="020B0600070205080204" pitchFamily="34" charset="-128"/>
              </a:rPr>
              <a:t>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loops</a:t>
            </a:r>
            <a:r>
              <a:rPr lang="en-US" altLang="en-US" b="0">
                <a:ea typeface="ＭＳ Ｐゴシック" panose="020B0600070205080204" pitchFamily="34" charset="-128"/>
              </a:rPr>
              <a:t> and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endParaRPr lang="en-US" altLang="en-US" b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1D6F848-11D5-4A99-A44F-72ED03564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+ Operator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064162-C321-48CF-8FCB-6BA0CD1E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The + operator produces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dirty="0">
                <a:ea typeface="ＭＳ Ｐゴシック" panose="020B0600070205080204" pitchFamily="34" charset="-128"/>
              </a:rPr>
              <a:t>  tuple, list, or string whose value is the concatenation of its arguments.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+ (4, 5, 6)</a:t>
            </a:r>
          </a:p>
          <a:p>
            <a:pPr marL="0" indent="0"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(1, 2, 3, 4, 5, 6)</a:t>
            </a:r>
          </a:p>
          <a:p>
            <a:pPr marL="0" indent="0">
              <a:buNone/>
            </a:pP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+ [4, 5, 6]</a:t>
            </a:r>
          </a:p>
          <a:p>
            <a:pPr marL="0" indent="0"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3, 4, 5, 6]</a:t>
            </a:r>
          </a:p>
          <a:p>
            <a:pPr marL="0" indent="0">
              <a:buNone/>
            </a:pP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 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 ” 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“World”</a:t>
            </a:r>
          </a:p>
          <a:p>
            <a:pPr marL="0" indent="0"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‘Hello World’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6DD780AF-C5C0-452A-8A47-7297F1495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* Operator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D8EA443-7F36-443F-9452-4A034B09F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* operator produces a </a:t>
            </a: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>
                <a:ea typeface="ＭＳ Ｐゴシック" panose="020B0600070205080204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‘HelloHelloHello’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42891429-E4C3-4408-A155-0ACD2E909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447800"/>
            <a:ext cx="7772400" cy="2362200"/>
          </a:xfrm>
        </p:spPr>
        <p:txBody>
          <a:bodyPr/>
          <a:lstStyle/>
          <a:p>
            <a:pPr>
              <a:defRPr/>
            </a:pPr>
            <a: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Mutability:</a:t>
            </a:r>
            <a:b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Tuples vs. Lists</a:t>
            </a:r>
          </a:p>
        </p:txBody>
      </p:sp>
      <p:pic>
        <p:nvPicPr>
          <p:cNvPr id="88067" name="Picture 4" descr="j0084446">
            <a:extLst>
              <a:ext uri="{FF2B5EF4-FFF2-40B4-BE49-F238E27FC236}">
                <a16:creationId xmlns:a16="http://schemas.microsoft.com/office/drawing/2014/main" id="{F5F370A9-1EEF-4C9D-B95A-10338E9A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43300"/>
            <a:ext cx="1828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00BCB-D178-4214-BC1B-365D7851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7913D137-21CF-4C61-8170-71D3801DD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Lists are mutable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F1B09CE-6BB9-43CF-9A51-98AD82CBF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7924800" cy="48768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z="32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23, 4.34, 23]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li[1] = 45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[‘abc’, 45, 4.34, 23]</a:t>
            </a:r>
            <a:endParaRPr lang="en-US" altLang="en-US" sz="360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sz="3200">
                <a:ea typeface="ＭＳ Ｐゴシック" panose="020B0600070205080204" pitchFamily="34" charset="-128"/>
              </a:rPr>
              <a:t>We can change lists </a:t>
            </a:r>
            <a:r>
              <a:rPr lang="en-US" altLang="en-US" sz="3200" i="1">
                <a:ea typeface="ＭＳ Ｐゴシック" panose="020B0600070205080204" pitchFamily="34" charset="-128"/>
              </a:rPr>
              <a:t>in place.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Name </a:t>
            </a:r>
            <a:r>
              <a:rPr lang="en-US" altLang="en-US" sz="32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li</a:t>
            </a:r>
            <a:r>
              <a:rPr lang="en-US" altLang="en-US" sz="3200">
                <a:ea typeface="ＭＳ Ｐゴシック" panose="020B0600070205080204" pitchFamily="34" charset="-128"/>
              </a:rPr>
              <a:t> still points to the same memory reference when we’re done. </a:t>
            </a:r>
          </a:p>
          <a:p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34728B5D-C7D7-46B7-A661-2885862A0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Tuples are immutable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007DACC-EA92-4716-AF1A-EC2F0B999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848600" cy="4800600"/>
          </a:xfrm>
        </p:spPr>
        <p:txBody>
          <a:bodyPr>
            <a:normAutofit fontScale="92500" lnSpcReduction="20000"/>
          </a:bodyPr>
          <a:lstStyle/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t[2] = 3.14</a:t>
            </a:r>
          </a:p>
          <a:p>
            <a:pPr marL="179388" indent="-179388">
              <a:buNone/>
            </a:pPr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File "&lt;pyshell#75&gt;", line 1, in -toplevel-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tu[2] = 3.14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TypeError: object doesn't support item assignment</a:t>
            </a:r>
          </a:p>
          <a:p>
            <a:pPr marL="179388" indent="-179388">
              <a:buNone/>
            </a:pPr>
            <a:endParaRPr lang="en-US" altLang="en-US" sz="1000">
              <a:solidFill>
                <a:srgbClr val="FF33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/>
            <a:r>
              <a:rPr lang="en-US" altLang="en-US">
                <a:ea typeface="ＭＳ Ｐゴシック" panose="020B0600070205080204" pitchFamily="34" charset="-128"/>
              </a:rPr>
              <a:t>You can’t change a tuple. </a:t>
            </a:r>
          </a:p>
          <a:p>
            <a:pPr marL="179388" indent="-179388"/>
            <a:r>
              <a:rPr lang="en-US" altLang="en-US">
                <a:ea typeface="ＭＳ Ｐゴシック" panose="020B0600070205080204" pitchFamily="34" charset="-128"/>
              </a:rPr>
              <a:t>You can make a fresh tuple and assign its reference to a previously used name.</a:t>
            </a:r>
          </a:p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, 3.14, (2,3),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179388" indent="-179388"/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The immutability of tuples means they’re faster than lists. </a:t>
            </a:r>
          </a:p>
          <a:p>
            <a:pPr marL="179388" indent="-179388">
              <a:buNone/>
            </a:pPr>
            <a:endParaRPr lang="en-US" altLang="en-US" b="0" i="1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F9EEB798-A496-4F87-9ACC-4FAC320F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 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D6E2219-CA45-42A0-9C53-2754B3AE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[1, 11, 3, 4, 5]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li.append(‘a’)	# Note the </a:t>
            </a:r>
            <a:r>
              <a:rPr lang="en-US" altLang="en-US" b="0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method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syntax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11, 3, 4, 5, ‘a’]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li.insert(2, ‘i’)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11, ‘i’, 3, 4, 5, ‘a’]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8382-4188-41B0-9460-B382C361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7372" cy="132556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C0C0C0"/>
                </a:highlight>
              </a:rPr>
              <a:t>Guess 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382C4-A492-4120-A808-FFD2B80BE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1814992"/>
            <a:ext cx="11674549" cy="4351338"/>
          </a:xfrm>
        </p:spPr>
      </p:pic>
    </p:spTree>
    <p:extLst>
      <p:ext uri="{BB962C8B-B14F-4D97-AF65-F5344CB8AC3E}">
        <p14:creationId xmlns:p14="http://schemas.microsoft.com/office/powerpoint/2010/main" val="30742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CAAE647-73FD-4667-8BCE-A73A07022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FF18760-6510-4172-8D1E-C87CBFE84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181600"/>
          </a:xfrm>
        </p:spPr>
        <p:txBody>
          <a:bodyPr/>
          <a:lstStyle/>
          <a:p>
            <a:pPr marL="457200" indent="-457200">
              <a:buFont typeface="Symbol" panose="05050102010706020507" pitchFamily="18" charset="2"/>
              <a:buAutoNum type="arabicPeriod"/>
            </a:pPr>
            <a:r>
              <a:rPr lang="en-US" altLang="en-US" sz="3200">
                <a:ea typeface="ＭＳ Ｐゴシック" panose="020B0600070205080204" pitchFamily="34" charset="-128"/>
              </a:rPr>
              <a:t>Tuple: (‘john’, 32, [CMSC])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>
                <a:ea typeface="ＭＳ Ｐゴシック" panose="020B0600070205080204" pitchFamily="34" charset="-128"/>
              </a:rPr>
              <a:t>A simple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r>
              <a:rPr lang="en-US" altLang="en-US" sz="2800">
                <a:ea typeface="ＭＳ Ｐゴシック" panose="020B0600070205080204" pitchFamily="34" charset="-128"/>
              </a:rPr>
              <a:t> ordered sequence of items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>
                <a:ea typeface="ＭＳ Ｐゴシック" panose="020B0600070205080204" pitchFamily="34" charset="-128"/>
              </a:rPr>
              <a:t>Items can be of mixed types, including collection types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>
                <a:ea typeface="ＭＳ Ｐゴシック" panose="020B0600070205080204" pitchFamily="34" charset="-128"/>
              </a:rPr>
              <a:t>Strings: “John Smith”</a:t>
            </a:r>
          </a:p>
          <a:p>
            <a:pPr marL="838200" lvl="1" indent="-381000"/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marL="838200" lvl="1" indent="-381000"/>
            <a:r>
              <a:rPr lang="en-US" altLang="en-US" sz="2800">
                <a:ea typeface="ＭＳ Ｐゴシック" panose="020B0600070205080204" pitchFamily="34" charset="-128"/>
              </a:rPr>
              <a:t>Conceptually very much like a tuple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>
                <a:ea typeface="ＭＳ Ｐゴシック" panose="020B0600070205080204" pitchFamily="34" charset="-128"/>
              </a:rPr>
              <a:t>List: [1, 2, ‘john’, (‘up’, ‘down’)]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  <a:r>
              <a:rPr lang="en-US" altLang="en-US" sz="2800">
                <a:ea typeface="ＭＳ Ｐゴシック" panose="020B0600070205080204" pitchFamily="34" charset="-128"/>
              </a:rPr>
              <a:t> ordered sequence of items of mixed types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endParaRPr lang="en-US" altLang="en-US" sz="3200">
              <a:ea typeface="ＭＳ Ｐゴシック" panose="020B0600070205080204" pitchFamily="34" charset="-128"/>
            </a:endParaRPr>
          </a:p>
          <a:p>
            <a:pPr marL="457200" indent="-457200">
              <a:buNone/>
            </a:pPr>
            <a:endParaRPr lang="en-US" altLang="en-US" sz="3200" i="1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0BD7FC7-DC22-4451-9B66-2F07B12E7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method </a:t>
            </a:r>
            <a:r>
              <a:rPr lang="en-US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vs append method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A1E2070-080A-486B-A3E0-2B16665A7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>
                <a:ea typeface="ＭＳ Ｐゴシック" panose="020B0600070205080204" pitchFamily="34" charset="-128"/>
              </a:rPr>
              <a:t> creates a fresh list with a new memory ref</a:t>
            </a:r>
          </a:p>
          <a:p>
            <a:pPr marL="236538" indent="-236538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>
                <a:ea typeface="ＭＳ Ｐゴシック" panose="020B0600070205080204" pitchFamily="34" charset="-128"/>
              </a:rPr>
              <a:t> operates on list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>
                <a:ea typeface="ＭＳ Ｐゴシック" panose="020B0600070205080204" pitchFamily="34" charset="-128"/>
              </a:rPr>
              <a:t> in place.</a:t>
            </a:r>
          </a:p>
          <a:p>
            <a:pPr marL="236538" indent="-236538">
              <a:buNone/>
              <a:tabLst>
                <a:tab pos="6224588" algn="l"/>
              </a:tabLst>
            </a:pPr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li.extend([9, 8, 7])           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7]</a:t>
            </a:r>
          </a:p>
          <a:p>
            <a:pPr marL="236538" indent="-236538">
              <a:buNone/>
              <a:tabLst>
                <a:tab pos="6224588" algn="l"/>
              </a:tabLst>
            </a:pPr>
            <a:endParaRPr lang="en-US" altLang="en-US" sz="1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Potentially confusing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</a:p>
          <a:p>
            <a:pPr marL="857250" lvl="1" indent="-457200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>
                <a:ea typeface="ＭＳ Ｐゴシック" panose="020B0600070205080204" pitchFamily="34" charset="-128"/>
              </a:rPr>
              <a:t> takes a list as an argument. </a:t>
            </a:r>
          </a:p>
          <a:p>
            <a:pPr marL="857250" lvl="1" indent="-457200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append</a:t>
            </a:r>
            <a:r>
              <a:rPr lang="en-US" altLang="en-US">
                <a:ea typeface="ＭＳ Ｐゴシック" panose="020B0600070205080204" pitchFamily="34" charset="-128"/>
              </a:rPr>
              <a:t> takes a singleton as an argument.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li.append([10, 11, 12])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7, [10, 11, 12]]</a:t>
            </a:r>
          </a:p>
          <a:p>
            <a:pPr marL="236538" indent="-236538">
              <a:buNone/>
              <a:tabLst>
                <a:tab pos="6224588" algn="l"/>
              </a:tabLst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A34603A9-73C2-401F-97B6-5432DD8D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79FFC86-0194-4299-A812-BC18BB02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Lists have many methods, including index, count, remove, reverse, sort 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[‘a’, ‘b’, ‘c’, ‘b’]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li.index(‘b’)  # index of 1</a:t>
            </a:r>
            <a:r>
              <a:rPr lang="en-US" altLang="en-US" b="0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occurrence</a:t>
            </a:r>
            <a:endParaRPr lang="en-US" altLang="en-US" b="0" baseline="30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li.count(‘b’)  # number of occurrences</a:t>
            </a:r>
          </a:p>
          <a:p>
            <a:pPr marL="0" indent="0"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endParaRPr lang="en-US" altLang="en-US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li.remove(‘b’) # remove 1</a:t>
            </a:r>
            <a:r>
              <a:rPr lang="en-US" altLang="en-US" b="0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occurrence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0" indent="0"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[‘a’, ‘c’, ‘b’]</a:t>
            </a:r>
          </a:p>
          <a:p>
            <a:pPr marL="0" indent="0">
              <a:buNone/>
            </a:pPr>
            <a:endParaRPr lang="en-US" altLang="en-US" b="0" baseline="30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AA0823F-A11D-4C18-B6D7-0A9423255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94FA6D5-1F56-46A6-A8A0-ED091CCB8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[5, 2,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li.reverse()    # reverse the list </a:t>
            </a:r>
            <a:r>
              <a:rPr lang="en-US" altLang="en-US" sz="2000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[8, 6, 2, 5]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li.sort()       # sort the list </a:t>
            </a:r>
            <a:r>
              <a:rPr lang="en-US" altLang="en-US" sz="2000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[2, 5,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li.sort(some_function)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# sort in place using user-defined comparison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AFFA8-7ED4-45BC-A0E1-B8D400A3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91" y="148856"/>
            <a:ext cx="9590567" cy="6709143"/>
          </a:xfrm>
        </p:spPr>
      </p:pic>
    </p:spTree>
    <p:extLst>
      <p:ext uri="{BB962C8B-B14F-4D97-AF65-F5344CB8AC3E}">
        <p14:creationId xmlns:p14="http://schemas.microsoft.com/office/powerpoint/2010/main" val="395907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65D5-AF25-4D4C-B44D-D5709DF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 details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C4D23219-102C-4EC8-8CF3-22A475C5E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8077200" cy="5334000"/>
          </a:xfrm>
        </p:spPr>
        <p:txBody>
          <a:bodyPr>
            <a:normAutofit lnSpcReduction="10000"/>
          </a:bodyPr>
          <a:lstStyle/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ea typeface="ＭＳ Ｐゴシック" panose="020B0600070205080204" pitchFamily="34" charset="-128"/>
              </a:rPr>
              <a:t>comma</a:t>
            </a:r>
            <a:r>
              <a:rPr lang="en-US" altLang="en-US" b="0">
                <a:ea typeface="ＭＳ Ｐゴシック" panose="020B0600070205080204" pitchFamily="34" charset="-128"/>
              </a:rPr>
              <a:t> is the tuple creation operator, not parens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1,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(1,)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Python shows parens for clarity (best practice)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(1,)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(1,)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Don't forget the comma!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(1)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1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Trailing comma only required for singletons others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Empty tuples have a special syntactic form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()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tuple()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FFF4DA8C-D7DE-4AEB-AD5C-49C1AFEB7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Summary: Tuples vs. Lists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4FED5AC-05AC-4CC3-9CEB-12826F9C6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Lists slower but more powerful than tuples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Lists can be modified, and they have lots of handy operations and mehtods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Tuples are immutable and have fewer features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convert between tuples and lists use the list() and tuple() functions:</a:t>
            </a:r>
          </a:p>
          <a:p>
            <a:pPr lvl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li = list(tu)</a:t>
            </a:r>
          </a:p>
          <a:p>
            <a:pPr lvl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tu = tuple(li)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72A84-5762-4669-AE70-60347484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8" y="887819"/>
            <a:ext cx="9686260" cy="5082362"/>
          </a:xfrm>
        </p:spPr>
      </p:pic>
    </p:spTree>
    <p:extLst>
      <p:ext uri="{BB962C8B-B14F-4D97-AF65-F5344CB8AC3E}">
        <p14:creationId xmlns:p14="http://schemas.microsoft.com/office/powerpoint/2010/main" val="4125007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2C89C-8E3F-4260-AEBE-421C57F7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23" y="0"/>
            <a:ext cx="6431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5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BDB4B-A9E8-417F-A668-FD7115C2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76225"/>
            <a:ext cx="63055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D5227-6917-4CE5-8DFD-2AED7FE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191C4AF-2813-4882-A1A8-77937C4D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			Python - Strings</a:t>
            </a:r>
            <a:endParaRPr lang="en-US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45AA205-346A-40E1-969C-EFA1A15C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371600"/>
            <a:ext cx="8153400" cy="4800600"/>
          </a:xfrm>
        </p:spPr>
        <p:txBody>
          <a:bodyPr/>
          <a:lstStyle/>
          <a:p>
            <a:r>
              <a:rPr lang="en-US" altLang="en-US" sz="2000" dirty="0"/>
              <a:t>Strings are amongst the most popular types in Python. We can create them simply by enclosing characters in quotes. Python treats single quotes the same as double quotes.</a:t>
            </a:r>
          </a:p>
          <a:p>
            <a:r>
              <a:rPr lang="en-US" altLang="en-US" sz="2000" dirty="0"/>
              <a:t>Creating strings is as simple as assigning a value to a variable. For example: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var1 = 'Hello World!'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Programming"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2F44E6D-227B-42A3-83CE-98531CC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810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Accessing Values in Strings: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73AFB08-65A6-449A-ABE1-508E08CE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371600"/>
            <a:ext cx="8153400" cy="4800600"/>
          </a:xfrm>
        </p:spPr>
        <p:txBody>
          <a:bodyPr/>
          <a:lstStyle/>
          <a:p>
            <a:r>
              <a:rPr lang="en-US" altLang="en-US" sz="1800"/>
              <a:t>Python does not support a character type; these are treated as strings of length one, thus also considered a substring.</a:t>
            </a:r>
          </a:p>
          <a:p>
            <a:r>
              <a:rPr lang="en-US" altLang="en-US" sz="1800"/>
              <a:t>To access substrings, use the square brackets for slicing along with the index or indices to obtain your substring:</a:t>
            </a:r>
          </a:p>
          <a:p>
            <a:r>
              <a:rPr lang="en-US" altLang="en-US" sz="1800" b="1"/>
              <a:t>Example:</a:t>
            </a:r>
          </a:p>
          <a:p>
            <a:pPr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var	1 = 'Hello World!'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Programming"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print "var1[0]: ", var1[0]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print "var2[1:5]: ", var2[1:5] 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This will produce following result:</a:t>
            </a:r>
          </a:p>
          <a:p>
            <a:pPr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var1[0]: H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var2[1:5]: ytho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C9AAC9A-661A-47EA-81F0-CDAD153B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04800"/>
            <a:ext cx="8153400" cy="762000"/>
          </a:xfrm>
        </p:spPr>
        <p:txBody>
          <a:bodyPr/>
          <a:lstStyle/>
          <a:p>
            <a:r>
              <a:rPr lang="en-US" altLang="en-US" sz="2400" b="1"/>
              <a:t>String Special Operators: </a:t>
            </a:r>
            <a:r>
              <a:rPr lang="en-US" altLang="en-US" sz="2400"/>
              <a:t>Assume string variable a holds 'Hello' and variable b holds 'Python' then: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BBC59-0039-464D-8202-6CF2881C3D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1143001"/>
          <a:ext cx="8153400" cy="50323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7475860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22011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86064639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10391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Concatenation - Adds values on either side of the operator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 + b will give HelloPython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376681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Repetition - Creates new strings, concatenating multiple copies of the same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a*2 will give -HelloHello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626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Slice - Gives the character from the given index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a[1] will give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60935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[ : ]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Range Slice - Gives the characters from the given range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a[1:4] will give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80968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Membership - Returns true if a character exists in the given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H in a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will give 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91302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Membership - Returns true if a character does not exist in the given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 not in a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will give 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5425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Raw String - Suppress actual meaning of Escape characters.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print r'\n'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prints \n and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print R'\n'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prints \n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02912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Format - Performs String formatting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See at next section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664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5AE6B2B-66CF-4081-A4DB-42549351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810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Raw String: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1B07946-DC95-4341-9E00-18F354AD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0"/>
            <a:ext cx="8153400" cy="4876800"/>
          </a:xfrm>
        </p:spPr>
        <p:txBody>
          <a:bodyPr/>
          <a:lstStyle/>
          <a:p>
            <a:r>
              <a:rPr lang="en-US" altLang="en-US" sz="2400"/>
              <a:t>Raw strings don't treat the backslash as a special character at all. Every character you put into a raw string stays the way you wrote it: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'C:\\nowhere' </a:t>
            </a:r>
          </a:p>
          <a:p>
            <a:pPr>
              <a:buFontTx/>
              <a:buNone/>
            </a:pPr>
            <a:r>
              <a:rPr lang="en-US" altLang="en-US" sz="240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C:\nowhere </a:t>
            </a:r>
          </a:p>
          <a:p>
            <a:pPr>
              <a:buFontTx/>
              <a:buNone/>
            </a:pPr>
            <a:r>
              <a:rPr lang="en-US" altLang="en-US" sz="2400"/>
              <a:t>Now let's make use of raw string. We would put expression in </a:t>
            </a:r>
            <a:r>
              <a:rPr lang="en-US" altLang="en-US" sz="2400" b="1"/>
              <a:t>r'expression'</a:t>
            </a:r>
            <a:r>
              <a:rPr lang="en-US" altLang="en-US" sz="2400"/>
              <a:t> as follows: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r'C:\\nowhere' </a:t>
            </a:r>
          </a:p>
          <a:p>
            <a:pPr>
              <a:buFontTx/>
              <a:buNone/>
            </a:pPr>
            <a:r>
              <a:rPr lang="en-US" altLang="en-US" sz="240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C:\\nowhere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06BC5AA-3D11-4113-B19F-479D037B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Built-in String Methods:</a:t>
            </a:r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3626E2-38C6-4FA2-900F-7EDA6EDE8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23120"/>
              </p:ext>
            </p:extLst>
          </p:nvPr>
        </p:nvGraphicFramePr>
        <p:xfrm>
          <a:off x="485553" y="1435395"/>
          <a:ext cx="8153400" cy="521843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184790076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3543474226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capitalize()</a:t>
                      </a:r>
                      <a:endParaRPr kumimoji="0" lang="en-US" altLang="en-US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07672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Capitalizes first letter of string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85730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center(width, fillchar)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8366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centered to a total of width columns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13420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count(str, beg= 0,end=len(string))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64434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Counts how many times str occurs in string, or in a substring of string if starting index beg and ending index end are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41801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decode(encoding='UTF-8',errors='strict')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40636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Decodes the string using the codec registered for encoding. encoding defaults to the default string encoding.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99494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encode(encoding='UTF-8',errors='strict')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38648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encoded string version of string; on error, default is to raise a ValueError unless errors is given with 'ignore' or 'replace'.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750684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endswith(suffix, beg=0, 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75937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Determines if string or a substring of string (if starting index beg and ending index end are given) ends with suffix; Returns true if so,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02626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expandtabs(tabsize=8)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80916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Expands tabs in string to multiple spaces; defaults to 8 spaces per tab if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tabsize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not provided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216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949BF9-90D7-42BB-A1AF-F1DEE1588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81000"/>
          <a:ext cx="8153400" cy="62026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900601675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075302307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find(str, beg=0 end=len(string))</a:t>
                      </a:r>
                      <a:endParaRPr kumimoji="0" lang="en-US" altLang="en-US" sz="11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7348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 if str occurs in string, or in a substring of string if starting index beg and ending index end are given; returns index if found and -1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7914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index(str, beg=0, 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2777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find(), but raises an exception if str not found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97413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isa1num()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0223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character and all characters are alphanumeric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09473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isalpha()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0087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character and all characters are alphabetic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80114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isdigit()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4738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contains only digits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424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islower()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77727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cased character and all cased characters are in lowercase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3770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isnumeric()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276021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a unicode string contains only numeric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45072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isspace()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2028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contains only whitespace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43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2981</Words>
  <Application>Microsoft Office PowerPoint</Application>
  <PresentationFormat>Widescreen</PresentationFormat>
  <Paragraphs>388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Consolas</vt:lpstr>
      <vt:lpstr>Courier New</vt:lpstr>
      <vt:lpstr>Symbol</vt:lpstr>
      <vt:lpstr>Times New Roman</vt:lpstr>
      <vt:lpstr>Verdana</vt:lpstr>
      <vt:lpstr>Office Theme</vt:lpstr>
      <vt:lpstr>Sequence types: Tuples, Lists, and Strings</vt:lpstr>
      <vt:lpstr>Sequence Types</vt:lpstr>
      <vt:lpstr>Sequence Types</vt:lpstr>
      <vt:lpstr>   Python - Strings</vt:lpstr>
      <vt:lpstr>Accessing Values in Strings:</vt:lpstr>
      <vt:lpstr>String Special Operators: Assume string variable a holds 'Hello' and variable b holds 'Python' then:</vt:lpstr>
      <vt:lpstr>Raw String:</vt:lpstr>
      <vt:lpstr>Built-in String Methods:</vt:lpstr>
      <vt:lpstr>PowerPoint Presentation</vt:lpstr>
      <vt:lpstr>PowerPoint Presentation</vt:lpstr>
      <vt:lpstr>PowerPoint Presentation</vt:lpstr>
      <vt:lpstr>PowerPoint Presentation</vt:lpstr>
      <vt:lpstr>Similar Syntax</vt:lpstr>
      <vt:lpstr>Sequence Types 1</vt:lpstr>
      <vt:lpstr>Sequence Types 2</vt:lpstr>
      <vt:lpstr>Positive and negative indices</vt:lpstr>
      <vt:lpstr>Slicing: return copy of a subset</vt:lpstr>
      <vt:lpstr>Slicing: return copy of a =subset</vt:lpstr>
      <vt:lpstr>PowerPoint Presentation</vt:lpstr>
      <vt:lpstr>Copying the Whole Sequence</vt:lpstr>
      <vt:lpstr>The ‘in’ Operator</vt:lpstr>
      <vt:lpstr>The + Operator</vt:lpstr>
      <vt:lpstr>The * Operator</vt:lpstr>
      <vt:lpstr>Mutability: Tuples vs. Lists</vt:lpstr>
      <vt:lpstr>PowerPoint Presentation</vt:lpstr>
      <vt:lpstr>Lists are mutable</vt:lpstr>
      <vt:lpstr>Tuples are immutable</vt:lpstr>
      <vt:lpstr>Operations on Lists Only </vt:lpstr>
      <vt:lpstr>Guess it?</vt:lpstr>
      <vt:lpstr>The extend method vs append method  </vt:lpstr>
      <vt:lpstr>Operations on Lists Only</vt:lpstr>
      <vt:lpstr>Operations on Lists Only</vt:lpstr>
      <vt:lpstr>PowerPoint Presentation</vt:lpstr>
      <vt:lpstr>Tuple details</vt:lpstr>
      <vt:lpstr>Summary: Tuples vs. Lists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Environment</dc:title>
  <dc:creator>Vinodkumar Reddy Reddem</dc:creator>
  <cp:lastModifiedBy>Vinod Kumar Reddem Reddy</cp:lastModifiedBy>
  <cp:revision>16</cp:revision>
  <dcterms:created xsi:type="dcterms:W3CDTF">2021-11-26T14:55:22Z</dcterms:created>
  <dcterms:modified xsi:type="dcterms:W3CDTF">2024-09-25T09:38:59Z</dcterms:modified>
</cp:coreProperties>
</file>