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280" r:id="rId3"/>
    <p:sldId id="288" r:id="rId4"/>
    <p:sldId id="282" r:id="rId5"/>
    <p:sldId id="286" r:id="rId6"/>
    <p:sldId id="281" r:id="rId7"/>
    <p:sldId id="290" r:id="rId8"/>
    <p:sldId id="294" r:id="rId9"/>
    <p:sldId id="265" r:id="rId10"/>
    <p:sldId id="305" r:id="rId11"/>
    <p:sldId id="298" r:id="rId12"/>
    <p:sldId id="296" r:id="rId13"/>
    <p:sldId id="299" r:id="rId14"/>
    <p:sldId id="297" r:id="rId15"/>
    <p:sldId id="300" r:id="rId16"/>
    <p:sldId id="301" r:id="rId17"/>
    <p:sldId id="302" r:id="rId18"/>
    <p:sldId id="303" r:id="rId19"/>
    <p:sldId id="304" r:id="rId20"/>
    <p:sldId id="28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59" d="100"/>
          <a:sy n="59" d="100"/>
        </p:scale>
        <p:origin x="96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66D457-8D23-994D-BF90-36880CAAE02F}" type="datetimeFigureOut">
              <a:rPr lang="en-US" smtClean="0"/>
              <a:t>4/21/2024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174F83-4CB4-1A42-95FA-CD741292A127}" type="slidenum">
              <a:rPr lang="en-US" smtClean="0"/>
              <a:t>‹#›</a:t>
            </a:fld>
            <a:endParaRPr lang="en-US"/>
          </a:p>
        </p:txBody>
      </p:sp>
    </p:spTree>
    <p:extLst>
      <p:ext uri="{BB962C8B-B14F-4D97-AF65-F5344CB8AC3E}">
        <p14:creationId xmlns:p14="http://schemas.microsoft.com/office/powerpoint/2010/main" val="3300108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531d86f6c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2531d86f6cc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227269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531d86f6c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2531d86f6cc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227269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5B5B-0FF2-77D5-E926-A08D443066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1FD480-DAD4-AC42-56A0-E4ACAB84DE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A41A52-F591-32BB-34B0-895989274F6B}"/>
              </a:ext>
            </a:extLst>
          </p:cNvPr>
          <p:cNvSpPr>
            <a:spLocks noGrp="1"/>
          </p:cNvSpPr>
          <p:nvPr>
            <p:ph type="dt" sz="half" idx="10"/>
          </p:nvPr>
        </p:nvSpPr>
        <p:spPr/>
        <p:txBody>
          <a:bodyPr/>
          <a:lstStyle/>
          <a:p>
            <a:fld id="{6D105619-1981-49C1-9A64-8C2A276BDE53}" type="datetimeFigureOut">
              <a:rPr lang="en-IN" smtClean="0"/>
              <a:t>21-04-2024</a:t>
            </a:fld>
            <a:endParaRPr lang="en-IN"/>
          </a:p>
        </p:txBody>
      </p:sp>
      <p:sp>
        <p:nvSpPr>
          <p:cNvPr id="5" name="Footer Placeholder 4">
            <a:extLst>
              <a:ext uri="{FF2B5EF4-FFF2-40B4-BE49-F238E27FC236}">
                <a16:creationId xmlns:a16="http://schemas.microsoft.com/office/drawing/2014/main" id="{CC0B892A-F22A-7689-0C2C-316EC5BFA0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084398-6BFD-EDFA-D272-742BF18E9844}"/>
              </a:ext>
            </a:extLst>
          </p:cNvPr>
          <p:cNvSpPr>
            <a:spLocks noGrp="1"/>
          </p:cNvSpPr>
          <p:nvPr>
            <p:ph type="sldNum" sz="quarter" idx="12"/>
          </p:nvPr>
        </p:nvSpPr>
        <p:spPr/>
        <p:txBody>
          <a:bodyPr/>
          <a:lstStyle/>
          <a:p>
            <a:fld id="{F9D730A9-11C8-4C7D-9F1C-E5712FC25ABE}" type="slidenum">
              <a:rPr lang="en-IN" smtClean="0"/>
              <a:t>‹#›</a:t>
            </a:fld>
            <a:endParaRPr lang="en-IN"/>
          </a:p>
        </p:txBody>
      </p:sp>
    </p:spTree>
    <p:extLst>
      <p:ext uri="{BB962C8B-B14F-4D97-AF65-F5344CB8AC3E}">
        <p14:creationId xmlns:p14="http://schemas.microsoft.com/office/powerpoint/2010/main" val="3980568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34A4-AE0B-DFE8-3306-ACAE3AA118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2005FA-39E2-7BEF-716F-C50BD6B892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D6C732-93F4-3D9D-566B-CECAB4B40804}"/>
              </a:ext>
            </a:extLst>
          </p:cNvPr>
          <p:cNvSpPr>
            <a:spLocks noGrp="1"/>
          </p:cNvSpPr>
          <p:nvPr>
            <p:ph type="dt" sz="half" idx="10"/>
          </p:nvPr>
        </p:nvSpPr>
        <p:spPr/>
        <p:txBody>
          <a:bodyPr/>
          <a:lstStyle/>
          <a:p>
            <a:fld id="{6D105619-1981-49C1-9A64-8C2A276BDE53}" type="datetimeFigureOut">
              <a:rPr lang="en-IN" smtClean="0"/>
              <a:t>21-04-2024</a:t>
            </a:fld>
            <a:endParaRPr lang="en-IN"/>
          </a:p>
        </p:txBody>
      </p:sp>
      <p:sp>
        <p:nvSpPr>
          <p:cNvPr id="5" name="Footer Placeholder 4">
            <a:extLst>
              <a:ext uri="{FF2B5EF4-FFF2-40B4-BE49-F238E27FC236}">
                <a16:creationId xmlns:a16="http://schemas.microsoft.com/office/drawing/2014/main" id="{188482B2-B32A-0A3A-8FC5-B78694F803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C68B58-44B9-E5A0-8F7F-985F5A23F65C}"/>
              </a:ext>
            </a:extLst>
          </p:cNvPr>
          <p:cNvSpPr>
            <a:spLocks noGrp="1"/>
          </p:cNvSpPr>
          <p:nvPr>
            <p:ph type="sldNum" sz="quarter" idx="12"/>
          </p:nvPr>
        </p:nvSpPr>
        <p:spPr/>
        <p:txBody>
          <a:bodyPr/>
          <a:lstStyle/>
          <a:p>
            <a:fld id="{F9D730A9-11C8-4C7D-9F1C-E5712FC25ABE}" type="slidenum">
              <a:rPr lang="en-IN" smtClean="0"/>
              <a:t>‹#›</a:t>
            </a:fld>
            <a:endParaRPr lang="en-IN"/>
          </a:p>
        </p:txBody>
      </p:sp>
    </p:spTree>
    <p:extLst>
      <p:ext uri="{BB962C8B-B14F-4D97-AF65-F5344CB8AC3E}">
        <p14:creationId xmlns:p14="http://schemas.microsoft.com/office/powerpoint/2010/main" val="3899971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884BB2-51E2-B87C-5CF5-72E00B70C8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396881-4B91-8B58-23A2-DFC6940808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3B6B20-C7D7-13A5-F249-5DC0FDF08101}"/>
              </a:ext>
            </a:extLst>
          </p:cNvPr>
          <p:cNvSpPr>
            <a:spLocks noGrp="1"/>
          </p:cNvSpPr>
          <p:nvPr>
            <p:ph type="dt" sz="half" idx="10"/>
          </p:nvPr>
        </p:nvSpPr>
        <p:spPr/>
        <p:txBody>
          <a:bodyPr/>
          <a:lstStyle/>
          <a:p>
            <a:fld id="{6D105619-1981-49C1-9A64-8C2A276BDE53}" type="datetimeFigureOut">
              <a:rPr lang="en-IN" smtClean="0"/>
              <a:t>21-04-2024</a:t>
            </a:fld>
            <a:endParaRPr lang="en-IN"/>
          </a:p>
        </p:txBody>
      </p:sp>
      <p:sp>
        <p:nvSpPr>
          <p:cNvPr id="5" name="Footer Placeholder 4">
            <a:extLst>
              <a:ext uri="{FF2B5EF4-FFF2-40B4-BE49-F238E27FC236}">
                <a16:creationId xmlns:a16="http://schemas.microsoft.com/office/drawing/2014/main" id="{1ED436D8-9AF4-0E2A-993E-E62E36781A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19CFC4-0980-8AE1-6142-9684DA622326}"/>
              </a:ext>
            </a:extLst>
          </p:cNvPr>
          <p:cNvSpPr>
            <a:spLocks noGrp="1"/>
          </p:cNvSpPr>
          <p:nvPr>
            <p:ph type="sldNum" sz="quarter" idx="12"/>
          </p:nvPr>
        </p:nvSpPr>
        <p:spPr/>
        <p:txBody>
          <a:bodyPr/>
          <a:lstStyle/>
          <a:p>
            <a:fld id="{F9D730A9-11C8-4C7D-9F1C-E5712FC25ABE}" type="slidenum">
              <a:rPr lang="en-IN" smtClean="0"/>
              <a:t>‹#›</a:t>
            </a:fld>
            <a:endParaRPr lang="en-IN"/>
          </a:p>
        </p:txBody>
      </p:sp>
    </p:spTree>
    <p:extLst>
      <p:ext uri="{BB962C8B-B14F-4D97-AF65-F5344CB8AC3E}">
        <p14:creationId xmlns:p14="http://schemas.microsoft.com/office/powerpoint/2010/main" val="3946148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16" name="Google Shape;16;p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18609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34D12-DBDD-32E3-F0DF-859B556249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545B92-13B7-974C-B6E8-56ABAA78AA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ACC45E-F283-23A8-A7E7-3D036DA39F1B}"/>
              </a:ext>
            </a:extLst>
          </p:cNvPr>
          <p:cNvSpPr>
            <a:spLocks noGrp="1"/>
          </p:cNvSpPr>
          <p:nvPr>
            <p:ph type="dt" sz="half" idx="10"/>
          </p:nvPr>
        </p:nvSpPr>
        <p:spPr/>
        <p:txBody>
          <a:bodyPr/>
          <a:lstStyle/>
          <a:p>
            <a:fld id="{6D105619-1981-49C1-9A64-8C2A276BDE53}" type="datetimeFigureOut">
              <a:rPr lang="en-IN" smtClean="0"/>
              <a:t>21-04-2024</a:t>
            </a:fld>
            <a:endParaRPr lang="en-IN"/>
          </a:p>
        </p:txBody>
      </p:sp>
      <p:sp>
        <p:nvSpPr>
          <p:cNvPr id="5" name="Footer Placeholder 4">
            <a:extLst>
              <a:ext uri="{FF2B5EF4-FFF2-40B4-BE49-F238E27FC236}">
                <a16:creationId xmlns:a16="http://schemas.microsoft.com/office/drawing/2014/main" id="{AFA688DE-B2DD-7B2D-CDF4-268689C9DF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23A99F-1F49-99D1-C70A-FDDD027875B1}"/>
              </a:ext>
            </a:extLst>
          </p:cNvPr>
          <p:cNvSpPr>
            <a:spLocks noGrp="1"/>
          </p:cNvSpPr>
          <p:nvPr>
            <p:ph type="sldNum" sz="quarter" idx="12"/>
          </p:nvPr>
        </p:nvSpPr>
        <p:spPr/>
        <p:txBody>
          <a:bodyPr/>
          <a:lstStyle/>
          <a:p>
            <a:fld id="{F9D730A9-11C8-4C7D-9F1C-E5712FC25ABE}" type="slidenum">
              <a:rPr lang="en-IN" smtClean="0"/>
              <a:t>‹#›</a:t>
            </a:fld>
            <a:endParaRPr lang="en-IN"/>
          </a:p>
        </p:txBody>
      </p:sp>
    </p:spTree>
    <p:extLst>
      <p:ext uri="{BB962C8B-B14F-4D97-AF65-F5344CB8AC3E}">
        <p14:creationId xmlns:p14="http://schemas.microsoft.com/office/powerpoint/2010/main" val="883476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C63C5-27D6-0572-C39C-D1D7D4BCB6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1476A3-4655-949C-35BF-7A002AD573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05ABB0-E6EA-7FE7-7CBA-E7D5A0D93CD3}"/>
              </a:ext>
            </a:extLst>
          </p:cNvPr>
          <p:cNvSpPr>
            <a:spLocks noGrp="1"/>
          </p:cNvSpPr>
          <p:nvPr>
            <p:ph type="dt" sz="half" idx="10"/>
          </p:nvPr>
        </p:nvSpPr>
        <p:spPr/>
        <p:txBody>
          <a:bodyPr/>
          <a:lstStyle/>
          <a:p>
            <a:fld id="{6D105619-1981-49C1-9A64-8C2A276BDE53}" type="datetimeFigureOut">
              <a:rPr lang="en-IN" smtClean="0"/>
              <a:t>21-04-2024</a:t>
            </a:fld>
            <a:endParaRPr lang="en-IN"/>
          </a:p>
        </p:txBody>
      </p:sp>
      <p:sp>
        <p:nvSpPr>
          <p:cNvPr id="5" name="Footer Placeholder 4">
            <a:extLst>
              <a:ext uri="{FF2B5EF4-FFF2-40B4-BE49-F238E27FC236}">
                <a16:creationId xmlns:a16="http://schemas.microsoft.com/office/drawing/2014/main" id="{6BDE62D5-E5B1-2697-DDF7-2399114844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B8B6E0-B809-5249-CD8B-F5ABD509BCA9}"/>
              </a:ext>
            </a:extLst>
          </p:cNvPr>
          <p:cNvSpPr>
            <a:spLocks noGrp="1"/>
          </p:cNvSpPr>
          <p:nvPr>
            <p:ph type="sldNum" sz="quarter" idx="12"/>
          </p:nvPr>
        </p:nvSpPr>
        <p:spPr/>
        <p:txBody>
          <a:bodyPr/>
          <a:lstStyle/>
          <a:p>
            <a:fld id="{F9D730A9-11C8-4C7D-9F1C-E5712FC25ABE}" type="slidenum">
              <a:rPr lang="en-IN" smtClean="0"/>
              <a:t>‹#›</a:t>
            </a:fld>
            <a:endParaRPr lang="en-IN"/>
          </a:p>
        </p:txBody>
      </p:sp>
    </p:spTree>
    <p:extLst>
      <p:ext uri="{BB962C8B-B14F-4D97-AF65-F5344CB8AC3E}">
        <p14:creationId xmlns:p14="http://schemas.microsoft.com/office/powerpoint/2010/main" val="4076100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85D7-A132-29DD-2852-86E33BEAF6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12A9BA-71CB-ABAA-9901-8E79E4653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95F1A2-144D-19F9-F8AF-130096241C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17A670-8ADE-7A8D-3F7F-B3D6AAD56EC0}"/>
              </a:ext>
            </a:extLst>
          </p:cNvPr>
          <p:cNvSpPr>
            <a:spLocks noGrp="1"/>
          </p:cNvSpPr>
          <p:nvPr>
            <p:ph type="dt" sz="half" idx="10"/>
          </p:nvPr>
        </p:nvSpPr>
        <p:spPr/>
        <p:txBody>
          <a:bodyPr/>
          <a:lstStyle/>
          <a:p>
            <a:fld id="{6D105619-1981-49C1-9A64-8C2A276BDE53}" type="datetimeFigureOut">
              <a:rPr lang="en-IN" smtClean="0"/>
              <a:t>21-04-2024</a:t>
            </a:fld>
            <a:endParaRPr lang="en-IN"/>
          </a:p>
        </p:txBody>
      </p:sp>
      <p:sp>
        <p:nvSpPr>
          <p:cNvPr id="6" name="Footer Placeholder 5">
            <a:extLst>
              <a:ext uri="{FF2B5EF4-FFF2-40B4-BE49-F238E27FC236}">
                <a16:creationId xmlns:a16="http://schemas.microsoft.com/office/drawing/2014/main" id="{2C5016C4-20BB-AB84-E15E-89B30D925E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A8D19B-EA3E-26D5-5C2D-B6FEDA678519}"/>
              </a:ext>
            </a:extLst>
          </p:cNvPr>
          <p:cNvSpPr>
            <a:spLocks noGrp="1"/>
          </p:cNvSpPr>
          <p:nvPr>
            <p:ph type="sldNum" sz="quarter" idx="12"/>
          </p:nvPr>
        </p:nvSpPr>
        <p:spPr/>
        <p:txBody>
          <a:bodyPr/>
          <a:lstStyle/>
          <a:p>
            <a:fld id="{F9D730A9-11C8-4C7D-9F1C-E5712FC25ABE}" type="slidenum">
              <a:rPr lang="en-IN" smtClean="0"/>
              <a:t>‹#›</a:t>
            </a:fld>
            <a:endParaRPr lang="en-IN"/>
          </a:p>
        </p:txBody>
      </p:sp>
    </p:spTree>
    <p:extLst>
      <p:ext uri="{BB962C8B-B14F-4D97-AF65-F5344CB8AC3E}">
        <p14:creationId xmlns:p14="http://schemas.microsoft.com/office/powerpoint/2010/main" val="4213736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F832-8BC0-618A-899A-DC497B040D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5A78E7-A6D6-A0B6-67D6-345A3667DC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49EB6D-5ABF-DF84-8F24-33434D372E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DB44AC-152D-1D32-476F-89859B0ADD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D03AD6-3FCA-A2CD-AFF1-65E0EA45BD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C395A9-38EE-A279-0348-C0F4DF6D305A}"/>
              </a:ext>
            </a:extLst>
          </p:cNvPr>
          <p:cNvSpPr>
            <a:spLocks noGrp="1"/>
          </p:cNvSpPr>
          <p:nvPr>
            <p:ph type="dt" sz="half" idx="10"/>
          </p:nvPr>
        </p:nvSpPr>
        <p:spPr/>
        <p:txBody>
          <a:bodyPr/>
          <a:lstStyle/>
          <a:p>
            <a:fld id="{6D105619-1981-49C1-9A64-8C2A276BDE53}" type="datetimeFigureOut">
              <a:rPr lang="en-IN" smtClean="0"/>
              <a:t>21-04-2024</a:t>
            </a:fld>
            <a:endParaRPr lang="en-IN"/>
          </a:p>
        </p:txBody>
      </p:sp>
      <p:sp>
        <p:nvSpPr>
          <p:cNvPr id="8" name="Footer Placeholder 7">
            <a:extLst>
              <a:ext uri="{FF2B5EF4-FFF2-40B4-BE49-F238E27FC236}">
                <a16:creationId xmlns:a16="http://schemas.microsoft.com/office/drawing/2014/main" id="{EA843C85-C828-60CA-70F2-C53FC54DC5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F46EEA-AD57-0969-ED4B-B32015D152A7}"/>
              </a:ext>
            </a:extLst>
          </p:cNvPr>
          <p:cNvSpPr>
            <a:spLocks noGrp="1"/>
          </p:cNvSpPr>
          <p:nvPr>
            <p:ph type="sldNum" sz="quarter" idx="12"/>
          </p:nvPr>
        </p:nvSpPr>
        <p:spPr/>
        <p:txBody>
          <a:bodyPr/>
          <a:lstStyle/>
          <a:p>
            <a:fld id="{F9D730A9-11C8-4C7D-9F1C-E5712FC25ABE}" type="slidenum">
              <a:rPr lang="en-IN" smtClean="0"/>
              <a:t>‹#›</a:t>
            </a:fld>
            <a:endParaRPr lang="en-IN"/>
          </a:p>
        </p:txBody>
      </p:sp>
    </p:spTree>
    <p:extLst>
      <p:ext uri="{BB962C8B-B14F-4D97-AF65-F5344CB8AC3E}">
        <p14:creationId xmlns:p14="http://schemas.microsoft.com/office/powerpoint/2010/main" val="4233347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F2467-8C4A-A3FA-AF27-233AA6F90B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33DC5F-059C-0D31-D845-3099DF9F273B}"/>
              </a:ext>
            </a:extLst>
          </p:cNvPr>
          <p:cNvSpPr>
            <a:spLocks noGrp="1"/>
          </p:cNvSpPr>
          <p:nvPr>
            <p:ph type="dt" sz="half" idx="10"/>
          </p:nvPr>
        </p:nvSpPr>
        <p:spPr/>
        <p:txBody>
          <a:bodyPr/>
          <a:lstStyle/>
          <a:p>
            <a:fld id="{6D105619-1981-49C1-9A64-8C2A276BDE53}" type="datetimeFigureOut">
              <a:rPr lang="en-IN" smtClean="0"/>
              <a:t>21-04-2024</a:t>
            </a:fld>
            <a:endParaRPr lang="en-IN"/>
          </a:p>
        </p:txBody>
      </p:sp>
      <p:sp>
        <p:nvSpPr>
          <p:cNvPr id="4" name="Footer Placeholder 3">
            <a:extLst>
              <a:ext uri="{FF2B5EF4-FFF2-40B4-BE49-F238E27FC236}">
                <a16:creationId xmlns:a16="http://schemas.microsoft.com/office/drawing/2014/main" id="{FFCF1F35-BA9C-E158-F648-9BC6A9C2E16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7613EA8-EBEF-8A42-CE2C-809327F07B86}"/>
              </a:ext>
            </a:extLst>
          </p:cNvPr>
          <p:cNvSpPr>
            <a:spLocks noGrp="1"/>
          </p:cNvSpPr>
          <p:nvPr>
            <p:ph type="sldNum" sz="quarter" idx="12"/>
          </p:nvPr>
        </p:nvSpPr>
        <p:spPr/>
        <p:txBody>
          <a:bodyPr/>
          <a:lstStyle/>
          <a:p>
            <a:fld id="{F9D730A9-11C8-4C7D-9F1C-E5712FC25ABE}" type="slidenum">
              <a:rPr lang="en-IN" smtClean="0"/>
              <a:t>‹#›</a:t>
            </a:fld>
            <a:endParaRPr lang="en-IN"/>
          </a:p>
        </p:txBody>
      </p:sp>
    </p:spTree>
    <p:extLst>
      <p:ext uri="{BB962C8B-B14F-4D97-AF65-F5344CB8AC3E}">
        <p14:creationId xmlns:p14="http://schemas.microsoft.com/office/powerpoint/2010/main" val="2756552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DEA9A3-DAF0-22CE-5CA1-3B8987B9093F}"/>
              </a:ext>
            </a:extLst>
          </p:cNvPr>
          <p:cNvSpPr>
            <a:spLocks noGrp="1"/>
          </p:cNvSpPr>
          <p:nvPr>
            <p:ph type="dt" sz="half" idx="10"/>
          </p:nvPr>
        </p:nvSpPr>
        <p:spPr/>
        <p:txBody>
          <a:bodyPr/>
          <a:lstStyle/>
          <a:p>
            <a:fld id="{6D105619-1981-49C1-9A64-8C2A276BDE53}" type="datetimeFigureOut">
              <a:rPr lang="en-IN" smtClean="0"/>
              <a:t>21-04-2024</a:t>
            </a:fld>
            <a:endParaRPr lang="en-IN"/>
          </a:p>
        </p:txBody>
      </p:sp>
      <p:sp>
        <p:nvSpPr>
          <p:cNvPr id="3" name="Footer Placeholder 2">
            <a:extLst>
              <a:ext uri="{FF2B5EF4-FFF2-40B4-BE49-F238E27FC236}">
                <a16:creationId xmlns:a16="http://schemas.microsoft.com/office/drawing/2014/main" id="{CFBAEC3F-222C-343C-CF7D-AD5E48B2C4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760074-361E-B7C7-DFD0-80719362278C}"/>
              </a:ext>
            </a:extLst>
          </p:cNvPr>
          <p:cNvSpPr>
            <a:spLocks noGrp="1"/>
          </p:cNvSpPr>
          <p:nvPr>
            <p:ph type="sldNum" sz="quarter" idx="12"/>
          </p:nvPr>
        </p:nvSpPr>
        <p:spPr/>
        <p:txBody>
          <a:bodyPr/>
          <a:lstStyle/>
          <a:p>
            <a:fld id="{F9D730A9-11C8-4C7D-9F1C-E5712FC25ABE}" type="slidenum">
              <a:rPr lang="en-IN" smtClean="0"/>
              <a:t>‹#›</a:t>
            </a:fld>
            <a:endParaRPr lang="en-IN"/>
          </a:p>
        </p:txBody>
      </p:sp>
    </p:spTree>
    <p:extLst>
      <p:ext uri="{BB962C8B-B14F-4D97-AF65-F5344CB8AC3E}">
        <p14:creationId xmlns:p14="http://schemas.microsoft.com/office/powerpoint/2010/main" val="4226173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7D83-5355-6562-F7BF-13EAF1DF38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41D496-C3ED-6021-9FAD-2769F2082B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594505-B0D3-7F2A-63E5-FF26C672A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8C796A-5093-3FE1-BA4E-26C96D8AF8D0}"/>
              </a:ext>
            </a:extLst>
          </p:cNvPr>
          <p:cNvSpPr>
            <a:spLocks noGrp="1"/>
          </p:cNvSpPr>
          <p:nvPr>
            <p:ph type="dt" sz="half" idx="10"/>
          </p:nvPr>
        </p:nvSpPr>
        <p:spPr/>
        <p:txBody>
          <a:bodyPr/>
          <a:lstStyle/>
          <a:p>
            <a:fld id="{6D105619-1981-49C1-9A64-8C2A276BDE53}" type="datetimeFigureOut">
              <a:rPr lang="en-IN" smtClean="0"/>
              <a:t>21-04-2024</a:t>
            </a:fld>
            <a:endParaRPr lang="en-IN"/>
          </a:p>
        </p:txBody>
      </p:sp>
      <p:sp>
        <p:nvSpPr>
          <p:cNvPr id="6" name="Footer Placeholder 5">
            <a:extLst>
              <a:ext uri="{FF2B5EF4-FFF2-40B4-BE49-F238E27FC236}">
                <a16:creationId xmlns:a16="http://schemas.microsoft.com/office/drawing/2014/main" id="{1D292982-96B3-9E8C-EF64-081E73E871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F07DEC-72F2-F9B0-4E67-A7B13F8C6895}"/>
              </a:ext>
            </a:extLst>
          </p:cNvPr>
          <p:cNvSpPr>
            <a:spLocks noGrp="1"/>
          </p:cNvSpPr>
          <p:nvPr>
            <p:ph type="sldNum" sz="quarter" idx="12"/>
          </p:nvPr>
        </p:nvSpPr>
        <p:spPr/>
        <p:txBody>
          <a:bodyPr/>
          <a:lstStyle/>
          <a:p>
            <a:fld id="{F9D730A9-11C8-4C7D-9F1C-E5712FC25ABE}" type="slidenum">
              <a:rPr lang="en-IN" smtClean="0"/>
              <a:t>‹#›</a:t>
            </a:fld>
            <a:endParaRPr lang="en-IN"/>
          </a:p>
        </p:txBody>
      </p:sp>
    </p:spTree>
    <p:extLst>
      <p:ext uri="{BB962C8B-B14F-4D97-AF65-F5344CB8AC3E}">
        <p14:creationId xmlns:p14="http://schemas.microsoft.com/office/powerpoint/2010/main" val="746299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AA26C-FAAA-CCBF-ED85-4B859C2C20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760BDE-47C6-7ECB-3BBB-3B4C146CBD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D6E4CB-26A6-DB72-2012-3F90E29EB1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1A1A4F-7695-13FD-F243-CF752DA4D57D}"/>
              </a:ext>
            </a:extLst>
          </p:cNvPr>
          <p:cNvSpPr>
            <a:spLocks noGrp="1"/>
          </p:cNvSpPr>
          <p:nvPr>
            <p:ph type="dt" sz="half" idx="10"/>
          </p:nvPr>
        </p:nvSpPr>
        <p:spPr/>
        <p:txBody>
          <a:bodyPr/>
          <a:lstStyle/>
          <a:p>
            <a:fld id="{6D105619-1981-49C1-9A64-8C2A276BDE53}" type="datetimeFigureOut">
              <a:rPr lang="en-IN" smtClean="0"/>
              <a:t>21-04-2024</a:t>
            </a:fld>
            <a:endParaRPr lang="en-IN"/>
          </a:p>
        </p:txBody>
      </p:sp>
      <p:sp>
        <p:nvSpPr>
          <p:cNvPr id="6" name="Footer Placeholder 5">
            <a:extLst>
              <a:ext uri="{FF2B5EF4-FFF2-40B4-BE49-F238E27FC236}">
                <a16:creationId xmlns:a16="http://schemas.microsoft.com/office/drawing/2014/main" id="{D5F50DE5-986E-B18A-D8A8-6036D956A2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875D1D-4518-075C-AC33-B473F18EDCC6}"/>
              </a:ext>
            </a:extLst>
          </p:cNvPr>
          <p:cNvSpPr>
            <a:spLocks noGrp="1"/>
          </p:cNvSpPr>
          <p:nvPr>
            <p:ph type="sldNum" sz="quarter" idx="12"/>
          </p:nvPr>
        </p:nvSpPr>
        <p:spPr/>
        <p:txBody>
          <a:bodyPr/>
          <a:lstStyle/>
          <a:p>
            <a:fld id="{F9D730A9-11C8-4C7D-9F1C-E5712FC25ABE}" type="slidenum">
              <a:rPr lang="en-IN" smtClean="0"/>
              <a:t>‹#›</a:t>
            </a:fld>
            <a:endParaRPr lang="en-IN"/>
          </a:p>
        </p:txBody>
      </p:sp>
    </p:spTree>
    <p:extLst>
      <p:ext uri="{BB962C8B-B14F-4D97-AF65-F5344CB8AC3E}">
        <p14:creationId xmlns:p14="http://schemas.microsoft.com/office/powerpoint/2010/main" val="180950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5EBD59-AD52-D0A5-5337-C76285DF64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A968FB-C248-7957-4C17-77F5184238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2334DD-01CB-B7B6-EBB5-BC0A3EFA8C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105619-1981-49C1-9A64-8C2A276BDE53}" type="datetimeFigureOut">
              <a:rPr lang="en-IN" smtClean="0"/>
              <a:t>21-04-2024</a:t>
            </a:fld>
            <a:endParaRPr lang="en-IN"/>
          </a:p>
        </p:txBody>
      </p:sp>
      <p:sp>
        <p:nvSpPr>
          <p:cNvPr id="5" name="Footer Placeholder 4">
            <a:extLst>
              <a:ext uri="{FF2B5EF4-FFF2-40B4-BE49-F238E27FC236}">
                <a16:creationId xmlns:a16="http://schemas.microsoft.com/office/drawing/2014/main" id="{08C8EB25-95B4-0F9B-94E2-5BE2155847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BB9FC7E-1608-C2C2-88A5-9B58355BCE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D730A9-11C8-4C7D-9F1C-E5712FC25ABE}" type="slidenum">
              <a:rPr lang="en-IN" smtClean="0"/>
              <a:t>‹#›</a:t>
            </a:fld>
            <a:endParaRPr lang="en-IN"/>
          </a:p>
        </p:txBody>
      </p:sp>
    </p:spTree>
    <p:extLst>
      <p:ext uri="{BB962C8B-B14F-4D97-AF65-F5344CB8AC3E}">
        <p14:creationId xmlns:p14="http://schemas.microsoft.com/office/powerpoint/2010/main" val="4288800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0A658D34-30C2-B6CC-06B9-774948841A31}"/>
              </a:ext>
            </a:extLst>
          </p:cNvPr>
          <p:cNvSpPr/>
          <p:nvPr/>
        </p:nvSpPr>
        <p:spPr>
          <a:xfrm>
            <a:off x="0" y="0"/>
            <a:ext cx="12192000"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AD33D92-7B31-69A2-6309-1486F4C3F2FB}"/>
              </a:ext>
            </a:extLst>
          </p:cNvPr>
          <p:cNvSpPr txBox="1"/>
          <p:nvPr/>
        </p:nvSpPr>
        <p:spPr>
          <a:xfrm>
            <a:off x="710024" y="337532"/>
            <a:ext cx="10771952" cy="584775"/>
          </a:xfrm>
          <a:prstGeom prst="rect">
            <a:avLst/>
          </a:prstGeom>
          <a:noFill/>
        </p:spPr>
        <p:txBody>
          <a:bodyPr wrap="square">
            <a:spAutoFit/>
          </a:bodyPr>
          <a:lstStyle/>
          <a:p>
            <a:r>
              <a:rPr lang="en-US" sz="3200" b="1" dirty="0">
                <a:solidFill>
                  <a:schemeClr val="bg1"/>
                </a:solidFill>
                <a:latin typeface="Times New Roman" panose="02020603050405020304" pitchFamily="18" charset="0"/>
                <a:cs typeface="Times New Roman" panose="02020603050405020304" pitchFamily="18" charset="0"/>
              </a:rPr>
              <a:t>  INSTITUTE OF AERONAUTICAL ENGINEERING</a:t>
            </a:r>
            <a:endParaRPr lang="en-IN" sz="40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3579" y="53388"/>
            <a:ext cx="976716" cy="1096502"/>
          </a:xfrm>
          <a:prstGeom prst="rect">
            <a:avLst/>
          </a:prstGeom>
        </p:spPr>
      </p:pic>
      <p:sp>
        <p:nvSpPr>
          <p:cNvPr id="6" name="TextBox 5">
            <a:extLst>
              <a:ext uri="{FF2B5EF4-FFF2-40B4-BE49-F238E27FC236}">
                <a16:creationId xmlns:a16="http://schemas.microsoft.com/office/drawing/2014/main" id="{1AD33D92-7B31-69A2-6309-1486F4C3F2FB}"/>
              </a:ext>
            </a:extLst>
          </p:cNvPr>
          <p:cNvSpPr txBox="1"/>
          <p:nvPr/>
        </p:nvSpPr>
        <p:spPr>
          <a:xfrm>
            <a:off x="7055427" y="4879701"/>
            <a:ext cx="5024515" cy="3165290"/>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Presented by ,</a:t>
            </a:r>
          </a:p>
          <a:p>
            <a:pPr algn="r"/>
            <a:r>
              <a:rPr lang="en-IN" sz="2400" dirty="0">
                <a:latin typeface="Times New Roman" panose="02020603050405020304" pitchFamily="18" charset="0"/>
                <a:cs typeface="Times New Roman" panose="02020603050405020304" pitchFamily="18" charset="0"/>
              </a:rPr>
              <a:t>	B. Vinod Reddy - 20951A04P4</a:t>
            </a:r>
          </a:p>
          <a:p>
            <a:pPr algn="r"/>
            <a:r>
              <a:rPr lang="en-IN" sz="2400" dirty="0">
                <a:latin typeface="Times New Roman" panose="02020603050405020304" pitchFamily="18" charset="0"/>
                <a:cs typeface="Times New Roman" panose="02020603050405020304" pitchFamily="18" charset="0"/>
              </a:rPr>
              <a:t>	A. Naveen       - 20951A04P1</a:t>
            </a:r>
          </a:p>
          <a:p>
            <a:pPr algn="r"/>
            <a:r>
              <a:rPr lang="en-IN" sz="2400" dirty="0">
                <a:latin typeface="Times New Roman" panose="02020603050405020304" pitchFamily="18" charset="0"/>
                <a:cs typeface="Times New Roman" panose="02020603050405020304" pitchFamily="18" charset="0"/>
              </a:rPr>
              <a:t>             B. Srinivas      </a:t>
            </a:r>
            <a:r>
              <a:rPr lang="en-IN" sz="2400">
                <a:latin typeface="Times New Roman" panose="02020603050405020304" pitchFamily="18" charset="0"/>
                <a:cs typeface="Times New Roman" panose="02020603050405020304" pitchFamily="18" charset="0"/>
              </a:rPr>
              <a:t>- 20951A04K7</a:t>
            </a:r>
            <a:endParaRPr lang="en-IN" sz="2400" dirty="0">
              <a:latin typeface="Times New Roman" panose="02020603050405020304" pitchFamily="18" charset="0"/>
              <a:cs typeface="Times New Roman" panose="02020603050405020304" pitchFamily="18" charset="0"/>
            </a:endParaRPr>
          </a:p>
          <a:p>
            <a:pPr algn="r"/>
            <a:endParaRPr lang="en-IN" sz="2400" dirty="0">
              <a:latin typeface="Times New Roman" panose="02020603050405020304" pitchFamily="18" charset="0"/>
              <a:cs typeface="Times New Roman" panose="02020603050405020304" pitchFamily="18" charset="0"/>
            </a:endParaRPr>
          </a:p>
          <a:p>
            <a:pPr algn="r"/>
            <a:r>
              <a:rPr lang="en-IN" sz="2400" dirty="0">
                <a:latin typeface="Times New Roman" panose="02020603050405020304" pitchFamily="18" charset="0"/>
                <a:cs typeface="Times New Roman" panose="02020603050405020304" pitchFamily="18" charset="0"/>
              </a:rPr>
              <a:t>             </a:t>
            </a:r>
          </a:p>
          <a:p>
            <a:pPr algn="r"/>
            <a:r>
              <a:rPr lang="en-IN" sz="2400" dirty="0">
                <a:latin typeface="Times New Roman" panose="02020603050405020304" pitchFamily="18" charset="0"/>
                <a:cs typeface="Times New Roman" panose="02020603050405020304" pitchFamily="18" charset="0"/>
              </a:rPr>
              <a:t>       </a:t>
            </a:r>
          </a:p>
          <a:p>
            <a:pPr algn="ctr">
              <a:lnSpc>
                <a:spcPct val="150000"/>
              </a:lnSpc>
            </a:pPr>
            <a:r>
              <a:rPr lang="en-IN" sz="2400"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1AD33D92-7B31-69A2-6309-1486F4C3F2FB}"/>
              </a:ext>
            </a:extLst>
          </p:cNvPr>
          <p:cNvSpPr txBox="1"/>
          <p:nvPr/>
        </p:nvSpPr>
        <p:spPr>
          <a:xfrm>
            <a:off x="710024" y="1333901"/>
            <a:ext cx="11156856" cy="3305713"/>
          </a:xfrm>
          <a:prstGeom prst="rect">
            <a:avLst/>
          </a:prstGeom>
          <a:noFill/>
        </p:spPr>
        <p:txBody>
          <a:bodyPr wrap="square">
            <a:spAutoFit/>
          </a:bodyPr>
          <a:lstStyle/>
          <a:p>
            <a:pPr>
              <a:lnSpc>
                <a:spcPct val="150000"/>
              </a:lnSpc>
            </a:pPr>
            <a:r>
              <a:rPr lang="en-US" sz="3200" b="1" dirty="0">
                <a:solidFill>
                  <a:srgbClr val="002060"/>
                </a:solidFill>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Department</a:t>
            </a:r>
            <a:r>
              <a:rPr lang="en-IN" sz="3200" dirty="0">
                <a:latin typeface="Times New Roman" panose="02020603050405020304" pitchFamily="18" charset="0"/>
                <a:cs typeface="Times New Roman" panose="02020603050405020304" pitchFamily="18" charset="0"/>
              </a:rPr>
              <a:t> </a:t>
            </a:r>
            <a:r>
              <a:rPr lang="en-IN" sz="3200" dirty="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 </a:t>
            </a:r>
            <a:r>
              <a:rPr lang="en-US" sz="3200" dirty="0">
                <a:solidFill>
                  <a:srgbClr val="FF0000"/>
                </a:solidFill>
                <a:latin typeface="Times New Roman" panose="02020603050405020304" pitchFamily="18" charset="0"/>
                <a:cs typeface="Times New Roman" panose="02020603050405020304" pitchFamily="18" charset="0"/>
              </a:rPr>
              <a:t>Electronics and Communication Engineering  </a:t>
            </a:r>
          </a:p>
          <a:p>
            <a:pPr>
              <a:lnSpc>
                <a:spcPct val="150000"/>
              </a:lnSpc>
            </a:pPr>
            <a:r>
              <a:rPr lang="en-IN" sz="4000" b="1" dirty="0">
                <a:solidFill>
                  <a:srgbClr val="002060"/>
                </a:solidFill>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Project title</a:t>
            </a:r>
            <a:r>
              <a:rPr lang="en-IN" sz="3200" dirty="0">
                <a:latin typeface="Times New Roman" panose="02020603050405020304" pitchFamily="18" charset="0"/>
                <a:cs typeface="Times New Roman" panose="02020603050405020304" pitchFamily="18" charset="0"/>
              </a:rPr>
              <a:t>    </a:t>
            </a:r>
            <a:r>
              <a:rPr lang="en-IN" sz="3200" dirty="0">
                <a:solidFill>
                  <a:srgbClr val="002060"/>
                </a:solidFill>
                <a:latin typeface="Times New Roman" panose="02020603050405020304" pitchFamily="18" charset="0"/>
                <a:cs typeface="Times New Roman" panose="02020603050405020304" pitchFamily="18" charset="0"/>
              </a:rPr>
              <a:t>: </a:t>
            </a:r>
            <a:r>
              <a:rPr lang="en-IN" sz="3200" dirty="0">
                <a:solidFill>
                  <a:srgbClr val="FF0000"/>
                </a:solidFill>
                <a:latin typeface="Times New Roman" panose="02020603050405020304" pitchFamily="18" charset="0"/>
                <a:cs typeface="Times New Roman" panose="02020603050405020304" pitchFamily="18" charset="0"/>
              </a:rPr>
              <a:t>Investigating the Impact of Variable Non-Linear Activation Function on Skin Lesion Classification with CNN
                              	</a:t>
            </a:r>
            <a:r>
              <a:rPr lang="en-IN" sz="4000" dirty="0">
                <a:solidFill>
                  <a:srgbClr val="002060"/>
                </a:solidFill>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1AD33D92-7B31-69A2-6309-1486F4C3F2FB}"/>
              </a:ext>
            </a:extLst>
          </p:cNvPr>
          <p:cNvSpPr txBox="1"/>
          <p:nvPr/>
        </p:nvSpPr>
        <p:spPr>
          <a:xfrm>
            <a:off x="-271683" y="3900950"/>
            <a:ext cx="11592925" cy="579967"/>
          </a:xfrm>
          <a:prstGeom prst="rect">
            <a:avLst/>
          </a:prstGeom>
          <a:noFill/>
        </p:spPr>
        <p:txBody>
          <a:bodyPr wrap="square">
            <a:spAutoFit/>
          </a:bodyPr>
          <a:lstStyle/>
          <a:p>
            <a:pPr algn="ctr">
              <a:lnSpc>
                <a:spcPct val="150000"/>
              </a:lnSpc>
            </a:pPr>
            <a:r>
              <a:rPr lang="en-IN" sz="2400" b="1" dirty="0">
                <a:latin typeface="Times New Roman" panose="02020603050405020304" pitchFamily="18" charset="0"/>
                <a:cs typeface="Times New Roman" panose="02020603050405020304" pitchFamily="18" charset="0"/>
              </a:rPr>
              <a:t>Mentor</a:t>
            </a:r>
            <a:r>
              <a:rPr lang="en-IN" sz="2400" dirty="0">
                <a:latin typeface="Times New Roman" panose="02020603050405020304" pitchFamily="18" charset="0"/>
                <a:cs typeface="Times New Roman" panose="02020603050405020304" pitchFamily="18" charset="0"/>
              </a:rPr>
              <a:t> : Ms. B Lakshmi </a:t>
            </a:r>
            <a:r>
              <a:rPr lang="en-IN" sz="2400" dirty="0" err="1">
                <a:latin typeface="Times New Roman" panose="02020603050405020304" pitchFamily="18" charset="0"/>
                <a:cs typeface="Times New Roman" panose="02020603050405020304" pitchFamily="18" charset="0"/>
              </a:rPr>
              <a:t>Prasanna</a:t>
            </a:r>
            <a:r>
              <a:rPr lang="en-IN" sz="2400" dirty="0">
                <a:latin typeface="Times New Roman" panose="02020603050405020304" pitchFamily="18" charset="0"/>
                <a:cs typeface="Times New Roman" panose="02020603050405020304" pitchFamily="18" charset="0"/>
              </a:rPr>
              <a:t> , Assistant Professor, ECE Department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4841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9C6C-0539-B803-CE58-39B529290E42}"/>
              </a:ext>
            </a:extLst>
          </p:cNvPr>
          <p:cNvSpPr>
            <a:spLocks noGrp="1"/>
          </p:cNvSpPr>
          <p:nvPr>
            <p:ph type="title"/>
          </p:nvPr>
        </p:nvSpPr>
        <p:spPr/>
        <p:txBody>
          <a:bodyPr>
            <a:normAutofit/>
          </a:bodyPr>
          <a:lstStyle/>
          <a:p>
            <a:r>
              <a:rPr lang="en-IN" sz="2400" dirty="0"/>
              <a:t>Algorithm</a:t>
            </a:r>
          </a:p>
        </p:txBody>
      </p:sp>
      <p:sp>
        <p:nvSpPr>
          <p:cNvPr id="3" name="Text Placeholder 2">
            <a:extLst>
              <a:ext uri="{FF2B5EF4-FFF2-40B4-BE49-F238E27FC236}">
                <a16:creationId xmlns:a16="http://schemas.microsoft.com/office/drawing/2014/main" id="{FD603D95-4374-9AFD-DACB-8C6DE70E6E95}"/>
              </a:ext>
            </a:extLst>
          </p:cNvPr>
          <p:cNvSpPr>
            <a:spLocks noGrp="1"/>
          </p:cNvSpPr>
          <p:nvPr>
            <p:ph type="body" idx="1"/>
          </p:nvPr>
        </p:nvSpPr>
        <p:spPr/>
        <p:txBody>
          <a:bodyPr/>
          <a:lstStyle/>
          <a:p>
            <a:pPr marL="152396" indent="0">
              <a:buNone/>
            </a:pPr>
            <a:r>
              <a:rPr lang="en-IN" dirty="0"/>
              <a:t>.</a:t>
            </a:r>
          </a:p>
        </p:txBody>
      </p:sp>
      <p:pic>
        <p:nvPicPr>
          <p:cNvPr id="4" name="Picture 3">
            <a:extLst>
              <a:ext uri="{FF2B5EF4-FFF2-40B4-BE49-F238E27FC236}">
                <a16:creationId xmlns:a16="http://schemas.microsoft.com/office/drawing/2014/main" id="{2F7947DB-5EC4-B493-E796-4C95CD032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725" y="1229360"/>
            <a:ext cx="4400550" cy="5094288"/>
          </a:xfrm>
          <a:prstGeom prst="rect">
            <a:avLst/>
          </a:prstGeom>
        </p:spPr>
      </p:pic>
      <p:sp>
        <p:nvSpPr>
          <p:cNvPr id="7" name="object 2">
            <a:extLst>
              <a:ext uri="{FF2B5EF4-FFF2-40B4-BE49-F238E27FC236}">
                <a16:creationId xmlns:a16="http://schemas.microsoft.com/office/drawing/2014/main" id="{BCB2D124-4E8B-189A-9F38-CAC5C00C060F}"/>
              </a:ext>
            </a:extLst>
          </p:cNvPr>
          <p:cNvSpPr/>
          <p:nvPr/>
        </p:nvSpPr>
        <p:spPr>
          <a:xfrm>
            <a:off x="0" y="0"/>
            <a:ext cx="12192000"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    </a:t>
            </a:r>
            <a:r>
              <a:rPr lang="en-IN" sz="2800" b="1" dirty="0">
                <a:solidFill>
                  <a:schemeClr val="bg1"/>
                </a:solidFill>
                <a:latin typeface="Times New Roman" panose="02020603050405020304" pitchFamily="18" charset="0"/>
                <a:cs typeface="Times New Roman" panose="02020603050405020304" pitchFamily="18" charset="0"/>
              </a:rPr>
              <a:t>Algorithm:</a:t>
            </a:r>
            <a:endParaRPr lang="en-US" sz="2800" b="1" dirty="0">
              <a:solidFill>
                <a:schemeClr val="bg1"/>
              </a:solidFill>
              <a:latin typeface="Times New Roman" panose="02020603050405020304" pitchFamily="18" charset="0"/>
              <a:cs typeface="Times New Roman" panose="02020603050405020304" pitchFamily="18" charset="0"/>
            </a:endParaRPr>
          </a:p>
          <a:p>
            <a:endParaRPr lang="en-US" sz="1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3614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2867D52-1FCF-46F2-AC5D-B34FFDA0401E}"/>
              </a:ext>
            </a:extLst>
          </p:cNvPr>
          <p:cNvSpPr/>
          <p:nvPr/>
        </p:nvSpPr>
        <p:spPr>
          <a:xfrm>
            <a:off x="0" y="-26576"/>
            <a:ext cx="12192000"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dirty="0"/>
              <a:t>Libraries used :</a:t>
            </a:r>
            <a:endParaRPr sz="3200" dirty="0"/>
          </a:p>
        </p:txBody>
      </p:sp>
      <p:pic>
        <p:nvPicPr>
          <p:cNvPr id="3" name="object 4">
            <a:extLst>
              <a:ext uri="{FF2B5EF4-FFF2-40B4-BE49-F238E27FC236}">
                <a16:creationId xmlns:a16="http://schemas.microsoft.com/office/drawing/2014/main" id="{2E93C69D-F9A6-CAE8-D595-490995E1BA94}"/>
              </a:ext>
            </a:extLst>
          </p:cNvPr>
          <p:cNvPicPr/>
          <p:nvPr/>
        </p:nvPicPr>
        <p:blipFill>
          <a:blip r:embed="rId2" cstate="print"/>
          <a:stretch>
            <a:fillRect/>
          </a:stretch>
        </p:blipFill>
        <p:spPr>
          <a:xfrm>
            <a:off x="11013441" y="-26576"/>
            <a:ext cx="1178559" cy="1259840"/>
          </a:xfrm>
          <a:prstGeom prst="rect">
            <a:avLst/>
          </a:prstGeom>
        </p:spPr>
      </p:pic>
      <p:sp>
        <p:nvSpPr>
          <p:cNvPr id="5" name="TextBox 4">
            <a:extLst>
              <a:ext uri="{FF2B5EF4-FFF2-40B4-BE49-F238E27FC236}">
                <a16:creationId xmlns:a16="http://schemas.microsoft.com/office/drawing/2014/main" id="{45A428A5-F037-D909-F08F-EFAC1CA8E2D6}"/>
              </a:ext>
            </a:extLst>
          </p:cNvPr>
          <p:cNvSpPr txBox="1"/>
          <p:nvPr/>
        </p:nvSpPr>
        <p:spPr>
          <a:xfrm>
            <a:off x="396263" y="-228286"/>
            <a:ext cx="11399473" cy="8808630"/>
          </a:xfrm>
          <a:prstGeom prst="rect">
            <a:avLst/>
          </a:prstGeom>
          <a:noFill/>
        </p:spPr>
        <p:txBody>
          <a:bodyPr wrap="square">
            <a:spAutoFit/>
          </a:bodyPr>
          <a:lstStyle/>
          <a:p>
            <a:pPr algn="just">
              <a:lnSpc>
                <a:spcPct val="150000"/>
              </a:lnSpc>
            </a:pPr>
            <a:endParaRPr lang="en-IN" sz="2400" b="1"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2400" b="1"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2400" b="1"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400" b="1"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Pandas</a:t>
            </a:r>
          </a:p>
          <a:p>
            <a:pPr marL="342900" indent="-342900" algn="just">
              <a:lnSpc>
                <a:spcPct val="150000"/>
              </a:lnSpc>
              <a:buFont typeface="Arial" panose="020B0604020202020204" pitchFamily="34" charset="0"/>
              <a:buChar char="•"/>
            </a:pPr>
            <a:r>
              <a:rPr lang="en-IN" sz="2400" b="1"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Numpy</a:t>
            </a:r>
          </a:p>
          <a:p>
            <a:pPr marL="342900" indent="-342900" algn="just">
              <a:lnSpc>
                <a:spcPct val="150000"/>
              </a:lnSpc>
              <a:buFont typeface="Arial" panose="020B0604020202020204" pitchFamily="34" charset="0"/>
              <a:buChar char="•"/>
            </a:pPr>
            <a:r>
              <a:rPr lang="en-IN" sz="2400" b="1"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Matplot lib</a:t>
            </a:r>
          </a:p>
          <a:p>
            <a:pPr marL="342900" indent="-342900" algn="just">
              <a:lnSpc>
                <a:spcPct val="150000"/>
              </a:lnSpc>
              <a:buFont typeface="Arial" panose="020B0604020202020204" pitchFamily="34" charset="0"/>
              <a:buChar char="•"/>
            </a:pPr>
            <a:r>
              <a:rPr lang="en-IN" sz="2400" b="1"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Keras</a:t>
            </a:r>
          </a:p>
          <a:p>
            <a:pPr marL="342900" indent="-342900" algn="just">
              <a:lnSpc>
                <a:spcPct val="150000"/>
              </a:lnSpc>
              <a:buFont typeface="Arial" panose="020B0604020202020204" pitchFamily="34" charset="0"/>
              <a:buChar char="•"/>
            </a:pPr>
            <a:r>
              <a:rPr lang="en-IN" sz="2400" b="1"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Tensor flow</a:t>
            </a:r>
          </a:p>
          <a:p>
            <a:pPr marL="342900" indent="-342900" algn="just">
              <a:lnSpc>
                <a:spcPct val="150000"/>
              </a:lnSpc>
              <a:buFont typeface="Arial" panose="020B0604020202020204" pitchFamily="34" charset="0"/>
              <a:buChar char="•"/>
            </a:pPr>
            <a:r>
              <a:rPr lang="en-IN" sz="2400" b="1"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Pathlib</a:t>
            </a:r>
          </a:p>
          <a:p>
            <a:pPr marL="342900" indent="-342900" algn="just">
              <a:lnSpc>
                <a:spcPct val="150000"/>
              </a:lnSpc>
              <a:buFont typeface="Arial" panose="020B0604020202020204" pitchFamily="34" charset="0"/>
              <a:buChar char="•"/>
            </a:pPr>
            <a:r>
              <a:rPr lang="en-IN" sz="2400" b="1"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PIL</a:t>
            </a:r>
          </a:p>
          <a:p>
            <a:pPr marL="342900" indent="-342900" algn="just">
              <a:lnSpc>
                <a:spcPct val="150000"/>
              </a:lnSpc>
              <a:buFont typeface="Arial" panose="020B0604020202020204" pitchFamily="34" charset="0"/>
              <a:buChar char="•"/>
            </a:pPr>
            <a:r>
              <a:rPr lang="en-IN" sz="2400" b="1"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Glob</a:t>
            </a:r>
          </a:p>
          <a:p>
            <a:pPr marL="342900" indent="-342900" algn="just">
              <a:lnSpc>
                <a:spcPct val="150000"/>
              </a:lnSpc>
              <a:buFont typeface="Arial" panose="020B0604020202020204" pitchFamily="34" charset="0"/>
              <a:buChar char="•"/>
            </a:pPr>
            <a:endParaRPr lang="en-IN" sz="2400" b="1"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IN" sz="2400" b="1"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IN" sz="2400" b="1"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2400" b="1"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210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2867D52-1FCF-46F2-AC5D-B34FFDA0401E}"/>
              </a:ext>
            </a:extLst>
          </p:cNvPr>
          <p:cNvSpPr/>
          <p:nvPr/>
        </p:nvSpPr>
        <p:spPr>
          <a:xfrm>
            <a:off x="0" y="0"/>
            <a:ext cx="12192000"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    </a:t>
            </a:r>
            <a:r>
              <a:rPr lang="en-IN" sz="2800" b="1" dirty="0">
                <a:solidFill>
                  <a:schemeClr val="bg1"/>
                </a:solidFill>
                <a:latin typeface="Times New Roman" panose="02020603050405020304" pitchFamily="18" charset="0"/>
                <a:cs typeface="Times New Roman" panose="02020603050405020304" pitchFamily="18" charset="0"/>
              </a:rPr>
              <a:t>Methodology</a:t>
            </a:r>
            <a:endParaRPr lang="en-US" sz="2800" b="1" dirty="0">
              <a:solidFill>
                <a:schemeClr val="bg1"/>
              </a:solidFill>
              <a:latin typeface="Times New Roman" panose="02020603050405020304" pitchFamily="18" charset="0"/>
              <a:cs typeface="Times New Roman" panose="02020603050405020304" pitchFamily="18" charset="0"/>
            </a:endParaRPr>
          </a:p>
          <a:p>
            <a:endParaRPr lang="en-US" sz="18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80BDF53-7790-3052-EF26-0D6FD0D64995}"/>
              </a:ext>
            </a:extLst>
          </p:cNvPr>
          <p:cNvSpPr txBox="1"/>
          <p:nvPr/>
        </p:nvSpPr>
        <p:spPr>
          <a:xfrm>
            <a:off x="269517" y="1504074"/>
            <a:ext cx="11399473" cy="5484643"/>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400" b="1"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Dataset</a:t>
            </a:r>
          </a:p>
          <a:p>
            <a:pPr marL="342900" indent="-342900" algn="just">
              <a:lnSpc>
                <a:spcPct val="150000"/>
              </a:lnSpc>
              <a:buFont typeface="Arial" panose="020B0604020202020204" pitchFamily="34" charset="0"/>
              <a:buChar char="•"/>
            </a:pPr>
            <a:r>
              <a:rPr lang="en-IN" sz="2400" b="1"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pre-processing</a:t>
            </a:r>
          </a:p>
          <a:p>
            <a:pPr marL="342900" indent="-342900" algn="just">
              <a:lnSpc>
                <a:spcPct val="150000"/>
              </a:lnSpc>
              <a:buFont typeface="Arial" panose="020B0604020202020204" pitchFamily="34" charset="0"/>
              <a:buChar char="•"/>
            </a:pPr>
            <a:r>
              <a:rPr lang="en-IN" sz="2400" b="1"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Data-augmentation</a:t>
            </a:r>
          </a:p>
          <a:p>
            <a:pPr marL="342900" indent="-342900" algn="just">
              <a:lnSpc>
                <a:spcPct val="150000"/>
              </a:lnSpc>
              <a:buFont typeface="Arial" panose="020B0604020202020204" pitchFamily="34" charset="0"/>
              <a:buChar char="•"/>
            </a:pPr>
            <a:r>
              <a:rPr lang="en-IN" sz="2400" b="1"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System implementation</a:t>
            </a:r>
          </a:p>
          <a:p>
            <a:pPr marL="342900" indent="-342900" algn="just">
              <a:lnSpc>
                <a:spcPct val="150000"/>
              </a:lnSpc>
              <a:buFont typeface="Arial" panose="020B0604020202020204" pitchFamily="34" charset="0"/>
              <a:buChar char="•"/>
            </a:pPr>
            <a:r>
              <a:rPr lang="en-IN" sz="2400" b="1"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Convolution neural network Architecture</a:t>
            </a:r>
          </a:p>
          <a:p>
            <a:pPr marL="342900" indent="-342900" algn="just">
              <a:lnSpc>
                <a:spcPct val="150000"/>
              </a:lnSpc>
              <a:buFont typeface="Arial" panose="020B0604020202020204" pitchFamily="34" charset="0"/>
              <a:buChar char="•"/>
            </a:pPr>
            <a:r>
              <a:rPr lang="en-IN" sz="2400" b="1" kern="1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Non linear activation functions</a:t>
            </a:r>
            <a:endParaRPr lang="en-IN" sz="2400" b="1"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400" b="1" kern="100"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Evalution</a:t>
            </a:r>
            <a:r>
              <a:rPr lang="en-IN" sz="2400" b="1"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matrix</a:t>
            </a:r>
          </a:p>
          <a:p>
            <a:pPr marL="342900" indent="-342900" algn="just">
              <a:lnSpc>
                <a:spcPct val="150000"/>
              </a:lnSpc>
              <a:buFont typeface="Arial" panose="020B0604020202020204" pitchFamily="34" charset="0"/>
              <a:buChar char="•"/>
            </a:pPr>
            <a:endParaRPr lang="en-IN" sz="2400" b="1"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2400" b="1"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A560CFE-A670-8DCD-A75C-BABE97B93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3579" y="53388"/>
            <a:ext cx="976716" cy="1096502"/>
          </a:xfrm>
          <a:prstGeom prst="rect">
            <a:avLst/>
          </a:prstGeom>
        </p:spPr>
      </p:pic>
    </p:spTree>
    <p:extLst>
      <p:ext uri="{BB962C8B-B14F-4D97-AF65-F5344CB8AC3E}">
        <p14:creationId xmlns:p14="http://schemas.microsoft.com/office/powerpoint/2010/main" val="1397921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2867D52-1FCF-46F2-AC5D-B34FFDA0401E}"/>
              </a:ext>
            </a:extLst>
          </p:cNvPr>
          <p:cNvSpPr/>
          <p:nvPr/>
        </p:nvSpPr>
        <p:spPr>
          <a:xfrm>
            <a:off x="0" y="-26576"/>
            <a:ext cx="12192000"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400" dirty="0"/>
          </a:p>
          <a:p>
            <a:r>
              <a:rPr lang="en-IN" sz="2400" dirty="0"/>
              <a:t>Data Augmentation:</a:t>
            </a:r>
          </a:p>
          <a:p>
            <a:endParaRPr sz="2400" dirty="0"/>
          </a:p>
        </p:txBody>
      </p:sp>
      <p:pic>
        <p:nvPicPr>
          <p:cNvPr id="3" name="object 4">
            <a:extLst>
              <a:ext uri="{FF2B5EF4-FFF2-40B4-BE49-F238E27FC236}">
                <a16:creationId xmlns:a16="http://schemas.microsoft.com/office/drawing/2014/main" id="{2E93C69D-F9A6-CAE8-D595-490995E1BA94}"/>
              </a:ext>
            </a:extLst>
          </p:cNvPr>
          <p:cNvPicPr/>
          <p:nvPr/>
        </p:nvPicPr>
        <p:blipFill>
          <a:blip r:embed="rId2" cstate="print"/>
          <a:stretch>
            <a:fillRect/>
          </a:stretch>
        </p:blipFill>
        <p:spPr>
          <a:xfrm>
            <a:off x="11013441" y="-26576"/>
            <a:ext cx="1178559" cy="1259840"/>
          </a:xfrm>
          <a:prstGeom prst="rect">
            <a:avLst/>
          </a:prstGeom>
        </p:spPr>
      </p:pic>
      <p:pic>
        <p:nvPicPr>
          <p:cNvPr id="4" name="Picture 3">
            <a:extLst>
              <a:ext uri="{FF2B5EF4-FFF2-40B4-BE49-F238E27FC236}">
                <a16:creationId xmlns:a16="http://schemas.microsoft.com/office/drawing/2014/main" id="{15879A67-1CD5-F3EE-7482-18B81365D4D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074" y="2359991"/>
            <a:ext cx="5484025" cy="3644742"/>
          </a:xfrm>
          <a:prstGeom prst="rect">
            <a:avLst/>
          </a:prstGeom>
          <a:noFill/>
          <a:ln>
            <a:noFill/>
          </a:ln>
        </p:spPr>
      </p:pic>
      <p:pic>
        <p:nvPicPr>
          <p:cNvPr id="5" name="Picture 4">
            <a:extLst>
              <a:ext uri="{FF2B5EF4-FFF2-40B4-BE49-F238E27FC236}">
                <a16:creationId xmlns:a16="http://schemas.microsoft.com/office/drawing/2014/main" id="{993F3ED9-BABD-6DE3-26F6-AA7426604FC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24232" y="2136297"/>
            <a:ext cx="5546408" cy="4092131"/>
          </a:xfrm>
          <a:prstGeom prst="rect">
            <a:avLst/>
          </a:prstGeom>
          <a:noFill/>
          <a:ln>
            <a:noFill/>
          </a:ln>
        </p:spPr>
      </p:pic>
      <p:sp>
        <p:nvSpPr>
          <p:cNvPr id="8" name="TextBox 7">
            <a:extLst>
              <a:ext uri="{FF2B5EF4-FFF2-40B4-BE49-F238E27FC236}">
                <a16:creationId xmlns:a16="http://schemas.microsoft.com/office/drawing/2014/main" id="{47DBB60A-8C17-567E-1161-5DB76C42CB17}"/>
              </a:ext>
            </a:extLst>
          </p:cNvPr>
          <p:cNvSpPr txBox="1"/>
          <p:nvPr/>
        </p:nvSpPr>
        <p:spPr>
          <a:xfrm>
            <a:off x="477520" y="6228428"/>
            <a:ext cx="10535921" cy="369332"/>
          </a:xfrm>
          <a:prstGeom prst="rect">
            <a:avLst/>
          </a:prstGeom>
          <a:noFill/>
        </p:spPr>
        <p:txBody>
          <a:bodyPr wrap="square" rtlCol="0">
            <a:spAutoFit/>
          </a:bodyPr>
          <a:lstStyle/>
          <a:p>
            <a:r>
              <a:rPr lang="en-IN" dirty="0"/>
              <a:t>Unbalanced classes                                                                                   Balanced classes</a:t>
            </a:r>
          </a:p>
        </p:txBody>
      </p:sp>
    </p:spTree>
    <p:extLst>
      <p:ext uri="{BB962C8B-B14F-4D97-AF65-F5344CB8AC3E}">
        <p14:creationId xmlns:p14="http://schemas.microsoft.com/office/powerpoint/2010/main" val="204405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2867D52-1FCF-46F2-AC5D-B34FFDA0401E}"/>
              </a:ext>
            </a:extLst>
          </p:cNvPr>
          <p:cNvSpPr/>
          <p:nvPr/>
        </p:nvSpPr>
        <p:spPr>
          <a:xfrm>
            <a:off x="0" y="-26576"/>
            <a:ext cx="12192000"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dirty="0"/>
              <a:t>Results</a:t>
            </a:r>
            <a:endParaRPr sz="3600" dirty="0"/>
          </a:p>
        </p:txBody>
      </p:sp>
      <p:pic>
        <p:nvPicPr>
          <p:cNvPr id="3" name="object 4">
            <a:extLst>
              <a:ext uri="{FF2B5EF4-FFF2-40B4-BE49-F238E27FC236}">
                <a16:creationId xmlns:a16="http://schemas.microsoft.com/office/drawing/2014/main" id="{2E93C69D-F9A6-CAE8-D595-490995E1BA94}"/>
              </a:ext>
            </a:extLst>
          </p:cNvPr>
          <p:cNvPicPr/>
          <p:nvPr/>
        </p:nvPicPr>
        <p:blipFill>
          <a:blip r:embed="rId2" cstate="print"/>
          <a:stretch>
            <a:fillRect/>
          </a:stretch>
        </p:blipFill>
        <p:spPr>
          <a:xfrm>
            <a:off x="11013441" y="-26576"/>
            <a:ext cx="1178559" cy="1259840"/>
          </a:xfrm>
          <a:prstGeom prst="rect">
            <a:avLst/>
          </a:prstGeom>
        </p:spPr>
      </p:pic>
      <p:sp>
        <p:nvSpPr>
          <p:cNvPr id="7" name="TextBox 6">
            <a:extLst>
              <a:ext uri="{FF2B5EF4-FFF2-40B4-BE49-F238E27FC236}">
                <a16:creationId xmlns:a16="http://schemas.microsoft.com/office/drawing/2014/main" id="{822D344E-F259-39E7-6B48-D465728CF220}"/>
              </a:ext>
            </a:extLst>
          </p:cNvPr>
          <p:cNvSpPr txBox="1"/>
          <p:nvPr/>
        </p:nvSpPr>
        <p:spPr>
          <a:xfrm>
            <a:off x="297497" y="1351280"/>
            <a:ext cx="5293360" cy="369332"/>
          </a:xfrm>
          <a:prstGeom prst="rect">
            <a:avLst/>
          </a:prstGeom>
          <a:noFill/>
        </p:spPr>
        <p:txBody>
          <a:bodyPr wrap="square" rtlCol="0">
            <a:spAutoFit/>
          </a:bodyPr>
          <a:lstStyle/>
          <a:p>
            <a:r>
              <a:rPr lang="en-IN" dirty="0"/>
              <a:t>Activation function </a:t>
            </a:r>
            <a:r>
              <a:rPr lang="en-IN" dirty="0" err="1"/>
              <a:t>ReLU</a:t>
            </a:r>
            <a:endParaRPr lang="en-IN" dirty="0"/>
          </a:p>
        </p:txBody>
      </p:sp>
      <p:pic>
        <p:nvPicPr>
          <p:cNvPr id="9" name="Picture 8">
            <a:extLst>
              <a:ext uri="{FF2B5EF4-FFF2-40B4-BE49-F238E27FC236}">
                <a16:creationId xmlns:a16="http://schemas.microsoft.com/office/drawing/2014/main" id="{894F857D-D8F3-48F2-E21F-AA29282442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176" y="1838628"/>
            <a:ext cx="4010343" cy="2435044"/>
          </a:xfrm>
          <a:prstGeom prst="rect">
            <a:avLst/>
          </a:prstGeom>
        </p:spPr>
      </p:pic>
      <p:pic>
        <p:nvPicPr>
          <p:cNvPr id="11" name="Picture 10">
            <a:extLst>
              <a:ext uri="{FF2B5EF4-FFF2-40B4-BE49-F238E27FC236}">
                <a16:creationId xmlns:a16="http://schemas.microsoft.com/office/drawing/2014/main" id="{C82EADDE-1934-D6D3-F4B5-BEB04E5281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176" y="4273672"/>
            <a:ext cx="4010343" cy="2435044"/>
          </a:xfrm>
          <a:prstGeom prst="rect">
            <a:avLst/>
          </a:prstGeom>
        </p:spPr>
      </p:pic>
      <p:pic>
        <p:nvPicPr>
          <p:cNvPr id="15" name="Picture 14">
            <a:extLst>
              <a:ext uri="{FF2B5EF4-FFF2-40B4-BE49-F238E27FC236}">
                <a16:creationId xmlns:a16="http://schemas.microsoft.com/office/drawing/2014/main" id="{0ADFD3FB-DA27-63E9-181D-CCFCB6A51E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3544" y="1910080"/>
            <a:ext cx="5203505" cy="2363592"/>
          </a:xfrm>
          <a:prstGeom prst="rect">
            <a:avLst/>
          </a:prstGeom>
        </p:spPr>
      </p:pic>
      <p:sp>
        <p:nvSpPr>
          <p:cNvPr id="17" name="TextBox 16">
            <a:extLst>
              <a:ext uri="{FF2B5EF4-FFF2-40B4-BE49-F238E27FC236}">
                <a16:creationId xmlns:a16="http://schemas.microsoft.com/office/drawing/2014/main" id="{0FC599D5-B930-E3EE-9924-404327E87951}"/>
              </a:ext>
            </a:extLst>
          </p:cNvPr>
          <p:cNvSpPr txBox="1"/>
          <p:nvPr/>
        </p:nvSpPr>
        <p:spPr>
          <a:xfrm>
            <a:off x="6096000" y="1351280"/>
            <a:ext cx="5203505" cy="369332"/>
          </a:xfrm>
          <a:prstGeom prst="rect">
            <a:avLst/>
          </a:prstGeom>
          <a:noFill/>
        </p:spPr>
        <p:txBody>
          <a:bodyPr wrap="square" rtlCol="0">
            <a:spAutoFit/>
          </a:bodyPr>
          <a:lstStyle/>
          <a:p>
            <a:r>
              <a:rPr lang="en-IN" dirty="0"/>
              <a:t>Activation function RELU ( unbalanced )</a:t>
            </a:r>
          </a:p>
        </p:txBody>
      </p:sp>
      <p:pic>
        <p:nvPicPr>
          <p:cNvPr id="18" name="Picture 17">
            <a:extLst>
              <a:ext uri="{FF2B5EF4-FFF2-40B4-BE49-F238E27FC236}">
                <a16:creationId xmlns:a16="http://schemas.microsoft.com/office/drawing/2014/main" id="{7B853EBF-512E-9B23-315D-1ED435C36A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90858" y="4324310"/>
            <a:ext cx="5096192" cy="2249209"/>
          </a:xfrm>
          <a:prstGeom prst="rect">
            <a:avLst/>
          </a:prstGeom>
        </p:spPr>
      </p:pic>
    </p:spTree>
    <p:extLst>
      <p:ext uri="{BB962C8B-B14F-4D97-AF65-F5344CB8AC3E}">
        <p14:creationId xmlns:p14="http://schemas.microsoft.com/office/powerpoint/2010/main" val="428879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3788F7C-DB03-7578-EAE8-B6180C42911A}"/>
              </a:ext>
            </a:extLst>
          </p:cNvPr>
          <p:cNvSpPr/>
          <p:nvPr/>
        </p:nvSpPr>
        <p:spPr>
          <a:xfrm>
            <a:off x="0" y="-26576"/>
            <a:ext cx="12192000"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dirty="0"/>
              <a:t>Results</a:t>
            </a:r>
            <a:endParaRPr sz="3600" dirty="0"/>
          </a:p>
        </p:txBody>
      </p:sp>
      <p:pic>
        <p:nvPicPr>
          <p:cNvPr id="3" name="object 4">
            <a:extLst>
              <a:ext uri="{FF2B5EF4-FFF2-40B4-BE49-F238E27FC236}">
                <a16:creationId xmlns:a16="http://schemas.microsoft.com/office/drawing/2014/main" id="{9F969FE3-FEB7-75A8-C997-A68E3B7DE7C6}"/>
              </a:ext>
            </a:extLst>
          </p:cNvPr>
          <p:cNvPicPr/>
          <p:nvPr/>
        </p:nvPicPr>
        <p:blipFill>
          <a:blip r:embed="rId2" cstate="print"/>
          <a:stretch>
            <a:fillRect/>
          </a:stretch>
        </p:blipFill>
        <p:spPr>
          <a:xfrm>
            <a:off x="11013441" y="-26576"/>
            <a:ext cx="1178559" cy="1259840"/>
          </a:xfrm>
          <a:prstGeom prst="rect">
            <a:avLst/>
          </a:prstGeom>
        </p:spPr>
      </p:pic>
      <p:sp>
        <p:nvSpPr>
          <p:cNvPr id="4" name="TextBox 3">
            <a:extLst>
              <a:ext uri="{FF2B5EF4-FFF2-40B4-BE49-F238E27FC236}">
                <a16:creationId xmlns:a16="http://schemas.microsoft.com/office/drawing/2014/main" id="{3E85116D-811D-3D95-FC27-26155A7BAB49}"/>
              </a:ext>
            </a:extLst>
          </p:cNvPr>
          <p:cNvSpPr txBox="1"/>
          <p:nvPr/>
        </p:nvSpPr>
        <p:spPr>
          <a:xfrm>
            <a:off x="1005842" y="1341953"/>
            <a:ext cx="4521200" cy="369332"/>
          </a:xfrm>
          <a:prstGeom prst="rect">
            <a:avLst/>
          </a:prstGeom>
          <a:noFill/>
        </p:spPr>
        <p:txBody>
          <a:bodyPr wrap="square" rtlCol="0">
            <a:spAutoFit/>
          </a:bodyPr>
          <a:lstStyle/>
          <a:p>
            <a:r>
              <a:rPr lang="en-IN" dirty="0"/>
              <a:t>Activation function clipped RELU</a:t>
            </a:r>
          </a:p>
        </p:txBody>
      </p:sp>
      <p:pic>
        <p:nvPicPr>
          <p:cNvPr id="6" name="Picture 5">
            <a:extLst>
              <a:ext uri="{FF2B5EF4-FFF2-40B4-BE49-F238E27FC236}">
                <a16:creationId xmlns:a16="http://schemas.microsoft.com/office/drawing/2014/main" id="{494BA164-AA32-8386-2542-F7EA9165B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025" y="1959159"/>
            <a:ext cx="3962400" cy="2210237"/>
          </a:xfrm>
          <a:prstGeom prst="rect">
            <a:avLst/>
          </a:prstGeom>
        </p:spPr>
      </p:pic>
      <p:sp>
        <p:nvSpPr>
          <p:cNvPr id="7" name="AutoShape 2">
            <a:extLst>
              <a:ext uri="{FF2B5EF4-FFF2-40B4-BE49-F238E27FC236}">
                <a16:creationId xmlns:a16="http://schemas.microsoft.com/office/drawing/2014/main" id="{7AED03D3-A861-1CF8-D940-A2D37E77ADCF}"/>
              </a:ext>
            </a:extLst>
          </p:cNvPr>
          <p:cNvSpPr>
            <a:spLocks noChangeAspect="1" noChangeArrowheads="1"/>
          </p:cNvSpPr>
          <p:nvPr/>
        </p:nvSpPr>
        <p:spPr bwMode="auto">
          <a:xfrm>
            <a:off x="3657600" y="1524000"/>
            <a:ext cx="4876800" cy="3895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7AB788DE-BA10-ED10-4735-2BE3530B5B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842" y="4460132"/>
            <a:ext cx="3779520" cy="2127213"/>
          </a:xfrm>
          <a:prstGeom prst="rect">
            <a:avLst/>
          </a:prstGeom>
        </p:spPr>
      </p:pic>
      <p:sp>
        <p:nvSpPr>
          <p:cNvPr id="12" name="TextBox 11">
            <a:extLst>
              <a:ext uri="{FF2B5EF4-FFF2-40B4-BE49-F238E27FC236}">
                <a16:creationId xmlns:a16="http://schemas.microsoft.com/office/drawing/2014/main" id="{E558ADCA-35DE-1B89-B08D-A097C8825F1A}"/>
              </a:ext>
            </a:extLst>
          </p:cNvPr>
          <p:cNvSpPr txBox="1"/>
          <p:nvPr/>
        </p:nvSpPr>
        <p:spPr>
          <a:xfrm>
            <a:off x="6060439" y="1408668"/>
            <a:ext cx="4602480" cy="369332"/>
          </a:xfrm>
          <a:prstGeom prst="rect">
            <a:avLst/>
          </a:prstGeom>
          <a:noFill/>
        </p:spPr>
        <p:txBody>
          <a:bodyPr wrap="square" rtlCol="0">
            <a:spAutoFit/>
          </a:bodyPr>
          <a:lstStyle/>
          <a:p>
            <a:r>
              <a:rPr lang="en-IN" dirty="0"/>
              <a:t>Activation function clipped RELU (unbalanced) </a:t>
            </a:r>
          </a:p>
        </p:txBody>
      </p:sp>
      <p:pic>
        <p:nvPicPr>
          <p:cNvPr id="13" name="Picture 12">
            <a:extLst>
              <a:ext uri="{FF2B5EF4-FFF2-40B4-BE49-F238E27FC236}">
                <a16:creationId xmlns:a16="http://schemas.microsoft.com/office/drawing/2014/main" id="{C31CCE4C-6A6A-CE40-81B5-1D18A8EEC8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5486" y="1914536"/>
            <a:ext cx="5203505" cy="2363592"/>
          </a:xfrm>
          <a:prstGeom prst="rect">
            <a:avLst/>
          </a:prstGeom>
        </p:spPr>
      </p:pic>
      <p:pic>
        <p:nvPicPr>
          <p:cNvPr id="15" name="Picture 14">
            <a:extLst>
              <a:ext uri="{FF2B5EF4-FFF2-40B4-BE49-F238E27FC236}">
                <a16:creationId xmlns:a16="http://schemas.microsoft.com/office/drawing/2014/main" id="{30C4B70C-B8AC-7115-2DBB-9A5D5B3E03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39763" y="4414664"/>
            <a:ext cx="5314950" cy="1947862"/>
          </a:xfrm>
          <a:prstGeom prst="rect">
            <a:avLst/>
          </a:prstGeom>
        </p:spPr>
      </p:pic>
    </p:spTree>
    <p:extLst>
      <p:ext uri="{BB962C8B-B14F-4D97-AF65-F5344CB8AC3E}">
        <p14:creationId xmlns:p14="http://schemas.microsoft.com/office/powerpoint/2010/main" val="74872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99C5AED-1196-ECA9-4C8C-9DDA56FA2002}"/>
              </a:ext>
            </a:extLst>
          </p:cNvPr>
          <p:cNvSpPr/>
          <p:nvPr/>
        </p:nvSpPr>
        <p:spPr>
          <a:xfrm>
            <a:off x="0" y="-26576"/>
            <a:ext cx="12192000"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dirty="0"/>
              <a:t>Results</a:t>
            </a:r>
            <a:endParaRPr sz="3600" dirty="0"/>
          </a:p>
        </p:txBody>
      </p:sp>
      <p:pic>
        <p:nvPicPr>
          <p:cNvPr id="3" name="object 4">
            <a:extLst>
              <a:ext uri="{FF2B5EF4-FFF2-40B4-BE49-F238E27FC236}">
                <a16:creationId xmlns:a16="http://schemas.microsoft.com/office/drawing/2014/main" id="{B6D45310-C62C-A437-5721-E5EEDC19BACF}"/>
              </a:ext>
            </a:extLst>
          </p:cNvPr>
          <p:cNvPicPr/>
          <p:nvPr/>
        </p:nvPicPr>
        <p:blipFill>
          <a:blip r:embed="rId2" cstate="print"/>
          <a:stretch>
            <a:fillRect/>
          </a:stretch>
        </p:blipFill>
        <p:spPr>
          <a:xfrm>
            <a:off x="11013441" y="-26576"/>
            <a:ext cx="1178559" cy="1259840"/>
          </a:xfrm>
          <a:prstGeom prst="rect">
            <a:avLst/>
          </a:prstGeom>
        </p:spPr>
      </p:pic>
      <p:sp>
        <p:nvSpPr>
          <p:cNvPr id="4" name="TextBox 3">
            <a:extLst>
              <a:ext uri="{FF2B5EF4-FFF2-40B4-BE49-F238E27FC236}">
                <a16:creationId xmlns:a16="http://schemas.microsoft.com/office/drawing/2014/main" id="{1134555A-0FB1-B9CF-9BD8-41D77A03887E}"/>
              </a:ext>
            </a:extLst>
          </p:cNvPr>
          <p:cNvSpPr txBox="1"/>
          <p:nvPr/>
        </p:nvSpPr>
        <p:spPr>
          <a:xfrm>
            <a:off x="325120" y="1368472"/>
            <a:ext cx="4328160" cy="369332"/>
          </a:xfrm>
          <a:prstGeom prst="rect">
            <a:avLst/>
          </a:prstGeom>
          <a:noFill/>
        </p:spPr>
        <p:txBody>
          <a:bodyPr wrap="square" rtlCol="0">
            <a:spAutoFit/>
          </a:bodyPr>
          <a:lstStyle/>
          <a:p>
            <a:r>
              <a:rPr lang="en-IN" dirty="0"/>
              <a:t>Activation function Hyperbolic Tangent</a:t>
            </a:r>
          </a:p>
        </p:txBody>
      </p:sp>
      <p:pic>
        <p:nvPicPr>
          <p:cNvPr id="6" name="Picture 5">
            <a:extLst>
              <a:ext uri="{FF2B5EF4-FFF2-40B4-BE49-F238E27FC236}">
                <a16:creationId xmlns:a16="http://schemas.microsoft.com/office/drawing/2014/main" id="{37B55818-B9EF-0DC1-39A5-2A3E90C02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81" y="1873013"/>
            <a:ext cx="4409439" cy="2250074"/>
          </a:xfrm>
          <a:prstGeom prst="rect">
            <a:avLst/>
          </a:prstGeom>
        </p:spPr>
      </p:pic>
      <p:pic>
        <p:nvPicPr>
          <p:cNvPr id="8" name="Picture 7">
            <a:extLst>
              <a:ext uri="{FF2B5EF4-FFF2-40B4-BE49-F238E27FC236}">
                <a16:creationId xmlns:a16="http://schemas.microsoft.com/office/drawing/2014/main" id="{2741171F-B223-C27F-34CF-F334C93F4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81" y="4462124"/>
            <a:ext cx="4490720" cy="2112024"/>
          </a:xfrm>
          <a:prstGeom prst="rect">
            <a:avLst/>
          </a:prstGeom>
        </p:spPr>
      </p:pic>
      <p:sp>
        <p:nvSpPr>
          <p:cNvPr id="9" name="TextBox 8">
            <a:extLst>
              <a:ext uri="{FF2B5EF4-FFF2-40B4-BE49-F238E27FC236}">
                <a16:creationId xmlns:a16="http://schemas.microsoft.com/office/drawing/2014/main" id="{6F7D8534-1CEC-6D6C-6F5D-CE5FFBF8FD4E}"/>
              </a:ext>
            </a:extLst>
          </p:cNvPr>
          <p:cNvSpPr txBox="1"/>
          <p:nvPr/>
        </p:nvSpPr>
        <p:spPr>
          <a:xfrm>
            <a:off x="6177280" y="1368472"/>
            <a:ext cx="5252720" cy="369332"/>
          </a:xfrm>
          <a:prstGeom prst="rect">
            <a:avLst/>
          </a:prstGeom>
          <a:noFill/>
        </p:spPr>
        <p:txBody>
          <a:bodyPr wrap="square" rtlCol="0">
            <a:spAutoFit/>
          </a:bodyPr>
          <a:lstStyle/>
          <a:p>
            <a:r>
              <a:rPr lang="en-IN" dirty="0"/>
              <a:t>Activation function Hyperbolic tangent unbalanced</a:t>
            </a:r>
          </a:p>
        </p:txBody>
      </p:sp>
      <p:pic>
        <p:nvPicPr>
          <p:cNvPr id="11" name="Picture 10">
            <a:extLst>
              <a:ext uri="{FF2B5EF4-FFF2-40B4-BE49-F238E27FC236}">
                <a16:creationId xmlns:a16="http://schemas.microsoft.com/office/drawing/2014/main" id="{353B7F8A-CF35-D8C7-AE2B-10FE37659E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2320" y="2004377"/>
            <a:ext cx="4937760" cy="2118710"/>
          </a:xfrm>
          <a:prstGeom prst="rect">
            <a:avLst/>
          </a:prstGeom>
        </p:spPr>
      </p:pic>
      <p:pic>
        <p:nvPicPr>
          <p:cNvPr id="13" name="Picture 12">
            <a:extLst>
              <a:ext uri="{FF2B5EF4-FFF2-40B4-BE49-F238E27FC236}">
                <a16:creationId xmlns:a16="http://schemas.microsoft.com/office/drawing/2014/main" id="{5E55A1F6-A75F-63E4-FC34-5C6BD6421F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4720" y="4462124"/>
            <a:ext cx="4785360" cy="2003393"/>
          </a:xfrm>
          <a:prstGeom prst="rect">
            <a:avLst/>
          </a:prstGeom>
        </p:spPr>
      </p:pic>
    </p:spTree>
    <p:extLst>
      <p:ext uri="{BB962C8B-B14F-4D97-AF65-F5344CB8AC3E}">
        <p14:creationId xmlns:p14="http://schemas.microsoft.com/office/powerpoint/2010/main" val="4028200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238DED6-59F9-5ECE-A117-8611446D3152}"/>
              </a:ext>
            </a:extLst>
          </p:cNvPr>
          <p:cNvSpPr/>
          <p:nvPr/>
        </p:nvSpPr>
        <p:spPr>
          <a:xfrm>
            <a:off x="0" y="-26576"/>
            <a:ext cx="12192000"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dirty="0"/>
              <a:t>Results</a:t>
            </a:r>
            <a:endParaRPr sz="3600" dirty="0"/>
          </a:p>
        </p:txBody>
      </p:sp>
      <p:sp>
        <p:nvSpPr>
          <p:cNvPr id="4" name="TextBox 3">
            <a:extLst>
              <a:ext uri="{FF2B5EF4-FFF2-40B4-BE49-F238E27FC236}">
                <a16:creationId xmlns:a16="http://schemas.microsoft.com/office/drawing/2014/main" id="{80E19BB6-10C7-D20B-FD8A-927ABF99E4E0}"/>
              </a:ext>
            </a:extLst>
          </p:cNvPr>
          <p:cNvSpPr txBox="1"/>
          <p:nvPr/>
        </p:nvSpPr>
        <p:spPr>
          <a:xfrm>
            <a:off x="335280" y="1762926"/>
            <a:ext cx="9418320" cy="369332"/>
          </a:xfrm>
          <a:prstGeom prst="rect">
            <a:avLst/>
          </a:prstGeom>
          <a:noFill/>
        </p:spPr>
        <p:txBody>
          <a:bodyPr wrap="square" rtlCol="0">
            <a:spAutoFit/>
          </a:bodyPr>
          <a:lstStyle/>
          <a:p>
            <a:r>
              <a:rPr lang="en-IN" dirty="0"/>
              <a:t>The table  describes Nonlinear activation functions results of balanced dataset:</a:t>
            </a:r>
          </a:p>
        </p:txBody>
      </p:sp>
      <p:graphicFrame>
        <p:nvGraphicFramePr>
          <p:cNvPr id="5" name="Table 4">
            <a:extLst>
              <a:ext uri="{FF2B5EF4-FFF2-40B4-BE49-F238E27FC236}">
                <a16:creationId xmlns:a16="http://schemas.microsoft.com/office/drawing/2014/main" id="{B31ECB5D-85F5-ECDD-E559-F6AE9B1280DB}"/>
              </a:ext>
            </a:extLst>
          </p:cNvPr>
          <p:cNvGraphicFramePr>
            <a:graphicFrameLocks noGrp="1"/>
          </p:cNvGraphicFramePr>
          <p:nvPr>
            <p:extLst>
              <p:ext uri="{D42A27DB-BD31-4B8C-83A1-F6EECF244321}">
                <p14:modId xmlns:p14="http://schemas.microsoft.com/office/powerpoint/2010/main" val="4068803437"/>
              </p:ext>
            </p:extLst>
          </p:nvPr>
        </p:nvGraphicFramePr>
        <p:xfrm>
          <a:off x="2666364" y="2661920"/>
          <a:ext cx="7087235" cy="3641725"/>
        </p:xfrm>
        <a:graphic>
          <a:graphicData uri="http://schemas.openxmlformats.org/drawingml/2006/table">
            <a:tbl>
              <a:tblPr firstRow="1" firstCol="1" lastRow="1" lastCol="1" bandRow="1" bandCol="1">
                <a:tableStyleId>{5C22544A-7EE6-4342-B048-85BDC9FD1C3A}</a:tableStyleId>
              </a:tblPr>
              <a:tblGrid>
                <a:gridCol w="1667310">
                  <a:extLst>
                    <a:ext uri="{9D8B030D-6E8A-4147-A177-3AD203B41FA5}">
                      <a16:colId xmlns:a16="http://schemas.microsoft.com/office/drawing/2014/main" val="802710282"/>
                    </a:ext>
                  </a:extLst>
                </a:gridCol>
                <a:gridCol w="1470745">
                  <a:extLst>
                    <a:ext uri="{9D8B030D-6E8A-4147-A177-3AD203B41FA5}">
                      <a16:colId xmlns:a16="http://schemas.microsoft.com/office/drawing/2014/main" val="1904863079"/>
                    </a:ext>
                  </a:extLst>
                </a:gridCol>
                <a:gridCol w="1305257">
                  <a:extLst>
                    <a:ext uri="{9D8B030D-6E8A-4147-A177-3AD203B41FA5}">
                      <a16:colId xmlns:a16="http://schemas.microsoft.com/office/drawing/2014/main" val="2772675053"/>
                    </a:ext>
                  </a:extLst>
                </a:gridCol>
                <a:gridCol w="1473076">
                  <a:extLst>
                    <a:ext uri="{9D8B030D-6E8A-4147-A177-3AD203B41FA5}">
                      <a16:colId xmlns:a16="http://schemas.microsoft.com/office/drawing/2014/main" val="2555673946"/>
                    </a:ext>
                  </a:extLst>
                </a:gridCol>
                <a:gridCol w="1170847">
                  <a:extLst>
                    <a:ext uri="{9D8B030D-6E8A-4147-A177-3AD203B41FA5}">
                      <a16:colId xmlns:a16="http://schemas.microsoft.com/office/drawing/2014/main" val="2660173172"/>
                    </a:ext>
                  </a:extLst>
                </a:gridCol>
              </a:tblGrid>
              <a:tr h="636270">
                <a:tc>
                  <a:txBody>
                    <a:bodyPr/>
                    <a:lstStyle/>
                    <a:p>
                      <a:pPr>
                        <a:spcBef>
                          <a:spcPts val="5"/>
                        </a:spcBef>
                      </a:pPr>
                      <a:r>
                        <a:rPr lang="en-US" sz="1350">
                          <a:solidFill>
                            <a:schemeClr val="tx1"/>
                          </a:solidFill>
                          <a:effectLst/>
                        </a:rPr>
                        <a:t> </a:t>
                      </a:r>
                      <a:endParaRPr lang="en-IN" sz="1100">
                        <a:solidFill>
                          <a:schemeClr val="tx1"/>
                        </a:solidFill>
                        <a:effectLst/>
                      </a:endParaRPr>
                    </a:p>
                    <a:p>
                      <a:pPr marL="448945"/>
                      <a:r>
                        <a:rPr lang="en-US" sz="1350">
                          <a:solidFill>
                            <a:schemeClr val="tx1"/>
                          </a:solidFill>
                          <a:effectLst/>
                        </a:rPr>
                        <a:t>activation</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5"/>
                        </a:spcBef>
                      </a:pPr>
                      <a:r>
                        <a:rPr lang="en-US" sz="1350">
                          <a:solidFill>
                            <a:schemeClr val="tx1"/>
                          </a:solidFill>
                          <a:effectLst/>
                        </a:rPr>
                        <a:t> </a:t>
                      </a:r>
                      <a:endParaRPr lang="en-IN" sz="1100">
                        <a:solidFill>
                          <a:schemeClr val="tx1"/>
                        </a:solidFill>
                        <a:effectLst/>
                      </a:endParaRPr>
                    </a:p>
                    <a:p>
                      <a:pPr marL="448945" marR="76835">
                        <a:spcAft>
                          <a:spcPts val="0"/>
                        </a:spcAft>
                      </a:pPr>
                      <a:r>
                        <a:rPr lang="en-US" sz="1350">
                          <a:solidFill>
                            <a:schemeClr val="tx1"/>
                          </a:solidFill>
                          <a:effectLst/>
                        </a:rPr>
                        <a:t>Model</a:t>
                      </a:r>
                      <a:r>
                        <a:rPr lang="en-US" sz="1350" spc="5">
                          <a:solidFill>
                            <a:schemeClr val="tx1"/>
                          </a:solidFill>
                          <a:effectLst/>
                        </a:rPr>
                        <a:t> </a:t>
                      </a:r>
                      <a:r>
                        <a:rPr lang="en-US" sz="1350">
                          <a:solidFill>
                            <a:schemeClr val="tx1"/>
                          </a:solidFill>
                          <a:effectLst/>
                        </a:rPr>
                        <a:t>accuracy</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5"/>
                        </a:spcBef>
                      </a:pPr>
                      <a:r>
                        <a:rPr lang="en-US" sz="1350">
                          <a:solidFill>
                            <a:schemeClr val="tx1"/>
                          </a:solidFill>
                          <a:effectLst/>
                        </a:rPr>
                        <a:t> </a:t>
                      </a:r>
                      <a:endParaRPr lang="en-IN" sz="1100">
                        <a:solidFill>
                          <a:schemeClr val="tx1"/>
                        </a:solidFill>
                        <a:effectLst/>
                      </a:endParaRPr>
                    </a:p>
                    <a:p>
                      <a:pPr marL="451485" marR="129540">
                        <a:spcAft>
                          <a:spcPts val="0"/>
                        </a:spcAft>
                      </a:pPr>
                      <a:r>
                        <a:rPr lang="en-US" sz="1350">
                          <a:solidFill>
                            <a:schemeClr val="tx1"/>
                          </a:solidFill>
                          <a:effectLst/>
                        </a:rPr>
                        <a:t>Model</a:t>
                      </a:r>
                      <a:r>
                        <a:rPr lang="en-US" sz="1350" spc="-325">
                          <a:solidFill>
                            <a:schemeClr val="tx1"/>
                          </a:solidFill>
                          <a:effectLst/>
                        </a:rPr>
                        <a:t> </a:t>
                      </a:r>
                      <a:r>
                        <a:rPr lang="en-US" sz="1350">
                          <a:solidFill>
                            <a:schemeClr val="tx1"/>
                          </a:solidFill>
                          <a:effectLst/>
                        </a:rPr>
                        <a:t>loss</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5"/>
                        </a:spcBef>
                      </a:pPr>
                      <a:r>
                        <a:rPr lang="en-US" sz="1350">
                          <a:solidFill>
                            <a:schemeClr val="tx1"/>
                          </a:solidFill>
                          <a:effectLst/>
                        </a:rPr>
                        <a:t> </a:t>
                      </a:r>
                      <a:endParaRPr lang="en-IN" sz="1100">
                        <a:solidFill>
                          <a:schemeClr val="tx1"/>
                        </a:solidFill>
                        <a:effectLst/>
                      </a:endParaRPr>
                    </a:p>
                    <a:p>
                      <a:pPr marL="451485" marR="76200">
                        <a:spcAft>
                          <a:spcPts val="0"/>
                        </a:spcAft>
                      </a:pPr>
                      <a:r>
                        <a:rPr lang="en-US" sz="1350">
                          <a:solidFill>
                            <a:schemeClr val="tx1"/>
                          </a:solidFill>
                          <a:effectLst/>
                        </a:rPr>
                        <a:t>Val-</a:t>
                      </a:r>
                      <a:r>
                        <a:rPr lang="en-US" sz="1350" spc="5">
                          <a:solidFill>
                            <a:schemeClr val="tx1"/>
                          </a:solidFill>
                          <a:effectLst/>
                        </a:rPr>
                        <a:t> </a:t>
                      </a:r>
                      <a:r>
                        <a:rPr lang="en-US" sz="1350">
                          <a:solidFill>
                            <a:schemeClr val="tx1"/>
                          </a:solidFill>
                          <a:effectLst/>
                        </a:rPr>
                        <a:t>accuracy</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5"/>
                        </a:spcBef>
                      </a:pPr>
                      <a:r>
                        <a:rPr lang="en-US" sz="1350">
                          <a:solidFill>
                            <a:schemeClr val="tx1"/>
                          </a:solidFill>
                          <a:effectLst/>
                        </a:rPr>
                        <a:t> </a:t>
                      </a:r>
                      <a:endParaRPr lang="en-IN" sz="1100">
                        <a:solidFill>
                          <a:schemeClr val="tx1"/>
                        </a:solidFill>
                        <a:effectLst/>
                      </a:endParaRPr>
                    </a:p>
                    <a:p>
                      <a:pPr marL="451485" marR="172085">
                        <a:spcAft>
                          <a:spcPts val="0"/>
                        </a:spcAft>
                      </a:pPr>
                      <a:r>
                        <a:rPr lang="en-US" sz="1350">
                          <a:solidFill>
                            <a:schemeClr val="tx1"/>
                          </a:solidFill>
                          <a:effectLst/>
                        </a:rPr>
                        <a:t>Val-</a:t>
                      </a:r>
                      <a:r>
                        <a:rPr lang="en-US" sz="1350" spc="-325">
                          <a:solidFill>
                            <a:schemeClr val="tx1"/>
                          </a:solidFill>
                          <a:effectLst/>
                        </a:rPr>
                        <a:t> </a:t>
                      </a:r>
                      <a:r>
                        <a:rPr lang="en-US" sz="1350">
                          <a:solidFill>
                            <a:schemeClr val="tx1"/>
                          </a:solidFill>
                          <a:effectLst/>
                        </a:rPr>
                        <a:t>loss</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69215751"/>
                  </a:ext>
                </a:extLst>
              </a:tr>
              <a:tr h="440055">
                <a:tc>
                  <a:txBody>
                    <a:bodyPr/>
                    <a:lstStyle/>
                    <a:p>
                      <a:pPr>
                        <a:spcBef>
                          <a:spcPts val="5"/>
                        </a:spcBef>
                      </a:pPr>
                      <a:r>
                        <a:rPr lang="en-US" sz="1350">
                          <a:solidFill>
                            <a:schemeClr val="tx1"/>
                          </a:solidFill>
                          <a:effectLst/>
                        </a:rPr>
                        <a:t> </a:t>
                      </a:r>
                      <a:endParaRPr lang="en-IN" sz="1100">
                        <a:solidFill>
                          <a:schemeClr val="tx1"/>
                        </a:solidFill>
                        <a:effectLst/>
                      </a:endParaRPr>
                    </a:p>
                    <a:p>
                      <a:pPr marL="448945"/>
                      <a:r>
                        <a:rPr lang="en-US" sz="1350">
                          <a:solidFill>
                            <a:schemeClr val="tx1"/>
                          </a:solidFill>
                          <a:effectLst/>
                        </a:rPr>
                        <a:t>ReLU</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50">
                          <a:solidFill>
                            <a:schemeClr val="tx1"/>
                          </a:solidFill>
                          <a:effectLst/>
                        </a:rPr>
                        <a:t> </a:t>
                      </a:r>
                      <a:endParaRPr lang="en-IN" sz="1100">
                        <a:solidFill>
                          <a:schemeClr val="tx1"/>
                        </a:solidFill>
                        <a:effectLst/>
                      </a:endParaRPr>
                    </a:p>
                    <a:p>
                      <a:pPr marL="448945"/>
                      <a:r>
                        <a:rPr lang="en-US" sz="1200">
                          <a:solidFill>
                            <a:schemeClr val="tx1"/>
                          </a:solidFill>
                          <a:effectLst/>
                        </a:rPr>
                        <a:t>97.35</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50">
                          <a:solidFill>
                            <a:schemeClr val="tx1"/>
                          </a:solidFill>
                          <a:effectLst/>
                        </a:rPr>
                        <a:t> </a:t>
                      </a:r>
                      <a:endParaRPr lang="en-IN" sz="1100">
                        <a:solidFill>
                          <a:schemeClr val="tx1"/>
                        </a:solidFill>
                        <a:effectLst/>
                      </a:endParaRPr>
                    </a:p>
                    <a:p>
                      <a:pPr marL="451485"/>
                      <a:r>
                        <a:rPr lang="en-US" sz="1200">
                          <a:solidFill>
                            <a:schemeClr val="tx1"/>
                          </a:solidFill>
                          <a:effectLst/>
                        </a:rPr>
                        <a:t>2.07</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50">
                          <a:solidFill>
                            <a:schemeClr val="tx1"/>
                          </a:solidFill>
                          <a:effectLst/>
                        </a:rPr>
                        <a:t> </a:t>
                      </a:r>
                      <a:endParaRPr lang="en-IN" sz="1100">
                        <a:solidFill>
                          <a:schemeClr val="tx1"/>
                        </a:solidFill>
                        <a:effectLst/>
                      </a:endParaRPr>
                    </a:p>
                    <a:p>
                      <a:pPr marL="451485"/>
                      <a:r>
                        <a:rPr lang="en-US" sz="1200">
                          <a:solidFill>
                            <a:schemeClr val="tx1"/>
                          </a:solidFill>
                          <a:effectLst/>
                        </a:rPr>
                        <a:t>96.62</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50">
                          <a:solidFill>
                            <a:schemeClr val="tx1"/>
                          </a:solidFill>
                          <a:effectLst/>
                        </a:rPr>
                        <a:t> </a:t>
                      </a:r>
                      <a:endParaRPr lang="en-IN" sz="1100">
                        <a:solidFill>
                          <a:schemeClr val="tx1"/>
                        </a:solidFill>
                        <a:effectLst/>
                      </a:endParaRPr>
                    </a:p>
                    <a:p>
                      <a:pPr marL="451485"/>
                      <a:r>
                        <a:rPr lang="en-US" sz="1200">
                          <a:solidFill>
                            <a:schemeClr val="tx1"/>
                          </a:solidFill>
                          <a:effectLst/>
                        </a:rPr>
                        <a:t>6.87</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76649839"/>
                  </a:ext>
                </a:extLst>
              </a:tr>
              <a:tr h="636905">
                <a:tc>
                  <a:txBody>
                    <a:bodyPr/>
                    <a:lstStyle/>
                    <a:p>
                      <a:pPr>
                        <a:spcBef>
                          <a:spcPts val="5"/>
                        </a:spcBef>
                      </a:pPr>
                      <a:r>
                        <a:rPr lang="en-US" sz="1350">
                          <a:solidFill>
                            <a:schemeClr val="tx1"/>
                          </a:solidFill>
                          <a:effectLst/>
                        </a:rPr>
                        <a:t> </a:t>
                      </a:r>
                      <a:endParaRPr lang="en-IN" sz="1100">
                        <a:solidFill>
                          <a:schemeClr val="tx1"/>
                        </a:solidFill>
                        <a:effectLst/>
                      </a:endParaRPr>
                    </a:p>
                    <a:p>
                      <a:pPr marL="448945" marR="313055">
                        <a:spcAft>
                          <a:spcPts val="0"/>
                        </a:spcAft>
                      </a:pPr>
                      <a:r>
                        <a:rPr lang="en-US" sz="1350">
                          <a:solidFill>
                            <a:schemeClr val="tx1"/>
                          </a:solidFill>
                          <a:effectLst/>
                        </a:rPr>
                        <a:t>Clipped</a:t>
                      </a:r>
                      <a:r>
                        <a:rPr lang="en-US" sz="1350" spc="-325">
                          <a:solidFill>
                            <a:schemeClr val="tx1"/>
                          </a:solidFill>
                          <a:effectLst/>
                        </a:rPr>
                        <a:t> </a:t>
                      </a:r>
                      <a:r>
                        <a:rPr lang="en-US" sz="1350">
                          <a:solidFill>
                            <a:schemeClr val="tx1"/>
                          </a:solidFill>
                          <a:effectLst/>
                        </a:rPr>
                        <a:t>ReLU</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45"/>
                        </a:spcBef>
                      </a:pPr>
                      <a:r>
                        <a:rPr lang="en-US" sz="1300">
                          <a:solidFill>
                            <a:schemeClr val="tx1"/>
                          </a:solidFill>
                          <a:effectLst/>
                        </a:rPr>
                        <a:t> </a:t>
                      </a:r>
                      <a:endParaRPr lang="en-IN" sz="1100">
                        <a:solidFill>
                          <a:schemeClr val="tx1"/>
                        </a:solidFill>
                        <a:effectLst/>
                      </a:endParaRPr>
                    </a:p>
                    <a:p>
                      <a:pPr marL="448945">
                        <a:spcBef>
                          <a:spcPts val="5"/>
                        </a:spcBef>
                        <a:spcAft>
                          <a:spcPts val="0"/>
                        </a:spcAft>
                      </a:pPr>
                      <a:r>
                        <a:rPr lang="en-US" sz="1200">
                          <a:solidFill>
                            <a:schemeClr val="tx1"/>
                          </a:solidFill>
                          <a:effectLst/>
                        </a:rPr>
                        <a:t>96.69</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45"/>
                        </a:spcBef>
                      </a:pPr>
                      <a:r>
                        <a:rPr lang="en-US" sz="1300">
                          <a:solidFill>
                            <a:schemeClr val="tx1"/>
                          </a:solidFill>
                          <a:effectLst/>
                        </a:rPr>
                        <a:t> </a:t>
                      </a:r>
                      <a:endParaRPr lang="en-IN" sz="1100">
                        <a:solidFill>
                          <a:schemeClr val="tx1"/>
                        </a:solidFill>
                        <a:effectLst/>
                      </a:endParaRPr>
                    </a:p>
                    <a:p>
                      <a:pPr marL="451485">
                        <a:spcBef>
                          <a:spcPts val="5"/>
                        </a:spcBef>
                        <a:spcAft>
                          <a:spcPts val="0"/>
                        </a:spcAft>
                      </a:pPr>
                      <a:r>
                        <a:rPr lang="en-US" sz="1200">
                          <a:solidFill>
                            <a:schemeClr val="tx1"/>
                          </a:solidFill>
                          <a:effectLst/>
                        </a:rPr>
                        <a:t>4.29</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45"/>
                        </a:spcBef>
                      </a:pPr>
                      <a:r>
                        <a:rPr lang="en-US" sz="1300">
                          <a:solidFill>
                            <a:schemeClr val="tx1"/>
                          </a:solidFill>
                          <a:effectLst/>
                        </a:rPr>
                        <a:t> </a:t>
                      </a:r>
                      <a:endParaRPr lang="en-IN" sz="1100">
                        <a:solidFill>
                          <a:schemeClr val="tx1"/>
                        </a:solidFill>
                        <a:effectLst/>
                      </a:endParaRPr>
                    </a:p>
                    <a:p>
                      <a:pPr marL="451485">
                        <a:spcBef>
                          <a:spcPts val="5"/>
                        </a:spcBef>
                        <a:spcAft>
                          <a:spcPts val="0"/>
                        </a:spcAft>
                      </a:pPr>
                      <a:r>
                        <a:rPr lang="en-US" sz="1200">
                          <a:solidFill>
                            <a:schemeClr val="tx1"/>
                          </a:solidFill>
                          <a:effectLst/>
                        </a:rPr>
                        <a:t>95.84</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45"/>
                        </a:spcBef>
                      </a:pPr>
                      <a:r>
                        <a:rPr lang="en-US" sz="1300">
                          <a:solidFill>
                            <a:schemeClr val="tx1"/>
                          </a:solidFill>
                          <a:effectLst/>
                        </a:rPr>
                        <a:t> </a:t>
                      </a:r>
                      <a:endParaRPr lang="en-IN" sz="1100">
                        <a:solidFill>
                          <a:schemeClr val="tx1"/>
                        </a:solidFill>
                        <a:effectLst/>
                      </a:endParaRPr>
                    </a:p>
                    <a:p>
                      <a:pPr marL="451485">
                        <a:spcBef>
                          <a:spcPts val="5"/>
                        </a:spcBef>
                        <a:spcAft>
                          <a:spcPts val="0"/>
                        </a:spcAft>
                      </a:pPr>
                      <a:r>
                        <a:rPr lang="en-US" sz="1200">
                          <a:solidFill>
                            <a:schemeClr val="tx1"/>
                          </a:solidFill>
                          <a:effectLst/>
                        </a:rPr>
                        <a:t>12.9</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2289196"/>
                  </a:ext>
                </a:extLst>
              </a:tr>
              <a:tr h="851535">
                <a:tc>
                  <a:txBody>
                    <a:bodyPr/>
                    <a:lstStyle/>
                    <a:p>
                      <a:pPr>
                        <a:spcBef>
                          <a:spcPts val="5"/>
                        </a:spcBef>
                      </a:pPr>
                      <a:r>
                        <a:rPr lang="en-US" sz="1350">
                          <a:solidFill>
                            <a:schemeClr val="tx1"/>
                          </a:solidFill>
                          <a:effectLst/>
                        </a:rPr>
                        <a:t> </a:t>
                      </a:r>
                      <a:endParaRPr lang="en-IN" sz="1100">
                        <a:solidFill>
                          <a:schemeClr val="tx1"/>
                        </a:solidFill>
                        <a:effectLst/>
                      </a:endParaRPr>
                    </a:p>
                    <a:p>
                      <a:pPr marL="448945" marR="75565">
                        <a:spcAft>
                          <a:spcPts val="0"/>
                        </a:spcAft>
                      </a:pPr>
                      <a:r>
                        <a:rPr lang="en-US" sz="1350">
                          <a:solidFill>
                            <a:schemeClr val="tx1"/>
                          </a:solidFill>
                          <a:effectLst/>
                        </a:rPr>
                        <a:t>Hyperbolic</a:t>
                      </a:r>
                      <a:r>
                        <a:rPr lang="en-US" sz="1350" spc="-325">
                          <a:solidFill>
                            <a:schemeClr val="tx1"/>
                          </a:solidFill>
                          <a:effectLst/>
                        </a:rPr>
                        <a:t> </a:t>
                      </a:r>
                      <a:r>
                        <a:rPr lang="en-US" sz="1350">
                          <a:solidFill>
                            <a:schemeClr val="tx1"/>
                          </a:solidFill>
                          <a:effectLst/>
                        </a:rPr>
                        <a:t>tangent</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45"/>
                        </a:spcBef>
                      </a:pPr>
                      <a:r>
                        <a:rPr lang="en-US" sz="1300">
                          <a:solidFill>
                            <a:schemeClr val="tx1"/>
                          </a:solidFill>
                          <a:effectLst/>
                        </a:rPr>
                        <a:t> </a:t>
                      </a:r>
                      <a:endParaRPr lang="en-IN" sz="1100">
                        <a:solidFill>
                          <a:schemeClr val="tx1"/>
                        </a:solidFill>
                        <a:effectLst/>
                      </a:endParaRPr>
                    </a:p>
                    <a:p>
                      <a:pPr marL="448945"/>
                      <a:r>
                        <a:rPr lang="en-US" sz="1200">
                          <a:solidFill>
                            <a:schemeClr val="tx1"/>
                          </a:solidFill>
                          <a:effectLst/>
                        </a:rPr>
                        <a:t>95.06</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45"/>
                        </a:spcBef>
                      </a:pPr>
                      <a:r>
                        <a:rPr lang="en-US" sz="1300">
                          <a:solidFill>
                            <a:schemeClr val="tx1"/>
                          </a:solidFill>
                          <a:effectLst/>
                        </a:rPr>
                        <a:t> </a:t>
                      </a:r>
                      <a:endParaRPr lang="en-IN" sz="1100">
                        <a:solidFill>
                          <a:schemeClr val="tx1"/>
                        </a:solidFill>
                        <a:effectLst/>
                      </a:endParaRPr>
                    </a:p>
                    <a:p>
                      <a:pPr marL="451485"/>
                      <a:r>
                        <a:rPr lang="en-US" sz="1200">
                          <a:solidFill>
                            <a:schemeClr val="tx1"/>
                          </a:solidFill>
                          <a:effectLst/>
                        </a:rPr>
                        <a:t>9.1</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45"/>
                        </a:spcBef>
                      </a:pPr>
                      <a:r>
                        <a:rPr lang="en-US" sz="1300">
                          <a:solidFill>
                            <a:schemeClr val="tx1"/>
                          </a:solidFill>
                          <a:effectLst/>
                        </a:rPr>
                        <a:t> </a:t>
                      </a:r>
                      <a:endParaRPr lang="en-IN" sz="1100">
                        <a:solidFill>
                          <a:schemeClr val="tx1"/>
                        </a:solidFill>
                        <a:effectLst/>
                      </a:endParaRPr>
                    </a:p>
                    <a:p>
                      <a:pPr marL="451485"/>
                      <a:r>
                        <a:rPr lang="en-US" sz="1200">
                          <a:solidFill>
                            <a:schemeClr val="tx1"/>
                          </a:solidFill>
                          <a:effectLst/>
                        </a:rPr>
                        <a:t>86.27</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45"/>
                        </a:spcBef>
                      </a:pPr>
                      <a:r>
                        <a:rPr lang="en-US" sz="1300" dirty="0">
                          <a:solidFill>
                            <a:schemeClr val="tx1"/>
                          </a:solidFill>
                          <a:effectLst/>
                        </a:rPr>
                        <a:t> </a:t>
                      </a:r>
                      <a:endParaRPr lang="en-IN" sz="1100" dirty="0">
                        <a:solidFill>
                          <a:schemeClr val="tx1"/>
                        </a:solidFill>
                        <a:effectLst/>
                      </a:endParaRPr>
                    </a:p>
                    <a:p>
                      <a:pPr marL="451485"/>
                      <a:r>
                        <a:rPr lang="en-US" sz="1200" dirty="0">
                          <a:solidFill>
                            <a:schemeClr val="tx1"/>
                          </a:solidFill>
                          <a:effectLst/>
                        </a:rPr>
                        <a:t>3.0</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656800"/>
                  </a:ext>
                </a:extLst>
              </a:tr>
              <a:tr h="638175">
                <a:tc>
                  <a:txBody>
                    <a:bodyPr/>
                    <a:lstStyle/>
                    <a:p>
                      <a:pPr>
                        <a:spcBef>
                          <a:spcPts val="5"/>
                        </a:spcBef>
                      </a:pPr>
                      <a:r>
                        <a:rPr lang="en-US" sz="1350">
                          <a:solidFill>
                            <a:schemeClr val="tx1"/>
                          </a:solidFill>
                          <a:effectLst/>
                        </a:rPr>
                        <a:t> </a:t>
                      </a:r>
                      <a:endParaRPr lang="en-IN" sz="1100">
                        <a:solidFill>
                          <a:schemeClr val="tx1"/>
                        </a:solidFill>
                        <a:effectLst/>
                      </a:endParaRPr>
                    </a:p>
                    <a:p>
                      <a:pPr marL="448945" marR="436880">
                        <a:spcAft>
                          <a:spcPts val="0"/>
                        </a:spcAft>
                      </a:pPr>
                      <a:r>
                        <a:rPr lang="en-US" sz="1350">
                          <a:solidFill>
                            <a:schemeClr val="tx1"/>
                          </a:solidFill>
                          <a:effectLst/>
                        </a:rPr>
                        <a:t>Leaky</a:t>
                      </a:r>
                      <a:r>
                        <a:rPr lang="en-US" sz="1350" spc="-325">
                          <a:solidFill>
                            <a:schemeClr val="tx1"/>
                          </a:solidFill>
                          <a:effectLst/>
                        </a:rPr>
                        <a:t> </a:t>
                      </a:r>
                      <a:r>
                        <a:rPr lang="en-US" sz="1350">
                          <a:solidFill>
                            <a:schemeClr val="tx1"/>
                          </a:solidFill>
                          <a:effectLst/>
                        </a:rPr>
                        <a:t>ReLU</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50">
                          <a:solidFill>
                            <a:schemeClr val="tx1"/>
                          </a:solidFill>
                          <a:effectLst/>
                        </a:rPr>
                        <a:t> </a:t>
                      </a:r>
                      <a:endParaRPr lang="en-IN" sz="1100">
                        <a:solidFill>
                          <a:schemeClr val="tx1"/>
                        </a:solidFill>
                        <a:effectLst/>
                      </a:endParaRPr>
                    </a:p>
                    <a:p>
                      <a:pPr marL="448945"/>
                      <a:r>
                        <a:rPr lang="en-US" sz="1200">
                          <a:solidFill>
                            <a:schemeClr val="tx1"/>
                          </a:solidFill>
                          <a:effectLst/>
                        </a:rPr>
                        <a:t>98.2</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50">
                          <a:solidFill>
                            <a:schemeClr val="tx1"/>
                          </a:solidFill>
                          <a:effectLst/>
                        </a:rPr>
                        <a:t> </a:t>
                      </a:r>
                      <a:endParaRPr lang="en-IN" sz="1100">
                        <a:solidFill>
                          <a:schemeClr val="tx1"/>
                        </a:solidFill>
                        <a:effectLst/>
                      </a:endParaRPr>
                    </a:p>
                    <a:p>
                      <a:pPr marL="451485"/>
                      <a:r>
                        <a:rPr lang="en-US" sz="1200">
                          <a:solidFill>
                            <a:schemeClr val="tx1"/>
                          </a:solidFill>
                          <a:effectLst/>
                        </a:rPr>
                        <a:t>2.5</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50">
                          <a:solidFill>
                            <a:schemeClr val="tx1"/>
                          </a:solidFill>
                          <a:effectLst/>
                        </a:rPr>
                        <a:t> </a:t>
                      </a:r>
                      <a:endParaRPr lang="en-IN" sz="1100">
                        <a:solidFill>
                          <a:schemeClr val="tx1"/>
                        </a:solidFill>
                        <a:effectLst/>
                      </a:endParaRPr>
                    </a:p>
                    <a:p>
                      <a:pPr marL="451485"/>
                      <a:r>
                        <a:rPr lang="en-US" sz="1200">
                          <a:solidFill>
                            <a:schemeClr val="tx1"/>
                          </a:solidFill>
                          <a:effectLst/>
                        </a:rPr>
                        <a:t>98.0</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50">
                          <a:solidFill>
                            <a:schemeClr val="tx1"/>
                          </a:solidFill>
                          <a:effectLst/>
                        </a:rPr>
                        <a:t> </a:t>
                      </a:r>
                      <a:endParaRPr lang="en-IN" sz="1100">
                        <a:solidFill>
                          <a:schemeClr val="tx1"/>
                        </a:solidFill>
                        <a:effectLst/>
                      </a:endParaRPr>
                    </a:p>
                    <a:p>
                      <a:pPr marL="451485"/>
                      <a:r>
                        <a:rPr lang="en-US" sz="1200">
                          <a:solidFill>
                            <a:schemeClr val="tx1"/>
                          </a:solidFill>
                          <a:effectLst/>
                        </a:rPr>
                        <a:t>1.8</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53830280"/>
                  </a:ext>
                </a:extLst>
              </a:tr>
              <a:tr h="438785">
                <a:tc>
                  <a:txBody>
                    <a:bodyPr/>
                    <a:lstStyle/>
                    <a:p>
                      <a:pPr>
                        <a:spcBef>
                          <a:spcPts val="50"/>
                        </a:spcBef>
                      </a:pPr>
                      <a:r>
                        <a:rPr lang="en-US" sz="1300">
                          <a:solidFill>
                            <a:schemeClr val="tx1"/>
                          </a:solidFill>
                          <a:effectLst/>
                        </a:rPr>
                        <a:t> </a:t>
                      </a:r>
                      <a:endParaRPr lang="en-IN" sz="1100">
                        <a:solidFill>
                          <a:schemeClr val="tx1"/>
                        </a:solidFill>
                        <a:effectLst/>
                      </a:endParaRPr>
                    </a:p>
                    <a:p>
                      <a:pPr marL="448945">
                        <a:spcBef>
                          <a:spcPts val="5"/>
                        </a:spcBef>
                        <a:spcAft>
                          <a:spcPts val="0"/>
                        </a:spcAft>
                      </a:pPr>
                      <a:r>
                        <a:rPr lang="en-US" sz="1350">
                          <a:solidFill>
                            <a:schemeClr val="tx1"/>
                          </a:solidFill>
                          <a:effectLst/>
                        </a:rPr>
                        <a:t>ELU</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50"/>
                        </a:spcBef>
                      </a:pPr>
                      <a:r>
                        <a:rPr lang="en-US" sz="1300">
                          <a:solidFill>
                            <a:schemeClr val="tx1"/>
                          </a:solidFill>
                          <a:effectLst/>
                        </a:rPr>
                        <a:t> </a:t>
                      </a:r>
                      <a:endParaRPr lang="en-IN" sz="1100">
                        <a:solidFill>
                          <a:schemeClr val="tx1"/>
                        </a:solidFill>
                        <a:effectLst/>
                      </a:endParaRPr>
                    </a:p>
                    <a:p>
                      <a:pPr marL="448945"/>
                      <a:r>
                        <a:rPr lang="en-US" sz="1200">
                          <a:solidFill>
                            <a:schemeClr val="tx1"/>
                          </a:solidFill>
                          <a:effectLst/>
                        </a:rPr>
                        <a:t>97.5</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50"/>
                        </a:spcBef>
                      </a:pPr>
                      <a:r>
                        <a:rPr lang="en-US" sz="1300">
                          <a:solidFill>
                            <a:schemeClr val="tx1"/>
                          </a:solidFill>
                          <a:effectLst/>
                        </a:rPr>
                        <a:t> </a:t>
                      </a:r>
                      <a:endParaRPr lang="en-IN" sz="1100">
                        <a:solidFill>
                          <a:schemeClr val="tx1"/>
                        </a:solidFill>
                        <a:effectLst/>
                      </a:endParaRPr>
                    </a:p>
                    <a:p>
                      <a:pPr marL="451485"/>
                      <a:r>
                        <a:rPr lang="en-US" sz="1200">
                          <a:solidFill>
                            <a:schemeClr val="tx1"/>
                          </a:solidFill>
                          <a:effectLst/>
                        </a:rPr>
                        <a:t>1.2</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50"/>
                        </a:spcBef>
                      </a:pPr>
                      <a:r>
                        <a:rPr lang="en-US" sz="1300">
                          <a:solidFill>
                            <a:schemeClr val="tx1"/>
                          </a:solidFill>
                          <a:effectLst/>
                        </a:rPr>
                        <a:t> </a:t>
                      </a:r>
                      <a:endParaRPr lang="en-IN" sz="1100">
                        <a:solidFill>
                          <a:schemeClr val="tx1"/>
                        </a:solidFill>
                        <a:effectLst/>
                      </a:endParaRPr>
                    </a:p>
                    <a:p>
                      <a:pPr marL="451485"/>
                      <a:r>
                        <a:rPr lang="en-US" sz="1200">
                          <a:solidFill>
                            <a:schemeClr val="tx1"/>
                          </a:solidFill>
                          <a:effectLst/>
                        </a:rPr>
                        <a:t>97.0</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50"/>
                        </a:spcBef>
                      </a:pPr>
                      <a:r>
                        <a:rPr lang="en-US" sz="1300" dirty="0">
                          <a:solidFill>
                            <a:schemeClr val="tx1"/>
                          </a:solidFill>
                          <a:effectLst/>
                        </a:rPr>
                        <a:t> </a:t>
                      </a:r>
                      <a:endParaRPr lang="en-IN" sz="1100" dirty="0">
                        <a:solidFill>
                          <a:schemeClr val="tx1"/>
                        </a:solidFill>
                        <a:effectLst/>
                      </a:endParaRPr>
                    </a:p>
                    <a:p>
                      <a:pPr marL="451485"/>
                      <a:r>
                        <a:rPr lang="en-US" sz="1200" dirty="0">
                          <a:solidFill>
                            <a:schemeClr val="tx1"/>
                          </a:solidFill>
                          <a:effectLst/>
                        </a:rPr>
                        <a:t>2.6</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098627"/>
                  </a:ext>
                </a:extLst>
              </a:tr>
            </a:tbl>
          </a:graphicData>
        </a:graphic>
      </p:graphicFrame>
    </p:spTree>
    <p:extLst>
      <p:ext uri="{BB962C8B-B14F-4D97-AF65-F5344CB8AC3E}">
        <p14:creationId xmlns:p14="http://schemas.microsoft.com/office/powerpoint/2010/main" val="3271158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D6503ED-809A-C830-9439-4E3A6F26FE48}"/>
              </a:ext>
            </a:extLst>
          </p:cNvPr>
          <p:cNvSpPr/>
          <p:nvPr/>
        </p:nvSpPr>
        <p:spPr>
          <a:xfrm>
            <a:off x="0" y="-26576"/>
            <a:ext cx="12192000"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dirty="0"/>
              <a:t>Results</a:t>
            </a:r>
            <a:endParaRPr sz="3600" dirty="0"/>
          </a:p>
        </p:txBody>
      </p:sp>
      <p:sp>
        <p:nvSpPr>
          <p:cNvPr id="4" name="TextBox 3">
            <a:extLst>
              <a:ext uri="{FF2B5EF4-FFF2-40B4-BE49-F238E27FC236}">
                <a16:creationId xmlns:a16="http://schemas.microsoft.com/office/drawing/2014/main" id="{55B61EE5-D4B0-12EA-F164-5C4D0F122D95}"/>
              </a:ext>
            </a:extLst>
          </p:cNvPr>
          <p:cNvSpPr txBox="1"/>
          <p:nvPr/>
        </p:nvSpPr>
        <p:spPr>
          <a:xfrm>
            <a:off x="375920" y="1310640"/>
            <a:ext cx="8768080" cy="646331"/>
          </a:xfrm>
          <a:prstGeom prst="rect">
            <a:avLst/>
          </a:prstGeom>
          <a:noFill/>
        </p:spPr>
        <p:txBody>
          <a:bodyPr wrap="square" rtlCol="0">
            <a:spAutoFit/>
          </a:bodyPr>
          <a:lstStyle/>
          <a:p>
            <a:r>
              <a:rPr lang="en-IN" dirty="0"/>
              <a:t>The table  describes Nonlinear activation functions results of unbalanced dataset:</a:t>
            </a:r>
          </a:p>
          <a:p>
            <a:endParaRPr lang="en-IN" dirty="0"/>
          </a:p>
        </p:txBody>
      </p:sp>
      <p:graphicFrame>
        <p:nvGraphicFramePr>
          <p:cNvPr id="5" name="Table 4">
            <a:extLst>
              <a:ext uri="{FF2B5EF4-FFF2-40B4-BE49-F238E27FC236}">
                <a16:creationId xmlns:a16="http://schemas.microsoft.com/office/drawing/2014/main" id="{0B124DB9-280A-4F1B-B0C9-B5DA11F515D1}"/>
              </a:ext>
            </a:extLst>
          </p:cNvPr>
          <p:cNvGraphicFramePr>
            <a:graphicFrameLocks noGrp="1"/>
          </p:cNvGraphicFramePr>
          <p:nvPr>
            <p:extLst>
              <p:ext uri="{D42A27DB-BD31-4B8C-83A1-F6EECF244321}">
                <p14:modId xmlns:p14="http://schemas.microsoft.com/office/powerpoint/2010/main" val="1392574880"/>
              </p:ext>
            </p:extLst>
          </p:nvPr>
        </p:nvGraphicFramePr>
        <p:xfrm>
          <a:off x="2053390" y="2288381"/>
          <a:ext cx="8390022" cy="3258978"/>
        </p:xfrm>
        <a:graphic>
          <a:graphicData uri="http://schemas.openxmlformats.org/drawingml/2006/table">
            <a:tbl>
              <a:tblPr firstRow="1" firstCol="1" lastRow="1" lastCol="1" bandRow="1" bandCol="1">
                <a:tableStyleId>{5C22544A-7EE6-4342-B048-85BDC9FD1C3A}</a:tableStyleId>
              </a:tblPr>
              <a:tblGrid>
                <a:gridCol w="1740551">
                  <a:extLst>
                    <a:ext uri="{9D8B030D-6E8A-4147-A177-3AD203B41FA5}">
                      <a16:colId xmlns:a16="http://schemas.microsoft.com/office/drawing/2014/main" val="108921996"/>
                    </a:ext>
                  </a:extLst>
                </a:gridCol>
                <a:gridCol w="1695596">
                  <a:extLst>
                    <a:ext uri="{9D8B030D-6E8A-4147-A177-3AD203B41FA5}">
                      <a16:colId xmlns:a16="http://schemas.microsoft.com/office/drawing/2014/main" val="1301705162"/>
                    </a:ext>
                  </a:extLst>
                </a:gridCol>
                <a:gridCol w="1639890">
                  <a:extLst>
                    <a:ext uri="{9D8B030D-6E8A-4147-A177-3AD203B41FA5}">
                      <a16:colId xmlns:a16="http://schemas.microsoft.com/office/drawing/2014/main" val="877902577"/>
                    </a:ext>
                  </a:extLst>
                </a:gridCol>
                <a:gridCol w="1698528">
                  <a:extLst>
                    <a:ext uri="{9D8B030D-6E8A-4147-A177-3AD203B41FA5}">
                      <a16:colId xmlns:a16="http://schemas.microsoft.com/office/drawing/2014/main" val="60239534"/>
                    </a:ext>
                  </a:extLst>
                </a:gridCol>
                <a:gridCol w="1615457">
                  <a:extLst>
                    <a:ext uri="{9D8B030D-6E8A-4147-A177-3AD203B41FA5}">
                      <a16:colId xmlns:a16="http://schemas.microsoft.com/office/drawing/2014/main" val="2628163732"/>
                    </a:ext>
                  </a:extLst>
                </a:gridCol>
              </a:tblGrid>
              <a:tr h="605282">
                <a:tc>
                  <a:txBody>
                    <a:bodyPr/>
                    <a:lstStyle/>
                    <a:p>
                      <a:pPr>
                        <a:spcBef>
                          <a:spcPts val="5"/>
                        </a:spcBef>
                      </a:pPr>
                      <a:r>
                        <a:rPr lang="en-US" sz="1350" dirty="0">
                          <a:solidFill>
                            <a:schemeClr val="tx1"/>
                          </a:solidFill>
                          <a:effectLst/>
                        </a:rPr>
                        <a:t> </a:t>
                      </a:r>
                      <a:endParaRPr lang="en-IN" sz="1100" dirty="0">
                        <a:solidFill>
                          <a:schemeClr val="tx1"/>
                        </a:solidFill>
                        <a:effectLst/>
                      </a:endParaRPr>
                    </a:p>
                    <a:p>
                      <a:pPr marL="219075" marR="130810">
                        <a:spcAft>
                          <a:spcPts val="0"/>
                        </a:spcAft>
                      </a:pPr>
                      <a:r>
                        <a:rPr lang="en-US" sz="1350" dirty="0">
                          <a:solidFill>
                            <a:schemeClr val="tx1"/>
                          </a:solidFill>
                          <a:effectLst/>
                        </a:rPr>
                        <a:t>Activation</a:t>
                      </a:r>
                      <a:r>
                        <a:rPr lang="en-US" sz="1350" spc="-325" dirty="0">
                          <a:solidFill>
                            <a:schemeClr val="tx1"/>
                          </a:solidFill>
                          <a:effectLst/>
                        </a:rPr>
                        <a:t> </a:t>
                      </a:r>
                      <a:r>
                        <a:rPr lang="en-US" sz="1350" dirty="0">
                          <a:solidFill>
                            <a:schemeClr val="tx1"/>
                          </a:solidFill>
                          <a:effectLst/>
                        </a:rPr>
                        <a:t>functions</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5"/>
                        </a:spcBef>
                      </a:pPr>
                      <a:r>
                        <a:rPr lang="en-US" sz="1350">
                          <a:solidFill>
                            <a:schemeClr val="tx1"/>
                          </a:solidFill>
                          <a:effectLst/>
                        </a:rPr>
                        <a:t> </a:t>
                      </a:r>
                      <a:endParaRPr lang="en-IN" sz="1100">
                        <a:solidFill>
                          <a:schemeClr val="tx1"/>
                        </a:solidFill>
                        <a:effectLst/>
                      </a:endParaRPr>
                    </a:p>
                    <a:p>
                      <a:pPr marL="217805" marR="207645">
                        <a:spcAft>
                          <a:spcPts val="0"/>
                        </a:spcAft>
                      </a:pPr>
                      <a:r>
                        <a:rPr lang="en-US" sz="1350">
                          <a:solidFill>
                            <a:schemeClr val="tx1"/>
                          </a:solidFill>
                          <a:effectLst/>
                        </a:rPr>
                        <a:t>Model</a:t>
                      </a:r>
                      <a:r>
                        <a:rPr lang="en-US" sz="1350" spc="5">
                          <a:solidFill>
                            <a:schemeClr val="tx1"/>
                          </a:solidFill>
                          <a:effectLst/>
                        </a:rPr>
                        <a:t> </a:t>
                      </a:r>
                      <a:r>
                        <a:rPr lang="en-US" sz="1350">
                          <a:solidFill>
                            <a:schemeClr val="tx1"/>
                          </a:solidFill>
                          <a:effectLst/>
                        </a:rPr>
                        <a:t>accuracy</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5"/>
                        </a:spcBef>
                      </a:pPr>
                      <a:r>
                        <a:rPr lang="en-US" sz="1350">
                          <a:solidFill>
                            <a:schemeClr val="tx1"/>
                          </a:solidFill>
                          <a:effectLst/>
                        </a:rPr>
                        <a:t> </a:t>
                      </a:r>
                      <a:endParaRPr lang="en-IN" sz="1100">
                        <a:solidFill>
                          <a:schemeClr val="tx1"/>
                        </a:solidFill>
                        <a:effectLst/>
                      </a:endParaRPr>
                    </a:p>
                    <a:p>
                      <a:pPr marL="219075" marR="360680">
                        <a:spcAft>
                          <a:spcPts val="0"/>
                        </a:spcAft>
                      </a:pPr>
                      <a:r>
                        <a:rPr lang="en-US" sz="1350">
                          <a:solidFill>
                            <a:schemeClr val="tx1"/>
                          </a:solidFill>
                          <a:effectLst/>
                        </a:rPr>
                        <a:t>Model</a:t>
                      </a:r>
                      <a:r>
                        <a:rPr lang="en-US" sz="1350" spc="-325">
                          <a:solidFill>
                            <a:schemeClr val="tx1"/>
                          </a:solidFill>
                          <a:effectLst/>
                        </a:rPr>
                        <a:t> </a:t>
                      </a:r>
                      <a:r>
                        <a:rPr lang="en-US" sz="1350">
                          <a:solidFill>
                            <a:schemeClr val="tx1"/>
                          </a:solidFill>
                          <a:effectLst/>
                        </a:rPr>
                        <a:t>loss</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5"/>
                        </a:spcBef>
                      </a:pPr>
                      <a:r>
                        <a:rPr lang="en-US" sz="1350">
                          <a:solidFill>
                            <a:schemeClr val="tx1"/>
                          </a:solidFill>
                          <a:effectLst/>
                        </a:rPr>
                        <a:t> </a:t>
                      </a:r>
                      <a:endParaRPr lang="en-IN" sz="1100">
                        <a:solidFill>
                          <a:schemeClr val="tx1"/>
                        </a:solidFill>
                        <a:effectLst/>
                      </a:endParaRPr>
                    </a:p>
                    <a:p>
                      <a:pPr marL="219075" marR="208280">
                        <a:spcAft>
                          <a:spcPts val="0"/>
                        </a:spcAft>
                      </a:pPr>
                      <a:r>
                        <a:rPr lang="en-US" sz="1350">
                          <a:solidFill>
                            <a:schemeClr val="tx1"/>
                          </a:solidFill>
                          <a:effectLst/>
                        </a:rPr>
                        <a:t>Val-</a:t>
                      </a:r>
                      <a:r>
                        <a:rPr lang="en-US" sz="1350" spc="5">
                          <a:solidFill>
                            <a:schemeClr val="tx1"/>
                          </a:solidFill>
                          <a:effectLst/>
                        </a:rPr>
                        <a:t> </a:t>
                      </a:r>
                      <a:r>
                        <a:rPr lang="en-US" sz="1350">
                          <a:solidFill>
                            <a:schemeClr val="tx1"/>
                          </a:solidFill>
                          <a:effectLst/>
                        </a:rPr>
                        <a:t>accuracy</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5"/>
                        </a:spcBef>
                      </a:pPr>
                      <a:r>
                        <a:rPr lang="en-US" sz="1350">
                          <a:solidFill>
                            <a:schemeClr val="tx1"/>
                          </a:solidFill>
                          <a:effectLst/>
                        </a:rPr>
                        <a:t> </a:t>
                      </a:r>
                      <a:endParaRPr lang="en-IN" sz="1100">
                        <a:solidFill>
                          <a:schemeClr val="tx1"/>
                        </a:solidFill>
                        <a:effectLst/>
                      </a:endParaRPr>
                    </a:p>
                    <a:p>
                      <a:pPr marL="219710"/>
                      <a:r>
                        <a:rPr lang="en-US" sz="1350">
                          <a:solidFill>
                            <a:schemeClr val="tx1"/>
                          </a:solidFill>
                          <a:effectLst/>
                        </a:rPr>
                        <a:t>Val-loss</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7958159"/>
                  </a:ext>
                </a:extLst>
              </a:tr>
              <a:tr h="418623">
                <a:tc>
                  <a:txBody>
                    <a:bodyPr/>
                    <a:lstStyle/>
                    <a:p>
                      <a:pPr>
                        <a:spcBef>
                          <a:spcPts val="5"/>
                        </a:spcBef>
                      </a:pPr>
                      <a:r>
                        <a:rPr lang="en-US" sz="1350" dirty="0">
                          <a:solidFill>
                            <a:schemeClr val="tx1"/>
                          </a:solidFill>
                          <a:effectLst/>
                        </a:rPr>
                        <a:t> </a:t>
                      </a:r>
                      <a:endParaRPr lang="en-IN" sz="1100" dirty="0">
                        <a:solidFill>
                          <a:schemeClr val="tx1"/>
                        </a:solidFill>
                        <a:effectLst/>
                      </a:endParaRPr>
                    </a:p>
                    <a:p>
                      <a:pPr marL="219075"/>
                      <a:r>
                        <a:rPr lang="en-US" sz="1350" dirty="0" err="1">
                          <a:solidFill>
                            <a:schemeClr val="tx1"/>
                          </a:solidFill>
                          <a:effectLst/>
                        </a:rPr>
                        <a:t>ReLU</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45"/>
                        </a:spcBef>
                      </a:pPr>
                      <a:r>
                        <a:rPr lang="en-US" sz="1300" dirty="0">
                          <a:solidFill>
                            <a:schemeClr val="tx1"/>
                          </a:solidFill>
                          <a:effectLst/>
                        </a:rPr>
                        <a:t> </a:t>
                      </a:r>
                      <a:endParaRPr lang="en-IN" sz="1100" dirty="0">
                        <a:solidFill>
                          <a:schemeClr val="tx1"/>
                        </a:solidFill>
                        <a:effectLst/>
                      </a:endParaRPr>
                    </a:p>
                    <a:p>
                      <a:pPr marL="217805"/>
                      <a:r>
                        <a:rPr lang="en-US" sz="1200" dirty="0">
                          <a:solidFill>
                            <a:schemeClr val="tx1"/>
                          </a:solidFill>
                          <a:effectLst/>
                        </a:rPr>
                        <a:t>76.16</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45"/>
                        </a:spcBef>
                      </a:pPr>
                      <a:r>
                        <a:rPr lang="en-US" sz="1300" dirty="0">
                          <a:solidFill>
                            <a:schemeClr val="tx1"/>
                          </a:solidFill>
                          <a:effectLst/>
                        </a:rPr>
                        <a:t> </a:t>
                      </a:r>
                      <a:endParaRPr lang="en-IN" sz="1100" dirty="0">
                        <a:solidFill>
                          <a:schemeClr val="tx1"/>
                        </a:solidFill>
                        <a:effectLst/>
                      </a:endParaRPr>
                    </a:p>
                    <a:p>
                      <a:pPr marL="219075"/>
                      <a:r>
                        <a:rPr lang="en-US" sz="1200" dirty="0">
                          <a:solidFill>
                            <a:schemeClr val="tx1"/>
                          </a:solidFill>
                          <a:effectLst/>
                        </a:rPr>
                        <a:t>67.48</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45"/>
                        </a:spcBef>
                      </a:pPr>
                      <a:r>
                        <a:rPr lang="en-US" sz="1300" dirty="0">
                          <a:solidFill>
                            <a:schemeClr val="tx1"/>
                          </a:solidFill>
                          <a:effectLst/>
                        </a:rPr>
                        <a:t> </a:t>
                      </a:r>
                      <a:endParaRPr lang="en-IN" sz="1100" dirty="0">
                        <a:solidFill>
                          <a:schemeClr val="tx1"/>
                        </a:solidFill>
                        <a:effectLst/>
                      </a:endParaRPr>
                    </a:p>
                    <a:p>
                      <a:pPr marL="219075"/>
                      <a:r>
                        <a:rPr lang="en-US" sz="1200" dirty="0">
                          <a:solidFill>
                            <a:schemeClr val="tx1"/>
                          </a:solidFill>
                          <a:effectLst/>
                        </a:rPr>
                        <a:t>61.10</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45"/>
                        </a:spcBef>
                      </a:pPr>
                      <a:r>
                        <a:rPr lang="en-US" sz="1300">
                          <a:solidFill>
                            <a:schemeClr val="tx1"/>
                          </a:solidFill>
                          <a:effectLst/>
                        </a:rPr>
                        <a:t> </a:t>
                      </a:r>
                      <a:endParaRPr lang="en-IN" sz="1100">
                        <a:solidFill>
                          <a:schemeClr val="tx1"/>
                        </a:solidFill>
                        <a:effectLst/>
                      </a:endParaRPr>
                    </a:p>
                    <a:p>
                      <a:pPr marL="219710"/>
                      <a:r>
                        <a:rPr lang="en-US" sz="1200">
                          <a:solidFill>
                            <a:schemeClr val="tx1"/>
                          </a:solidFill>
                          <a:effectLst/>
                        </a:rPr>
                        <a:t>99.79</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64065968"/>
                  </a:ext>
                </a:extLst>
              </a:tr>
              <a:tr h="605282">
                <a:tc>
                  <a:txBody>
                    <a:bodyPr/>
                    <a:lstStyle/>
                    <a:p>
                      <a:pPr>
                        <a:spcBef>
                          <a:spcPts val="50"/>
                        </a:spcBef>
                      </a:pPr>
                      <a:r>
                        <a:rPr lang="en-US" sz="1300" dirty="0">
                          <a:solidFill>
                            <a:schemeClr val="tx1"/>
                          </a:solidFill>
                          <a:effectLst/>
                        </a:rPr>
                        <a:t> </a:t>
                      </a:r>
                      <a:endParaRPr lang="en-IN" sz="1100" dirty="0">
                        <a:solidFill>
                          <a:schemeClr val="tx1"/>
                        </a:solidFill>
                        <a:effectLst/>
                      </a:endParaRPr>
                    </a:p>
                    <a:p>
                      <a:pPr marL="219075" marR="311150">
                        <a:spcAft>
                          <a:spcPts val="0"/>
                        </a:spcAft>
                      </a:pPr>
                      <a:r>
                        <a:rPr lang="en-US" sz="1350" dirty="0">
                          <a:solidFill>
                            <a:schemeClr val="tx1"/>
                          </a:solidFill>
                          <a:effectLst/>
                        </a:rPr>
                        <a:t>Clipped</a:t>
                      </a:r>
                      <a:r>
                        <a:rPr lang="en-US" sz="1350" spc="-325" dirty="0">
                          <a:solidFill>
                            <a:schemeClr val="tx1"/>
                          </a:solidFill>
                          <a:effectLst/>
                        </a:rPr>
                        <a:t> </a:t>
                      </a:r>
                      <a:r>
                        <a:rPr lang="en-US" sz="1350" dirty="0" err="1">
                          <a:solidFill>
                            <a:schemeClr val="tx1"/>
                          </a:solidFill>
                          <a:effectLst/>
                        </a:rPr>
                        <a:t>ReLU</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45"/>
                        </a:spcBef>
                      </a:pPr>
                      <a:r>
                        <a:rPr lang="en-US" sz="1300">
                          <a:solidFill>
                            <a:schemeClr val="tx1"/>
                          </a:solidFill>
                          <a:effectLst/>
                        </a:rPr>
                        <a:t> </a:t>
                      </a:r>
                      <a:endParaRPr lang="en-IN" sz="1100">
                        <a:solidFill>
                          <a:schemeClr val="tx1"/>
                        </a:solidFill>
                        <a:effectLst/>
                      </a:endParaRPr>
                    </a:p>
                    <a:p>
                      <a:pPr marL="217805"/>
                      <a:r>
                        <a:rPr lang="en-US" sz="1200">
                          <a:solidFill>
                            <a:schemeClr val="tx1"/>
                          </a:solidFill>
                          <a:effectLst/>
                        </a:rPr>
                        <a:t>66.60</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45"/>
                        </a:spcBef>
                      </a:pPr>
                      <a:r>
                        <a:rPr lang="en-US" sz="1300" dirty="0">
                          <a:solidFill>
                            <a:schemeClr val="tx1"/>
                          </a:solidFill>
                          <a:effectLst/>
                        </a:rPr>
                        <a:t> </a:t>
                      </a:r>
                      <a:endParaRPr lang="en-IN" sz="1100" dirty="0">
                        <a:solidFill>
                          <a:schemeClr val="tx1"/>
                        </a:solidFill>
                        <a:effectLst/>
                      </a:endParaRPr>
                    </a:p>
                    <a:p>
                      <a:pPr marL="219075"/>
                      <a:r>
                        <a:rPr lang="en-US" sz="1200" dirty="0">
                          <a:solidFill>
                            <a:schemeClr val="tx1"/>
                          </a:solidFill>
                          <a:effectLst/>
                        </a:rPr>
                        <a:t>71.83</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45"/>
                        </a:spcBef>
                      </a:pPr>
                      <a:r>
                        <a:rPr lang="en-US" sz="1300">
                          <a:solidFill>
                            <a:schemeClr val="tx1"/>
                          </a:solidFill>
                          <a:effectLst/>
                        </a:rPr>
                        <a:t> </a:t>
                      </a:r>
                      <a:endParaRPr lang="en-IN" sz="1100">
                        <a:solidFill>
                          <a:schemeClr val="tx1"/>
                        </a:solidFill>
                        <a:effectLst/>
                      </a:endParaRPr>
                    </a:p>
                    <a:p>
                      <a:pPr marL="219075"/>
                      <a:r>
                        <a:rPr lang="en-US" sz="1200">
                          <a:solidFill>
                            <a:schemeClr val="tx1"/>
                          </a:solidFill>
                          <a:effectLst/>
                        </a:rPr>
                        <a:t>43.90</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45"/>
                        </a:spcBef>
                      </a:pPr>
                      <a:r>
                        <a:rPr lang="en-US" sz="1300">
                          <a:solidFill>
                            <a:schemeClr val="tx1"/>
                          </a:solidFill>
                          <a:effectLst/>
                        </a:rPr>
                        <a:t> </a:t>
                      </a:r>
                      <a:endParaRPr lang="en-IN" sz="1100">
                        <a:solidFill>
                          <a:schemeClr val="tx1"/>
                        </a:solidFill>
                        <a:effectLst/>
                      </a:endParaRPr>
                    </a:p>
                    <a:p>
                      <a:pPr marL="219710"/>
                      <a:r>
                        <a:rPr lang="en-US" sz="1200">
                          <a:solidFill>
                            <a:schemeClr val="tx1"/>
                          </a:solidFill>
                          <a:effectLst/>
                        </a:rPr>
                        <a:t>98.19</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5904086"/>
                  </a:ext>
                </a:extLst>
              </a:tr>
              <a:tr h="605886">
                <a:tc>
                  <a:txBody>
                    <a:bodyPr/>
                    <a:lstStyle/>
                    <a:p>
                      <a:pPr>
                        <a:spcBef>
                          <a:spcPts val="5"/>
                        </a:spcBef>
                      </a:pPr>
                      <a:r>
                        <a:rPr lang="en-US" sz="1350">
                          <a:solidFill>
                            <a:schemeClr val="tx1"/>
                          </a:solidFill>
                          <a:effectLst/>
                        </a:rPr>
                        <a:t> </a:t>
                      </a:r>
                      <a:endParaRPr lang="en-IN" sz="1100">
                        <a:solidFill>
                          <a:schemeClr val="tx1"/>
                        </a:solidFill>
                        <a:effectLst/>
                      </a:endParaRPr>
                    </a:p>
                    <a:p>
                      <a:pPr marL="219075" marR="73660">
                        <a:spcBef>
                          <a:spcPts val="5"/>
                        </a:spcBef>
                        <a:spcAft>
                          <a:spcPts val="0"/>
                        </a:spcAft>
                      </a:pPr>
                      <a:r>
                        <a:rPr lang="en-US" sz="1350">
                          <a:solidFill>
                            <a:schemeClr val="tx1"/>
                          </a:solidFill>
                          <a:effectLst/>
                        </a:rPr>
                        <a:t>Hyperbolic</a:t>
                      </a:r>
                      <a:r>
                        <a:rPr lang="en-US" sz="1350" spc="-325">
                          <a:solidFill>
                            <a:schemeClr val="tx1"/>
                          </a:solidFill>
                          <a:effectLst/>
                        </a:rPr>
                        <a:t> </a:t>
                      </a:r>
                      <a:r>
                        <a:rPr lang="en-US" sz="1350">
                          <a:solidFill>
                            <a:schemeClr val="tx1"/>
                          </a:solidFill>
                          <a:effectLst/>
                        </a:rPr>
                        <a:t>tangent</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45"/>
                        </a:spcBef>
                      </a:pPr>
                      <a:r>
                        <a:rPr lang="en-US" sz="1300">
                          <a:solidFill>
                            <a:schemeClr val="tx1"/>
                          </a:solidFill>
                          <a:effectLst/>
                        </a:rPr>
                        <a:t> </a:t>
                      </a:r>
                      <a:endParaRPr lang="en-IN" sz="1100">
                        <a:solidFill>
                          <a:schemeClr val="tx1"/>
                        </a:solidFill>
                        <a:effectLst/>
                      </a:endParaRPr>
                    </a:p>
                    <a:p>
                      <a:pPr marL="217805"/>
                      <a:r>
                        <a:rPr lang="en-US" sz="1200">
                          <a:solidFill>
                            <a:schemeClr val="tx1"/>
                          </a:solidFill>
                          <a:effectLst/>
                        </a:rPr>
                        <a:t>66.20</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45"/>
                        </a:spcBef>
                      </a:pPr>
                      <a:r>
                        <a:rPr lang="en-US" sz="1300">
                          <a:solidFill>
                            <a:schemeClr val="tx1"/>
                          </a:solidFill>
                          <a:effectLst/>
                        </a:rPr>
                        <a:t> </a:t>
                      </a:r>
                      <a:endParaRPr lang="en-IN" sz="1100">
                        <a:solidFill>
                          <a:schemeClr val="tx1"/>
                        </a:solidFill>
                        <a:effectLst/>
                      </a:endParaRPr>
                    </a:p>
                    <a:p>
                      <a:pPr marL="219075"/>
                      <a:r>
                        <a:rPr lang="en-US" sz="1200">
                          <a:solidFill>
                            <a:schemeClr val="tx1"/>
                          </a:solidFill>
                          <a:effectLst/>
                        </a:rPr>
                        <a:t>91.71</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45"/>
                        </a:spcBef>
                      </a:pPr>
                      <a:r>
                        <a:rPr lang="en-US" sz="1300">
                          <a:solidFill>
                            <a:schemeClr val="tx1"/>
                          </a:solidFill>
                          <a:effectLst/>
                        </a:rPr>
                        <a:t> </a:t>
                      </a:r>
                      <a:endParaRPr lang="en-IN" sz="1100">
                        <a:solidFill>
                          <a:schemeClr val="tx1"/>
                        </a:solidFill>
                        <a:effectLst/>
                      </a:endParaRPr>
                    </a:p>
                    <a:p>
                      <a:pPr marL="219075"/>
                      <a:r>
                        <a:rPr lang="en-US" sz="1200">
                          <a:solidFill>
                            <a:schemeClr val="tx1"/>
                          </a:solidFill>
                          <a:effectLst/>
                        </a:rPr>
                        <a:t>66.88</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45"/>
                        </a:spcBef>
                      </a:pPr>
                      <a:r>
                        <a:rPr lang="en-US" sz="1300">
                          <a:solidFill>
                            <a:schemeClr val="tx1"/>
                          </a:solidFill>
                          <a:effectLst/>
                        </a:rPr>
                        <a:t> </a:t>
                      </a:r>
                      <a:endParaRPr lang="en-IN" sz="1100">
                        <a:solidFill>
                          <a:schemeClr val="tx1"/>
                        </a:solidFill>
                        <a:effectLst/>
                      </a:endParaRPr>
                    </a:p>
                    <a:p>
                      <a:pPr marL="219710"/>
                      <a:r>
                        <a:rPr lang="en-US" sz="1200">
                          <a:solidFill>
                            <a:schemeClr val="tx1"/>
                          </a:solidFill>
                          <a:effectLst/>
                        </a:rPr>
                        <a:t>99.03</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2198666"/>
                  </a:ext>
                </a:extLst>
              </a:tr>
              <a:tr h="605282">
                <a:tc>
                  <a:txBody>
                    <a:bodyPr/>
                    <a:lstStyle/>
                    <a:p>
                      <a:pPr>
                        <a:spcBef>
                          <a:spcPts val="5"/>
                        </a:spcBef>
                      </a:pPr>
                      <a:r>
                        <a:rPr lang="en-US" sz="1350">
                          <a:solidFill>
                            <a:schemeClr val="tx1"/>
                          </a:solidFill>
                          <a:effectLst/>
                        </a:rPr>
                        <a:t> </a:t>
                      </a:r>
                      <a:endParaRPr lang="en-IN" sz="1100">
                        <a:solidFill>
                          <a:schemeClr val="tx1"/>
                        </a:solidFill>
                        <a:effectLst/>
                      </a:endParaRPr>
                    </a:p>
                    <a:p>
                      <a:pPr marL="219075" marR="434975">
                        <a:spcAft>
                          <a:spcPts val="0"/>
                        </a:spcAft>
                      </a:pPr>
                      <a:r>
                        <a:rPr lang="en-US" sz="1350">
                          <a:solidFill>
                            <a:schemeClr val="tx1"/>
                          </a:solidFill>
                          <a:effectLst/>
                        </a:rPr>
                        <a:t>Leaky</a:t>
                      </a:r>
                      <a:r>
                        <a:rPr lang="en-US" sz="1350" spc="-325">
                          <a:solidFill>
                            <a:schemeClr val="tx1"/>
                          </a:solidFill>
                          <a:effectLst/>
                        </a:rPr>
                        <a:t> </a:t>
                      </a:r>
                      <a:r>
                        <a:rPr lang="en-US" sz="1350">
                          <a:solidFill>
                            <a:schemeClr val="tx1"/>
                          </a:solidFill>
                          <a:effectLst/>
                        </a:rPr>
                        <a:t>ReLU</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45"/>
                        </a:spcBef>
                      </a:pPr>
                      <a:r>
                        <a:rPr lang="en-US" sz="1300">
                          <a:solidFill>
                            <a:schemeClr val="tx1"/>
                          </a:solidFill>
                          <a:effectLst/>
                        </a:rPr>
                        <a:t> </a:t>
                      </a:r>
                      <a:endParaRPr lang="en-IN" sz="1100">
                        <a:solidFill>
                          <a:schemeClr val="tx1"/>
                        </a:solidFill>
                        <a:effectLst/>
                      </a:endParaRPr>
                    </a:p>
                    <a:p>
                      <a:pPr marL="217805"/>
                      <a:r>
                        <a:rPr lang="en-US" sz="1200">
                          <a:solidFill>
                            <a:schemeClr val="tx1"/>
                          </a:solidFill>
                          <a:effectLst/>
                        </a:rPr>
                        <a:t>79.24</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45"/>
                        </a:spcBef>
                      </a:pPr>
                      <a:r>
                        <a:rPr lang="en-US" sz="1300">
                          <a:solidFill>
                            <a:schemeClr val="tx1"/>
                          </a:solidFill>
                          <a:effectLst/>
                        </a:rPr>
                        <a:t> </a:t>
                      </a:r>
                      <a:endParaRPr lang="en-IN" sz="1100">
                        <a:solidFill>
                          <a:schemeClr val="tx1"/>
                        </a:solidFill>
                        <a:effectLst/>
                      </a:endParaRPr>
                    </a:p>
                    <a:p>
                      <a:pPr marL="219075"/>
                      <a:r>
                        <a:rPr lang="en-US" sz="1200">
                          <a:solidFill>
                            <a:schemeClr val="tx1"/>
                          </a:solidFill>
                          <a:effectLst/>
                        </a:rPr>
                        <a:t>57.43</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45"/>
                        </a:spcBef>
                      </a:pPr>
                      <a:r>
                        <a:rPr lang="en-US" sz="1300">
                          <a:solidFill>
                            <a:schemeClr val="tx1"/>
                          </a:solidFill>
                          <a:effectLst/>
                        </a:rPr>
                        <a:t> </a:t>
                      </a:r>
                      <a:endParaRPr lang="en-IN" sz="1100">
                        <a:solidFill>
                          <a:schemeClr val="tx1"/>
                        </a:solidFill>
                        <a:effectLst/>
                      </a:endParaRPr>
                    </a:p>
                    <a:p>
                      <a:pPr marL="219075"/>
                      <a:r>
                        <a:rPr lang="en-US" sz="1200">
                          <a:solidFill>
                            <a:schemeClr val="tx1"/>
                          </a:solidFill>
                          <a:effectLst/>
                        </a:rPr>
                        <a:t>69.39</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45"/>
                        </a:spcBef>
                      </a:pPr>
                      <a:r>
                        <a:rPr lang="en-US" sz="1300">
                          <a:solidFill>
                            <a:schemeClr val="tx1"/>
                          </a:solidFill>
                          <a:effectLst/>
                        </a:rPr>
                        <a:t> </a:t>
                      </a:r>
                      <a:endParaRPr lang="en-IN" sz="1100">
                        <a:solidFill>
                          <a:schemeClr val="tx1"/>
                        </a:solidFill>
                        <a:effectLst/>
                      </a:endParaRPr>
                    </a:p>
                    <a:p>
                      <a:pPr marL="219710"/>
                      <a:r>
                        <a:rPr lang="en-US" sz="1200">
                          <a:solidFill>
                            <a:schemeClr val="tx1"/>
                          </a:solidFill>
                          <a:effectLst/>
                        </a:rPr>
                        <a:t>93.05</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60660836"/>
                  </a:ext>
                </a:extLst>
              </a:tr>
              <a:tr h="418623">
                <a:tc>
                  <a:txBody>
                    <a:bodyPr/>
                    <a:lstStyle/>
                    <a:p>
                      <a:pPr>
                        <a:spcBef>
                          <a:spcPts val="5"/>
                        </a:spcBef>
                      </a:pPr>
                      <a:r>
                        <a:rPr lang="en-US" sz="1350">
                          <a:solidFill>
                            <a:schemeClr val="tx1"/>
                          </a:solidFill>
                          <a:effectLst/>
                        </a:rPr>
                        <a:t> </a:t>
                      </a:r>
                      <a:endParaRPr lang="en-IN" sz="1100">
                        <a:solidFill>
                          <a:schemeClr val="tx1"/>
                        </a:solidFill>
                        <a:effectLst/>
                      </a:endParaRPr>
                    </a:p>
                    <a:p>
                      <a:pPr marL="219075"/>
                      <a:r>
                        <a:rPr lang="en-US" sz="1350">
                          <a:solidFill>
                            <a:schemeClr val="tx1"/>
                          </a:solidFill>
                          <a:effectLst/>
                        </a:rPr>
                        <a:t>ELU</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45"/>
                        </a:spcBef>
                      </a:pPr>
                      <a:r>
                        <a:rPr lang="en-US" sz="1300" dirty="0">
                          <a:solidFill>
                            <a:schemeClr val="tx1"/>
                          </a:solidFill>
                          <a:effectLst/>
                        </a:rPr>
                        <a:t> </a:t>
                      </a:r>
                      <a:endParaRPr lang="en-IN" sz="1100" dirty="0">
                        <a:solidFill>
                          <a:schemeClr val="tx1"/>
                        </a:solidFill>
                        <a:effectLst/>
                      </a:endParaRPr>
                    </a:p>
                    <a:p>
                      <a:pPr marL="217805"/>
                      <a:r>
                        <a:rPr lang="en-US" sz="1200" dirty="0">
                          <a:solidFill>
                            <a:schemeClr val="tx1"/>
                          </a:solidFill>
                          <a:effectLst/>
                        </a:rPr>
                        <a:t>78.42</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45"/>
                        </a:spcBef>
                      </a:pPr>
                      <a:r>
                        <a:rPr lang="en-US" sz="1300">
                          <a:solidFill>
                            <a:schemeClr val="tx1"/>
                          </a:solidFill>
                          <a:effectLst/>
                        </a:rPr>
                        <a:t> </a:t>
                      </a:r>
                      <a:endParaRPr lang="en-IN" sz="1100">
                        <a:solidFill>
                          <a:schemeClr val="tx1"/>
                        </a:solidFill>
                        <a:effectLst/>
                      </a:endParaRPr>
                    </a:p>
                    <a:p>
                      <a:pPr marL="219075"/>
                      <a:r>
                        <a:rPr lang="en-US" sz="1200">
                          <a:solidFill>
                            <a:schemeClr val="tx1"/>
                          </a:solidFill>
                          <a:effectLst/>
                        </a:rPr>
                        <a:t>61.11</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45"/>
                        </a:spcBef>
                      </a:pPr>
                      <a:r>
                        <a:rPr lang="en-US" sz="1300">
                          <a:solidFill>
                            <a:schemeClr val="tx1"/>
                          </a:solidFill>
                          <a:effectLst/>
                        </a:rPr>
                        <a:t> </a:t>
                      </a:r>
                      <a:endParaRPr lang="en-IN" sz="1100">
                        <a:solidFill>
                          <a:schemeClr val="tx1"/>
                        </a:solidFill>
                        <a:effectLst/>
                      </a:endParaRPr>
                    </a:p>
                    <a:p>
                      <a:pPr marL="219075"/>
                      <a:r>
                        <a:rPr lang="en-US" sz="1200">
                          <a:solidFill>
                            <a:schemeClr val="tx1"/>
                          </a:solidFill>
                          <a:effectLst/>
                        </a:rPr>
                        <a:t>67.75</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Bef>
                          <a:spcPts val="45"/>
                        </a:spcBef>
                      </a:pPr>
                      <a:r>
                        <a:rPr lang="en-US" sz="1300" dirty="0">
                          <a:solidFill>
                            <a:schemeClr val="tx1"/>
                          </a:solidFill>
                          <a:effectLst/>
                        </a:rPr>
                        <a:t> </a:t>
                      </a:r>
                      <a:endParaRPr lang="en-IN" sz="1100" dirty="0">
                        <a:solidFill>
                          <a:schemeClr val="tx1"/>
                        </a:solidFill>
                        <a:effectLst/>
                      </a:endParaRPr>
                    </a:p>
                    <a:p>
                      <a:pPr marL="219710"/>
                      <a:r>
                        <a:rPr lang="en-US" sz="1200" dirty="0">
                          <a:solidFill>
                            <a:schemeClr val="tx1"/>
                          </a:solidFill>
                          <a:effectLst/>
                        </a:rPr>
                        <a:t>71.11</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2276756"/>
                  </a:ext>
                </a:extLst>
              </a:tr>
            </a:tbl>
          </a:graphicData>
        </a:graphic>
      </p:graphicFrame>
    </p:spTree>
    <p:extLst>
      <p:ext uri="{BB962C8B-B14F-4D97-AF65-F5344CB8AC3E}">
        <p14:creationId xmlns:p14="http://schemas.microsoft.com/office/powerpoint/2010/main" val="273475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342746A-57F4-C3D5-5BA7-411097B761B6}"/>
              </a:ext>
            </a:extLst>
          </p:cNvPr>
          <p:cNvSpPr/>
          <p:nvPr/>
        </p:nvSpPr>
        <p:spPr>
          <a:xfrm>
            <a:off x="0" y="-26576"/>
            <a:ext cx="12192000"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dirty="0"/>
              <a:t>Results</a:t>
            </a:r>
            <a:endParaRPr sz="3600" dirty="0"/>
          </a:p>
        </p:txBody>
      </p:sp>
      <p:pic>
        <p:nvPicPr>
          <p:cNvPr id="4" name="Picture 3">
            <a:extLst>
              <a:ext uri="{FF2B5EF4-FFF2-40B4-BE49-F238E27FC236}">
                <a16:creationId xmlns:a16="http://schemas.microsoft.com/office/drawing/2014/main" id="{172B34E3-41C9-E36B-8F09-DCF358864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3387" y="1576387"/>
            <a:ext cx="3705225" cy="3705225"/>
          </a:xfrm>
          <a:prstGeom prst="rect">
            <a:avLst/>
          </a:prstGeom>
        </p:spPr>
      </p:pic>
      <p:sp>
        <p:nvSpPr>
          <p:cNvPr id="5" name="TextBox 4">
            <a:extLst>
              <a:ext uri="{FF2B5EF4-FFF2-40B4-BE49-F238E27FC236}">
                <a16:creationId xmlns:a16="http://schemas.microsoft.com/office/drawing/2014/main" id="{28891961-A52D-1B90-A58A-192806505D1B}"/>
              </a:ext>
            </a:extLst>
          </p:cNvPr>
          <p:cNvSpPr txBox="1"/>
          <p:nvPr/>
        </p:nvSpPr>
        <p:spPr>
          <a:xfrm>
            <a:off x="2611120" y="5791200"/>
            <a:ext cx="8585200" cy="923330"/>
          </a:xfrm>
          <a:prstGeom prst="rect">
            <a:avLst/>
          </a:prstGeom>
          <a:noFill/>
        </p:spPr>
        <p:txBody>
          <a:bodyPr wrap="square" rtlCol="0">
            <a:spAutoFit/>
          </a:bodyPr>
          <a:lstStyle/>
          <a:p>
            <a:r>
              <a:rPr lang="pt-BR" dirty="0">
                <a:latin typeface="Times New Roman" panose="02020603050405020304" pitchFamily="18" charset="0"/>
                <a:cs typeface="Times New Roman" panose="02020603050405020304" pitchFamily="18" charset="0"/>
              </a:rPr>
              <a:t>1/1 [==============================] - 0s 30ms/step [2.8528360e-04 5.3492746e-05 9.3629831e-05 1.9489184e-05 8.4941339e-01 2.9593695e-05 1.5010513e-01] ('</a:t>
            </a:r>
            <a:r>
              <a:rPr lang="pt-BR" b="1" dirty="0">
                <a:latin typeface="Times New Roman" panose="02020603050405020304" pitchFamily="18" charset="0"/>
                <a:cs typeface="Times New Roman" panose="02020603050405020304" pitchFamily="18" charset="0"/>
              </a:rPr>
              <a:t>nv</a:t>
            </a:r>
            <a:r>
              <a:rPr lang="pt-BR" dirty="0">
                <a:latin typeface="Times New Roman" panose="02020603050405020304" pitchFamily="18" charset="0"/>
                <a:cs typeface="Times New Roman" panose="02020603050405020304" pitchFamily="18" charset="0"/>
              </a:rPr>
              <a:t>', ‘ </a:t>
            </a:r>
            <a:r>
              <a:rPr lang="pt-BR" b="1" dirty="0">
                <a:latin typeface="Times New Roman" panose="02020603050405020304" pitchFamily="18" charset="0"/>
                <a:cs typeface="Times New Roman" panose="02020603050405020304" pitchFamily="18" charset="0"/>
              </a:rPr>
              <a:t>melanoma</a:t>
            </a:r>
            <a:r>
              <a:rPr lang="pt-BR"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91018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2867D52-1FCF-46F2-AC5D-B34FFDA0401E}"/>
              </a:ext>
            </a:extLst>
          </p:cNvPr>
          <p:cNvSpPr/>
          <p:nvPr/>
        </p:nvSpPr>
        <p:spPr>
          <a:xfrm>
            <a:off x="0" y="0"/>
            <a:ext cx="12192000"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    </a:t>
            </a:r>
            <a:r>
              <a:rPr lang="en-IN" sz="3600" b="1" dirty="0">
                <a:solidFill>
                  <a:schemeClr val="bg1"/>
                </a:solidFill>
                <a:latin typeface="Times New Roman" panose="02020603050405020304" pitchFamily="18" charset="0"/>
                <a:cs typeface="Times New Roman" panose="02020603050405020304" pitchFamily="18" charset="0"/>
              </a:rPr>
              <a:t>Problem statement</a:t>
            </a:r>
            <a:endParaRPr lang="en-US" sz="3600" b="1" dirty="0">
              <a:solidFill>
                <a:schemeClr val="bg1"/>
              </a:solidFill>
              <a:latin typeface="Times New Roman" panose="02020603050405020304" pitchFamily="18" charset="0"/>
              <a:cs typeface="Times New Roman" panose="02020603050405020304" pitchFamily="18" charset="0"/>
            </a:endParaRPr>
          </a:p>
          <a:p>
            <a:endParaRPr lang="en-US" sz="18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80BDF53-7790-3052-EF26-0D6FD0D64995}"/>
              </a:ext>
            </a:extLst>
          </p:cNvPr>
          <p:cNvSpPr txBox="1"/>
          <p:nvPr/>
        </p:nvSpPr>
        <p:spPr>
          <a:xfrm>
            <a:off x="642536" y="1747842"/>
            <a:ext cx="10906535" cy="4465133"/>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Skin cancer is a prevalent and growing health concern worldwide.</a:t>
            </a: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incidence of skin cancer has been steadily increasing over the past few decades.</a:t>
            </a: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Skin cancer is primarily caused by excessive exposure to ultraviolet (UV) radiation from the sun or artificial sources like tanning beds</a:t>
            </a: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Skin cancer can occur in people of all ages, although the risk increases with age.</a:t>
            </a:r>
          </a:p>
          <a:p>
            <a:pPr marL="342900" indent="-342900" algn="just">
              <a:lnSpc>
                <a:spcPct val="150000"/>
              </a:lnSpc>
              <a:buFont typeface="Arial" panose="020B0604020202020204" pitchFamily="34" charset="0"/>
              <a:buChar char="•"/>
            </a:pPr>
            <a:r>
              <a:rPr lang="en-IN" sz="2400" b="0" i="0" dirty="0">
                <a:effectLst/>
                <a:latin typeface="Söhne"/>
              </a:rPr>
              <a:t>Skin cancer is a major health problem, and early detection is essential for successful treatment. However, skin cancer can be difficult to diagnose, even by experienced dermatologists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1EB2E2B-9EA8-33F5-1CEA-2EB123A96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0713" y="54775"/>
            <a:ext cx="976716" cy="1096502"/>
          </a:xfrm>
          <a:prstGeom prst="rect">
            <a:avLst/>
          </a:prstGeom>
        </p:spPr>
      </p:pic>
    </p:spTree>
    <p:extLst>
      <p:ext uri="{BB962C8B-B14F-4D97-AF65-F5344CB8AC3E}">
        <p14:creationId xmlns:p14="http://schemas.microsoft.com/office/powerpoint/2010/main" val="2119948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2867D52-1FCF-46F2-AC5D-B34FFDA0401E}"/>
              </a:ext>
            </a:extLst>
          </p:cNvPr>
          <p:cNvSpPr/>
          <p:nvPr/>
        </p:nvSpPr>
        <p:spPr>
          <a:xfrm>
            <a:off x="0" y="-26576"/>
            <a:ext cx="12192000"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pic>
        <p:nvPicPr>
          <p:cNvPr id="3" name="object 4">
            <a:extLst>
              <a:ext uri="{FF2B5EF4-FFF2-40B4-BE49-F238E27FC236}">
                <a16:creationId xmlns:a16="http://schemas.microsoft.com/office/drawing/2014/main" id="{2E93C69D-F9A6-CAE8-D595-490995E1BA94}"/>
              </a:ext>
            </a:extLst>
          </p:cNvPr>
          <p:cNvPicPr/>
          <p:nvPr/>
        </p:nvPicPr>
        <p:blipFill>
          <a:blip r:embed="rId2" cstate="print"/>
          <a:stretch>
            <a:fillRect/>
          </a:stretch>
        </p:blipFill>
        <p:spPr>
          <a:xfrm>
            <a:off x="11013441" y="-26576"/>
            <a:ext cx="1178559" cy="1259840"/>
          </a:xfrm>
          <a:prstGeom prst="rect">
            <a:avLst/>
          </a:prstGeom>
        </p:spPr>
      </p:pic>
      <p:pic>
        <p:nvPicPr>
          <p:cNvPr id="1028" name="Picture 4" descr="Thank you slide">
            <a:extLst>
              <a:ext uri="{FF2B5EF4-FFF2-40B4-BE49-F238E27FC236}">
                <a16:creationId xmlns:a16="http://schemas.microsoft.com/office/drawing/2014/main" id="{65F9C782-E094-4B75-D627-6FF5365DB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8496" y="1718128"/>
            <a:ext cx="898263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701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2867D52-1FCF-46F2-AC5D-B34FFDA0401E}"/>
              </a:ext>
            </a:extLst>
          </p:cNvPr>
          <p:cNvSpPr/>
          <p:nvPr/>
        </p:nvSpPr>
        <p:spPr>
          <a:xfrm>
            <a:off x="0" y="0"/>
            <a:ext cx="12192000"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3600" b="1" dirty="0">
              <a:solidFill>
                <a:schemeClr val="bg1"/>
              </a:solidFill>
              <a:latin typeface="Times New Roman" panose="02020603050405020304" pitchFamily="18" charset="0"/>
              <a:cs typeface="Times New Roman" panose="02020603050405020304" pitchFamily="18" charset="0"/>
            </a:endParaRPr>
          </a:p>
          <a:p>
            <a:r>
              <a:rPr lang="en-IN" sz="3600" b="1" dirty="0">
                <a:solidFill>
                  <a:schemeClr val="bg1"/>
                </a:solidFill>
                <a:latin typeface="Times New Roman" panose="02020603050405020304" pitchFamily="18" charset="0"/>
                <a:cs typeface="Times New Roman" panose="02020603050405020304" pitchFamily="18" charset="0"/>
              </a:rPr>
              <a:t>Keywords :</a:t>
            </a:r>
          </a:p>
          <a:p>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C0F65A1-4137-4F65-CA57-CCAAAC67689D}"/>
              </a:ext>
            </a:extLst>
          </p:cNvPr>
          <p:cNvSpPr txBox="1"/>
          <p:nvPr/>
        </p:nvSpPr>
        <p:spPr>
          <a:xfrm>
            <a:off x="654843" y="2150360"/>
            <a:ext cx="9435704" cy="4370427"/>
          </a:xfrm>
          <a:prstGeom prst="rect">
            <a:avLst/>
          </a:prstGeom>
          <a:noFill/>
        </p:spPr>
        <p:txBody>
          <a:bodyPr wrap="square">
            <a:spAutoFit/>
          </a:bodyPr>
          <a:lstStyle/>
          <a:p>
            <a:pPr marL="742950" lvl="1" indent="-285750" algn="l">
              <a:buFont typeface="Arial" panose="020B0604020202020204" pitchFamily="34" charset="0"/>
              <a:buChar char="•"/>
            </a:pPr>
            <a:r>
              <a:rPr lang="en-IN" sz="2800" b="0" i="0" dirty="0">
                <a:solidFill>
                  <a:srgbClr val="1F1F1F"/>
                </a:solidFill>
                <a:effectLst/>
                <a:latin typeface="Google Sans"/>
              </a:rPr>
              <a:t>Convolutional neural network (CNN)</a:t>
            </a:r>
          </a:p>
          <a:p>
            <a:pPr marL="742950" lvl="1" indent="-285750" algn="l">
              <a:buFont typeface="Arial" panose="020B0604020202020204" pitchFamily="34" charset="0"/>
              <a:buChar char="•"/>
            </a:pPr>
            <a:r>
              <a:rPr lang="en-IN" sz="2800" b="0" i="0" dirty="0">
                <a:solidFill>
                  <a:srgbClr val="1F1F1F"/>
                </a:solidFill>
                <a:effectLst/>
                <a:latin typeface="Google Sans"/>
              </a:rPr>
              <a:t>Machine learning</a:t>
            </a:r>
          </a:p>
          <a:p>
            <a:pPr marL="742950" lvl="1" indent="-285750" algn="l">
              <a:buFont typeface="Arial" panose="020B0604020202020204" pitchFamily="34" charset="0"/>
              <a:buChar char="•"/>
            </a:pPr>
            <a:r>
              <a:rPr lang="en-IN" sz="2800" b="0" i="0" dirty="0">
                <a:solidFill>
                  <a:srgbClr val="1F1F1F"/>
                </a:solidFill>
                <a:effectLst/>
                <a:latin typeface="Google Sans"/>
              </a:rPr>
              <a:t>Skin lesion classification</a:t>
            </a:r>
          </a:p>
          <a:p>
            <a:pPr marL="742950" lvl="1" indent="-285750" algn="l">
              <a:buFont typeface="Arial" panose="020B0604020202020204" pitchFamily="34" charset="0"/>
              <a:buChar char="•"/>
            </a:pPr>
            <a:r>
              <a:rPr lang="en-IN" sz="2800" b="0" i="0" dirty="0">
                <a:solidFill>
                  <a:srgbClr val="1F1F1F"/>
                </a:solidFill>
                <a:effectLst/>
                <a:latin typeface="Google Sans"/>
              </a:rPr>
              <a:t>Image processing</a:t>
            </a:r>
          </a:p>
          <a:p>
            <a:pPr marL="742950" lvl="1" indent="-285750" algn="l">
              <a:buFont typeface="Arial" panose="020B0604020202020204" pitchFamily="34" charset="0"/>
              <a:buChar char="•"/>
            </a:pPr>
            <a:r>
              <a:rPr lang="en-IN" sz="2800" b="0" i="0" dirty="0">
                <a:solidFill>
                  <a:srgbClr val="1F1F1F"/>
                </a:solidFill>
                <a:effectLst/>
                <a:latin typeface="Google Sans"/>
              </a:rPr>
              <a:t>Melanoma</a:t>
            </a:r>
          </a:p>
          <a:p>
            <a:pPr marL="742950" lvl="1" indent="-285750" algn="l">
              <a:buFont typeface="Arial" panose="020B0604020202020204" pitchFamily="34" charset="0"/>
              <a:buChar char="•"/>
            </a:pPr>
            <a:r>
              <a:rPr lang="en-IN" sz="2800" dirty="0">
                <a:solidFill>
                  <a:srgbClr val="1F1F1F"/>
                </a:solidFill>
                <a:latin typeface="Google Sans"/>
              </a:rPr>
              <a:t>HAM10000 Dataset</a:t>
            </a:r>
          </a:p>
          <a:p>
            <a:pPr marL="742950" lvl="1" indent="-285750" algn="l">
              <a:buFont typeface="Arial" panose="020B0604020202020204" pitchFamily="34" charset="0"/>
              <a:buChar char="•"/>
            </a:pPr>
            <a:r>
              <a:rPr lang="en-IN" sz="2800" b="0" i="0" dirty="0">
                <a:solidFill>
                  <a:srgbClr val="1F1F1F"/>
                </a:solidFill>
                <a:effectLst/>
                <a:latin typeface="Google Sans"/>
              </a:rPr>
              <a:t>Non linear activation functions</a:t>
            </a:r>
          </a:p>
          <a:p>
            <a:pPr marL="742950" lvl="1" indent="-285750" algn="l">
              <a:buFont typeface="Arial" panose="020B0604020202020204" pitchFamily="34" charset="0"/>
              <a:buChar char="•"/>
            </a:pPr>
            <a:r>
              <a:rPr lang="en-IN" sz="2800" b="0" i="0" dirty="0">
                <a:solidFill>
                  <a:srgbClr val="1F1F1F"/>
                </a:solidFill>
                <a:effectLst/>
                <a:latin typeface="Google Sans"/>
              </a:rPr>
              <a:t>Dermoscopic images</a:t>
            </a:r>
          </a:p>
          <a:p>
            <a:pPr marL="742950" lvl="1" indent="-285750" algn="l">
              <a:buFont typeface="Arial" panose="020B0604020202020204" pitchFamily="34" charset="0"/>
              <a:buChar char="•"/>
            </a:pPr>
            <a:endParaRPr lang="en-IN" b="0" i="0" dirty="0">
              <a:solidFill>
                <a:srgbClr val="1F1F1F"/>
              </a:solidFill>
              <a:effectLst/>
              <a:latin typeface="Google Sans"/>
            </a:endParaRPr>
          </a:p>
          <a:p>
            <a:pPr marL="742950" lvl="1" indent="-285750" algn="l">
              <a:buFont typeface="Arial" panose="020B0604020202020204" pitchFamily="34" charset="0"/>
              <a:buChar char="•"/>
            </a:pPr>
            <a:endParaRPr lang="en-IN" b="0" i="0" dirty="0">
              <a:solidFill>
                <a:srgbClr val="1F1F1F"/>
              </a:solidFill>
              <a:effectLst/>
              <a:latin typeface="Google Sans"/>
            </a:endParaRPr>
          </a:p>
          <a:p>
            <a:endParaRPr lang="en-IN" dirty="0"/>
          </a:p>
        </p:txBody>
      </p:sp>
      <p:pic>
        <p:nvPicPr>
          <p:cNvPr id="4" name="Picture 3">
            <a:extLst>
              <a:ext uri="{FF2B5EF4-FFF2-40B4-BE49-F238E27FC236}">
                <a16:creationId xmlns:a16="http://schemas.microsoft.com/office/drawing/2014/main" id="{893B0F35-BB04-0CCF-5831-60ECACD73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0140" y="84378"/>
            <a:ext cx="976716" cy="1096502"/>
          </a:xfrm>
          <a:prstGeom prst="rect">
            <a:avLst/>
          </a:prstGeom>
        </p:spPr>
      </p:pic>
    </p:spTree>
    <p:extLst>
      <p:ext uri="{BB962C8B-B14F-4D97-AF65-F5344CB8AC3E}">
        <p14:creationId xmlns:p14="http://schemas.microsoft.com/office/powerpoint/2010/main" val="3834188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2867D52-1FCF-46F2-AC5D-B34FFDA0401E}"/>
              </a:ext>
            </a:extLst>
          </p:cNvPr>
          <p:cNvSpPr/>
          <p:nvPr/>
        </p:nvSpPr>
        <p:spPr>
          <a:xfrm>
            <a:off x="0" y="2709"/>
            <a:ext cx="12192000"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3600" b="1" dirty="0">
                <a:solidFill>
                  <a:schemeClr val="bg1"/>
                </a:solidFill>
                <a:latin typeface="Times New Roman" panose="02020603050405020304" pitchFamily="18" charset="0"/>
                <a:cs typeface="Times New Roman" panose="02020603050405020304" pitchFamily="18" charset="0"/>
              </a:rPr>
              <a:t>      </a:t>
            </a:r>
          </a:p>
          <a:p>
            <a:pPr algn="just"/>
            <a:r>
              <a:rPr lang="en-US" sz="3600" b="1" dirty="0">
                <a:solidFill>
                  <a:schemeClr val="bg1"/>
                </a:solidFill>
                <a:latin typeface="Times New Roman" panose="02020603050405020304" pitchFamily="18" charset="0"/>
                <a:cs typeface="Times New Roman" panose="02020603050405020304" pitchFamily="18" charset="0"/>
              </a:rPr>
              <a:t>     </a:t>
            </a:r>
            <a:r>
              <a:rPr lang="en-IN" sz="3600" b="1" dirty="0">
                <a:solidFill>
                  <a:schemeClr val="bg1"/>
                </a:solidFill>
                <a:latin typeface="Times New Roman" panose="02020603050405020304" pitchFamily="18" charset="0"/>
                <a:cs typeface="Times New Roman" panose="02020603050405020304" pitchFamily="18" charset="0"/>
              </a:rPr>
              <a:t>Objectives</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C0F65A1-4137-4F65-CA57-CCAAAC67689D}"/>
              </a:ext>
            </a:extLst>
          </p:cNvPr>
          <p:cNvSpPr txBox="1"/>
          <p:nvPr/>
        </p:nvSpPr>
        <p:spPr>
          <a:xfrm>
            <a:off x="971848" y="1720840"/>
            <a:ext cx="10248304" cy="3539430"/>
          </a:xfrm>
          <a:prstGeom prst="rect">
            <a:avLst/>
          </a:prstGeom>
          <a:noFill/>
        </p:spPr>
        <p:txBody>
          <a:bodyPr wrap="square">
            <a:spAutoFit/>
          </a:bodyPr>
          <a:lstStyle/>
          <a:p>
            <a:pPr marL="285750" indent="-285750">
              <a:buFont typeface="Arial" panose="020B0604020202020204" pitchFamily="34" charset="0"/>
              <a:buChar char="•"/>
            </a:pPr>
            <a:r>
              <a:rPr lang="en-IN" sz="2800" b="0" i="0" dirty="0">
                <a:solidFill>
                  <a:srgbClr val="1F1F1F"/>
                </a:solidFill>
                <a:effectLst/>
                <a:latin typeface="Google Sans"/>
              </a:rPr>
              <a:t>Accurately classify skin lesions into benign and malignant categories. This is the most important objective, as it can help to identify and diagnose skin cancer early, when it is most treatable.
Differentiate between different types of skin cancer. This is important for accurate diagnosis and treatment planning.
Identify skin lesions that are at high risk of becoming malignant. This can help to identify patients who need to be monitored more closely.</a:t>
            </a:r>
          </a:p>
        </p:txBody>
      </p:sp>
      <p:pic>
        <p:nvPicPr>
          <p:cNvPr id="4" name="Picture 3">
            <a:extLst>
              <a:ext uri="{FF2B5EF4-FFF2-40B4-BE49-F238E27FC236}">
                <a16:creationId xmlns:a16="http://schemas.microsoft.com/office/drawing/2014/main" id="{893B0F35-BB04-0CCF-5831-60ECACD73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0140" y="84378"/>
            <a:ext cx="976716" cy="1096502"/>
          </a:xfrm>
          <a:prstGeom prst="rect">
            <a:avLst/>
          </a:prstGeom>
        </p:spPr>
      </p:pic>
    </p:spTree>
    <p:extLst>
      <p:ext uri="{BB962C8B-B14F-4D97-AF65-F5344CB8AC3E}">
        <p14:creationId xmlns:p14="http://schemas.microsoft.com/office/powerpoint/2010/main" val="456186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2867D52-1FCF-46F2-AC5D-B34FFDA0401E}"/>
              </a:ext>
            </a:extLst>
          </p:cNvPr>
          <p:cNvSpPr/>
          <p:nvPr/>
        </p:nvSpPr>
        <p:spPr>
          <a:xfrm>
            <a:off x="0" y="-44505"/>
            <a:ext cx="12192000"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bg1"/>
                </a:solidFill>
                <a:latin typeface="Times New Roman" panose="02020603050405020304" pitchFamily="18" charset="0"/>
                <a:cs typeface="Times New Roman" panose="02020603050405020304" pitchFamily="18" charset="0"/>
              </a:rPr>
              <a:t>    </a:t>
            </a:r>
          </a:p>
          <a:p>
            <a:r>
              <a:rPr lang="en-US" sz="3600" b="1" dirty="0">
                <a:solidFill>
                  <a:schemeClr val="bg1"/>
                </a:solidFill>
                <a:latin typeface="Times New Roman" panose="02020603050405020304" pitchFamily="18" charset="0"/>
                <a:cs typeface="Times New Roman" panose="02020603050405020304" pitchFamily="18" charset="0"/>
              </a:rPr>
              <a:t>   </a:t>
            </a:r>
            <a:r>
              <a:rPr lang="en-IN" sz="3600" b="1" dirty="0">
                <a:solidFill>
                  <a:schemeClr val="bg1"/>
                </a:solidFill>
                <a:latin typeface="Times New Roman" panose="02020603050405020304" pitchFamily="18" charset="0"/>
                <a:cs typeface="Times New Roman" panose="02020603050405020304" pitchFamily="18" charset="0"/>
              </a:rPr>
              <a:t>Expected outcomes</a:t>
            </a:r>
            <a:endParaRPr sz="3600" dirty="0"/>
          </a:p>
        </p:txBody>
      </p:sp>
      <p:sp>
        <p:nvSpPr>
          <p:cNvPr id="5" name="TextBox 4">
            <a:extLst>
              <a:ext uri="{FF2B5EF4-FFF2-40B4-BE49-F238E27FC236}">
                <a16:creationId xmlns:a16="http://schemas.microsoft.com/office/drawing/2014/main" id="{92D740B5-90F9-EF85-137A-ADAA511DF3E4}"/>
              </a:ext>
            </a:extLst>
          </p:cNvPr>
          <p:cNvSpPr txBox="1"/>
          <p:nvPr/>
        </p:nvSpPr>
        <p:spPr>
          <a:xfrm>
            <a:off x="375708" y="1480994"/>
            <a:ext cx="10703858" cy="4930645"/>
          </a:xfrm>
          <a:prstGeom prst="rect">
            <a:avLst/>
          </a:prstGeom>
          <a:noFill/>
        </p:spPr>
        <p:txBody>
          <a:bodyPr wrap="square">
            <a:spAutoFit/>
          </a:bodyPr>
          <a:lstStyle/>
          <a:p>
            <a:pPr marL="342900" indent="-342900">
              <a:buFont typeface="Arial" panose="020B0604020202020204" pitchFamily="34" charset="0"/>
              <a:buChar char="•"/>
            </a:pPr>
            <a:r>
              <a:rPr lang="en-IN" sz="2400" b="0" i="0" dirty="0">
                <a:solidFill>
                  <a:srgbClr val="1F1F1F"/>
                </a:solidFill>
                <a:effectLst/>
                <a:latin typeface="Google Sans"/>
              </a:rPr>
              <a:t>Improved classification accuracy: The use of variable nonlinear functions can help to capture more complex relationships between the features of skin lesions and their corresponding labels. This can lead to improved classification accuracy, especially for difficult-to-classify lesions.</a:t>
            </a:r>
          </a:p>
          <a:p>
            <a:pPr marL="342900" indent="-342900">
              <a:buFont typeface="Arial" panose="020B0604020202020204" pitchFamily="34" charset="0"/>
              <a:buChar char="•"/>
            </a:pPr>
            <a:r>
              <a:rPr lang="en-IN" sz="2400" b="0" i="0" dirty="0">
                <a:solidFill>
                  <a:srgbClr val="1F1F1F"/>
                </a:solidFill>
                <a:effectLst/>
                <a:latin typeface="Google Sans"/>
              </a:rPr>
              <a:t>Reduced overfitting: The use of variable nonlinear functions can help to reduce overfitting, which is a common problem with CNNs. This is because variable nonlinear functions can help to prevent the CNN from memorizing the training data too closely.</a:t>
            </a:r>
          </a:p>
          <a:p>
            <a:pPr marL="342900" indent="-342900">
              <a:buFont typeface="Arial" panose="020B0604020202020204" pitchFamily="34" charset="0"/>
              <a:buChar char="•"/>
            </a:pPr>
            <a:r>
              <a:rPr lang="en-IN" sz="2400" b="0" i="0" dirty="0">
                <a:solidFill>
                  <a:srgbClr val="1F1F1F"/>
                </a:solidFill>
                <a:effectLst/>
                <a:latin typeface="Google Sans"/>
              </a:rPr>
              <a:t>Increased robustness to noise: The use of variable nonlinear functions can help to increase the robustness of the CNN to noise in the training data. This is because variable nonlinear functions can help to smooth out the features of the training data, making them less sensitive to noise</a:t>
            </a:r>
          </a:p>
          <a:p>
            <a:pPr marL="285750" indent="-285750" algn="just">
              <a:lnSpc>
                <a:spcPct val="150000"/>
              </a:lnSpc>
              <a:buFont typeface="Arial" panose="020B0604020202020204" pitchFamily="34" charset="0"/>
              <a:buChar char="•"/>
            </a:pPr>
            <a:endParaRPr lang="en-IN" sz="2000"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52AE69A-5ED1-D042-09E6-2DEE8DD3D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566" y="37164"/>
            <a:ext cx="976716" cy="1096502"/>
          </a:xfrm>
          <a:prstGeom prst="rect">
            <a:avLst/>
          </a:prstGeom>
        </p:spPr>
      </p:pic>
    </p:spTree>
    <p:extLst>
      <p:ext uri="{BB962C8B-B14F-4D97-AF65-F5344CB8AC3E}">
        <p14:creationId xmlns:p14="http://schemas.microsoft.com/office/powerpoint/2010/main" val="3518414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2867D52-1FCF-46F2-AC5D-B34FFDA0401E}"/>
              </a:ext>
            </a:extLst>
          </p:cNvPr>
          <p:cNvSpPr/>
          <p:nvPr/>
        </p:nvSpPr>
        <p:spPr>
          <a:xfrm>
            <a:off x="0" y="-44506"/>
            <a:ext cx="12192000"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bg1"/>
                </a:solidFill>
                <a:latin typeface="Times New Roman" panose="02020603050405020304" pitchFamily="18" charset="0"/>
                <a:cs typeface="Times New Roman" panose="02020603050405020304" pitchFamily="18" charset="0"/>
              </a:rPr>
              <a:t> </a:t>
            </a:r>
          </a:p>
          <a:p>
            <a:r>
              <a:rPr lang="en-US" sz="2800" b="1" dirty="0">
                <a:solidFill>
                  <a:schemeClr val="bg1"/>
                </a:solidFill>
                <a:latin typeface="Times New Roman" panose="02020603050405020304" pitchFamily="18" charset="0"/>
                <a:cs typeface="Times New Roman" panose="02020603050405020304" pitchFamily="18" charset="0"/>
              </a:rPr>
              <a:t>  </a:t>
            </a:r>
            <a:r>
              <a:rPr lang="en-IN" sz="2800" b="1" dirty="0">
                <a:solidFill>
                  <a:schemeClr val="bg1"/>
                </a:solidFill>
                <a:latin typeface="Times New Roman" panose="02020603050405020304" pitchFamily="18" charset="0"/>
                <a:cs typeface="Times New Roman" panose="02020603050405020304" pitchFamily="18" charset="0"/>
              </a:rPr>
              <a:t>Expected outcomes</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3B4231-D5EA-035A-FA6E-63FA7056B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3579" y="53388"/>
            <a:ext cx="976716" cy="1096502"/>
          </a:xfrm>
          <a:prstGeom prst="rect">
            <a:avLst/>
          </a:prstGeom>
        </p:spPr>
      </p:pic>
      <p:sp>
        <p:nvSpPr>
          <p:cNvPr id="6" name="TextBox 5">
            <a:extLst>
              <a:ext uri="{FF2B5EF4-FFF2-40B4-BE49-F238E27FC236}">
                <a16:creationId xmlns:a16="http://schemas.microsoft.com/office/drawing/2014/main" id="{144AFE42-249C-E204-1DD7-7224F72318D8}"/>
              </a:ext>
            </a:extLst>
          </p:cNvPr>
          <p:cNvSpPr txBox="1"/>
          <p:nvPr/>
        </p:nvSpPr>
        <p:spPr>
          <a:xfrm>
            <a:off x="330197" y="1313228"/>
            <a:ext cx="11531606" cy="4401205"/>
          </a:xfrm>
          <a:prstGeom prst="rect">
            <a:avLst/>
          </a:prstGeom>
          <a:noFill/>
        </p:spPr>
        <p:txBody>
          <a:bodyPr wrap="square">
            <a:spAutoFit/>
          </a:bodyPr>
          <a:lstStyle/>
          <a:p>
            <a:pPr marL="342900" indent="-342900" algn="l">
              <a:buFont typeface="Arial" panose="020B0604020202020204" pitchFamily="34" charset="0"/>
              <a:buChar char="•"/>
            </a:pPr>
            <a:r>
              <a:rPr lang="en-IN" sz="2800" b="0" i="0" dirty="0">
                <a:solidFill>
                  <a:srgbClr val="374151"/>
                </a:solidFill>
                <a:effectLst/>
                <a:latin typeface="Söhne"/>
              </a:rPr>
              <a:t>Automated Diagnosis: CNNs can help automate the process of diagnosing skin lesions by analysing  images and providing classification results. </a:t>
            </a:r>
          </a:p>
          <a:p>
            <a:pPr marL="342900" indent="-342900" algn="l">
              <a:buFont typeface="Arial" panose="020B0604020202020204" pitchFamily="34" charset="0"/>
              <a:buChar char="•"/>
            </a:pPr>
            <a:r>
              <a:rPr lang="en-IN" sz="2800" b="0" i="0" dirty="0">
                <a:solidFill>
                  <a:srgbClr val="374151"/>
                </a:solidFill>
                <a:effectLst/>
                <a:latin typeface="Söhne"/>
              </a:rPr>
              <a:t>Improved Accuracy: CNNs can achieve high accuracy in distinguishing between different types of skin lesions, including both benign and malignant ones. This can aid dermatologists and healthcare professionals in making more accurate diagnoses and treatment decisions.</a:t>
            </a:r>
          </a:p>
          <a:p>
            <a:pPr marL="342900" indent="-342900" algn="l">
              <a:buFont typeface="Arial" panose="020B0604020202020204" pitchFamily="34" charset="0"/>
              <a:buChar char="•"/>
            </a:pPr>
            <a:r>
              <a:rPr lang="en-IN" sz="2800" b="0" i="0" dirty="0">
                <a:solidFill>
                  <a:srgbClr val="374151"/>
                </a:solidFill>
                <a:effectLst/>
                <a:latin typeface="Söhne"/>
              </a:rPr>
              <a:t>Early Detection: Early detection of skin lesions, especially melanoma, is crucial for successful treatment outcomes. CNNs can assist in the early detection of potential malignant lesions by flagging suspicious features that might require further examination</a:t>
            </a:r>
            <a:endParaRPr lang="en-IN" sz="2800" b="0" i="0" dirty="0">
              <a:solidFill>
                <a:srgbClr val="1F1F1F"/>
              </a:solidFill>
              <a:effectLst/>
              <a:latin typeface="Google Sans"/>
            </a:endParaRPr>
          </a:p>
        </p:txBody>
      </p:sp>
    </p:spTree>
    <p:extLst>
      <p:ext uri="{BB962C8B-B14F-4D97-AF65-F5344CB8AC3E}">
        <p14:creationId xmlns:p14="http://schemas.microsoft.com/office/powerpoint/2010/main" val="882676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6BB3D1CC-4A80-800D-E87F-B2EF9CEC7C57}"/>
              </a:ext>
            </a:extLst>
          </p:cNvPr>
          <p:cNvSpPr/>
          <p:nvPr/>
        </p:nvSpPr>
        <p:spPr>
          <a:xfrm>
            <a:off x="0" y="0"/>
            <a:ext cx="12192000"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a:p>
            <a:r>
              <a:rPr lang="en-IN" dirty="0"/>
              <a:t>  </a:t>
            </a:r>
          </a:p>
          <a:p>
            <a:r>
              <a:rPr lang="en-IN" dirty="0"/>
              <a:t>  </a:t>
            </a:r>
            <a:r>
              <a:rPr lang="en-IN" sz="2400" dirty="0">
                <a:latin typeface="Times New Roman" panose="02020603050405020304" pitchFamily="18" charset="0"/>
                <a:cs typeface="Times New Roman" panose="02020603050405020304" pitchFamily="18" charset="0"/>
              </a:rPr>
              <a:t>BLOCK DIAGRAM</a:t>
            </a:r>
            <a:endParaRPr sz="2400" dirty="0">
              <a:latin typeface="Times New Roman" panose="02020603050405020304" pitchFamily="18" charset="0"/>
              <a:cs typeface="Times New Roman" panose="02020603050405020304" pitchFamily="18" charset="0"/>
            </a:endParaRPr>
          </a:p>
        </p:txBody>
      </p:sp>
      <p:pic>
        <p:nvPicPr>
          <p:cNvPr id="6" name="object 4">
            <a:extLst>
              <a:ext uri="{FF2B5EF4-FFF2-40B4-BE49-F238E27FC236}">
                <a16:creationId xmlns:a16="http://schemas.microsoft.com/office/drawing/2014/main" id="{971756A3-564C-1803-F66F-A668259ACE17}"/>
              </a:ext>
            </a:extLst>
          </p:cNvPr>
          <p:cNvPicPr/>
          <p:nvPr/>
        </p:nvPicPr>
        <p:blipFill>
          <a:blip r:embed="rId2" cstate="print"/>
          <a:stretch>
            <a:fillRect/>
          </a:stretch>
        </p:blipFill>
        <p:spPr>
          <a:xfrm>
            <a:off x="11013441" y="-26576"/>
            <a:ext cx="1178559" cy="1259840"/>
          </a:xfrm>
          <a:prstGeom prst="rect">
            <a:avLst/>
          </a:prstGeom>
        </p:spPr>
      </p:pic>
      <p:pic>
        <p:nvPicPr>
          <p:cNvPr id="5" name="Picture 4">
            <a:extLst>
              <a:ext uri="{FF2B5EF4-FFF2-40B4-BE49-F238E27FC236}">
                <a16:creationId xmlns:a16="http://schemas.microsoft.com/office/drawing/2014/main" id="{CC52DE39-E572-130A-7256-30E71DF81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6240" y="880016"/>
            <a:ext cx="7193280" cy="5297264"/>
          </a:xfrm>
          <a:prstGeom prst="rect">
            <a:avLst/>
          </a:prstGeom>
        </p:spPr>
      </p:pic>
    </p:spTree>
    <p:extLst>
      <p:ext uri="{BB962C8B-B14F-4D97-AF65-F5344CB8AC3E}">
        <p14:creationId xmlns:p14="http://schemas.microsoft.com/office/powerpoint/2010/main" val="314546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2531d86f6cc_0_24"/>
          <p:cNvSpPr txBox="1">
            <a:spLocks noGrp="1"/>
          </p:cNvSpPr>
          <p:nvPr>
            <p:ph type="title"/>
          </p:nvPr>
        </p:nvSpPr>
        <p:spPr>
          <a:xfrm>
            <a:off x="0" y="1"/>
            <a:ext cx="10910400" cy="626772"/>
          </a:xfrm>
          <a:prstGeom prst="rect">
            <a:avLst/>
          </a:prstGeom>
          <a:solidFill>
            <a:srgbClr val="2F71A2"/>
          </a:solidFill>
          <a:ln>
            <a:noFill/>
          </a:ln>
        </p:spPr>
        <p:txBody>
          <a:bodyPr spcFirstLastPara="1" wrap="square" lIns="121900" tIns="121900" rIns="121900" bIns="121900" anchor="t" anchorCtr="0">
            <a:normAutofit fontScale="9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SzPct val="111111"/>
              <a:buNone/>
            </a:pPr>
            <a:r>
              <a:rPr lang="en" sz="3733" dirty="0">
                <a:solidFill>
                  <a:srgbClr val="FF0000"/>
                </a:solidFill>
              </a:rPr>
              <a:t>			Literature Survey</a:t>
            </a:r>
            <a:endParaRPr dirty="0">
              <a:solidFill>
                <a:srgbClr val="FFFF00"/>
              </a:solidFill>
            </a:endParaRPr>
          </a:p>
        </p:txBody>
      </p:sp>
      <p:sp>
        <p:nvSpPr>
          <p:cNvPr id="90" name="Google Shape;90;g2531d86f6cc_0_24"/>
          <p:cNvSpPr txBox="1">
            <a:spLocks noGrp="1"/>
          </p:cNvSpPr>
          <p:nvPr>
            <p:ph type="body" idx="1"/>
          </p:nvPr>
        </p:nvSpPr>
        <p:spPr>
          <a:xfrm>
            <a:off x="278433" y="1285167"/>
            <a:ext cx="11360800" cy="5117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just" rtl="0">
              <a:lnSpc>
                <a:spcPct val="150000"/>
              </a:lnSpc>
              <a:spcBef>
                <a:spcPts val="0"/>
              </a:spcBef>
              <a:spcAft>
                <a:spcPts val="0"/>
              </a:spcAft>
              <a:buClr>
                <a:schemeClr val="dk1"/>
              </a:buClr>
              <a:buSzPts val="1100"/>
              <a:buFont typeface="Arial"/>
              <a:buNone/>
            </a:pPr>
            <a:endParaRPr sz="1867">
              <a:solidFill>
                <a:schemeClr val="dk1"/>
              </a:solidFill>
            </a:endParaRPr>
          </a:p>
          <a:p>
            <a:pPr marL="0" lvl="0" indent="0" algn="l" rtl="0">
              <a:lnSpc>
                <a:spcPct val="150000"/>
              </a:lnSpc>
              <a:spcBef>
                <a:spcPts val="0"/>
              </a:spcBef>
              <a:spcAft>
                <a:spcPts val="1600"/>
              </a:spcAft>
              <a:buSzPts val="1800"/>
              <a:buNone/>
            </a:pPr>
            <a:endParaRPr sz="1733">
              <a:solidFill>
                <a:schemeClr val="dk1"/>
              </a:solidFill>
            </a:endParaRPr>
          </a:p>
        </p:txBody>
      </p:sp>
      <p:pic>
        <p:nvPicPr>
          <p:cNvPr id="91" name="Google Shape;91;g2531d86f6cc_0_24"/>
          <p:cNvPicPr preferRelativeResize="0"/>
          <p:nvPr/>
        </p:nvPicPr>
        <p:blipFill rotWithShape="1">
          <a:blip r:embed="rId3">
            <a:alphaModFix/>
          </a:blip>
          <a:srcRect/>
          <a:stretch/>
        </p:blipFill>
        <p:spPr>
          <a:xfrm>
            <a:off x="11185150" y="6791"/>
            <a:ext cx="728833" cy="643327"/>
          </a:xfrm>
          <a:prstGeom prst="rect">
            <a:avLst/>
          </a:prstGeom>
          <a:noFill/>
          <a:ln>
            <a:noFill/>
          </a:ln>
        </p:spPr>
      </p:pic>
      <p:graphicFrame>
        <p:nvGraphicFramePr>
          <p:cNvPr id="92" name="Google Shape;92;g2531d86f6cc_0_24"/>
          <p:cNvGraphicFramePr/>
          <p:nvPr>
            <p:extLst>
              <p:ext uri="{D42A27DB-BD31-4B8C-83A1-F6EECF244321}">
                <p14:modId xmlns:p14="http://schemas.microsoft.com/office/powerpoint/2010/main" val="491274585"/>
              </p:ext>
            </p:extLst>
          </p:nvPr>
        </p:nvGraphicFramePr>
        <p:xfrm>
          <a:off x="0" y="626773"/>
          <a:ext cx="12192002" cy="6272489"/>
        </p:xfrm>
        <a:graphic>
          <a:graphicData uri="http://schemas.openxmlformats.org/drawingml/2006/table">
            <a:tbl>
              <a:tblPr>
                <a:noFill/>
              </a:tblPr>
              <a:tblGrid>
                <a:gridCol w="710032">
                  <a:extLst>
                    <a:ext uri="{9D8B030D-6E8A-4147-A177-3AD203B41FA5}">
                      <a16:colId xmlns:a16="http://schemas.microsoft.com/office/drawing/2014/main" val="20000"/>
                    </a:ext>
                  </a:extLst>
                </a:gridCol>
                <a:gridCol w="2530707">
                  <a:extLst>
                    <a:ext uri="{9D8B030D-6E8A-4147-A177-3AD203B41FA5}">
                      <a16:colId xmlns:a16="http://schemas.microsoft.com/office/drawing/2014/main" val="20001"/>
                    </a:ext>
                  </a:extLst>
                </a:gridCol>
                <a:gridCol w="1910811">
                  <a:extLst>
                    <a:ext uri="{9D8B030D-6E8A-4147-A177-3AD203B41FA5}">
                      <a16:colId xmlns:a16="http://schemas.microsoft.com/office/drawing/2014/main" val="20002"/>
                    </a:ext>
                  </a:extLst>
                </a:gridCol>
                <a:gridCol w="2406484">
                  <a:extLst>
                    <a:ext uri="{9D8B030D-6E8A-4147-A177-3AD203B41FA5}">
                      <a16:colId xmlns:a16="http://schemas.microsoft.com/office/drawing/2014/main" val="20003"/>
                    </a:ext>
                  </a:extLst>
                </a:gridCol>
                <a:gridCol w="2316984">
                  <a:extLst>
                    <a:ext uri="{9D8B030D-6E8A-4147-A177-3AD203B41FA5}">
                      <a16:colId xmlns:a16="http://schemas.microsoft.com/office/drawing/2014/main" val="1850875966"/>
                    </a:ext>
                  </a:extLst>
                </a:gridCol>
                <a:gridCol w="2316984">
                  <a:extLst>
                    <a:ext uri="{9D8B030D-6E8A-4147-A177-3AD203B41FA5}">
                      <a16:colId xmlns:a16="http://schemas.microsoft.com/office/drawing/2014/main" val="4155002"/>
                    </a:ext>
                  </a:extLst>
                </a:gridCol>
              </a:tblGrid>
              <a:tr h="1097240">
                <a:tc>
                  <a:txBody>
                    <a:bodyPr/>
                    <a:lstStyle/>
                    <a:p>
                      <a:pPr marL="0" lvl="0" indent="0" algn="ctr" rtl="0">
                        <a:spcBef>
                          <a:spcPts val="0"/>
                        </a:spcBef>
                        <a:spcAft>
                          <a:spcPts val="0"/>
                        </a:spcAft>
                        <a:buNone/>
                      </a:pPr>
                      <a:r>
                        <a:rPr lang="en" sz="1900" b="1"/>
                        <a:t>S.NO</a:t>
                      </a:r>
                      <a:endParaRPr sz="1900" b="1"/>
                    </a:p>
                  </a:txBody>
                  <a:tcPr marL="121900" marR="121900" marT="121900" marB="121900"/>
                </a:tc>
                <a:tc>
                  <a:txBody>
                    <a:bodyPr/>
                    <a:lstStyle/>
                    <a:p>
                      <a:pPr marL="0" lvl="0" indent="0" algn="ctr" rtl="0">
                        <a:spcBef>
                          <a:spcPts val="0"/>
                        </a:spcBef>
                        <a:spcAft>
                          <a:spcPts val="0"/>
                        </a:spcAft>
                        <a:buNone/>
                      </a:pPr>
                      <a:r>
                        <a:rPr lang="en" sz="1900" b="1" dirty="0"/>
                        <a:t>REFERENCE</a:t>
                      </a:r>
                      <a:endParaRPr sz="1900" b="1" dirty="0"/>
                    </a:p>
                  </a:txBody>
                  <a:tcPr marL="121900" marR="121900" marT="121900" marB="121900"/>
                </a:tc>
                <a:tc>
                  <a:txBody>
                    <a:bodyPr/>
                    <a:lstStyle/>
                    <a:p>
                      <a:pPr marL="0" lvl="0" indent="0" algn="ctr" rtl="0">
                        <a:spcBef>
                          <a:spcPts val="0"/>
                        </a:spcBef>
                        <a:spcAft>
                          <a:spcPts val="0"/>
                        </a:spcAft>
                        <a:buNone/>
                      </a:pPr>
                      <a:r>
                        <a:rPr lang="en" sz="1900" b="1" dirty="0"/>
                        <a:t>AUTHOR &amp; PUBLISHED YEAR</a:t>
                      </a:r>
                      <a:endParaRPr sz="1900" b="1" dirty="0"/>
                    </a:p>
                  </a:txBody>
                  <a:tcPr marL="121900" marR="121900" marT="121900" marB="121900"/>
                </a:tc>
                <a:tc>
                  <a:txBody>
                    <a:bodyPr/>
                    <a:lstStyle/>
                    <a:p>
                      <a:pPr marL="0" lvl="0" indent="0" algn="ctr" rtl="0">
                        <a:spcBef>
                          <a:spcPts val="0"/>
                        </a:spcBef>
                        <a:spcAft>
                          <a:spcPts val="0"/>
                        </a:spcAft>
                        <a:buNone/>
                      </a:pPr>
                      <a:r>
                        <a:rPr lang="en" sz="1900" b="1" dirty="0"/>
                        <a:t>OBJECTIVE</a:t>
                      </a:r>
                      <a:endParaRPr sz="1900" b="1" dirty="0"/>
                    </a:p>
                  </a:txBody>
                  <a:tcPr marL="121900" marR="121900" marT="121900" marB="121900"/>
                </a:tc>
                <a:tc>
                  <a:txBody>
                    <a:bodyPr/>
                    <a:lstStyle/>
                    <a:p>
                      <a:pPr marL="0" lvl="0" indent="0" algn="ctr" rtl="0">
                        <a:spcBef>
                          <a:spcPts val="0"/>
                        </a:spcBef>
                        <a:spcAft>
                          <a:spcPts val="0"/>
                        </a:spcAft>
                        <a:buNone/>
                      </a:pPr>
                      <a:r>
                        <a:rPr lang="en-IN" sz="1900" b="1" dirty="0"/>
                        <a:t>PROS</a:t>
                      </a:r>
                      <a:endParaRPr sz="1900" b="1" dirty="0"/>
                    </a:p>
                  </a:txBody>
                  <a:tcPr marL="121900" marR="121900" marT="121900" marB="121900"/>
                </a:tc>
                <a:tc>
                  <a:txBody>
                    <a:bodyPr/>
                    <a:lstStyle/>
                    <a:p>
                      <a:pPr marL="0" lvl="0" indent="0" algn="ctr" rtl="0">
                        <a:spcBef>
                          <a:spcPts val="0"/>
                        </a:spcBef>
                        <a:spcAft>
                          <a:spcPts val="0"/>
                        </a:spcAft>
                        <a:buNone/>
                      </a:pPr>
                      <a:r>
                        <a:rPr lang="en-IN" sz="1900" b="1" dirty="0"/>
                        <a:t>CONS</a:t>
                      </a:r>
                      <a:endParaRPr sz="1900" b="1" dirty="0"/>
                    </a:p>
                  </a:txBody>
                  <a:tcPr marL="121900" marR="121900" marT="121900" marB="121900"/>
                </a:tc>
                <a:extLst>
                  <a:ext uri="{0D108BD9-81ED-4DB2-BD59-A6C34878D82A}">
                    <a16:rowId xmlns:a16="http://schemas.microsoft.com/office/drawing/2014/main" val="10000"/>
                  </a:ext>
                </a:extLst>
              </a:tr>
              <a:tr h="2804120">
                <a:tc>
                  <a:txBody>
                    <a:bodyPr/>
                    <a:lstStyle/>
                    <a:p>
                      <a:pPr marL="0" lvl="0" indent="0" algn="l" rtl="0">
                        <a:spcBef>
                          <a:spcPts val="0"/>
                        </a:spcBef>
                        <a:spcAft>
                          <a:spcPts val="0"/>
                        </a:spcAft>
                        <a:buNone/>
                      </a:pPr>
                      <a:r>
                        <a:rPr lang="en-IN" sz="1900" dirty="0"/>
                        <a:t>1.</a:t>
                      </a:r>
                      <a:endParaRPr sz="1900" dirty="0"/>
                    </a:p>
                  </a:txBody>
                  <a:tcPr marL="121900" marR="121900" marT="121900" marB="121900"/>
                </a:tc>
                <a:tc>
                  <a:txBody>
                    <a:bodyPr/>
                    <a:lstStyle/>
                    <a:p>
                      <a:pPr marL="0" lvl="0" indent="0" algn="l" rtl="0">
                        <a:spcBef>
                          <a:spcPts val="0"/>
                        </a:spcBef>
                        <a:spcAft>
                          <a:spcPts val="0"/>
                        </a:spcAft>
                        <a:buNone/>
                      </a:pPr>
                      <a:r>
                        <a:rPr lang="en-IN" sz="1300" dirty="0">
                          <a:highlight>
                            <a:srgbClr val="FFFFFF"/>
                          </a:highlight>
                        </a:rPr>
                        <a:t>Skin Lesion Classification Using Convolutional Neural Network for Melanoma Recognition </a:t>
                      </a:r>
                      <a:endParaRPr sz="1900" dirty="0"/>
                    </a:p>
                  </a:txBody>
                  <a:tcPr marL="121900" marR="121900" marT="121900" marB="121900"/>
                </a:tc>
                <a:tc>
                  <a:txBody>
                    <a:bodyPr/>
                    <a:lstStyle/>
                    <a:p>
                      <a:pPr marL="0" lvl="0" indent="0" algn="l" rtl="0">
                        <a:spcBef>
                          <a:spcPts val="0"/>
                        </a:spcBef>
                        <a:spcAft>
                          <a:spcPts val="0"/>
                        </a:spcAft>
                        <a:buNone/>
                      </a:pPr>
                      <a:r>
                        <a:rPr lang="en-IN" sz="1300" dirty="0">
                          <a:highlight>
                            <a:srgbClr val="FFFFFF"/>
                          </a:highlight>
                        </a:rPr>
                        <a:t>Mohamad Li et al
By 2020</a:t>
                      </a:r>
                      <a:endParaRPr sz="1300" dirty="0">
                        <a:solidFill>
                          <a:schemeClr val="dk1"/>
                        </a:solidFill>
                        <a:highlight>
                          <a:srgbClr val="FFFFFF"/>
                        </a:highlight>
                      </a:endParaRPr>
                    </a:p>
                  </a:txBody>
                  <a:tcPr marL="121900" marR="121900" marT="121900" marB="121900"/>
                </a:tc>
                <a:tc>
                  <a:txBody>
                    <a:bodyPr/>
                    <a:lstStyle/>
                    <a:p>
                      <a:pPr marL="0" lvl="0" indent="0" algn="l" rtl="0">
                        <a:spcBef>
                          <a:spcPts val="0"/>
                        </a:spcBef>
                        <a:spcAft>
                          <a:spcPts val="0"/>
                        </a:spcAft>
                        <a:buNone/>
                      </a:pPr>
                      <a:r>
                        <a:rPr lang="en-IN" sz="1200" b="0" i="0" u="none" strike="noStrike" cap="none" dirty="0">
                          <a:solidFill>
                            <a:srgbClr val="000000"/>
                          </a:solidFill>
                          <a:effectLst/>
                          <a:highlight>
                            <a:srgbClr val="FFFFFF"/>
                          </a:highlight>
                          <a:latin typeface="Arial"/>
                          <a:ea typeface="Arial"/>
                          <a:cs typeface="Arial"/>
                          <a:sym typeface="Arial"/>
                        </a:rPr>
                        <a:t>
This article proposes a framework for skin lesion classification using CNNs. The framework uses image augmentation, transfer learning, and a novel loss function to achieve high accuracy for melanoma recognition. The authors evaluated their framework on the ISIC 2017 skin lesion dataset, and they achieved an average AUC of 87 for melanoma recognition.</a:t>
                      </a:r>
                      <a:endParaRPr sz="1200" dirty="0"/>
                    </a:p>
                  </a:txBody>
                  <a:tcPr marL="121900" marR="121900" marT="121900" marB="121900"/>
                </a:tc>
                <a:tc>
                  <a:txBody>
                    <a:bodyPr/>
                    <a:lstStyle/>
                    <a:p>
                      <a:pPr marL="0" lvl="0" indent="0" algn="l" rtl="0">
                        <a:spcBef>
                          <a:spcPts val="0"/>
                        </a:spcBef>
                        <a:spcAft>
                          <a:spcPts val="0"/>
                        </a:spcAft>
                        <a:buNone/>
                      </a:pPr>
                      <a:r>
                        <a:rPr lang="en-US" sz="1200" b="0" i="0" u="none" strike="noStrike" cap="none" dirty="0">
                          <a:solidFill>
                            <a:srgbClr val="000000"/>
                          </a:solidFill>
                          <a:effectLst/>
                          <a:latin typeface="Arial"/>
                          <a:ea typeface="Arial"/>
                          <a:cs typeface="Arial"/>
                          <a:sym typeface="Arial"/>
                        </a:rPr>
                        <a:t>The review provides a comprehensive overview of the genetic and molecular alterations leading to NMSC, such as mutations in tumor suppressor genes, oncogenes, DNA repair genes, and epigenetic factors. It also discusses the role of ultraviolet radiation, immunosuppression, inflammation, and viral infections as risk factors for NMSC development.</a:t>
                      </a:r>
                      <a:endParaRPr sz="1200" dirty="0"/>
                    </a:p>
                  </a:txBody>
                  <a:tcPr marL="121900" marR="121900" marT="121900" marB="121900"/>
                </a:tc>
                <a:tc>
                  <a:txBody>
                    <a:bodyPr/>
                    <a:lstStyle/>
                    <a:p>
                      <a:pPr marL="0" lvl="0" indent="0" algn="l" rtl="0">
                        <a:spcBef>
                          <a:spcPts val="0"/>
                        </a:spcBef>
                        <a:spcAft>
                          <a:spcPts val="0"/>
                        </a:spcAft>
                        <a:buNone/>
                      </a:pPr>
                      <a:r>
                        <a:rPr lang="en-US" sz="1200" b="0" i="0" u="none" strike="noStrike" cap="none" dirty="0">
                          <a:solidFill>
                            <a:srgbClr val="000000"/>
                          </a:solidFill>
                          <a:effectLst/>
                          <a:latin typeface="Arial"/>
                          <a:ea typeface="Arial"/>
                          <a:cs typeface="Arial"/>
                          <a:sym typeface="Arial"/>
                        </a:rPr>
                        <a:t>The review acknowledges that the process of skin carcinogenesis is still not fully understood and that more studies are needed to elucidate the complex interactions between genetic and environmental factors. </a:t>
                      </a:r>
                      <a:r>
                        <a:rPr lang="en-US" sz="1200" b="0" i="0" u="none" strike="noStrike" cap="none" dirty="0">
                          <a:solidFill>
                            <a:schemeClr val="tx1"/>
                          </a:solidFill>
                          <a:effectLst/>
                          <a:latin typeface="Arial"/>
                          <a:ea typeface="Arial"/>
                          <a:cs typeface="Arial"/>
                          <a:sym typeface="Arial"/>
                        </a:rPr>
                        <a:t>The therapeutic options for NMSC are still under investigation or have limited efficacy or safety data.</a:t>
                      </a:r>
                      <a:endParaRPr sz="1200" u="none" dirty="0">
                        <a:solidFill>
                          <a:schemeClr val="tx1"/>
                        </a:solidFill>
                      </a:endParaRPr>
                    </a:p>
                  </a:txBody>
                  <a:tcPr marL="121900" marR="121900" marT="121900" marB="121900"/>
                </a:tc>
                <a:extLst>
                  <a:ext uri="{0D108BD9-81ED-4DB2-BD59-A6C34878D82A}">
                    <a16:rowId xmlns:a16="http://schemas.microsoft.com/office/drawing/2014/main" val="10001"/>
                  </a:ext>
                </a:extLst>
              </a:tr>
              <a:tr h="2355889">
                <a:tc>
                  <a:txBody>
                    <a:bodyPr/>
                    <a:lstStyle/>
                    <a:p>
                      <a:pPr marL="0" lvl="0" indent="0" algn="l" rtl="0">
                        <a:spcBef>
                          <a:spcPts val="0"/>
                        </a:spcBef>
                        <a:spcAft>
                          <a:spcPts val="0"/>
                        </a:spcAft>
                        <a:buNone/>
                      </a:pPr>
                      <a:r>
                        <a:rPr lang="en-IN" sz="1900" dirty="0"/>
                        <a:t>2.</a:t>
                      </a:r>
                      <a:endParaRPr sz="1900" dirty="0"/>
                    </a:p>
                  </a:txBody>
                  <a:tcPr marL="121900" marR="121900" marT="121900" marB="121900"/>
                </a:tc>
                <a:tc>
                  <a:txBody>
                    <a:bodyPr/>
                    <a:lstStyle/>
                    <a:p>
                      <a:pPr marL="0" lvl="0" indent="0" algn="l" rtl="0">
                        <a:spcBef>
                          <a:spcPts val="0"/>
                        </a:spcBef>
                        <a:spcAft>
                          <a:spcPts val="0"/>
                        </a:spcAft>
                        <a:buNone/>
                      </a:pPr>
                      <a:r>
                        <a:rPr lang="en-US" sz="1400" b="0" i="0" u="none" strike="noStrike" cap="none" dirty="0">
                          <a:solidFill>
                            <a:srgbClr val="000000"/>
                          </a:solidFill>
                          <a:effectLst/>
                          <a:highlight>
                            <a:srgbClr val="FFFFFF"/>
                          </a:highlight>
                          <a:latin typeface="Arial"/>
                          <a:ea typeface="Arial"/>
                          <a:cs typeface="Arial"/>
                          <a:sym typeface="Arial"/>
                        </a:rPr>
                        <a:t> </a:t>
                      </a:r>
                      <a:r>
                        <a:rPr lang="en-IN" sz="1400" b="0" i="0" dirty="0">
                          <a:solidFill>
                            <a:srgbClr val="1F1F1F"/>
                          </a:solidFill>
                          <a:effectLst/>
                          <a:latin typeface="Google Sans"/>
                        </a:rPr>
                        <a:t>To classify melanomas versus benign nevi using only 399 images from a standard camera.</a:t>
                      </a:r>
                      <a:endParaRPr sz="1400" dirty="0"/>
                    </a:p>
                  </a:txBody>
                  <a:tcPr marL="121900" marR="121900" marT="121900" marB="121900"/>
                </a:tc>
                <a:tc>
                  <a:txBody>
                    <a:bodyPr/>
                    <a:lstStyle/>
                    <a:p>
                      <a:pPr marL="0" lvl="0" indent="0" algn="l" rtl="0">
                        <a:spcBef>
                          <a:spcPts val="0"/>
                        </a:spcBef>
                        <a:spcAft>
                          <a:spcPts val="0"/>
                        </a:spcAft>
                        <a:buNone/>
                      </a:pPr>
                      <a:r>
                        <a:rPr lang="en-IN" sz="1300" dirty="0" err="1"/>
                        <a:t>Pomponiu</a:t>
                      </a:r>
                      <a:r>
                        <a:rPr lang="en-IN" sz="1300" dirty="0"/>
                        <a:t> et al</a:t>
                      </a:r>
                    </a:p>
                    <a:p>
                      <a:pPr marL="0" lvl="0" indent="0" algn="l" rtl="0">
                        <a:spcBef>
                          <a:spcPts val="0"/>
                        </a:spcBef>
                        <a:spcAft>
                          <a:spcPts val="0"/>
                        </a:spcAft>
                        <a:buNone/>
                      </a:pPr>
                      <a:r>
                        <a:rPr lang="en" sz="1300" dirty="0">
                          <a:solidFill>
                            <a:schemeClr val="dk1"/>
                          </a:solidFill>
                          <a:highlight>
                            <a:srgbClr val="FFFFFF"/>
                          </a:highlight>
                        </a:rPr>
                        <a:t>2018</a:t>
                      </a:r>
                      <a:endParaRPr sz="1300" dirty="0">
                        <a:solidFill>
                          <a:schemeClr val="dk1"/>
                        </a:solidFill>
                        <a:highlight>
                          <a:srgbClr val="FFFFFF"/>
                        </a:highlight>
                      </a:endParaRPr>
                    </a:p>
                  </a:txBody>
                  <a:tcPr marL="121900" marR="121900" marT="121900" marB="121900"/>
                </a:tc>
                <a:tc>
                  <a:txBody>
                    <a:bodyPr/>
                    <a:lstStyle/>
                    <a:p>
                      <a:pPr marL="0" lvl="0" indent="0" algn="l" rtl="0">
                        <a:spcBef>
                          <a:spcPts val="0"/>
                        </a:spcBef>
                        <a:spcAft>
                          <a:spcPts val="0"/>
                        </a:spcAft>
                        <a:buNone/>
                      </a:pPr>
                      <a:r>
                        <a:rPr lang="en-IN" sz="1200" b="0" i="0" u="none" strike="noStrike" cap="none" dirty="0">
                          <a:solidFill>
                            <a:srgbClr val="000000"/>
                          </a:solidFill>
                          <a:effectLst/>
                          <a:highlight>
                            <a:srgbClr val="FFFFFF"/>
                          </a:highlight>
                          <a:latin typeface="Arial"/>
                          <a:ea typeface="Arial"/>
                          <a:cs typeface="Arial"/>
                          <a:sym typeface="Arial"/>
                        </a:rPr>
                        <a:t>The model uses a variable nonlinear activation function, namely ELU, to learn discriminative features from the skin lesion images.</a:t>
                      </a:r>
                      <a:endParaRPr sz="1200" dirty="0"/>
                    </a:p>
                  </a:txBody>
                  <a:tcPr marL="121900" marR="121900" marT="121900" marB="121900"/>
                </a:tc>
                <a:tc>
                  <a:txBody>
                    <a:bodyPr/>
                    <a:lstStyle/>
                    <a:p>
                      <a:pPr marL="0" lvl="0" indent="0" algn="l" rtl="0">
                        <a:spcBef>
                          <a:spcPts val="0"/>
                        </a:spcBef>
                        <a:spcAft>
                          <a:spcPts val="0"/>
                        </a:spcAft>
                        <a:buNone/>
                      </a:pPr>
                      <a:r>
                        <a:rPr lang="en-IN" sz="1200" b="0" i="0" u="none" strike="noStrike" cap="none" dirty="0">
                          <a:solidFill>
                            <a:srgbClr val="000000"/>
                          </a:solidFill>
                          <a:effectLst/>
                          <a:latin typeface="Arial"/>
                          <a:ea typeface="Arial"/>
                          <a:cs typeface="Arial"/>
                          <a:sym typeface="Arial"/>
                        </a:rPr>
                        <a:t>The model achieves high accuracy.</a:t>
                      </a:r>
                      <a:endParaRPr sz="1200" dirty="0"/>
                    </a:p>
                  </a:txBody>
                  <a:tcPr marL="121900" marR="121900" marT="121900" marB="121900"/>
                </a:tc>
                <a:tc>
                  <a:txBody>
                    <a:bodyPr/>
                    <a:lstStyle/>
                    <a:p>
                      <a:pPr marL="0" lvl="0" indent="0" algn="l" rtl="0">
                        <a:spcBef>
                          <a:spcPts val="0"/>
                        </a:spcBef>
                        <a:spcAft>
                          <a:spcPts val="0"/>
                        </a:spcAft>
                        <a:buNone/>
                      </a:pPr>
                      <a:r>
                        <a:rPr lang="en-IN" sz="1200" b="0" i="0" dirty="0">
                          <a:solidFill>
                            <a:srgbClr val="1F1F1F"/>
                          </a:solidFill>
                          <a:effectLst/>
                          <a:latin typeface="Google Sans"/>
                        </a:rPr>
                        <a:t>The model is trained on a small dataset.</a:t>
                      </a:r>
                      <a:endParaRPr sz="1200" dirty="0"/>
                    </a:p>
                  </a:txBody>
                  <a:tcPr marL="121900" marR="121900" marT="121900" marB="12190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02091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2531d86f6cc_0_24"/>
          <p:cNvSpPr txBox="1">
            <a:spLocks noGrp="1"/>
          </p:cNvSpPr>
          <p:nvPr>
            <p:ph type="title"/>
          </p:nvPr>
        </p:nvSpPr>
        <p:spPr>
          <a:xfrm>
            <a:off x="0" y="1"/>
            <a:ext cx="10910400" cy="626772"/>
          </a:xfrm>
          <a:prstGeom prst="rect">
            <a:avLst/>
          </a:prstGeom>
          <a:solidFill>
            <a:srgbClr val="2F71A2"/>
          </a:solidFill>
          <a:ln>
            <a:noFill/>
          </a:ln>
        </p:spPr>
        <p:txBody>
          <a:bodyPr spcFirstLastPara="1" wrap="square" lIns="121900" tIns="121900" rIns="121900" bIns="121900" anchor="t" anchorCtr="0">
            <a:normAutofit fontScale="9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SzPct val="111111"/>
              <a:buNone/>
            </a:pPr>
            <a:r>
              <a:rPr lang="en" sz="3733" dirty="0">
                <a:solidFill>
                  <a:srgbClr val="FF0000"/>
                </a:solidFill>
              </a:rPr>
              <a:t>			Literature Survey</a:t>
            </a:r>
            <a:endParaRPr dirty="0">
              <a:solidFill>
                <a:srgbClr val="FFFF00"/>
              </a:solidFill>
            </a:endParaRPr>
          </a:p>
        </p:txBody>
      </p:sp>
      <p:sp>
        <p:nvSpPr>
          <p:cNvPr id="90" name="Google Shape;90;g2531d86f6cc_0_24"/>
          <p:cNvSpPr txBox="1">
            <a:spLocks noGrp="1"/>
          </p:cNvSpPr>
          <p:nvPr>
            <p:ph type="body" idx="1"/>
          </p:nvPr>
        </p:nvSpPr>
        <p:spPr>
          <a:xfrm>
            <a:off x="278433" y="1285167"/>
            <a:ext cx="11360800" cy="5117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just" rtl="0">
              <a:lnSpc>
                <a:spcPct val="150000"/>
              </a:lnSpc>
              <a:spcBef>
                <a:spcPts val="0"/>
              </a:spcBef>
              <a:spcAft>
                <a:spcPts val="0"/>
              </a:spcAft>
              <a:buClr>
                <a:schemeClr val="dk1"/>
              </a:buClr>
              <a:buSzPts val="1100"/>
              <a:buFont typeface="Arial"/>
              <a:buNone/>
            </a:pPr>
            <a:endParaRPr sz="1867">
              <a:solidFill>
                <a:schemeClr val="dk1"/>
              </a:solidFill>
            </a:endParaRPr>
          </a:p>
          <a:p>
            <a:pPr marL="0" lvl="0" indent="0" algn="l" rtl="0">
              <a:lnSpc>
                <a:spcPct val="150000"/>
              </a:lnSpc>
              <a:spcBef>
                <a:spcPts val="0"/>
              </a:spcBef>
              <a:spcAft>
                <a:spcPts val="1600"/>
              </a:spcAft>
              <a:buSzPts val="1800"/>
              <a:buNone/>
            </a:pPr>
            <a:endParaRPr sz="1733">
              <a:solidFill>
                <a:schemeClr val="dk1"/>
              </a:solidFill>
            </a:endParaRPr>
          </a:p>
        </p:txBody>
      </p:sp>
      <p:pic>
        <p:nvPicPr>
          <p:cNvPr id="91" name="Google Shape;91;g2531d86f6cc_0_24"/>
          <p:cNvPicPr preferRelativeResize="0"/>
          <p:nvPr/>
        </p:nvPicPr>
        <p:blipFill rotWithShape="1">
          <a:blip r:embed="rId3">
            <a:alphaModFix/>
          </a:blip>
          <a:srcRect/>
          <a:stretch/>
        </p:blipFill>
        <p:spPr>
          <a:xfrm>
            <a:off x="11185150" y="6791"/>
            <a:ext cx="728833" cy="643327"/>
          </a:xfrm>
          <a:prstGeom prst="rect">
            <a:avLst/>
          </a:prstGeom>
          <a:noFill/>
          <a:ln>
            <a:noFill/>
          </a:ln>
        </p:spPr>
      </p:pic>
      <p:graphicFrame>
        <p:nvGraphicFramePr>
          <p:cNvPr id="92" name="Google Shape;92;g2531d86f6cc_0_24"/>
          <p:cNvGraphicFramePr/>
          <p:nvPr>
            <p:extLst>
              <p:ext uri="{D42A27DB-BD31-4B8C-83A1-F6EECF244321}">
                <p14:modId xmlns:p14="http://schemas.microsoft.com/office/powerpoint/2010/main" val="3878200331"/>
              </p:ext>
            </p:extLst>
          </p:nvPr>
        </p:nvGraphicFramePr>
        <p:xfrm>
          <a:off x="8586" y="626774"/>
          <a:ext cx="12192002" cy="6272489"/>
        </p:xfrm>
        <a:graphic>
          <a:graphicData uri="http://schemas.openxmlformats.org/drawingml/2006/table">
            <a:tbl>
              <a:tblPr>
                <a:noFill/>
              </a:tblPr>
              <a:tblGrid>
                <a:gridCol w="710032">
                  <a:extLst>
                    <a:ext uri="{9D8B030D-6E8A-4147-A177-3AD203B41FA5}">
                      <a16:colId xmlns:a16="http://schemas.microsoft.com/office/drawing/2014/main" val="20000"/>
                    </a:ext>
                  </a:extLst>
                </a:gridCol>
                <a:gridCol w="2530707">
                  <a:extLst>
                    <a:ext uri="{9D8B030D-6E8A-4147-A177-3AD203B41FA5}">
                      <a16:colId xmlns:a16="http://schemas.microsoft.com/office/drawing/2014/main" val="20001"/>
                    </a:ext>
                  </a:extLst>
                </a:gridCol>
                <a:gridCol w="1910811">
                  <a:extLst>
                    <a:ext uri="{9D8B030D-6E8A-4147-A177-3AD203B41FA5}">
                      <a16:colId xmlns:a16="http://schemas.microsoft.com/office/drawing/2014/main" val="20002"/>
                    </a:ext>
                  </a:extLst>
                </a:gridCol>
                <a:gridCol w="2406484">
                  <a:extLst>
                    <a:ext uri="{9D8B030D-6E8A-4147-A177-3AD203B41FA5}">
                      <a16:colId xmlns:a16="http://schemas.microsoft.com/office/drawing/2014/main" val="20003"/>
                    </a:ext>
                  </a:extLst>
                </a:gridCol>
                <a:gridCol w="2316984">
                  <a:extLst>
                    <a:ext uri="{9D8B030D-6E8A-4147-A177-3AD203B41FA5}">
                      <a16:colId xmlns:a16="http://schemas.microsoft.com/office/drawing/2014/main" val="1850875966"/>
                    </a:ext>
                  </a:extLst>
                </a:gridCol>
                <a:gridCol w="2316984">
                  <a:extLst>
                    <a:ext uri="{9D8B030D-6E8A-4147-A177-3AD203B41FA5}">
                      <a16:colId xmlns:a16="http://schemas.microsoft.com/office/drawing/2014/main" val="4155002"/>
                    </a:ext>
                  </a:extLst>
                </a:gridCol>
              </a:tblGrid>
              <a:tr h="1097240">
                <a:tc>
                  <a:txBody>
                    <a:bodyPr/>
                    <a:lstStyle/>
                    <a:p>
                      <a:pPr marL="0" lvl="0" indent="0" algn="ctr" rtl="0">
                        <a:spcBef>
                          <a:spcPts val="0"/>
                        </a:spcBef>
                        <a:spcAft>
                          <a:spcPts val="0"/>
                        </a:spcAft>
                        <a:buNone/>
                      </a:pPr>
                      <a:r>
                        <a:rPr lang="en" sz="1900" b="1"/>
                        <a:t>S.NO</a:t>
                      </a:r>
                      <a:endParaRPr sz="1900" b="1"/>
                    </a:p>
                  </a:txBody>
                  <a:tcPr marL="121900" marR="121900" marT="121900" marB="121900"/>
                </a:tc>
                <a:tc>
                  <a:txBody>
                    <a:bodyPr/>
                    <a:lstStyle/>
                    <a:p>
                      <a:pPr marL="0" lvl="0" indent="0" algn="ctr" rtl="0">
                        <a:spcBef>
                          <a:spcPts val="0"/>
                        </a:spcBef>
                        <a:spcAft>
                          <a:spcPts val="0"/>
                        </a:spcAft>
                        <a:buNone/>
                      </a:pPr>
                      <a:r>
                        <a:rPr lang="en-IN" sz="1900" b="1" dirty="0"/>
                        <a:t>REFERENCE</a:t>
                      </a:r>
                      <a:endParaRPr sz="1900" b="1" dirty="0"/>
                    </a:p>
                  </a:txBody>
                  <a:tcPr marL="121900" marR="121900" marT="121900" marB="121900"/>
                </a:tc>
                <a:tc>
                  <a:txBody>
                    <a:bodyPr/>
                    <a:lstStyle/>
                    <a:p>
                      <a:pPr marL="0" lvl="0" indent="0" algn="ctr" rtl="0">
                        <a:spcBef>
                          <a:spcPts val="0"/>
                        </a:spcBef>
                        <a:spcAft>
                          <a:spcPts val="0"/>
                        </a:spcAft>
                        <a:buNone/>
                      </a:pPr>
                      <a:r>
                        <a:rPr lang="en" sz="1900" b="1" dirty="0"/>
                        <a:t>AUTHOR &amp; PUBLISHED YEAR</a:t>
                      </a:r>
                      <a:endParaRPr sz="1900" b="1" dirty="0"/>
                    </a:p>
                  </a:txBody>
                  <a:tcPr marL="121900" marR="121900" marT="121900" marB="121900"/>
                </a:tc>
                <a:tc>
                  <a:txBody>
                    <a:bodyPr/>
                    <a:lstStyle/>
                    <a:p>
                      <a:pPr marL="0" lvl="0" indent="0" algn="ctr" rtl="0">
                        <a:spcBef>
                          <a:spcPts val="0"/>
                        </a:spcBef>
                        <a:spcAft>
                          <a:spcPts val="0"/>
                        </a:spcAft>
                        <a:buNone/>
                      </a:pPr>
                      <a:r>
                        <a:rPr lang="en" sz="1900" b="1" dirty="0"/>
                        <a:t>OBJECTIVE</a:t>
                      </a:r>
                      <a:endParaRPr sz="1900" b="1" dirty="0"/>
                    </a:p>
                  </a:txBody>
                  <a:tcPr marL="121900" marR="121900" marT="121900" marB="121900"/>
                </a:tc>
                <a:tc>
                  <a:txBody>
                    <a:bodyPr/>
                    <a:lstStyle/>
                    <a:p>
                      <a:pPr marL="0" lvl="0" indent="0" algn="ctr" rtl="0">
                        <a:spcBef>
                          <a:spcPts val="0"/>
                        </a:spcBef>
                        <a:spcAft>
                          <a:spcPts val="0"/>
                        </a:spcAft>
                        <a:buNone/>
                      </a:pPr>
                      <a:r>
                        <a:rPr lang="en-IN" sz="1900" b="1" dirty="0"/>
                        <a:t>PROS</a:t>
                      </a:r>
                      <a:endParaRPr sz="1900" b="1" dirty="0"/>
                    </a:p>
                  </a:txBody>
                  <a:tcPr marL="121900" marR="121900" marT="121900" marB="121900"/>
                </a:tc>
                <a:tc>
                  <a:txBody>
                    <a:bodyPr/>
                    <a:lstStyle/>
                    <a:p>
                      <a:pPr marL="0" lvl="0" indent="0" algn="ctr" rtl="0">
                        <a:spcBef>
                          <a:spcPts val="0"/>
                        </a:spcBef>
                        <a:spcAft>
                          <a:spcPts val="0"/>
                        </a:spcAft>
                        <a:buNone/>
                      </a:pPr>
                      <a:r>
                        <a:rPr lang="en-IN" sz="1900" b="1" dirty="0"/>
                        <a:t>CONS</a:t>
                      </a:r>
                      <a:endParaRPr sz="1900" b="1" dirty="0"/>
                    </a:p>
                  </a:txBody>
                  <a:tcPr marL="121900" marR="121900" marT="121900" marB="121900"/>
                </a:tc>
                <a:extLst>
                  <a:ext uri="{0D108BD9-81ED-4DB2-BD59-A6C34878D82A}">
                    <a16:rowId xmlns:a16="http://schemas.microsoft.com/office/drawing/2014/main" val="10000"/>
                  </a:ext>
                </a:extLst>
              </a:tr>
              <a:tr h="2804120">
                <a:tc>
                  <a:txBody>
                    <a:bodyPr/>
                    <a:lstStyle/>
                    <a:p>
                      <a:pPr marL="0" lvl="0" indent="0" algn="l" rtl="0">
                        <a:spcBef>
                          <a:spcPts val="0"/>
                        </a:spcBef>
                        <a:spcAft>
                          <a:spcPts val="0"/>
                        </a:spcAft>
                        <a:buNone/>
                      </a:pPr>
                      <a:r>
                        <a:rPr lang="en-IN" sz="1900" dirty="0"/>
                        <a:t>3</a:t>
                      </a:r>
                      <a:r>
                        <a:rPr lang="en" sz="1900" dirty="0"/>
                        <a:t>.</a:t>
                      </a:r>
                      <a:endParaRPr sz="1900" dirty="0"/>
                    </a:p>
                  </a:txBody>
                  <a:tcPr marL="121900" marR="121900" marT="121900" marB="121900"/>
                </a:tc>
                <a:tc>
                  <a:txBody>
                    <a:bodyPr/>
                    <a:lstStyle/>
                    <a:p>
                      <a:pPr marL="0" lvl="0" indent="0" algn="l" rtl="0">
                        <a:spcBef>
                          <a:spcPts val="0"/>
                        </a:spcBef>
                        <a:spcAft>
                          <a:spcPts val="0"/>
                        </a:spcAft>
                        <a:buNone/>
                      </a:pPr>
                      <a:r>
                        <a:rPr lang="en-IN" sz="1300" dirty="0">
                          <a:highlight>
                            <a:srgbClr val="FFFFFF"/>
                          </a:highlight>
                        </a:rPr>
                        <a:t>Non melanoma skin cancer pathogenesis overview</a:t>
                      </a:r>
                      <a:endParaRPr sz="1900" dirty="0"/>
                    </a:p>
                  </a:txBody>
                  <a:tcPr marL="121900" marR="121900" marT="121900" marB="121900"/>
                </a:tc>
                <a:tc>
                  <a:txBody>
                    <a:bodyPr/>
                    <a:lstStyle/>
                    <a:p>
                      <a:pPr marL="0" lvl="0" indent="0" algn="l" rtl="0">
                        <a:spcBef>
                          <a:spcPts val="0"/>
                        </a:spcBef>
                        <a:spcAft>
                          <a:spcPts val="0"/>
                        </a:spcAft>
                        <a:buNone/>
                      </a:pPr>
                      <a:r>
                        <a:rPr lang="en-IN" sz="1300" dirty="0">
                          <a:highlight>
                            <a:srgbClr val="FFFFFF"/>
                          </a:highlight>
                        </a:rPr>
                        <a:t>D. </a:t>
                      </a:r>
                      <a:r>
                        <a:rPr lang="en-IN" sz="1300" dirty="0" err="1">
                          <a:highlight>
                            <a:srgbClr val="FFFFFF"/>
                          </a:highlight>
                        </a:rPr>
                        <a:t>Didona</a:t>
                      </a:r>
                      <a:r>
                        <a:rPr lang="en-IN" sz="1300" dirty="0">
                          <a:highlight>
                            <a:srgbClr val="FFFFFF"/>
                          </a:highlight>
                        </a:rPr>
                        <a:t> </a:t>
                      </a:r>
                    </a:p>
                    <a:p>
                      <a:pPr marL="0" lvl="0" indent="0" algn="l" rtl="0">
                        <a:spcBef>
                          <a:spcPts val="0"/>
                        </a:spcBef>
                        <a:spcAft>
                          <a:spcPts val="0"/>
                        </a:spcAft>
                        <a:buNone/>
                      </a:pPr>
                      <a:r>
                        <a:rPr lang="en-IN" sz="1300" dirty="0">
                          <a:highlight>
                            <a:srgbClr val="FFFFFF"/>
                          </a:highlight>
                        </a:rPr>
                        <a:t>G. </a:t>
                      </a:r>
                      <a:r>
                        <a:rPr lang="en-IN" sz="1300" dirty="0" err="1">
                          <a:highlight>
                            <a:srgbClr val="FFFFFF"/>
                          </a:highlight>
                        </a:rPr>
                        <a:t>Paolino</a:t>
                      </a:r>
                      <a:endParaRPr lang="en-IN" sz="1300" dirty="0">
                        <a:highlight>
                          <a:srgbClr val="FFFFFF"/>
                        </a:highlight>
                      </a:endParaRPr>
                    </a:p>
                    <a:p>
                      <a:pPr marL="0" lvl="0" indent="0" algn="l" rtl="0">
                        <a:spcBef>
                          <a:spcPts val="0"/>
                        </a:spcBef>
                        <a:spcAft>
                          <a:spcPts val="0"/>
                        </a:spcAft>
                        <a:buNone/>
                      </a:pPr>
                      <a:r>
                        <a:rPr lang="en-IN" sz="1300" dirty="0">
                          <a:solidFill>
                            <a:schemeClr val="dk1"/>
                          </a:solidFill>
                          <a:highlight>
                            <a:srgbClr val="FFFFFF"/>
                          </a:highlight>
                        </a:rPr>
                        <a:t>2018</a:t>
                      </a:r>
                      <a:endParaRPr sz="1300" dirty="0">
                        <a:solidFill>
                          <a:schemeClr val="dk1"/>
                        </a:solidFill>
                        <a:highlight>
                          <a:srgbClr val="FFFFFF"/>
                        </a:highlight>
                      </a:endParaRPr>
                    </a:p>
                  </a:txBody>
                  <a:tcPr marL="121900" marR="121900" marT="121900" marB="121900"/>
                </a:tc>
                <a:tc>
                  <a:txBody>
                    <a:bodyPr/>
                    <a:lstStyle/>
                    <a:p>
                      <a:pPr marL="0" lvl="0" indent="0" algn="l" rtl="0">
                        <a:spcBef>
                          <a:spcPts val="0"/>
                        </a:spcBef>
                        <a:spcAft>
                          <a:spcPts val="0"/>
                        </a:spcAft>
                        <a:buNone/>
                      </a:pPr>
                      <a:r>
                        <a:rPr lang="en-IN" sz="1200" b="0" i="0" u="none" strike="noStrike" cap="none" dirty="0">
                          <a:solidFill>
                            <a:srgbClr val="000000"/>
                          </a:solidFill>
                          <a:effectLst/>
                          <a:highlight>
                            <a:srgbClr val="FFFFFF"/>
                          </a:highlight>
                          <a:latin typeface="Arial"/>
                          <a:ea typeface="Arial"/>
                          <a:cs typeface="Arial"/>
                          <a:sym typeface="Arial"/>
                        </a:rPr>
                        <a:t>Non-melanoma skin cancer (NMSC) is a broad term that encompasses various types of skin cancers, including basal cell carcinoma (BCC) and squamous cell carcinoma (SCC). The pathogenesis of NMSC involves a combination of genetic, environmental, and immunological factors</a:t>
                      </a:r>
                      <a:endParaRPr sz="1200" dirty="0"/>
                    </a:p>
                  </a:txBody>
                  <a:tcPr marL="121900" marR="121900" marT="121900" marB="121900"/>
                </a:tc>
                <a:tc>
                  <a:txBody>
                    <a:bodyPr/>
                    <a:lstStyle/>
                    <a:p>
                      <a:pPr marL="0" lvl="0" indent="0" algn="l" rtl="0">
                        <a:spcBef>
                          <a:spcPts val="0"/>
                        </a:spcBef>
                        <a:spcAft>
                          <a:spcPts val="0"/>
                        </a:spcAft>
                        <a:buNone/>
                      </a:pPr>
                      <a:r>
                        <a:rPr lang="en-US" sz="1200" b="0" i="0" u="none" strike="noStrike" cap="none" dirty="0">
                          <a:solidFill>
                            <a:srgbClr val="000000"/>
                          </a:solidFill>
                          <a:effectLst/>
                          <a:latin typeface="Arial"/>
                          <a:ea typeface="Arial"/>
                          <a:cs typeface="Arial"/>
                          <a:sym typeface="Arial"/>
                        </a:rPr>
                        <a:t>It also discusses the role of ultraviolet radiation, immunosuppression, inflammation, and viral infections as risk factors for NMSC development.</a:t>
                      </a:r>
                      <a:endParaRPr sz="1200" dirty="0"/>
                    </a:p>
                  </a:txBody>
                  <a:tcPr marL="121900" marR="121900" marT="121900" marB="121900"/>
                </a:tc>
                <a:tc>
                  <a:txBody>
                    <a:bodyPr/>
                    <a:lstStyle/>
                    <a:p>
                      <a:pPr marL="0" lvl="0" indent="0" algn="l" rtl="0">
                        <a:spcBef>
                          <a:spcPts val="0"/>
                        </a:spcBef>
                        <a:spcAft>
                          <a:spcPts val="0"/>
                        </a:spcAft>
                        <a:buNone/>
                      </a:pPr>
                      <a:r>
                        <a:rPr lang="en-US" sz="1200" b="0" i="0" u="none" strike="noStrike" cap="none" dirty="0">
                          <a:solidFill>
                            <a:srgbClr val="000000"/>
                          </a:solidFill>
                          <a:effectLst/>
                          <a:latin typeface="Arial"/>
                          <a:ea typeface="Arial"/>
                          <a:cs typeface="Arial"/>
                          <a:sym typeface="Arial"/>
                        </a:rPr>
                        <a:t>The review acknowledges that the process of skin carcinogenesis is still not fully understood and that more studies are needed to elucidate the complex interactions between genetic and environmental factors. </a:t>
                      </a:r>
                      <a:r>
                        <a:rPr lang="en-US" sz="1200" b="0" i="0" u="none" strike="noStrike" cap="none" dirty="0">
                          <a:solidFill>
                            <a:schemeClr val="tx1"/>
                          </a:solidFill>
                          <a:effectLst/>
                          <a:latin typeface="Arial"/>
                          <a:ea typeface="Arial"/>
                          <a:cs typeface="Arial"/>
                          <a:sym typeface="Arial"/>
                        </a:rPr>
                        <a:t>The therapeutic options for NMSC are still under investigation or have limited efficacy or safety data.</a:t>
                      </a:r>
                      <a:endParaRPr sz="1200" u="none" dirty="0">
                        <a:solidFill>
                          <a:schemeClr val="tx1"/>
                        </a:solidFill>
                      </a:endParaRPr>
                    </a:p>
                  </a:txBody>
                  <a:tcPr marL="121900" marR="121900" marT="121900" marB="121900"/>
                </a:tc>
                <a:extLst>
                  <a:ext uri="{0D108BD9-81ED-4DB2-BD59-A6C34878D82A}">
                    <a16:rowId xmlns:a16="http://schemas.microsoft.com/office/drawing/2014/main" val="10001"/>
                  </a:ext>
                </a:extLst>
              </a:tr>
              <a:tr h="2355889">
                <a:tc>
                  <a:txBody>
                    <a:bodyPr/>
                    <a:lstStyle/>
                    <a:p>
                      <a:pPr marL="0" lvl="0" indent="0" algn="l" rtl="0">
                        <a:spcBef>
                          <a:spcPts val="0"/>
                        </a:spcBef>
                        <a:spcAft>
                          <a:spcPts val="0"/>
                        </a:spcAft>
                        <a:buNone/>
                      </a:pPr>
                      <a:r>
                        <a:rPr lang="en-IN" sz="1900" dirty="0"/>
                        <a:t>4.</a:t>
                      </a:r>
                      <a:endParaRPr sz="1900" dirty="0"/>
                    </a:p>
                  </a:txBody>
                  <a:tcPr marL="121900" marR="121900" marT="121900" marB="121900"/>
                </a:tc>
                <a:tc>
                  <a:txBody>
                    <a:bodyPr/>
                    <a:lstStyle/>
                    <a:p>
                      <a:pPr marL="0" lvl="0" indent="0" algn="l" rtl="0">
                        <a:spcBef>
                          <a:spcPts val="0"/>
                        </a:spcBef>
                        <a:spcAft>
                          <a:spcPts val="0"/>
                        </a:spcAft>
                        <a:buNone/>
                      </a:pPr>
                      <a:r>
                        <a:rPr lang="en-US" sz="1400" b="0" i="0" u="none" strike="noStrike" cap="none" dirty="0">
                          <a:solidFill>
                            <a:srgbClr val="000000"/>
                          </a:solidFill>
                          <a:effectLst/>
                          <a:highlight>
                            <a:srgbClr val="FFFFFF"/>
                          </a:highlight>
                          <a:latin typeface="Arial"/>
                          <a:ea typeface="Arial"/>
                          <a:cs typeface="Arial"/>
                          <a:sym typeface="Arial"/>
                        </a:rPr>
                        <a:t> Skin Cancer Classification Using Convolutional Neural </a:t>
                      </a:r>
                      <a:r>
                        <a:rPr lang="en-IN" sz="1400" b="0" i="0" u="none" strike="noStrike" cap="none" dirty="0">
                          <a:solidFill>
                            <a:srgbClr val="000000"/>
                          </a:solidFill>
                          <a:effectLst/>
                          <a:highlight>
                            <a:srgbClr val="FFFFFF"/>
                          </a:highlight>
                          <a:latin typeface="Arial"/>
                          <a:ea typeface="Arial"/>
                          <a:cs typeface="Arial"/>
                          <a:sym typeface="Arial"/>
                        </a:rPr>
                        <a:t>Networks with machine learning</a:t>
                      </a:r>
                      <a:endParaRPr sz="1400" dirty="0"/>
                    </a:p>
                  </a:txBody>
                  <a:tcPr marL="121900" marR="121900" marT="121900" marB="121900"/>
                </a:tc>
                <a:tc>
                  <a:txBody>
                    <a:bodyPr/>
                    <a:lstStyle/>
                    <a:p>
                      <a:pPr marL="0" lvl="0" indent="0" algn="l" rtl="0">
                        <a:spcBef>
                          <a:spcPts val="0"/>
                        </a:spcBef>
                        <a:spcAft>
                          <a:spcPts val="0"/>
                        </a:spcAft>
                        <a:buNone/>
                      </a:pPr>
                      <a:r>
                        <a:rPr lang="en-IN" sz="1300" dirty="0"/>
                        <a:t>T. J. Brinker</a:t>
                      </a:r>
                    </a:p>
                    <a:p>
                      <a:pPr marL="0" lvl="0" indent="0" algn="l" rtl="0">
                        <a:spcBef>
                          <a:spcPts val="0"/>
                        </a:spcBef>
                        <a:spcAft>
                          <a:spcPts val="0"/>
                        </a:spcAft>
                        <a:buNone/>
                      </a:pPr>
                      <a:r>
                        <a:rPr lang="en" sz="1300" dirty="0">
                          <a:solidFill>
                            <a:schemeClr val="dk1"/>
                          </a:solidFill>
                          <a:highlight>
                            <a:srgbClr val="FFFFFF"/>
                          </a:highlight>
                        </a:rPr>
                        <a:t>2018</a:t>
                      </a:r>
                      <a:endParaRPr sz="1300" dirty="0">
                        <a:solidFill>
                          <a:schemeClr val="dk1"/>
                        </a:solidFill>
                        <a:highlight>
                          <a:srgbClr val="FFFFFF"/>
                        </a:highlight>
                      </a:endParaRPr>
                    </a:p>
                  </a:txBody>
                  <a:tcPr marL="121900" marR="121900" marT="121900" marB="121900"/>
                </a:tc>
                <a:tc>
                  <a:txBody>
                    <a:bodyPr/>
                    <a:lstStyle/>
                    <a:p>
                      <a:pPr marL="0" lvl="0" indent="0" algn="l" rtl="0">
                        <a:spcBef>
                          <a:spcPts val="0"/>
                        </a:spcBef>
                        <a:spcAft>
                          <a:spcPts val="0"/>
                        </a:spcAft>
                        <a:buNone/>
                      </a:pPr>
                      <a:r>
                        <a:rPr lang="en-US" sz="1200" b="0" i="0" u="none" strike="noStrike" cap="none" dirty="0">
                          <a:solidFill>
                            <a:srgbClr val="000000"/>
                          </a:solidFill>
                          <a:effectLst/>
                          <a:highlight>
                            <a:srgbClr val="FFFFFF"/>
                          </a:highlight>
                          <a:latin typeface="Arial"/>
                          <a:ea typeface="Arial"/>
                          <a:cs typeface="Arial"/>
                          <a:sym typeface="Arial"/>
                        </a:rPr>
                        <a:t>It provides a comprehensive analysis of the use of convolutional neural networks (CNNs) in the classification of skin cancer. It offers evidence-based insights into the effectiveness of CNNs for this application and follows a standardized approach to identify, select, and evaluate relevant studies. </a:t>
                      </a:r>
                      <a:endParaRPr sz="1200" dirty="0"/>
                    </a:p>
                  </a:txBody>
                  <a:tcPr marL="121900" marR="121900" marT="121900" marB="121900"/>
                </a:tc>
                <a:tc>
                  <a:txBody>
                    <a:bodyPr/>
                    <a:lstStyle/>
                    <a:p>
                      <a:pPr marL="0" lvl="0" indent="0" algn="l" rtl="0">
                        <a:spcBef>
                          <a:spcPts val="0"/>
                        </a:spcBef>
                        <a:spcAft>
                          <a:spcPts val="0"/>
                        </a:spcAft>
                        <a:buNone/>
                      </a:pPr>
                      <a:r>
                        <a:rPr lang="en-US" sz="1200" b="0" i="0" u="none" strike="noStrike" cap="none" dirty="0">
                          <a:solidFill>
                            <a:srgbClr val="000000"/>
                          </a:solidFill>
                          <a:effectLst/>
                          <a:latin typeface="Arial"/>
                          <a:ea typeface="Arial"/>
                          <a:cs typeface="Arial"/>
                          <a:sym typeface="Arial"/>
                        </a:rPr>
                        <a:t>It can also highlight areas where further research is needed, thus guiding future studies and research directions.</a:t>
                      </a:r>
                      <a:endParaRPr sz="1200" dirty="0"/>
                    </a:p>
                  </a:txBody>
                  <a:tcPr marL="121900" marR="121900" marT="121900" marB="121900"/>
                </a:tc>
                <a:tc>
                  <a:txBody>
                    <a:bodyPr/>
                    <a:lstStyle/>
                    <a:p>
                      <a:pPr marL="0" lvl="0" indent="0" algn="l" rtl="0">
                        <a:spcBef>
                          <a:spcPts val="0"/>
                        </a:spcBef>
                        <a:spcAft>
                          <a:spcPts val="0"/>
                        </a:spcAft>
                        <a:buNone/>
                      </a:pPr>
                      <a:r>
                        <a:rPr lang="en-US" sz="1200" b="0" i="0" u="none" strike="noStrike" cap="none" dirty="0">
                          <a:solidFill>
                            <a:srgbClr val="000000"/>
                          </a:solidFill>
                          <a:effectLst/>
                          <a:latin typeface="Arial"/>
                          <a:ea typeface="Arial"/>
                          <a:cs typeface="Arial"/>
                          <a:sym typeface="Arial"/>
                        </a:rPr>
                        <a:t>It may not cover other approaches or techniques used in skin cancer classification, potentially limiting the breadth of the analysis.</a:t>
                      </a:r>
                      <a:endParaRPr sz="1200" dirty="0"/>
                    </a:p>
                  </a:txBody>
                  <a:tcPr marL="121900" marR="121900" marT="121900" marB="12190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43015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816</TotalTime>
  <Words>1300</Words>
  <Application>Microsoft Office PowerPoint</Application>
  <PresentationFormat>Widescreen</PresentationFormat>
  <Paragraphs>255</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Google Sans</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Literature Survey</vt:lpstr>
      <vt:lpstr>   Literature Survey</vt:lpstr>
      <vt:lpstr>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Shivani Veerupakshi</dc:creator>
  <cp:lastModifiedBy>banoth srinivas</cp:lastModifiedBy>
  <cp:revision>52</cp:revision>
  <dcterms:created xsi:type="dcterms:W3CDTF">2023-03-18T15:58:08Z</dcterms:created>
  <dcterms:modified xsi:type="dcterms:W3CDTF">2024-04-21T11:03:08Z</dcterms:modified>
</cp:coreProperties>
</file>