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1" name="Shape 10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Calibri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0000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ClrTx/>
              <a:buSzTx/>
              <a:buNone/>
              <a:defRPr sz="2800">
                <a:solidFill>
                  <a:srgbClr val="888888"/>
                </a:solidFill>
              </a:defRPr>
            </a:lvl1pPr>
            <a:lvl2pPr marL="0" indent="457200" algn="ctr">
              <a:spcBef>
                <a:spcPts val="600"/>
              </a:spcBef>
              <a:buClrTx/>
              <a:buSzTx/>
              <a:buNone/>
              <a:defRPr sz="2800">
                <a:solidFill>
                  <a:srgbClr val="888888"/>
                </a:solidFill>
              </a:defRPr>
            </a:lvl2pPr>
            <a:lvl3pPr marL="0" indent="914400" algn="ctr">
              <a:spcBef>
                <a:spcPts val="600"/>
              </a:spcBef>
              <a:buClrTx/>
              <a:buSzTx/>
              <a:buNone/>
              <a:defRPr sz="2800">
                <a:solidFill>
                  <a:srgbClr val="888888"/>
                </a:solidFill>
              </a:defRPr>
            </a:lvl3pPr>
            <a:lvl4pPr marL="0" indent="1371600" algn="ctr">
              <a:spcBef>
                <a:spcPts val="600"/>
              </a:spcBef>
              <a:buClrTx/>
              <a:buSzTx/>
              <a:buNone/>
              <a:defRPr sz="2800">
                <a:solidFill>
                  <a:srgbClr val="888888"/>
                </a:solidFill>
              </a:defRPr>
            </a:lvl4pPr>
            <a:lvl5pPr marL="0" indent="1828800" algn="ctr">
              <a:spcBef>
                <a:spcPts val="600"/>
              </a:spcBef>
              <a:buClrTx/>
              <a:buSzTx/>
              <a:buNone/>
              <a:defRPr sz="28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 b="0"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/>
          <p:nvPr>
            <p:ph type="title"/>
          </p:nvPr>
        </p:nvSpPr>
        <p:spPr>
          <a:xfrm>
            <a:off x="457200" y="274638"/>
            <a:ext cx="8229600" cy="639763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0000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457200" y="990600"/>
            <a:ext cx="4038600" cy="25146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buClr>
                <a:srgbClr val="0000FF"/>
              </a:buClr>
              <a:defRPr sz="2800"/>
            </a:lvl1pPr>
            <a:lvl2pPr marL="790575" indent="-333375">
              <a:spcBef>
                <a:spcPts val="600"/>
              </a:spcBef>
              <a:buClr>
                <a:srgbClr val="0000FF"/>
              </a:buClr>
              <a:defRPr sz="2800"/>
            </a:lvl2pPr>
            <a:lvl3pPr marL="1234439" indent="-320039">
              <a:spcBef>
                <a:spcPts val="600"/>
              </a:spcBef>
              <a:buClr>
                <a:srgbClr val="0000FF"/>
              </a:buClr>
              <a:defRPr sz="2800"/>
            </a:lvl3pPr>
            <a:lvl4pPr marL="1691639" indent="-320039">
              <a:spcBef>
                <a:spcPts val="600"/>
              </a:spcBef>
              <a:buClr>
                <a:srgbClr val="0000FF"/>
              </a:buClr>
              <a:defRPr sz="2800"/>
            </a:lvl4pPr>
            <a:lvl5pPr marL="2148839" indent="-320039">
              <a:spcBef>
                <a:spcPts val="600"/>
              </a:spcBef>
              <a:buClr>
                <a:srgbClr val="0000FF"/>
              </a:buClr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 b="0"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>
                <a:solidFill>
                  <a:srgbClr val="0000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buClrTx/>
              <a:buSz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buClrTx/>
              <a:buSz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buClrTx/>
              <a:buSz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buClrTx/>
              <a:buSz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 b="0"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xfrm>
            <a:off x="457200" y="274638"/>
            <a:ext cx="8229600" cy="639763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0000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buClr>
                <a:srgbClr val="0000FF"/>
              </a:buClr>
              <a:defRPr sz="2800"/>
            </a:lvl1pPr>
            <a:lvl2pPr marL="790575" indent="-333375">
              <a:spcBef>
                <a:spcPts val="600"/>
              </a:spcBef>
              <a:buClr>
                <a:srgbClr val="0000FF"/>
              </a:buClr>
              <a:defRPr sz="2800"/>
            </a:lvl2pPr>
            <a:lvl3pPr marL="1234439" indent="-320039">
              <a:spcBef>
                <a:spcPts val="600"/>
              </a:spcBef>
              <a:buClr>
                <a:srgbClr val="0000FF"/>
              </a:buClr>
              <a:defRPr sz="2800"/>
            </a:lvl3pPr>
            <a:lvl4pPr marL="1727200" indent="-355600">
              <a:spcBef>
                <a:spcPts val="600"/>
              </a:spcBef>
              <a:buClr>
                <a:srgbClr val="0000FF"/>
              </a:buClr>
              <a:defRPr sz="2800"/>
            </a:lvl4pPr>
            <a:lvl5pPr marL="2184400" indent="-355600">
              <a:spcBef>
                <a:spcPts val="600"/>
              </a:spcBef>
              <a:buClr>
                <a:srgbClr val="0000FF"/>
              </a:buClr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 b="0"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457200" y="274638"/>
            <a:ext cx="8229600" cy="639763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0000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ClrTx/>
              <a:buSzTx/>
              <a:buNone/>
              <a:defRPr b="1" sz="2400"/>
            </a:lvl1pPr>
            <a:lvl2pPr marL="0" indent="457200">
              <a:spcBef>
                <a:spcPts val="500"/>
              </a:spcBef>
              <a:buClrTx/>
              <a:buSzTx/>
              <a:buNone/>
              <a:defRPr b="1" sz="2400"/>
            </a:lvl2pPr>
            <a:lvl3pPr marL="0" indent="914400">
              <a:spcBef>
                <a:spcPts val="500"/>
              </a:spcBef>
              <a:buClrTx/>
              <a:buSzTx/>
              <a:buNone/>
              <a:defRPr b="1" sz="2400"/>
            </a:lvl3pPr>
            <a:lvl4pPr marL="0" indent="1371600">
              <a:spcBef>
                <a:spcPts val="500"/>
              </a:spcBef>
              <a:buClrTx/>
              <a:buSzTx/>
              <a:buNone/>
              <a:defRPr b="1" sz="2400"/>
            </a:lvl4pPr>
            <a:lvl5pPr marL="0" indent="1828800">
              <a:spcBef>
                <a:spcPts val="500"/>
              </a:spcBef>
              <a:buClrTx/>
              <a:buSz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ClrTx/>
              <a:buSz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 b="0"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xfrm>
            <a:off x="457200" y="274638"/>
            <a:ext cx="8229600" cy="639763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0000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 b="0"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 b="0"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>
                <a:solidFill>
                  <a:srgbClr val="0000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buClr>
                <a:srgbClr val="0000FF"/>
              </a:buClr>
              <a:defRPr sz="3200"/>
            </a:lvl1pPr>
            <a:lvl2pPr marL="783771" indent="-326571">
              <a:spcBef>
                <a:spcPts val="700"/>
              </a:spcBef>
              <a:buClr>
                <a:srgbClr val="0000FF"/>
              </a:buClr>
              <a:defRPr sz="3200"/>
            </a:lvl2pPr>
            <a:lvl3pPr marL="1219200" indent="-304800">
              <a:spcBef>
                <a:spcPts val="700"/>
              </a:spcBef>
              <a:buClr>
                <a:srgbClr val="0000FF"/>
              </a:buClr>
              <a:defRPr sz="3200"/>
            </a:lvl3pPr>
            <a:lvl4pPr marL="1737360" indent="-365760">
              <a:spcBef>
                <a:spcPts val="700"/>
              </a:spcBef>
              <a:buClr>
                <a:srgbClr val="0000FF"/>
              </a:buClr>
              <a:defRPr sz="3200"/>
            </a:lvl4pPr>
            <a:lvl5pPr marL="2194560" indent="-365760">
              <a:spcBef>
                <a:spcPts val="700"/>
              </a:spcBef>
              <a:buClr>
                <a:srgbClr val="0000FF"/>
              </a:buClr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ClrTx/>
              <a:buSzTx/>
              <a:buNone/>
              <a:defRPr sz="14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 b="0"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>
                <a:solidFill>
                  <a:srgbClr val="0000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None/>
              <a:defRPr sz="1400"/>
            </a:lvl1pPr>
            <a:lvl2pPr marL="0" indent="457200">
              <a:spcBef>
                <a:spcPts val="300"/>
              </a:spcBef>
              <a:buClrTx/>
              <a:buSzTx/>
              <a:buNone/>
              <a:defRPr sz="1400"/>
            </a:lvl2pPr>
            <a:lvl3pPr marL="0" indent="914400">
              <a:spcBef>
                <a:spcPts val="300"/>
              </a:spcBef>
              <a:buClrTx/>
              <a:buSzTx/>
              <a:buNone/>
              <a:defRPr sz="1400"/>
            </a:lvl3pPr>
            <a:lvl4pPr marL="0" indent="1371600">
              <a:spcBef>
                <a:spcPts val="300"/>
              </a:spcBef>
              <a:buClrTx/>
              <a:buSzTx/>
              <a:buNone/>
              <a:defRPr sz="1400"/>
            </a:lvl4pPr>
            <a:lvl5pPr marL="0" indent="1828800">
              <a:spcBef>
                <a:spcPts val="300"/>
              </a:spcBef>
              <a:buClrTx/>
              <a:buSz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 b="0"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120651"/>
            <a:ext cx="8229600" cy="71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914400"/>
            <a:ext cx="8229600" cy="533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344535" y="6372542"/>
            <a:ext cx="342266" cy="3327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b="1" sz="16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rgbClr val="0070C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rgbClr val="0070C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rgbClr val="0070C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rgbClr val="0070C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rgbClr val="0070C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rgbClr val="0070C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rgbClr val="0070C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rgbClr val="0070C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rgbClr val="0070C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0070C0"/>
        </a:buClr>
        <a:buSzPct val="100000"/>
        <a:buFontTx/>
        <a:buChar char="▪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42950" marR="0" indent="-28575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0070C0"/>
        </a:buClr>
        <a:buSzPct val="100000"/>
        <a:buFontTx/>
        <a:buChar char="▪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171575" marR="0" indent="-257175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0070C0"/>
        </a:buClr>
        <a:buSzPct val="100000"/>
        <a:buFontTx/>
        <a:buChar char="▪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628775" marR="0" indent="-257175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0070C0"/>
        </a:buClr>
        <a:buSzPct val="100000"/>
        <a:buFontTx/>
        <a:buChar char="–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22714" marR="0" indent="-293914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0070C0"/>
        </a:buClr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491739" marR="0" indent="-20573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0070C0"/>
        </a:buClr>
        <a:buSzPct val="100000"/>
        <a:buFontTx/>
        <a:buChar char="•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2948939" marR="0" indent="-20573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0070C0"/>
        </a:buClr>
        <a:buSzPct val="100000"/>
        <a:buFontTx/>
        <a:buChar char="•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406140" marR="0" indent="-20574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0070C0"/>
        </a:buClr>
        <a:buSzPct val="100000"/>
        <a:buFontTx/>
        <a:buChar char="•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3863340" marR="0" indent="-20574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0070C0"/>
        </a:buClr>
        <a:buSzPct val="100000"/>
        <a:buFontTx/>
        <a:buChar char="•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lab.research.google.com/corgiredirector?site=https%3A%2F%2Fwww.kaggle.com%2Fdatasets%2Frobinreni%2Fhouse-rooms-image-dataset%2Fdata" TargetMode="Externa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ooter Placeholder 1"/>
          <p:cNvSpPr txBox="1"/>
          <p:nvPr/>
        </p:nvSpPr>
        <p:spPr>
          <a:xfrm>
            <a:off x="3169919" y="6404292"/>
            <a:ext cx="28041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/>
            <a:r>
              <a:t>@Vinod Rachapudi</a:t>
            </a:r>
          </a:p>
        </p:txBody>
      </p:sp>
      <p:sp>
        <p:nvSpPr>
          <p:cNvPr id="104" name="Slide Number Placeholder 5"/>
          <p:cNvSpPr txBox="1"/>
          <p:nvPr>
            <p:ph type="sldNum" sz="quarter" idx="2"/>
          </p:nvPr>
        </p:nvSpPr>
        <p:spPr>
          <a:xfrm>
            <a:off x="8463597" y="6372542"/>
            <a:ext cx="223203" cy="3327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05" name="Title 1"/>
          <p:cNvSpPr txBox="1"/>
          <p:nvPr>
            <p:ph type="ctrTitle"/>
          </p:nvPr>
        </p:nvSpPr>
        <p:spPr>
          <a:xfrm>
            <a:off x="647700" y="1219200"/>
            <a:ext cx="7772400" cy="1828800"/>
          </a:xfrm>
          <a:prstGeom prst="rect">
            <a:avLst/>
          </a:prstGeom>
        </p:spPr>
        <p:txBody>
          <a:bodyPr/>
          <a:lstStyle/>
          <a:p>
            <a:pPr defTabSz="704087">
              <a:defRPr sz="2464"/>
            </a:pPr>
            <a:br/>
            <a:r>
              <a:rPr sz="1848"/>
              <a:t>Final Project</a:t>
            </a:r>
            <a:br>
              <a:rPr sz="1848"/>
            </a:br>
            <a:r>
              <a:rPr sz="1848"/>
              <a:t>Case Study in Finance - House Rooms Classification</a:t>
            </a:r>
            <a:br>
              <a:rPr b="1"/>
            </a:br>
            <a:br>
              <a:rPr b="1"/>
            </a:br>
          </a:p>
        </p:txBody>
      </p:sp>
      <p:sp>
        <p:nvSpPr>
          <p:cNvPr id="106" name="Subtitle 2"/>
          <p:cNvSpPr txBox="1"/>
          <p:nvPr>
            <p:ph type="subTitle" sz="quarter" idx="1"/>
          </p:nvPr>
        </p:nvSpPr>
        <p:spPr>
          <a:xfrm>
            <a:off x="1371600" y="2478156"/>
            <a:ext cx="6400801" cy="609601"/>
          </a:xfrm>
          <a:prstGeom prst="rect">
            <a:avLst/>
          </a:prstGeom>
        </p:spPr>
        <p:txBody>
          <a:bodyPr/>
          <a:lstStyle/>
          <a:p>
            <a:pPr lvl="1">
              <a:spcBef>
                <a:spcPts val="500"/>
              </a:spcBef>
              <a:defRPr sz="2400">
                <a:solidFill>
                  <a:srgbClr val="17375E"/>
                </a:solidFill>
              </a:defRPr>
            </a:pPr>
            <a:r>
              <a:t>Rachapudi, Vinod</a:t>
            </a:r>
          </a:p>
        </p:txBody>
      </p:sp>
      <p:pic>
        <p:nvPicPr>
          <p:cNvPr id="107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59225" y="3429000"/>
            <a:ext cx="1143000" cy="1143000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TextBox 1"/>
          <p:cNvSpPr txBox="1"/>
          <p:nvPr/>
        </p:nvSpPr>
        <p:spPr>
          <a:xfrm>
            <a:off x="2101533" y="5029200"/>
            <a:ext cx="4858386" cy="1075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>
                <a:solidFill>
                  <a:srgbClr val="4A452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CSCI E-89 Deep Learning, Fall  2023</a:t>
            </a:r>
          </a:p>
          <a:p>
            <a:pPr algn="ctr">
              <a:defRPr b="1">
                <a:solidFill>
                  <a:srgbClr val="4A452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Harvard University Extension School</a:t>
            </a:r>
          </a:p>
          <a:p>
            <a:pPr algn="ctr">
              <a:defRPr sz="1600">
                <a:solidFill>
                  <a:srgbClr val="4A452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Prof. Zoran B. Djordjević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Model: &quot;model&quot;…"/>
          <p:cNvSpPr txBox="1"/>
          <p:nvPr>
            <p:ph type="body" idx="1"/>
          </p:nvPr>
        </p:nvSpPr>
        <p:spPr>
          <a:xfrm>
            <a:off x="191556" y="66309"/>
            <a:ext cx="8229601" cy="6858001"/>
          </a:xfrm>
          <a:prstGeom prst="rect">
            <a:avLst/>
          </a:prstGeom>
        </p:spPr>
        <p:txBody>
          <a:bodyPr/>
          <a:lstStyle/>
          <a:p>
            <a:pPr marL="0" indent="0" defTabSz="182880">
              <a:spcBef>
                <a:spcPts val="0"/>
              </a:spcBef>
              <a:buClrTx/>
              <a:buSzTx/>
              <a:buNone/>
              <a:defRPr sz="560">
                <a:solidFill>
                  <a:srgbClr val="21212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Model: "model"</a:t>
            </a:r>
          </a:p>
          <a:p>
            <a:pPr marL="0" indent="0" defTabSz="182880">
              <a:spcBef>
                <a:spcPts val="0"/>
              </a:spcBef>
              <a:buClrTx/>
              <a:buSzTx/>
              <a:buNone/>
              <a:defRPr sz="560">
                <a:solidFill>
                  <a:srgbClr val="21212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__________________________________________________________________________________________________</a:t>
            </a:r>
          </a:p>
          <a:p>
            <a:pPr marL="0" indent="0" defTabSz="182880">
              <a:spcBef>
                <a:spcPts val="0"/>
              </a:spcBef>
              <a:buClrTx/>
              <a:buSzTx/>
              <a:buNone/>
              <a:defRPr sz="560">
                <a:solidFill>
                  <a:srgbClr val="21212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Layer (type)                Output Shape                 Param #   Connected to                  </a:t>
            </a:r>
          </a:p>
          <a:p>
            <a:pPr marL="0" indent="0" defTabSz="182880">
              <a:spcBef>
                <a:spcPts val="0"/>
              </a:spcBef>
              <a:buClrTx/>
              <a:buSzTx/>
              <a:buNone/>
              <a:defRPr sz="560">
                <a:solidFill>
                  <a:srgbClr val="21212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==================================================================================================</a:t>
            </a:r>
          </a:p>
          <a:p>
            <a:pPr marL="0" indent="0" defTabSz="182880">
              <a:spcBef>
                <a:spcPts val="0"/>
              </a:spcBef>
              <a:buClrTx/>
              <a:buSzTx/>
              <a:buNone/>
              <a:defRPr sz="560">
                <a:solidFill>
                  <a:srgbClr val="21212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input_1 (InputLayer)        [(None, 150, 150, 3)]        0         []                            </a:t>
            </a:r>
          </a:p>
          <a:p>
            <a:pPr marL="0" indent="0" defTabSz="182880">
              <a:spcBef>
                <a:spcPts val="0"/>
              </a:spcBef>
              <a:buClrTx/>
              <a:buSzTx/>
              <a:buNone/>
              <a:defRPr sz="560">
                <a:solidFill>
                  <a:srgbClr val="21212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                                                                                                 </a:t>
            </a:r>
          </a:p>
          <a:p>
            <a:pPr marL="0" indent="0" defTabSz="182880">
              <a:spcBef>
                <a:spcPts val="0"/>
              </a:spcBef>
              <a:buClrTx/>
              <a:buSzTx/>
              <a:buNone/>
              <a:defRPr sz="560">
                <a:solidFill>
                  <a:srgbClr val="21212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rescaling (Rescaling)       (None, 150, 150, 3)          0         ['input_1[0][0]']             </a:t>
            </a:r>
          </a:p>
          <a:p>
            <a:pPr marL="0" indent="0" defTabSz="182880">
              <a:spcBef>
                <a:spcPts val="0"/>
              </a:spcBef>
              <a:buClrTx/>
              <a:buSzTx/>
              <a:buNone/>
              <a:defRPr sz="560">
                <a:solidFill>
                  <a:srgbClr val="21212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                                                                                                 </a:t>
            </a:r>
          </a:p>
          <a:p>
            <a:pPr marL="0" indent="0" defTabSz="182880">
              <a:spcBef>
                <a:spcPts val="0"/>
              </a:spcBef>
              <a:buClrTx/>
              <a:buSzTx/>
              <a:buNone/>
              <a:defRPr sz="560">
                <a:solidFill>
                  <a:srgbClr val="21212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conv2d_8 (Conv2D)           (None, 146, 146, 32)         2400      ['rescaling[0][0]']           </a:t>
            </a:r>
          </a:p>
          <a:p>
            <a:pPr marL="0" indent="0" defTabSz="182880">
              <a:spcBef>
                <a:spcPts val="0"/>
              </a:spcBef>
              <a:buClrTx/>
              <a:buSzTx/>
              <a:buNone/>
              <a:defRPr sz="560">
                <a:solidFill>
                  <a:srgbClr val="21212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                                                                                                 </a:t>
            </a:r>
          </a:p>
          <a:p>
            <a:pPr marL="0" indent="0" defTabSz="182880">
              <a:spcBef>
                <a:spcPts val="0"/>
              </a:spcBef>
              <a:buClrTx/>
              <a:buSzTx/>
              <a:buNone/>
              <a:defRPr sz="560">
                <a:solidFill>
                  <a:srgbClr val="21212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batch_normalization (Batch  (None, 146, 146, 32)         128       ['conv2d_8[0][0]']            </a:t>
            </a:r>
          </a:p>
          <a:p>
            <a:pPr marL="0" indent="0" defTabSz="182880">
              <a:spcBef>
                <a:spcPts val="0"/>
              </a:spcBef>
              <a:buClrTx/>
              <a:buSzTx/>
              <a:buNone/>
              <a:defRPr sz="560">
                <a:solidFill>
                  <a:srgbClr val="21212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Normalization)                                                                                   </a:t>
            </a:r>
          </a:p>
          <a:p>
            <a:pPr marL="0" indent="0" defTabSz="182880">
              <a:spcBef>
                <a:spcPts val="0"/>
              </a:spcBef>
              <a:buClrTx/>
              <a:buSzTx/>
              <a:buNone/>
              <a:defRPr sz="560">
                <a:solidFill>
                  <a:srgbClr val="21212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                                                                                                 </a:t>
            </a:r>
          </a:p>
          <a:p>
            <a:pPr marL="0" indent="0" defTabSz="182880">
              <a:spcBef>
                <a:spcPts val="0"/>
              </a:spcBef>
              <a:buClrTx/>
              <a:buSzTx/>
              <a:buNone/>
              <a:defRPr sz="560">
                <a:solidFill>
                  <a:srgbClr val="21212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activation (Activation)     (None, 146, 146, 32)         0         ['batch_normalization[0][0]'] </a:t>
            </a:r>
          </a:p>
          <a:p>
            <a:pPr marL="0" indent="0" defTabSz="182880">
              <a:spcBef>
                <a:spcPts val="0"/>
              </a:spcBef>
              <a:buClrTx/>
              <a:buSzTx/>
              <a:buNone/>
              <a:defRPr sz="560">
                <a:solidFill>
                  <a:srgbClr val="21212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                                                                                                 </a:t>
            </a:r>
          </a:p>
          <a:p>
            <a:pPr marL="0" indent="0" defTabSz="182880">
              <a:spcBef>
                <a:spcPts val="0"/>
              </a:spcBef>
              <a:buClrTx/>
              <a:buSzTx/>
              <a:buNone/>
              <a:defRPr sz="560">
                <a:solidFill>
                  <a:srgbClr val="21212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separable_conv2d (Separabl  (None, 146, 146, 32)         1312      ['activation[0][0]']          </a:t>
            </a:r>
          </a:p>
          <a:p>
            <a:pPr marL="0" indent="0" defTabSz="182880">
              <a:spcBef>
                <a:spcPts val="0"/>
              </a:spcBef>
              <a:buClrTx/>
              <a:buSzTx/>
              <a:buNone/>
              <a:defRPr sz="560">
                <a:solidFill>
                  <a:srgbClr val="21212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eConv2D)                                                                                         </a:t>
            </a:r>
          </a:p>
          <a:p>
            <a:pPr marL="0" indent="0" defTabSz="182880">
              <a:spcBef>
                <a:spcPts val="0"/>
              </a:spcBef>
              <a:buClrTx/>
              <a:buSzTx/>
              <a:buNone/>
              <a:defRPr sz="560">
                <a:solidFill>
                  <a:srgbClr val="21212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                                                                                                 </a:t>
            </a:r>
          </a:p>
          <a:p>
            <a:pPr marL="0" indent="0" defTabSz="182880">
              <a:spcBef>
                <a:spcPts val="0"/>
              </a:spcBef>
              <a:buClrTx/>
              <a:buSzTx/>
              <a:buNone/>
              <a:defRPr sz="560">
                <a:solidFill>
                  <a:srgbClr val="21212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batch_normalization_1 (Bat  (None, 146, 146, 32)         128       ['separable_conv2d[0][0]']    </a:t>
            </a:r>
          </a:p>
          <a:p>
            <a:pPr marL="0" indent="0" defTabSz="182880">
              <a:spcBef>
                <a:spcPts val="0"/>
              </a:spcBef>
              <a:buClrTx/>
              <a:buSzTx/>
              <a:buNone/>
              <a:defRPr sz="560">
                <a:solidFill>
                  <a:srgbClr val="21212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chNormalization)                                                                                 </a:t>
            </a:r>
          </a:p>
          <a:p>
            <a:pPr marL="0" indent="0" defTabSz="182880">
              <a:spcBef>
                <a:spcPts val="0"/>
              </a:spcBef>
              <a:buClrTx/>
              <a:buSzTx/>
              <a:buNone/>
              <a:defRPr sz="560">
                <a:solidFill>
                  <a:srgbClr val="21212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                                                                                                 </a:t>
            </a:r>
          </a:p>
          <a:p>
            <a:pPr marL="0" indent="0" defTabSz="182880">
              <a:spcBef>
                <a:spcPts val="0"/>
              </a:spcBef>
              <a:buClrTx/>
              <a:buSzTx/>
              <a:buNone/>
              <a:defRPr sz="560">
                <a:solidFill>
                  <a:srgbClr val="21212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activation_1 (Activation)   (None, 146, 146, 32)         0         ['batch_normalization_1[0][0]'</a:t>
            </a:r>
          </a:p>
          <a:p>
            <a:pPr marL="0" indent="0" defTabSz="182880">
              <a:spcBef>
                <a:spcPts val="0"/>
              </a:spcBef>
              <a:buClrTx/>
              <a:buSzTx/>
              <a:buNone/>
              <a:defRPr sz="560">
                <a:solidFill>
                  <a:srgbClr val="21212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                                                                   ]                             </a:t>
            </a:r>
          </a:p>
          <a:p>
            <a:pPr marL="0" indent="0" defTabSz="182880">
              <a:spcBef>
                <a:spcPts val="0"/>
              </a:spcBef>
              <a:buClrTx/>
              <a:buSzTx/>
              <a:buNone/>
              <a:defRPr sz="560">
                <a:solidFill>
                  <a:srgbClr val="21212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                                                                                                 </a:t>
            </a:r>
          </a:p>
          <a:p>
            <a:pPr marL="0" indent="0" defTabSz="182880">
              <a:spcBef>
                <a:spcPts val="0"/>
              </a:spcBef>
              <a:buClrTx/>
              <a:buSzTx/>
              <a:buNone/>
              <a:defRPr sz="560">
                <a:solidFill>
                  <a:srgbClr val="21212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separable_conv2d_1 (Separa  (None, 146, 146, 32)         1312      ['activation_1[0][0]']        </a:t>
            </a:r>
          </a:p>
          <a:p>
            <a:pPr marL="0" indent="0" defTabSz="182880">
              <a:spcBef>
                <a:spcPts val="0"/>
              </a:spcBef>
              <a:buClrTx/>
              <a:buSzTx/>
              <a:buNone/>
              <a:defRPr sz="560">
                <a:solidFill>
                  <a:srgbClr val="21212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bleConv2D)                                                                                       </a:t>
            </a:r>
          </a:p>
          <a:p>
            <a:pPr marL="0" indent="0" defTabSz="182880">
              <a:spcBef>
                <a:spcPts val="0"/>
              </a:spcBef>
              <a:buClrTx/>
              <a:buSzTx/>
              <a:buNone/>
              <a:defRPr sz="560">
                <a:solidFill>
                  <a:srgbClr val="21212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                                                                                                 </a:t>
            </a:r>
          </a:p>
          <a:p>
            <a:pPr marL="0" indent="0" defTabSz="182880">
              <a:spcBef>
                <a:spcPts val="0"/>
              </a:spcBef>
              <a:buClrTx/>
              <a:buSzTx/>
              <a:buNone/>
              <a:defRPr sz="560">
                <a:solidFill>
                  <a:srgbClr val="21212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max_pooling2d_8 (MaxPoolin  (None, 73, 73, 32)           0         ['separable_conv2d_1[0][0]']  </a:t>
            </a:r>
          </a:p>
          <a:p>
            <a:pPr marL="0" indent="0" defTabSz="182880">
              <a:spcBef>
                <a:spcPts val="0"/>
              </a:spcBef>
              <a:buClrTx/>
              <a:buSzTx/>
              <a:buNone/>
              <a:defRPr sz="560">
                <a:solidFill>
                  <a:srgbClr val="21212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g2D)                                                                                             </a:t>
            </a:r>
          </a:p>
          <a:p>
            <a:pPr marL="0" indent="0" defTabSz="182880">
              <a:spcBef>
                <a:spcPts val="0"/>
              </a:spcBef>
              <a:buClrTx/>
              <a:buSzTx/>
              <a:buNone/>
              <a:defRPr sz="560">
                <a:solidFill>
                  <a:srgbClr val="21212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                                                                                                 </a:t>
            </a:r>
          </a:p>
          <a:p>
            <a:pPr marL="0" indent="0" defTabSz="182880">
              <a:spcBef>
                <a:spcPts val="0"/>
              </a:spcBef>
              <a:buClrTx/>
              <a:buSzTx/>
              <a:buNone/>
              <a:defRPr sz="560">
                <a:solidFill>
                  <a:srgbClr val="21212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batch_normalization_2 (Bat  (None, 73, 73, 32)           128       ['max_pooling2d_8[0][0]']     </a:t>
            </a:r>
          </a:p>
          <a:p>
            <a:pPr marL="0" indent="0" defTabSz="182880">
              <a:spcBef>
                <a:spcPts val="0"/>
              </a:spcBef>
              <a:buClrTx/>
              <a:buSzTx/>
              <a:buNone/>
              <a:defRPr sz="560">
                <a:solidFill>
                  <a:srgbClr val="21212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chNormalization)                                                                                 </a:t>
            </a:r>
          </a:p>
          <a:p>
            <a:pPr marL="0" indent="0" defTabSz="182880">
              <a:spcBef>
                <a:spcPts val="0"/>
              </a:spcBef>
              <a:buClrTx/>
              <a:buSzTx/>
              <a:buNone/>
              <a:defRPr sz="560">
                <a:solidFill>
                  <a:srgbClr val="21212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                                                                                                 </a:t>
            </a:r>
          </a:p>
          <a:p>
            <a:pPr marL="0" indent="0" defTabSz="182880">
              <a:spcBef>
                <a:spcPts val="0"/>
              </a:spcBef>
              <a:buClrTx/>
              <a:buSzTx/>
              <a:buNone/>
              <a:defRPr sz="560">
                <a:solidFill>
                  <a:srgbClr val="21212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activation_2 (Activation)   (None, 73, 73, 32)           0         ['batch_normalization_2[0][0]'</a:t>
            </a:r>
          </a:p>
          <a:p>
            <a:pPr marL="0" indent="0" defTabSz="182880">
              <a:spcBef>
                <a:spcPts val="0"/>
              </a:spcBef>
              <a:buClrTx/>
              <a:buSzTx/>
              <a:buNone/>
              <a:defRPr sz="560">
                <a:solidFill>
                  <a:srgbClr val="21212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                                                                   ]                             </a:t>
            </a:r>
          </a:p>
          <a:p>
            <a:pPr marL="0" indent="0" defTabSz="182880">
              <a:spcBef>
                <a:spcPts val="0"/>
              </a:spcBef>
              <a:buClrTx/>
              <a:buSzTx/>
              <a:buNone/>
              <a:defRPr sz="560">
                <a:solidFill>
                  <a:srgbClr val="21212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                                                                                                 </a:t>
            </a:r>
          </a:p>
          <a:p>
            <a:pPr marL="0" indent="0" defTabSz="182880">
              <a:spcBef>
                <a:spcPts val="0"/>
              </a:spcBef>
              <a:buClrTx/>
              <a:buSzTx/>
              <a:buNone/>
              <a:defRPr sz="560">
                <a:solidFill>
                  <a:srgbClr val="21212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separable_conv2d_2 (Separa  (None, 73, 73, 64)           2336      ['activation_2[0][0]']        </a:t>
            </a:r>
          </a:p>
          <a:p>
            <a:pPr marL="0" indent="0" defTabSz="182880">
              <a:spcBef>
                <a:spcPts val="0"/>
              </a:spcBef>
              <a:buClrTx/>
              <a:buSzTx/>
              <a:buNone/>
              <a:defRPr sz="560">
                <a:solidFill>
                  <a:srgbClr val="21212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bleConv2D)                                                                                       </a:t>
            </a:r>
          </a:p>
          <a:p>
            <a:pPr marL="0" indent="0" defTabSz="182880">
              <a:spcBef>
                <a:spcPts val="0"/>
              </a:spcBef>
              <a:buClrTx/>
              <a:buSzTx/>
              <a:buNone/>
              <a:defRPr sz="560">
                <a:solidFill>
                  <a:srgbClr val="21212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                                                                                                 </a:t>
            </a:r>
          </a:p>
          <a:p>
            <a:pPr marL="0" indent="0" defTabSz="182880">
              <a:spcBef>
                <a:spcPts val="0"/>
              </a:spcBef>
              <a:buClrTx/>
              <a:buSzTx/>
              <a:buNone/>
              <a:defRPr sz="560">
                <a:solidFill>
                  <a:srgbClr val="21212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batch_normalization_3 (Bat  (None, 73, 73, 64)           256       ['separable_conv2d_2[0][0]']  </a:t>
            </a:r>
          </a:p>
          <a:p>
            <a:pPr marL="0" indent="0" defTabSz="182880">
              <a:spcBef>
                <a:spcPts val="0"/>
              </a:spcBef>
              <a:buClrTx/>
              <a:buSzTx/>
              <a:buNone/>
              <a:defRPr sz="560">
                <a:solidFill>
                  <a:srgbClr val="21212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chNormalization)                                                                                 </a:t>
            </a:r>
          </a:p>
          <a:p>
            <a:pPr marL="0" indent="0" defTabSz="182880">
              <a:spcBef>
                <a:spcPts val="0"/>
              </a:spcBef>
              <a:buClrTx/>
              <a:buSzTx/>
              <a:buNone/>
              <a:defRPr sz="560">
                <a:solidFill>
                  <a:srgbClr val="21212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                                                                                                 </a:t>
            </a:r>
          </a:p>
          <a:p>
            <a:pPr marL="0" indent="0" defTabSz="182880">
              <a:spcBef>
                <a:spcPts val="0"/>
              </a:spcBef>
              <a:buClrTx/>
              <a:buSzTx/>
              <a:buNone/>
              <a:defRPr sz="560">
                <a:solidFill>
                  <a:srgbClr val="21212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activation_3 (Activation)   (None, 73, 73, 64)           0         ['batch_normalization_3[0][0]'</a:t>
            </a:r>
          </a:p>
          <a:p>
            <a:pPr marL="0" indent="0" defTabSz="182880">
              <a:spcBef>
                <a:spcPts val="0"/>
              </a:spcBef>
              <a:buClrTx/>
              <a:buSzTx/>
              <a:buNone/>
              <a:defRPr sz="560">
                <a:solidFill>
                  <a:srgbClr val="21212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                                                                   ]                             </a:t>
            </a:r>
          </a:p>
          <a:p>
            <a:pPr marL="0" indent="0" defTabSz="182880">
              <a:spcBef>
                <a:spcPts val="0"/>
              </a:spcBef>
              <a:buClrTx/>
              <a:buSzTx/>
              <a:buNone/>
              <a:defRPr sz="560">
                <a:solidFill>
                  <a:srgbClr val="21212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                                                                                                 </a:t>
            </a:r>
          </a:p>
          <a:p>
            <a:pPr marL="0" indent="0" defTabSz="182880">
              <a:spcBef>
                <a:spcPts val="0"/>
              </a:spcBef>
              <a:buClrTx/>
              <a:buSzTx/>
              <a:buNone/>
              <a:defRPr sz="560">
                <a:solidFill>
                  <a:srgbClr val="21212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separable_conv2d_3 (Separa  (None, 73, 73, 64)           4672      ['activation_3[0][0]']        </a:t>
            </a:r>
          </a:p>
          <a:p>
            <a:pPr marL="0" indent="0" defTabSz="182880">
              <a:spcBef>
                <a:spcPts val="0"/>
              </a:spcBef>
              <a:buClrTx/>
              <a:buSzTx/>
              <a:buNone/>
              <a:defRPr sz="560">
                <a:solidFill>
                  <a:srgbClr val="21212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bleConv2D)                                                                                       </a:t>
            </a:r>
          </a:p>
          <a:p>
            <a:pPr marL="0" indent="0" defTabSz="182880">
              <a:spcBef>
                <a:spcPts val="0"/>
              </a:spcBef>
              <a:buClrTx/>
              <a:buSzTx/>
              <a:buNone/>
              <a:defRPr sz="560">
                <a:solidFill>
                  <a:srgbClr val="21212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                                                                                                 </a:t>
            </a:r>
          </a:p>
          <a:p>
            <a:pPr marL="0" indent="0" defTabSz="182880">
              <a:spcBef>
                <a:spcPts val="0"/>
              </a:spcBef>
              <a:buClrTx/>
              <a:buSzTx/>
              <a:buNone/>
              <a:defRPr sz="560">
                <a:solidFill>
                  <a:srgbClr val="21212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max_pooling2d_9 (MaxPoolin  (None, 37, 37, 64)           0         ['separable_conv2d_3[0][0]']  </a:t>
            </a:r>
          </a:p>
          <a:p>
            <a:pPr marL="0" indent="0" defTabSz="182880">
              <a:spcBef>
                <a:spcPts val="0"/>
              </a:spcBef>
              <a:buClrTx/>
              <a:buSzTx/>
              <a:buNone/>
              <a:defRPr sz="560">
                <a:solidFill>
                  <a:srgbClr val="21212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g2D)                                                                                             </a:t>
            </a:r>
          </a:p>
          <a:p>
            <a:pPr marL="0" indent="0" defTabSz="182880">
              <a:spcBef>
                <a:spcPts val="0"/>
              </a:spcBef>
              <a:buClrTx/>
              <a:buSzTx/>
              <a:buNone/>
              <a:defRPr sz="560">
                <a:solidFill>
                  <a:srgbClr val="21212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                                                                                                 </a:t>
            </a:r>
          </a:p>
          <a:p>
            <a:pPr marL="0" indent="0" defTabSz="182880">
              <a:spcBef>
                <a:spcPts val="0"/>
              </a:spcBef>
              <a:buClrTx/>
              <a:buSzTx/>
              <a:buNone/>
              <a:defRPr sz="560">
                <a:solidFill>
                  <a:srgbClr val="21212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batch_normalization_4 (Bat  (None, 37, 37, 64)           256       ['max_pooling2d_9[0][0]']     </a:t>
            </a:r>
          </a:p>
          <a:p>
            <a:pPr marL="0" indent="0" defTabSz="182880">
              <a:spcBef>
                <a:spcPts val="0"/>
              </a:spcBef>
              <a:buClrTx/>
              <a:buSzTx/>
              <a:buNone/>
              <a:defRPr sz="560">
                <a:solidFill>
                  <a:srgbClr val="21212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chNormalization)                                                                                 </a:t>
            </a:r>
          </a:p>
          <a:p>
            <a:pPr marL="0" indent="0" defTabSz="182880">
              <a:spcBef>
                <a:spcPts val="0"/>
              </a:spcBef>
              <a:buClrTx/>
              <a:buSzTx/>
              <a:buNone/>
              <a:defRPr sz="560">
                <a:solidFill>
                  <a:srgbClr val="21212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                                                                                                 </a:t>
            </a:r>
          </a:p>
          <a:p>
            <a:pPr marL="0" indent="0" defTabSz="182880">
              <a:spcBef>
                <a:spcPts val="0"/>
              </a:spcBef>
              <a:buClrTx/>
              <a:buSzTx/>
              <a:buNone/>
              <a:defRPr sz="560">
                <a:solidFill>
                  <a:srgbClr val="21212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activation_4 (Activation)   (None, 37, 37, 64)           0         ['batch_normalization_4[0][0]'</a:t>
            </a:r>
          </a:p>
          <a:p>
            <a:pPr marL="0" indent="0" defTabSz="182880">
              <a:spcBef>
                <a:spcPts val="0"/>
              </a:spcBef>
              <a:buClrTx/>
              <a:buSzTx/>
              <a:buNone/>
              <a:defRPr sz="560">
                <a:solidFill>
                  <a:srgbClr val="21212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                                                                   ]                             </a:t>
            </a:r>
          </a:p>
          <a:p>
            <a:pPr marL="0" indent="0" defTabSz="182880">
              <a:spcBef>
                <a:spcPts val="0"/>
              </a:spcBef>
              <a:buClrTx/>
              <a:buSzTx/>
              <a:buNone/>
              <a:defRPr sz="560">
                <a:solidFill>
                  <a:srgbClr val="21212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                                                                                                 </a:t>
            </a:r>
          </a:p>
          <a:p>
            <a:pPr marL="0" indent="0" defTabSz="182880">
              <a:spcBef>
                <a:spcPts val="0"/>
              </a:spcBef>
              <a:buClrTx/>
              <a:buSzTx/>
              <a:buNone/>
              <a:defRPr sz="560">
                <a:solidFill>
                  <a:srgbClr val="21212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separable_conv2d_4 (Separa  (None, 37, 37, 128)          8768      ['activation_4[0][0]']        </a:t>
            </a:r>
          </a:p>
          <a:p>
            <a:pPr marL="0" indent="0" defTabSz="182880">
              <a:spcBef>
                <a:spcPts val="0"/>
              </a:spcBef>
              <a:buClrTx/>
              <a:buSzTx/>
              <a:buNone/>
              <a:defRPr sz="560">
                <a:solidFill>
                  <a:srgbClr val="21212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bleConv2D)                                                                                       </a:t>
            </a:r>
          </a:p>
          <a:p>
            <a:pPr marL="0" indent="0" defTabSz="182880">
              <a:spcBef>
                <a:spcPts val="0"/>
              </a:spcBef>
              <a:buClrTx/>
              <a:buSzTx/>
              <a:buNone/>
              <a:defRPr sz="560">
                <a:solidFill>
                  <a:srgbClr val="21212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                                                                                                 </a:t>
            </a:r>
          </a:p>
          <a:p>
            <a:pPr marL="0" indent="0" defTabSz="182880">
              <a:spcBef>
                <a:spcPts val="0"/>
              </a:spcBef>
              <a:buClrTx/>
              <a:buSzTx/>
              <a:buNone/>
              <a:defRPr sz="560">
                <a:solidFill>
                  <a:srgbClr val="21212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batch_normalization_5 (Bat  (None, 37, 37, 128)          512       ['separable_conv2d_4[0][0]']  </a:t>
            </a:r>
          </a:p>
          <a:p>
            <a:pPr marL="0" indent="0" defTabSz="182880">
              <a:spcBef>
                <a:spcPts val="0"/>
              </a:spcBef>
              <a:buClrTx/>
              <a:buSzTx/>
              <a:buNone/>
              <a:defRPr sz="560">
                <a:solidFill>
                  <a:srgbClr val="21212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chNormalization)                                                                                 </a:t>
            </a:r>
          </a:p>
          <a:p>
            <a:pPr marL="0" indent="0" defTabSz="182880">
              <a:spcBef>
                <a:spcPts val="0"/>
              </a:spcBef>
              <a:buClrTx/>
              <a:buSzTx/>
              <a:buNone/>
              <a:defRPr sz="560">
                <a:solidFill>
                  <a:srgbClr val="21212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                                                                                                 </a:t>
            </a:r>
          </a:p>
          <a:p>
            <a:pPr marL="0" indent="0" defTabSz="182880">
              <a:spcBef>
                <a:spcPts val="0"/>
              </a:spcBef>
              <a:buClrTx/>
              <a:buSzTx/>
              <a:buNone/>
              <a:defRPr sz="560">
                <a:solidFill>
                  <a:srgbClr val="21212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activation_5 (Activation)   (None, 37, 37, 128)          0         ['batch_normalization_5[0][0]'</a:t>
            </a:r>
          </a:p>
          <a:p>
            <a:pPr marL="0" indent="0" defTabSz="182880">
              <a:spcBef>
                <a:spcPts val="0"/>
              </a:spcBef>
              <a:buClrTx/>
              <a:buSzTx/>
              <a:buNone/>
              <a:defRPr sz="560">
                <a:solidFill>
                  <a:srgbClr val="21212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                                                                   ]                             </a:t>
            </a:r>
          </a:p>
          <a:p>
            <a:pPr marL="0" indent="0" defTabSz="182880">
              <a:spcBef>
                <a:spcPts val="0"/>
              </a:spcBef>
              <a:buClrTx/>
              <a:buSzTx/>
              <a:buNone/>
              <a:defRPr sz="560">
                <a:solidFill>
                  <a:srgbClr val="21212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                                                                                                 </a:t>
            </a:r>
          </a:p>
          <a:p>
            <a:pPr marL="0" indent="0" defTabSz="182880">
              <a:spcBef>
                <a:spcPts val="0"/>
              </a:spcBef>
              <a:buClrTx/>
              <a:buSzTx/>
              <a:buNone/>
              <a:defRPr sz="56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separable_conv2d_5 (Separa  (None, 37, 37, 128)          17536     ['activation_5[0][0]']        </a:t>
            </a:r>
          </a:p>
          <a:p>
            <a:pPr marL="0" indent="0" defTabSz="182880">
              <a:spcBef>
                <a:spcPts val="0"/>
              </a:spcBef>
              <a:buClrTx/>
              <a:buSzTx/>
              <a:buNone/>
              <a:defRPr sz="56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bleConv2D)                                                                                       </a:t>
            </a:r>
          </a:p>
          <a:p>
            <a:pPr marL="0" indent="0" defTabSz="182880">
              <a:spcBef>
                <a:spcPts val="0"/>
              </a:spcBef>
              <a:buClrTx/>
              <a:buSzTx/>
              <a:buNone/>
              <a:defRPr sz="56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                                                                       </a:t>
            </a:r>
          </a:p>
          <a:p>
            <a:pPr marL="0" indent="0" defTabSz="182880">
              <a:spcBef>
                <a:spcPts val="0"/>
              </a:spcBef>
              <a:buClrTx/>
              <a:buSzTx/>
              <a:buNone/>
              <a:defRPr sz="56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max_pooling2d_10 (MaxPooli  (None, 19, 19, 128)          0         ['separable_conv2d_5[0][0]']  </a:t>
            </a:r>
          </a:p>
          <a:p>
            <a:pPr marL="0" indent="0" defTabSz="182880">
              <a:spcBef>
                <a:spcPts val="0"/>
              </a:spcBef>
              <a:buClrTx/>
              <a:buSzTx/>
              <a:buNone/>
              <a:defRPr sz="56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ng2D)                                                                                            </a:t>
            </a:r>
          </a:p>
          <a:p>
            <a:pPr marL="0" indent="0" defTabSz="182880">
              <a:spcBef>
                <a:spcPts val="0"/>
              </a:spcBef>
              <a:buClrTx/>
              <a:buSzTx/>
              <a:buNone/>
              <a:defRPr sz="56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                                                                       </a:t>
            </a:r>
          </a:p>
          <a:p>
            <a:pPr marL="0" indent="0" defTabSz="182880">
              <a:spcBef>
                <a:spcPts val="0"/>
              </a:spcBef>
              <a:buClrTx/>
              <a:buSzTx/>
              <a:buNone/>
              <a:defRPr sz="56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batch_normalization_6 (Bat  (None, 19, 19, 128)          512       ['max_pooling2d_10[0][0]']    </a:t>
            </a:r>
          </a:p>
          <a:p>
            <a:pPr marL="0" indent="0" defTabSz="182880">
              <a:spcBef>
                <a:spcPts val="0"/>
              </a:spcBef>
              <a:buClrTx/>
              <a:buSzTx/>
              <a:buNone/>
              <a:defRPr sz="56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chNormalization)                                                                                 </a:t>
            </a:r>
          </a:p>
          <a:p>
            <a:pPr marL="0" indent="0" defTabSz="182880">
              <a:spcBef>
                <a:spcPts val="0"/>
              </a:spcBef>
              <a:buClrTx/>
              <a:buSzTx/>
              <a:buNone/>
              <a:defRPr sz="56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                                                                       </a:t>
            </a:r>
          </a:p>
          <a:p>
            <a:pPr marL="0" indent="0" defTabSz="182880">
              <a:spcBef>
                <a:spcPts val="0"/>
              </a:spcBef>
              <a:buClrTx/>
              <a:buSzTx/>
              <a:buNone/>
              <a:defRPr sz="56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activation_6 (Activation)   (None, 19, 19, 128)          0         ['batch_normalization_6[0][0]'</a:t>
            </a:r>
          </a:p>
          <a:p>
            <a:pPr marL="0" indent="0" defTabSz="182880">
              <a:spcBef>
                <a:spcPts val="0"/>
              </a:spcBef>
              <a:buClrTx/>
              <a:buSzTx/>
              <a:buNone/>
              <a:defRPr sz="56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                                         ]                             </a:t>
            </a:r>
          </a:p>
          <a:p>
            <a:pPr marL="0" indent="0" defTabSz="182880">
              <a:spcBef>
                <a:spcPts val="0"/>
              </a:spcBef>
              <a:buClrTx/>
              <a:buSzTx/>
              <a:buNone/>
              <a:defRPr sz="56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                                                                       </a:t>
            </a:r>
          </a:p>
          <a:p>
            <a:pPr marL="0" indent="0" defTabSz="182880">
              <a:spcBef>
                <a:spcPts val="0"/>
              </a:spcBef>
              <a:buClrTx/>
              <a:buSzTx/>
              <a:buNone/>
              <a:defRPr sz="56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separable_conv2d_6 (Separa  (None, 19, 19, 256)          33920     ['activation_6[0][0]']        </a:t>
            </a:r>
          </a:p>
          <a:p>
            <a:pPr marL="0" indent="0" defTabSz="182880">
              <a:spcBef>
                <a:spcPts val="0"/>
              </a:spcBef>
              <a:buClrTx/>
              <a:buSzTx/>
              <a:buNone/>
              <a:defRPr sz="56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bleConv2D)                                                                                       </a:t>
            </a:r>
          </a:p>
          <a:p>
            <a:pPr marL="0" indent="0" defTabSz="182880">
              <a:spcBef>
                <a:spcPts val="0"/>
              </a:spcBef>
              <a:buClrTx/>
              <a:buSzTx/>
              <a:buNone/>
              <a:defRPr sz="56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                                                                       </a:t>
            </a:r>
          </a:p>
          <a:p>
            <a:pPr marL="0" indent="0" defTabSz="182880">
              <a:spcBef>
                <a:spcPts val="0"/>
              </a:spcBef>
              <a:buClrTx/>
              <a:buSzTx/>
              <a:buNone/>
              <a:defRPr sz="56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batch_normalization_7 (Bat  (None, 19, 19, 256)          1024      ['separable_conv2d_6[0][0]']  </a:t>
            </a:r>
          </a:p>
          <a:p>
            <a:pPr marL="0" indent="0" defTabSz="182880">
              <a:spcBef>
                <a:spcPts val="0"/>
              </a:spcBef>
              <a:buClrTx/>
              <a:buSzTx/>
              <a:buNone/>
              <a:defRPr sz="56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chNormalization)                                                                                 </a:t>
            </a:r>
          </a:p>
          <a:p>
            <a:pPr marL="0" indent="0" defTabSz="182880">
              <a:spcBef>
                <a:spcPts val="0"/>
              </a:spcBef>
              <a:buClrTx/>
              <a:buSzTx/>
              <a:buNone/>
              <a:defRPr sz="56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                                                                       </a:t>
            </a:r>
          </a:p>
          <a:p>
            <a:pPr marL="0" indent="0" defTabSz="182880">
              <a:spcBef>
                <a:spcPts val="0"/>
              </a:spcBef>
              <a:buClrTx/>
              <a:buSzTx/>
              <a:buNone/>
              <a:defRPr sz="56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activation_7 (Activation)   (None, 19, 19, 256)          0         ['batch_normalization_7[0][0]'</a:t>
            </a:r>
          </a:p>
          <a:p>
            <a:pPr marL="0" indent="0" defTabSz="182880">
              <a:spcBef>
                <a:spcPts val="0"/>
              </a:spcBef>
              <a:buClrTx/>
              <a:buSzTx/>
              <a:buNone/>
              <a:defRPr sz="56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                                         ]                             </a:t>
            </a:r>
          </a:p>
          <a:p>
            <a:pPr marL="0" indent="0" defTabSz="182880">
              <a:spcBef>
                <a:spcPts val="0"/>
              </a:spcBef>
              <a:buClrTx/>
              <a:buSzTx/>
              <a:buNone/>
              <a:defRPr sz="56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                                                                       </a:t>
            </a:r>
          </a:p>
          <a:p>
            <a:pPr marL="0" indent="0" defTabSz="182880">
              <a:spcBef>
                <a:spcPts val="0"/>
              </a:spcBef>
              <a:buClrTx/>
              <a:buSzTx/>
              <a:buNone/>
              <a:defRPr sz="56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separable_conv2d_7 (Separa  (None, 19, 19, 256)          67840     ['activation_7[0][0]']        </a:t>
            </a:r>
          </a:p>
          <a:p>
            <a:pPr marL="0" indent="0" defTabSz="182880">
              <a:spcBef>
                <a:spcPts val="0"/>
              </a:spcBef>
              <a:buClrTx/>
              <a:buSzTx/>
              <a:buNone/>
              <a:defRPr sz="56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bleConv2D)                                                                                       </a:t>
            </a:r>
          </a:p>
          <a:p>
            <a:pPr marL="0" indent="0" defTabSz="182880">
              <a:spcBef>
                <a:spcPts val="0"/>
              </a:spcBef>
              <a:buClrTx/>
              <a:buSzTx/>
              <a:buNone/>
              <a:defRPr sz="56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                                                                       </a:t>
            </a:r>
          </a:p>
          <a:p>
            <a:pPr marL="0" indent="0" defTabSz="182880">
              <a:spcBef>
                <a:spcPts val="0"/>
              </a:spcBef>
              <a:buClrTx/>
              <a:buSzTx/>
              <a:buNone/>
              <a:defRPr sz="56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max_pooling2d_11 (MaxPooli  (None, 10, 10, 256)          0         ['separable_conv2d_7[0][0]']  </a:t>
            </a:r>
          </a:p>
          <a:p>
            <a:pPr marL="0" indent="0" defTabSz="182880">
              <a:spcBef>
                <a:spcPts val="0"/>
              </a:spcBef>
              <a:buClrTx/>
              <a:buSzTx/>
              <a:buNone/>
              <a:defRPr sz="56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ng2D)                                                                                            </a:t>
            </a:r>
          </a:p>
          <a:p>
            <a:pPr marL="0" indent="0" defTabSz="182880">
              <a:spcBef>
                <a:spcPts val="0"/>
              </a:spcBef>
              <a:buClrTx/>
              <a:buSzTx/>
              <a:buNone/>
              <a:defRPr sz="56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                                                                       </a:t>
            </a:r>
          </a:p>
          <a:p>
            <a:pPr marL="0" indent="0" defTabSz="182880">
              <a:spcBef>
                <a:spcPts val="0"/>
              </a:spcBef>
              <a:buClrTx/>
              <a:buSzTx/>
              <a:buNone/>
              <a:defRPr sz="56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batch_normalization_8 (Bat  (None, 10, 10, 256)          1024      ['max_pooling2d_11[0][0]']    </a:t>
            </a:r>
          </a:p>
          <a:p>
            <a:pPr marL="0" indent="0" defTabSz="182880">
              <a:spcBef>
                <a:spcPts val="0"/>
              </a:spcBef>
              <a:buClrTx/>
              <a:buSzTx/>
              <a:buNone/>
              <a:defRPr sz="56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chNormalization)                                                                                 </a:t>
            </a:r>
          </a:p>
          <a:p>
            <a:pPr marL="0" indent="0" defTabSz="182880">
              <a:spcBef>
                <a:spcPts val="0"/>
              </a:spcBef>
              <a:buClrTx/>
              <a:buSzTx/>
              <a:buNone/>
              <a:defRPr sz="56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                                                                       </a:t>
            </a:r>
          </a:p>
          <a:p>
            <a:pPr marL="0" indent="0" defTabSz="182880">
              <a:spcBef>
                <a:spcPts val="0"/>
              </a:spcBef>
              <a:buClrTx/>
              <a:buSzTx/>
              <a:buNone/>
              <a:defRPr sz="56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activation_8 (Activation)   (None, 10, 10, 256)          0         ['batch_normalization_8[0][0]'</a:t>
            </a:r>
          </a:p>
          <a:p>
            <a:pPr marL="0" indent="0" defTabSz="182880">
              <a:spcBef>
                <a:spcPts val="0"/>
              </a:spcBef>
              <a:buClrTx/>
              <a:buSzTx/>
              <a:buNone/>
              <a:defRPr sz="56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                                         ]                             </a:t>
            </a:r>
          </a:p>
          <a:p>
            <a:pPr marL="0" indent="0" defTabSz="182880">
              <a:spcBef>
                <a:spcPts val="0"/>
              </a:spcBef>
              <a:buClrTx/>
              <a:buSzTx/>
              <a:buNone/>
              <a:defRPr sz="56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                                                                       </a:t>
            </a:r>
          </a:p>
          <a:p>
            <a:pPr marL="0" indent="0" defTabSz="182880">
              <a:spcBef>
                <a:spcPts val="0"/>
              </a:spcBef>
              <a:buClrTx/>
              <a:buSzTx/>
              <a:buNone/>
              <a:defRPr sz="56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separable_conv2d_8 (Separa  (None, 10, 10, 512)          133376    ['activation_8[0][0]']        </a:t>
            </a:r>
          </a:p>
          <a:p>
            <a:pPr marL="0" indent="0" defTabSz="182880">
              <a:spcBef>
                <a:spcPts val="0"/>
              </a:spcBef>
              <a:buClrTx/>
              <a:buSzTx/>
              <a:buNone/>
              <a:defRPr sz="56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bleConv2D)                                                                                       </a:t>
            </a:r>
          </a:p>
          <a:p>
            <a:pPr marL="0" indent="0" defTabSz="182880">
              <a:spcBef>
                <a:spcPts val="0"/>
              </a:spcBef>
              <a:buClrTx/>
              <a:buSzTx/>
              <a:buNone/>
              <a:defRPr sz="56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                                                                       </a:t>
            </a:r>
          </a:p>
          <a:p>
            <a:pPr marL="0" indent="0" defTabSz="182880">
              <a:spcBef>
                <a:spcPts val="0"/>
              </a:spcBef>
              <a:buClrTx/>
              <a:buSzTx/>
              <a:buNone/>
              <a:defRPr sz="56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batch_normalization_9 (Bat  (None, 10, 10, 512)          2048      ['separable_conv2d_8[0][0]']  </a:t>
            </a:r>
          </a:p>
          <a:p>
            <a:pPr marL="0" indent="0" defTabSz="182880">
              <a:spcBef>
                <a:spcPts val="0"/>
              </a:spcBef>
              <a:buClrTx/>
              <a:buSzTx/>
              <a:buNone/>
              <a:defRPr sz="56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chNormalization)                                                                                 </a:t>
            </a:r>
          </a:p>
          <a:p>
            <a:pPr marL="0" indent="0" defTabSz="182880">
              <a:spcBef>
                <a:spcPts val="0"/>
              </a:spcBef>
              <a:buClrTx/>
              <a:buSzTx/>
              <a:buNone/>
              <a:defRPr sz="56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                                                                       </a:t>
            </a:r>
          </a:p>
          <a:p>
            <a:pPr marL="0" indent="0" defTabSz="182880">
              <a:spcBef>
                <a:spcPts val="0"/>
              </a:spcBef>
              <a:buClrTx/>
              <a:buSzTx/>
              <a:buNone/>
              <a:defRPr sz="56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activation_9 (Activation)   (None, 10, 10, 512)          0         ['batch_normalization_9[0][0]'</a:t>
            </a:r>
          </a:p>
          <a:p>
            <a:pPr marL="0" indent="0" defTabSz="182880">
              <a:spcBef>
                <a:spcPts val="0"/>
              </a:spcBef>
              <a:buClrTx/>
              <a:buSzTx/>
              <a:buNone/>
              <a:defRPr sz="56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                                         ]                             </a:t>
            </a:r>
          </a:p>
          <a:p>
            <a:pPr marL="0" indent="0" defTabSz="182880">
              <a:spcBef>
                <a:spcPts val="0"/>
              </a:spcBef>
              <a:buClrTx/>
              <a:buSzTx/>
              <a:buNone/>
              <a:defRPr sz="56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                                                                       </a:t>
            </a:r>
          </a:p>
          <a:p>
            <a:pPr marL="0" indent="0" defTabSz="182880">
              <a:spcBef>
                <a:spcPts val="0"/>
              </a:spcBef>
              <a:buClrTx/>
              <a:buSzTx/>
              <a:buNone/>
              <a:defRPr sz="56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separable_conv2d_9 (Separa  (None, 10, 10, 512)          266752    ['activation_9[0][0]']        </a:t>
            </a:r>
          </a:p>
          <a:p>
            <a:pPr marL="0" indent="0" defTabSz="182880">
              <a:spcBef>
                <a:spcPts val="0"/>
              </a:spcBef>
              <a:buClrTx/>
              <a:buSzTx/>
              <a:buNone/>
              <a:defRPr sz="56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bleConv2D)                                                                                       </a:t>
            </a:r>
          </a:p>
          <a:p>
            <a:pPr marL="0" indent="0" defTabSz="182880">
              <a:spcBef>
                <a:spcPts val="0"/>
              </a:spcBef>
              <a:buClrTx/>
              <a:buSzTx/>
              <a:buNone/>
              <a:defRPr sz="56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                                                                       </a:t>
            </a:r>
          </a:p>
          <a:p>
            <a:pPr marL="0" indent="0" defTabSz="182880">
              <a:spcBef>
                <a:spcPts val="0"/>
              </a:spcBef>
              <a:buClrTx/>
              <a:buSzTx/>
              <a:buNone/>
              <a:defRPr sz="56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max_pooling2d_12 (MaxPooli  (None, 5, 5, 512)            0         ['separable_conv2d_9[0][0]']  </a:t>
            </a:r>
          </a:p>
          <a:p>
            <a:pPr marL="0" indent="0" defTabSz="182880">
              <a:spcBef>
                <a:spcPts val="0"/>
              </a:spcBef>
              <a:buClrTx/>
              <a:buSzTx/>
              <a:buNone/>
              <a:defRPr sz="56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ng2D)                                                                                            </a:t>
            </a:r>
          </a:p>
          <a:p>
            <a:pPr marL="0" indent="0" defTabSz="182880">
              <a:spcBef>
                <a:spcPts val="0"/>
              </a:spcBef>
              <a:buClrTx/>
              <a:buSzTx/>
              <a:buNone/>
              <a:defRPr sz="56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                                                                       </a:t>
            </a:r>
          </a:p>
          <a:p>
            <a:pPr marL="0" indent="0" defTabSz="182880">
              <a:spcBef>
                <a:spcPts val="0"/>
              </a:spcBef>
              <a:buClrTx/>
              <a:buSzTx/>
              <a:buNone/>
              <a:defRPr sz="56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conv2d_13 (Conv2D)          (None, 5, 5, 512)            131072    ['max_pooling2d_11[0][0]']    </a:t>
            </a:r>
          </a:p>
          <a:p>
            <a:pPr marL="0" indent="0" defTabSz="182880">
              <a:spcBef>
                <a:spcPts val="0"/>
              </a:spcBef>
              <a:buClrTx/>
              <a:buSzTx/>
              <a:buNone/>
              <a:defRPr sz="56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                                                                       </a:t>
            </a:r>
          </a:p>
          <a:p>
            <a:pPr marL="0" indent="0" defTabSz="182880">
              <a:spcBef>
                <a:spcPts val="0"/>
              </a:spcBef>
              <a:buClrTx/>
              <a:buSzTx/>
              <a:buNone/>
              <a:defRPr sz="56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add (Add)                   (None, 5, 5, 512)            0         ['max_pooling2d_12[0][0]',    </a:t>
            </a:r>
          </a:p>
          <a:p>
            <a:pPr marL="0" indent="0" defTabSz="182880">
              <a:spcBef>
                <a:spcPts val="0"/>
              </a:spcBef>
              <a:buClrTx/>
              <a:buSzTx/>
              <a:buNone/>
              <a:defRPr sz="56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                                          'conv2d_13[0][0]']           </a:t>
            </a:r>
          </a:p>
          <a:p>
            <a:pPr marL="0" indent="0" defTabSz="182880">
              <a:spcBef>
                <a:spcPts val="0"/>
              </a:spcBef>
              <a:buClrTx/>
              <a:buSzTx/>
              <a:buNone/>
              <a:defRPr sz="56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                                                                       </a:t>
            </a:r>
          </a:p>
          <a:p>
            <a:pPr marL="0" indent="0" defTabSz="182880">
              <a:spcBef>
                <a:spcPts val="0"/>
              </a:spcBef>
              <a:buClrTx/>
              <a:buSzTx/>
              <a:buNone/>
              <a:defRPr sz="56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global_average_pooling2d (  (None, 512)                  0         ['add[0][0]']                 </a:t>
            </a:r>
          </a:p>
          <a:p>
            <a:pPr marL="0" indent="0" defTabSz="182880">
              <a:spcBef>
                <a:spcPts val="0"/>
              </a:spcBef>
              <a:buClrTx/>
              <a:buSzTx/>
              <a:buNone/>
              <a:defRPr sz="56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GlobalAveragePooling2D)                                                                          </a:t>
            </a:r>
          </a:p>
          <a:p>
            <a:pPr marL="0" indent="0" defTabSz="182880">
              <a:spcBef>
                <a:spcPts val="0"/>
              </a:spcBef>
              <a:buClrTx/>
              <a:buSzTx/>
              <a:buNone/>
              <a:defRPr sz="56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                                                                       </a:t>
            </a:r>
          </a:p>
          <a:p>
            <a:pPr marL="0" indent="0" defTabSz="182880">
              <a:spcBef>
                <a:spcPts val="0"/>
              </a:spcBef>
              <a:buClrTx/>
              <a:buSzTx/>
              <a:buNone/>
              <a:defRPr sz="56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dropout (Dropout)           (None, 512)                  0         ['global_average_pooling2d[0][</a:t>
            </a:r>
          </a:p>
          <a:p>
            <a:pPr marL="0" indent="0" defTabSz="182880">
              <a:spcBef>
                <a:spcPts val="0"/>
              </a:spcBef>
              <a:buClrTx/>
              <a:buSzTx/>
              <a:buNone/>
              <a:defRPr sz="56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                                         0]']                          </a:t>
            </a:r>
          </a:p>
          <a:p>
            <a:pPr marL="0" indent="0" defTabSz="182880">
              <a:spcBef>
                <a:spcPts val="0"/>
              </a:spcBef>
              <a:buClrTx/>
              <a:buSzTx/>
              <a:buNone/>
              <a:defRPr sz="56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                                                                       </a:t>
            </a:r>
          </a:p>
          <a:p>
            <a:pPr marL="0" indent="0" defTabSz="182880">
              <a:spcBef>
                <a:spcPts val="0"/>
              </a:spcBef>
              <a:buClrTx/>
              <a:buSzTx/>
              <a:buNone/>
              <a:defRPr sz="56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dense_4 (Dense)             (None, 1)                    513       ['dropout[0][0]']             </a:t>
            </a:r>
          </a:p>
          <a:p>
            <a:pPr marL="0" indent="0" defTabSz="182880">
              <a:spcBef>
                <a:spcPts val="0"/>
              </a:spcBef>
              <a:buClrTx/>
              <a:buSzTx/>
              <a:buNone/>
              <a:defRPr sz="56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                                                                       </a:t>
            </a:r>
          </a:p>
          <a:p>
            <a:pPr marL="0" indent="0" defTabSz="182880">
              <a:spcBef>
                <a:spcPts val="0"/>
              </a:spcBef>
              <a:buClrTx/>
              <a:buSzTx/>
              <a:buNone/>
              <a:defRPr sz="56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==================================================================================================</a:t>
            </a:r>
          </a:p>
          <a:p>
            <a:pPr marL="0" indent="0" defTabSz="182880">
              <a:spcBef>
                <a:spcPts val="0"/>
              </a:spcBef>
              <a:buClrTx/>
              <a:buSzTx/>
              <a:buNone/>
              <a:defRPr sz="56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Total params: 677825 (2.59 MB)</a:t>
            </a:r>
          </a:p>
          <a:p>
            <a:pPr marL="0" indent="0" defTabSz="182880">
              <a:spcBef>
                <a:spcPts val="0"/>
              </a:spcBef>
              <a:buClrTx/>
              <a:buSzTx/>
              <a:buNone/>
              <a:defRPr sz="56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Trainable params: 674817 (2.57 MB)</a:t>
            </a:r>
          </a:p>
          <a:p>
            <a:pPr marL="0" indent="0" defTabSz="182880">
              <a:spcBef>
                <a:spcPts val="0"/>
              </a:spcBef>
              <a:buClrTx/>
              <a:buSzTx/>
              <a:buNone/>
              <a:defRPr sz="56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Non-trainable params: 3008 (11.75 KB)</a:t>
            </a:r>
          </a:p>
        </p:txBody>
      </p:sp>
      <p:sp>
        <p:nvSpPr>
          <p:cNvPr id="152" name="Replacing with Separable Conv2D"/>
          <p:cNvSpPr txBox="1"/>
          <p:nvPr>
            <p:ph type="title"/>
          </p:nvPr>
        </p:nvSpPr>
        <p:spPr>
          <a:xfrm>
            <a:off x="457200" y="-21530"/>
            <a:ext cx="8229600" cy="715963"/>
          </a:xfrm>
          <a:prstGeom prst="rect">
            <a:avLst/>
          </a:prstGeom>
        </p:spPr>
        <p:txBody>
          <a:bodyPr/>
          <a:lstStyle/>
          <a:p>
            <a:pPr/>
            <a:r>
              <a:t>Replacing with Separable Conv2D</a:t>
            </a:r>
          </a:p>
        </p:txBody>
      </p:sp>
      <p:sp>
        <p:nvSpPr>
          <p:cNvPr id="1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he validation accuracy went up to 86.25% with the SeparableConv2D replacement from the original (only Conv2D withOUT regularization) 82.5%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 defTabSz="338327">
              <a:spcBef>
                <a:spcPts val="900"/>
              </a:spcBef>
              <a:defRPr sz="1924">
                <a:solidFill>
                  <a:schemeClr val="accent1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The validation accuracy went up to 86.25% with the SeparableConv2D replacement from the original (only Conv2D withOUT regularization) 82.5%</a:t>
            </a:r>
          </a:p>
        </p:txBody>
      </p:sp>
      <p:sp>
        <p:nvSpPr>
          <p:cNvPr id="1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7" name="Epoch 60/60…"/>
          <p:cNvSpPr txBox="1"/>
          <p:nvPr/>
        </p:nvSpPr>
        <p:spPr>
          <a:xfrm>
            <a:off x="103491" y="4173265"/>
            <a:ext cx="9066720" cy="739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 sz="1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Epoch 60/60</a:t>
            </a:r>
          </a:p>
          <a:p>
            <a:pPr defTabSz="457200">
              <a:defRPr sz="1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20/20 [==============================] - 3s 131ms/step - loss: 0.0567 - acc: 0.9825 - val_loss: 1.0717 - val_acc: 0.8625</a:t>
            </a:r>
          </a:p>
        </p:txBody>
      </p:sp>
      <p:pic>
        <p:nvPicPr>
          <p:cNvPr id="15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7634" y="1092194"/>
            <a:ext cx="3676650" cy="292384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70178" y="1182403"/>
            <a:ext cx="3743479" cy="3049463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This shows that Separable CONV2D leads to ~4% increase in accuracy which is a big deal. There is still some overfitting.…"/>
          <p:cNvSpPr txBox="1"/>
          <p:nvPr/>
        </p:nvSpPr>
        <p:spPr>
          <a:xfrm>
            <a:off x="160921" y="5333666"/>
            <a:ext cx="8873814" cy="166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spcBef>
                <a:spcPts val="1300"/>
              </a:spcBef>
              <a:defRPr b="1" sz="1400">
                <a:solidFill>
                  <a:srgbClr val="21212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This shows that Separable CONV2D leads to ~4% increase in accuracy which is a big deal. There is still some overfitting.</a:t>
            </a:r>
          </a:p>
          <a:p>
            <a:pPr defTabSz="457200">
              <a:spcBef>
                <a:spcPts val="1300"/>
              </a:spcBef>
              <a:defRPr b="1" sz="1400">
                <a:solidFill>
                  <a:srgbClr val="21212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The of Trainable params decreased to 674,817 from the original</a:t>
            </a:r>
          </a:p>
          <a:p>
            <a:pPr defTabSz="457200">
              <a:spcBef>
                <a:spcPts val="1300"/>
              </a:spcBef>
              <a:defRPr b="1" sz="1400">
                <a:solidFill>
                  <a:srgbClr val="21212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Trainable params: 3,453,121 - which is good as with fewer parameters we are getting a 4% accuracy lift.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art 2 - Pre-trained Convolutional Neural Networks - VGG16"/>
          <p:cNvSpPr txBox="1"/>
          <p:nvPr>
            <p:ph type="title"/>
          </p:nvPr>
        </p:nvSpPr>
        <p:spPr>
          <a:xfrm>
            <a:off x="528290" y="2671018"/>
            <a:ext cx="8229601" cy="715963"/>
          </a:xfrm>
          <a:prstGeom prst="rect">
            <a:avLst/>
          </a:prstGeom>
        </p:spPr>
        <p:txBody>
          <a:bodyPr/>
          <a:lstStyle>
            <a:lvl1pPr defTabSz="676655">
              <a:defRPr sz="2368"/>
            </a:lvl1pPr>
          </a:lstStyle>
          <a:p>
            <a:pPr/>
            <a:r>
              <a:t>Part 2 - Pre-trained Convolutional Neural Networks - VGG16</a:t>
            </a:r>
          </a:p>
        </p:txBody>
      </p:sp>
      <p:sp>
        <p:nvSpPr>
          <p:cNvPr id="1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re-trained Convolutional Neural Network VGG1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85215">
              <a:defRPr sz="2048"/>
            </a:lvl1pPr>
          </a:lstStyle>
          <a:p>
            <a:pPr/>
            <a:r>
              <a:t> Pre-trained Convolutional Neural Network VGG16</a:t>
            </a:r>
          </a:p>
        </p:txBody>
      </p:sp>
      <p:sp>
        <p:nvSpPr>
          <p:cNvPr id="1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6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608" y="593456"/>
            <a:ext cx="4396901" cy="3071275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Model: &quot;vgg16&quot;…"/>
          <p:cNvSpPr txBox="1"/>
          <p:nvPr/>
        </p:nvSpPr>
        <p:spPr>
          <a:xfrm>
            <a:off x="4848487" y="646244"/>
            <a:ext cx="4067186" cy="6047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 sz="16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Model: "vgg16"</a:t>
            </a:r>
          </a:p>
          <a:p>
            <a:pPr defTabSz="457200">
              <a:defRPr sz="8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_________________________________________________________________</a:t>
            </a:r>
          </a:p>
          <a:p>
            <a:pPr defTabSz="457200">
              <a:defRPr sz="8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Layer (type)                Output Shape              Param #   </a:t>
            </a:r>
          </a:p>
          <a:p>
            <a:pPr defTabSz="457200">
              <a:defRPr sz="8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=================================================================</a:t>
            </a:r>
          </a:p>
          <a:p>
            <a:pPr defTabSz="457200">
              <a:defRPr sz="8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input_1 (InputLayer)        [(None, 150, 150, 3)]     0         </a:t>
            </a:r>
          </a:p>
          <a:p>
            <a:pPr defTabSz="457200">
              <a:defRPr sz="8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                                      </a:t>
            </a:r>
          </a:p>
          <a:p>
            <a:pPr defTabSz="457200">
              <a:defRPr sz="8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block1_conv1 (Conv2D)       (None, 150, 150, 64)      1792      </a:t>
            </a:r>
          </a:p>
          <a:p>
            <a:pPr defTabSz="457200">
              <a:defRPr sz="8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                                      </a:t>
            </a:r>
          </a:p>
          <a:p>
            <a:pPr defTabSz="457200">
              <a:defRPr sz="8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block1_conv2 (Conv2D)       (None, 150, 150, 64)      36928     </a:t>
            </a:r>
          </a:p>
          <a:p>
            <a:pPr defTabSz="457200">
              <a:defRPr sz="8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                                      </a:t>
            </a:r>
          </a:p>
          <a:p>
            <a:pPr defTabSz="457200">
              <a:defRPr sz="8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block1_pool (MaxPooling2D)  (None, 75, 75, 64)        0         </a:t>
            </a:r>
          </a:p>
          <a:p>
            <a:pPr defTabSz="457200">
              <a:defRPr sz="8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                                      </a:t>
            </a:r>
          </a:p>
          <a:p>
            <a:pPr defTabSz="457200">
              <a:defRPr sz="8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block2_conv1 (Conv2D)       (None, 75, 75, 128)       73856     </a:t>
            </a:r>
          </a:p>
          <a:p>
            <a:pPr defTabSz="457200">
              <a:defRPr sz="8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                                      </a:t>
            </a:r>
          </a:p>
          <a:p>
            <a:pPr defTabSz="457200">
              <a:defRPr sz="8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block2_conv2 (Conv2D)       (None, 75, 75, 128)       147584    </a:t>
            </a:r>
          </a:p>
          <a:p>
            <a:pPr defTabSz="457200">
              <a:defRPr sz="8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                                      </a:t>
            </a:r>
          </a:p>
          <a:p>
            <a:pPr defTabSz="457200">
              <a:defRPr sz="8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block2_pool (MaxPooling2D)  (None, 37, 37, 128)       0         </a:t>
            </a:r>
          </a:p>
          <a:p>
            <a:pPr defTabSz="457200">
              <a:defRPr sz="8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                                      </a:t>
            </a:r>
          </a:p>
          <a:p>
            <a:pPr defTabSz="457200">
              <a:defRPr sz="8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block3_conv1 (Conv2D)       (None, 37, 37, 256)       295168    </a:t>
            </a:r>
          </a:p>
          <a:p>
            <a:pPr defTabSz="457200">
              <a:defRPr sz="8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                                      </a:t>
            </a:r>
          </a:p>
          <a:p>
            <a:pPr defTabSz="457200">
              <a:defRPr sz="8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block3_conv2 (Conv2D)       (None, 37, 37, 256)       590080    </a:t>
            </a:r>
          </a:p>
          <a:p>
            <a:pPr defTabSz="457200">
              <a:defRPr sz="8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                                      </a:t>
            </a:r>
          </a:p>
          <a:p>
            <a:pPr defTabSz="457200">
              <a:defRPr sz="8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block3_conv3 (Conv2D)       (None, 37, 37, 256)       590080    </a:t>
            </a:r>
          </a:p>
          <a:p>
            <a:pPr defTabSz="457200">
              <a:defRPr sz="8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                                      </a:t>
            </a:r>
          </a:p>
          <a:p>
            <a:pPr defTabSz="457200">
              <a:defRPr sz="8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block3_pool (MaxPooling2D)  (None, 18, 18, 256)       0         </a:t>
            </a:r>
          </a:p>
          <a:p>
            <a:pPr defTabSz="457200">
              <a:defRPr sz="8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                                      </a:t>
            </a:r>
          </a:p>
          <a:p>
            <a:pPr defTabSz="457200">
              <a:defRPr sz="8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block4_conv1 (Conv2D)       (None, 18, 18, 512)       1180160   </a:t>
            </a:r>
          </a:p>
          <a:p>
            <a:pPr defTabSz="457200">
              <a:defRPr sz="8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                                      </a:t>
            </a:r>
          </a:p>
          <a:p>
            <a:pPr defTabSz="457200">
              <a:defRPr sz="8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block4_conv2 (Conv2D)       (None, 18, 18, 512)       2359808   </a:t>
            </a:r>
          </a:p>
          <a:p>
            <a:pPr defTabSz="457200">
              <a:defRPr sz="8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                                      </a:t>
            </a:r>
          </a:p>
          <a:p>
            <a:pPr defTabSz="457200">
              <a:defRPr sz="8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block4_conv3 (Conv2D)       (None, 18, 18, 512)       2359808   </a:t>
            </a:r>
          </a:p>
          <a:p>
            <a:pPr defTabSz="457200">
              <a:defRPr sz="8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                                      </a:t>
            </a:r>
          </a:p>
          <a:p>
            <a:pPr defTabSz="457200">
              <a:defRPr sz="8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block4_pool (MaxPooling2D)  (None, 9, 9, 512)         0         </a:t>
            </a:r>
          </a:p>
          <a:p>
            <a:pPr defTabSz="457200">
              <a:defRPr sz="8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                                      </a:t>
            </a:r>
          </a:p>
          <a:p>
            <a:pPr defTabSz="457200">
              <a:defRPr sz="8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block5_conv1 (Conv2D)       (None, 9, 9, 512)         2359808   </a:t>
            </a:r>
          </a:p>
          <a:p>
            <a:pPr defTabSz="457200">
              <a:defRPr sz="8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                                      </a:t>
            </a:r>
          </a:p>
          <a:p>
            <a:pPr defTabSz="457200">
              <a:defRPr sz="8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block5_conv2 (Conv2D)       (None, 9, 9, 512)         2359808   </a:t>
            </a:r>
          </a:p>
          <a:p>
            <a:pPr defTabSz="457200">
              <a:defRPr sz="8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                                      </a:t>
            </a:r>
          </a:p>
          <a:p>
            <a:pPr defTabSz="457200">
              <a:defRPr sz="8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block5_conv3 (Conv2D)       (None, 9, 9, 512)         2359808   </a:t>
            </a:r>
          </a:p>
          <a:p>
            <a:pPr defTabSz="457200">
              <a:defRPr sz="8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                                      </a:t>
            </a:r>
          </a:p>
          <a:p>
            <a:pPr defTabSz="457200">
              <a:defRPr sz="8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block5_pool (MaxPooling2D)  (None, 4, 4, 512)         0         </a:t>
            </a:r>
          </a:p>
          <a:p>
            <a:pPr defTabSz="457200">
              <a:defRPr sz="8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                                      </a:t>
            </a:r>
          </a:p>
          <a:p>
            <a:pPr defTabSz="457200">
              <a:defRPr sz="8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=================================================================</a:t>
            </a:r>
          </a:p>
          <a:p>
            <a:pPr defTabSz="457200">
              <a:defRPr sz="8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Total params: 14714688 (56.13 MB)</a:t>
            </a:r>
          </a:p>
          <a:p>
            <a:pPr defTabSz="457200">
              <a:defRPr sz="8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Trainable params: 14714688 (56.13 MB)</a:t>
            </a:r>
          </a:p>
          <a:p>
            <a:pPr defTabSz="457200">
              <a:defRPr sz="8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Non-trainable params: 0 (0.00 Byte)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Densely-connected classifi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 defTabSz="457200">
              <a:defRPr b="1" sz="1900">
                <a:solidFill>
                  <a:schemeClr val="accent1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Densely-connected classifier </a:t>
            </a:r>
          </a:p>
        </p:txBody>
      </p:sp>
      <p:sp>
        <p:nvSpPr>
          <p:cNvPr id="171" name="from keras import model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ClrTx/>
              <a:buSzTx/>
              <a:buNone/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AF00DB"/>
                </a:solidFill>
              </a:rPr>
              <a:t>from</a:t>
            </a:r>
            <a:r>
              <a:t> keras </a:t>
            </a:r>
            <a:r>
              <a:rPr>
                <a:solidFill>
                  <a:srgbClr val="AF00DB"/>
                </a:solidFill>
              </a:rPr>
              <a:t>import</a:t>
            </a:r>
            <a:r>
              <a:t> models</a:t>
            </a: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AF00DB"/>
                </a:solidFill>
              </a:rPr>
              <a:t>from</a:t>
            </a:r>
            <a:r>
              <a:t> keras </a:t>
            </a:r>
            <a:r>
              <a:rPr>
                <a:solidFill>
                  <a:srgbClr val="AF00DB"/>
                </a:solidFill>
              </a:rPr>
              <a:t>import</a:t>
            </a:r>
            <a:r>
              <a:t> layers</a:t>
            </a: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AF00DB"/>
                </a:solidFill>
              </a:rPr>
              <a:t>from</a:t>
            </a:r>
            <a:r>
              <a:t> keras </a:t>
            </a:r>
            <a:r>
              <a:rPr>
                <a:solidFill>
                  <a:srgbClr val="AF00DB"/>
                </a:solidFill>
              </a:rPr>
              <a:t>import</a:t>
            </a:r>
            <a:r>
              <a:t> optimizers</a:t>
            </a: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sz="11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model = models.Sequential()</a:t>
            </a: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model.add(layers.Dense(</a:t>
            </a:r>
            <a:r>
              <a:rPr>
                <a:solidFill>
                  <a:srgbClr val="116644"/>
                </a:solidFill>
              </a:rPr>
              <a:t>256</a:t>
            </a:r>
            <a:r>
              <a:t>, activation=</a:t>
            </a:r>
            <a:r>
              <a:rPr>
                <a:solidFill>
                  <a:srgbClr val="A31515"/>
                </a:solidFill>
              </a:rPr>
              <a:t>'relu'</a:t>
            </a:r>
            <a:r>
              <a:t>, input_dim=</a:t>
            </a:r>
            <a:r>
              <a:rPr>
                <a:solidFill>
                  <a:srgbClr val="116644"/>
                </a:solidFill>
              </a:rPr>
              <a:t>4</a:t>
            </a:r>
            <a:r>
              <a:t> * </a:t>
            </a:r>
            <a:r>
              <a:rPr>
                <a:solidFill>
                  <a:srgbClr val="116644"/>
                </a:solidFill>
              </a:rPr>
              <a:t>4</a:t>
            </a:r>
            <a:r>
              <a:t> * </a:t>
            </a:r>
            <a:r>
              <a:rPr>
                <a:solidFill>
                  <a:srgbClr val="116644"/>
                </a:solidFill>
              </a:rPr>
              <a:t>512</a:t>
            </a:r>
            <a:r>
              <a:t>))</a:t>
            </a: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model.add(layers.Dropout(</a:t>
            </a:r>
            <a:r>
              <a:rPr>
                <a:solidFill>
                  <a:srgbClr val="116644"/>
                </a:solidFill>
              </a:rPr>
              <a:t>0.5</a:t>
            </a:r>
            <a:r>
              <a:t>))</a:t>
            </a: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model.add(layers.Dense(</a:t>
            </a:r>
            <a:r>
              <a:rPr>
                <a:solidFill>
                  <a:srgbClr val="116644"/>
                </a:solidFill>
              </a:rPr>
              <a:t>1</a:t>
            </a:r>
            <a:r>
              <a:t>, activation=</a:t>
            </a:r>
            <a:r>
              <a:rPr>
                <a:solidFill>
                  <a:srgbClr val="A31515"/>
                </a:solidFill>
              </a:rPr>
              <a:t>'sigmoid'</a:t>
            </a:r>
            <a:r>
              <a:t>))</a:t>
            </a: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sz="11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model.</a:t>
            </a:r>
            <a:r>
              <a:rPr>
                <a:solidFill>
                  <a:srgbClr val="795E26"/>
                </a:solidFill>
              </a:rPr>
              <a:t>compile</a:t>
            </a:r>
            <a:r>
              <a:t>(optimizer=optimizers.RMSprop(lr=</a:t>
            </a:r>
            <a:r>
              <a:rPr>
                <a:solidFill>
                  <a:srgbClr val="116644"/>
                </a:solidFill>
              </a:rPr>
              <a:t>2e-5</a:t>
            </a:r>
            <a:r>
              <a:t>),</a:t>
            </a: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sz="1100">
                <a:solidFill>
                  <a:srgbClr val="A3151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          loss=</a:t>
            </a:r>
            <a:r>
              <a:t>'binary_crossentropy'</a:t>
            </a:r>
            <a:r>
              <a:rPr>
                <a:solidFill>
                  <a:srgbClr val="000000"/>
                </a:solidFill>
              </a:rPr>
              <a:t>,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              metrics=[</a:t>
            </a:r>
            <a:r>
              <a:rPr>
                <a:solidFill>
                  <a:srgbClr val="A31515"/>
                </a:solidFill>
              </a:rPr>
              <a:t>'acc'</a:t>
            </a:r>
            <a:r>
              <a:t>])</a:t>
            </a: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sz="11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history = model.fit(train_features, train_labels,</a:t>
            </a: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epochs=</a:t>
            </a:r>
            <a:r>
              <a:rPr>
                <a:solidFill>
                  <a:srgbClr val="116644"/>
                </a:solidFill>
              </a:rPr>
              <a:t>30</a:t>
            </a:r>
            <a:r>
              <a:t>,</a:t>
            </a: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batch_size=</a:t>
            </a:r>
            <a:r>
              <a:rPr>
                <a:solidFill>
                  <a:srgbClr val="116644"/>
                </a:solidFill>
              </a:rPr>
              <a:t>20</a:t>
            </a:r>
            <a:r>
              <a:t>,</a:t>
            </a: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validation_data=(validation_features, validation_labels))</a:t>
            </a:r>
          </a:p>
        </p:txBody>
      </p:sp>
      <p:sp>
        <p:nvSpPr>
          <p:cNvPr id="1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Validation Accuracy 92.67%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Validation Accuracy 92.67%</a:t>
            </a:r>
          </a:p>
        </p:txBody>
      </p:sp>
      <p:sp>
        <p:nvSpPr>
          <p:cNvPr id="1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6" name="Epoch 30/30…"/>
          <p:cNvSpPr txBox="1"/>
          <p:nvPr/>
        </p:nvSpPr>
        <p:spPr>
          <a:xfrm>
            <a:off x="118617" y="5316549"/>
            <a:ext cx="9066719" cy="739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 sz="1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Epoch 30/30</a:t>
            </a:r>
          </a:p>
          <a:p>
            <a:pPr defTabSz="457200">
              <a:defRPr sz="1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50/50 [==============================] - 0s 8ms/step - loss: 0.0191 - acc: 0.9950 - val_loss: 0.4455 - val_acc: 0.9267</a:t>
            </a:r>
          </a:p>
        </p:txBody>
      </p:sp>
      <p:pic>
        <p:nvPicPr>
          <p:cNvPr id="17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1160" y="1361648"/>
            <a:ext cx="3630445" cy="28301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54346" y="1361648"/>
            <a:ext cx="3571889" cy="28301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Building the VGG16 and layering the dense layers and then freezing th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85215">
              <a:defRPr sz="2048"/>
            </a:lvl1pPr>
          </a:lstStyle>
          <a:p>
            <a:pPr/>
            <a:r>
              <a:t>Building the VGG16 and layering the dense layers and then freezing them</a:t>
            </a:r>
          </a:p>
        </p:txBody>
      </p:sp>
      <p:sp>
        <p:nvSpPr>
          <p:cNvPr id="181" name="Model: &quot;sequential_1&quot;…"/>
          <p:cNvSpPr txBox="1"/>
          <p:nvPr>
            <p:ph type="body" sz="half" idx="1"/>
          </p:nvPr>
        </p:nvSpPr>
        <p:spPr>
          <a:xfrm>
            <a:off x="146179" y="937577"/>
            <a:ext cx="8229601" cy="2623160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ClrTx/>
              <a:buSzTx/>
              <a:buNone/>
              <a:defRPr sz="10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Model: "sequential_1"</a:t>
            </a: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sz="10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_________________________________________________________________</a:t>
            </a: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sz="10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Layer (type)                Output Shape              Param #   </a:t>
            </a: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sz="10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=================================================================</a:t>
            </a: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sz="10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vgg16 (Functional)          (None, 4, 4, 512)         14714688  </a:t>
            </a: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sz="10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                                      </a:t>
            </a: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sz="10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flatten (Flatten)           (None, 8192)              0         </a:t>
            </a: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sz="10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                                      </a:t>
            </a: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sz="10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dense_2 (Dense)             (None, 256)               2097408   </a:t>
            </a: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sz="10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                                      </a:t>
            </a: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sz="10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dense_3 (Dense)             (None, 1)                 257       </a:t>
            </a: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sz="10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                                      </a:t>
            </a: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sz="10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=================================================================</a:t>
            </a: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sz="10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Total params: 16812353 (64.13 MB)</a:t>
            </a: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sz="10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Trainable params: 16812353 (64.13 MB)</a:t>
            </a: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sz="10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Non-trainable params: 0 (0.00 Byte)</a:t>
            </a:r>
          </a:p>
        </p:txBody>
      </p:sp>
      <p:sp>
        <p:nvSpPr>
          <p:cNvPr id="1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8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9883" y="4215715"/>
            <a:ext cx="5823938" cy="24597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Validation Accuracy is at 90.33%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Validation Accuracy is at 90.33%</a:t>
            </a:r>
          </a:p>
        </p:txBody>
      </p:sp>
      <p:sp>
        <p:nvSpPr>
          <p:cNvPr id="1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7" name="Epoch 30/30…"/>
          <p:cNvSpPr txBox="1"/>
          <p:nvPr/>
        </p:nvSpPr>
        <p:spPr>
          <a:xfrm>
            <a:off x="38640" y="5334322"/>
            <a:ext cx="9066720" cy="739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 sz="1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Epoch 30/30</a:t>
            </a:r>
          </a:p>
          <a:p>
            <a:pPr defTabSz="457200">
              <a:defRPr sz="1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30/30 - 12s - loss: 0.2539 - acc: 0.8933 - val_loss: 0.2903 - val_acc: 0.9033 - 12s/epoch - 411ms/step</a:t>
            </a:r>
          </a:p>
        </p:txBody>
      </p:sp>
      <p:pic>
        <p:nvPicPr>
          <p:cNvPr id="18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85" y="1102768"/>
            <a:ext cx="3849272" cy="29583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02949" y="1102768"/>
            <a:ext cx="3794865" cy="29583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Model: &quot;vgg16&quot;…"/>
          <p:cNvSpPr txBox="1"/>
          <p:nvPr/>
        </p:nvSpPr>
        <p:spPr>
          <a:xfrm>
            <a:off x="4573012" y="264134"/>
            <a:ext cx="4562567" cy="6517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 sz="9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Model: "vgg16"</a:t>
            </a:r>
          </a:p>
          <a:p>
            <a:pPr defTabSz="457200">
              <a:defRPr sz="9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_________________________________________________________________</a:t>
            </a:r>
          </a:p>
          <a:p>
            <a:pPr defTabSz="457200">
              <a:defRPr sz="9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Layer (type)                Output Shape              Param #   </a:t>
            </a:r>
          </a:p>
          <a:p>
            <a:pPr defTabSz="457200">
              <a:defRPr sz="9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=================================================================</a:t>
            </a:r>
          </a:p>
          <a:p>
            <a:pPr defTabSz="457200">
              <a:defRPr sz="9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input_1 (InputLayer)        [(None, 150, 150, 3)]     0         </a:t>
            </a:r>
          </a:p>
          <a:p>
            <a:pPr defTabSz="457200">
              <a:defRPr sz="9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                                      </a:t>
            </a:r>
          </a:p>
          <a:p>
            <a:pPr defTabSz="457200">
              <a:defRPr sz="9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block1_conv1 (Conv2D)       (None, 150, 150, 64)      1792      </a:t>
            </a:r>
          </a:p>
          <a:p>
            <a:pPr defTabSz="457200">
              <a:defRPr sz="9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                                      </a:t>
            </a:r>
          </a:p>
          <a:p>
            <a:pPr defTabSz="457200">
              <a:defRPr sz="9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block1_conv2 (Conv2D)       (None, 150, 150, 64)      36928     </a:t>
            </a:r>
          </a:p>
          <a:p>
            <a:pPr defTabSz="457200">
              <a:defRPr sz="9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                                      </a:t>
            </a:r>
          </a:p>
          <a:p>
            <a:pPr defTabSz="457200">
              <a:defRPr sz="9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block1_pool (MaxPooling2D)  (None, 75, 75, 64)        0         </a:t>
            </a:r>
          </a:p>
          <a:p>
            <a:pPr defTabSz="457200">
              <a:defRPr sz="9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                                      </a:t>
            </a:r>
          </a:p>
          <a:p>
            <a:pPr defTabSz="457200">
              <a:defRPr sz="9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block2_conv1 (Conv2D)       (None, 75, 75, 128)       73856     </a:t>
            </a:r>
          </a:p>
          <a:p>
            <a:pPr defTabSz="457200">
              <a:defRPr sz="9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                                      </a:t>
            </a:r>
          </a:p>
          <a:p>
            <a:pPr defTabSz="457200">
              <a:defRPr sz="9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block2_conv2 (Conv2D)       (None, 75, 75, 128)       147584    </a:t>
            </a:r>
          </a:p>
          <a:p>
            <a:pPr defTabSz="457200">
              <a:defRPr sz="9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                                      </a:t>
            </a:r>
          </a:p>
          <a:p>
            <a:pPr defTabSz="457200">
              <a:defRPr sz="9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block2_pool (MaxPooling2D)  (None, 37, 37, 128)       0         </a:t>
            </a:r>
          </a:p>
          <a:p>
            <a:pPr defTabSz="457200">
              <a:defRPr sz="9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                                      </a:t>
            </a:r>
          </a:p>
          <a:p>
            <a:pPr defTabSz="457200">
              <a:defRPr sz="9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block3_conv1 (Conv2D)       (None, 37, 37, 256)       295168    </a:t>
            </a:r>
          </a:p>
          <a:p>
            <a:pPr defTabSz="457200">
              <a:defRPr sz="9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                                      </a:t>
            </a:r>
          </a:p>
          <a:p>
            <a:pPr defTabSz="457200">
              <a:defRPr sz="9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block3_conv2 (Conv2D)       (None, 37, 37, 256)       590080    </a:t>
            </a:r>
          </a:p>
          <a:p>
            <a:pPr defTabSz="457200">
              <a:defRPr sz="9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                                      </a:t>
            </a:r>
          </a:p>
          <a:p>
            <a:pPr defTabSz="457200">
              <a:defRPr sz="9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block3_conv3 (Conv2D)       (None, 37, 37, 256)       590080    </a:t>
            </a:r>
          </a:p>
          <a:p>
            <a:pPr defTabSz="457200">
              <a:defRPr sz="9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                                      </a:t>
            </a:r>
          </a:p>
          <a:p>
            <a:pPr defTabSz="457200">
              <a:defRPr sz="9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block3_pool (MaxPooling2D)  (None, 18, 18, 256)       0         </a:t>
            </a:r>
          </a:p>
          <a:p>
            <a:pPr defTabSz="457200">
              <a:defRPr sz="9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                                      </a:t>
            </a:r>
          </a:p>
          <a:p>
            <a:pPr defTabSz="457200">
              <a:defRPr sz="9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block4_conv1 (Conv2D)       (None, 18, 18, 512)       1180160   </a:t>
            </a:r>
          </a:p>
          <a:p>
            <a:pPr defTabSz="457200">
              <a:defRPr sz="9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                                      </a:t>
            </a:r>
          </a:p>
          <a:p>
            <a:pPr defTabSz="457200">
              <a:defRPr sz="9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block4_conv2 (Conv2D)       (None, 18, 18, 512)       2359808   </a:t>
            </a:r>
          </a:p>
          <a:p>
            <a:pPr defTabSz="457200">
              <a:defRPr sz="9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                                      </a:t>
            </a:r>
          </a:p>
          <a:p>
            <a:pPr defTabSz="457200">
              <a:defRPr sz="9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block4_conv3 (Conv2D)       (None, 18, 18, 512)       2359808   </a:t>
            </a:r>
          </a:p>
          <a:p>
            <a:pPr defTabSz="457200">
              <a:defRPr sz="9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                                      </a:t>
            </a:r>
          </a:p>
          <a:p>
            <a:pPr defTabSz="457200">
              <a:defRPr sz="9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block4_pool (MaxPooling2D)  (None, 9, 9, 512)         0         </a:t>
            </a:r>
          </a:p>
          <a:p>
            <a:pPr defTabSz="457200">
              <a:defRPr sz="9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                                      </a:t>
            </a:r>
          </a:p>
          <a:p>
            <a:pPr defTabSz="457200">
              <a:defRPr sz="9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block5_conv1 (Conv2D)       (None, 9, 9, 512)         2359808   </a:t>
            </a:r>
          </a:p>
          <a:p>
            <a:pPr defTabSz="457200">
              <a:defRPr sz="9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                                      </a:t>
            </a:r>
          </a:p>
          <a:p>
            <a:pPr defTabSz="457200">
              <a:defRPr sz="9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block5_conv2 (Conv2D)       (None, 9, 9, 512)         2359808   </a:t>
            </a:r>
          </a:p>
          <a:p>
            <a:pPr defTabSz="457200">
              <a:defRPr sz="9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                                      </a:t>
            </a:r>
          </a:p>
          <a:p>
            <a:pPr defTabSz="457200">
              <a:defRPr sz="9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block5_conv3 (Conv2D)       (None, 9, 9, 512)         2359808   </a:t>
            </a:r>
          </a:p>
          <a:p>
            <a:pPr defTabSz="457200">
              <a:defRPr sz="9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                                      </a:t>
            </a:r>
          </a:p>
          <a:p>
            <a:pPr defTabSz="457200">
              <a:defRPr sz="9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block5_pool (MaxPooling2D)  (None, 4, 4, 512)         0         </a:t>
            </a:r>
          </a:p>
          <a:p>
            <a:pPr defTabSz="457200">
              <a:defRPr sz="9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                                      </a:t>
            </a:r>
          </a:p>
          <a:p>
            <a:pPr defTabSz="457200">
              <a:defRPr sz="9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=================================================================</a:t>
            </a:r>
          </a:p>
          <a:p>
            <a:pPr defTabSz="457200">
              <a:defRPr sz="9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Total params: 14714688 (56.13 MB)</a:t>
            </a:r>
          </a:p>
          <a:p>
            <a:pPr defTabSz="457200">
              <a:defRPr sz="9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Trainable params: 0 (0.00 Byte)</a:t>
            </a:r>
          </a:p>
          <a:p>
            <a:pPr defTabSz="457200">
              <a:defRPr sz="9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Non-trainable params: 14714688 (56.13 MB)</a:t>
            </a:r>
          </a:p>
        </p:txBody>
      </p:sp>
      <p:pic>
        <p:nvPicPr>
          <p:cNvPr id="19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23011" y="213271"/>
            <a:ext cx="3703025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Fine-Tuning"/>
          <p:cNvSpPr txBox="1"/>
          <p:nvPr>
            <p:ph type="title"/>
          </p:nvPr>
        </p:nvSpPr>
        <p:spPr>
          <a:xfrm>
            <a:off x="-609156" y="-21530"/>
            <a:ext cx="8229601" cy="715963"/>
          </a:xfrm>
          <a:prstGeom prst="rect">
            <a:avLst/>
          </a:prstGeom>
        </p:spPr>
        <p:txBody>
          <a:bodyPr/>
          <a:lstStyle/>
          <a:p>
            <a:pPr/>
            <a:r>
              <a:t>Fine-Tuning </a:t>
            </a:r>
          </a:p>
        </p:txBody>
      </p:sp>
      <p:sp>
        <p:nvSpPr>
          <p:cNvPr id="1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Fine-tune the last 3 convolutional lay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 defTabSz="457200">
              <a:defRPr b="1" sz="2000">
                <a:solidFill>
                  <a:schemeClr val="accent1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 Fine-tune the last 3 convolutional layers</a:t>
            </a:r>
          </a:p>
        </p:txBody>
      </p:sp>
      <p:sp>
        <p:nvSpPr>
          <p:cNvPr id="1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9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7088" y="1458544"/>
            <a:ext cx="6604934" cy="49007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Footer Placeholder 3"/>
          <p:cNvSpPr txBox="1"/>
          <p:nvPr/>
        </p:nvSpPr>
        <p:spPr>
          <a:xfrm>
            <a:off x="3169919" y="6404292"/>
            <a:ext cx="28041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/>
            <a:r>
              <a:t>@Your Name</a:t>
            </a:r>
          </a:p>
        </p:txBody>
      </p:sp>
      <p:sp>
        <p:nvSpPr>
          <p:cNvPr id="111" name="Title 5"/>
          <p:cNvSpPr txBox="1"/>
          <p:nvPr>
            <p:ph type="title"/>
          </p:nvPr>
        </p:nvSpPr>
        <p:spPr>
          <a:xfrm>
            <a:off x="457200" y="120650"/>
            <a:ext cx="8229600" cy="715964"/>
          </a:xfrm>
          <a:prstGeom prst="rect">
            <a:avLst/>
          </a:prstGeom>
        </p:spPr>
        <p:txBody>
          <a:bodyPr/>
          <a:lstStyle/>
          <a:p>
            <a:pPr/>
            <a:r>
              <a:t>Introduction</a:t>
            </a:r>
          </a:p>
        </p:txBody>
      </p:sp>
      <p:sp>
        <p:nvSpPr>
          <p:cNvPr id="112" name="Content Placeholder 6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43484">
              <a:spcBef>
                <a:spcPts val="1200"/>
              </a:spcBef>
              <a:buClrTx/>
              <a:buSzTx/>
              <a:buNone/>
              <a:defRPr b="1" sz="2522">
                <a:solidFill>
                  <a:srgbClr val="212121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 b="0"/>
          </a:p>
          <a:p>
            <a:pPr marL="0" indent="0" defTabSz="443484">
              <a:spcBef>
                <a:spcPts val="1200"/>
              </a:spcBef>
              <a:buClrTx/>
              <a:buSzTx/>
              <a:buNone/>
              <a:defRPr sz="1940">
                <a:solidFill>
                  <a:srgbClr val="21212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In FinTech Mortgage business investment (Mortgage Portfolio) decisions are made based on a house and its rooms. </a:t>
            </a:r>
          </a:p>
          <a:p>
            <a:pPr marL="0" indent="0" defTabSz="443484">
              <a:spcBef>
                <a:spcPts val="1200"/>
              </a:spcBef>
              <a:buClrTx/>
              <a:buSzTx/>
              <a:buNone/>
              <a:defRPr sz="1940">
                <a:solidFill>
                  <a:srgbClr val="21212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Therefore, having the ability to classify the rooms of a house to identify the type of room such as Dining Room vs Bed Room vs et al enables these investment decisions.</a:t>
            </a:r>
          </a:p>
          <a:p>
            <a:pPr marL="0" indent="0" defTabSz="443484">
              <a:spcBef>
                <a:spcPts val="1200"/>
              </a:spcBef>
              <a:buClrTx/>
              <a:buSzTx/>
              <a:buNone/>
              <a:defRPr sz="1940">
                <a:solidFill>
                  <a:srgbClr val="21212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The code in this project helps with binary classification of Dining Room vs Bed Room by using </a:t>
            </a:r>
          </a:p>
          <a:p>
            <a:pPr marL="252863" indent="-252863" defTabSz="443484">
              <a:spcBef>
                <a:spcPts val="1200"/>
              </a:spcBef>
              <a:buClrTx/>
              <a:buChar char="•"/>
              <a:defRPr b="1" sz="1746">
                <a:solidFill>
                  <a:srgbClr val="21212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Convolutional Neural Networks in Part 1 </a:t>
            </a:r>
          </a:p>
          <a:p>
            <a:pPr marL="252863" indent="-252863" defTabSz="443484">
              <a:spcBef>
                <a:spcPts val="1200"/>
              </a:spcBef>
              <a:buClrTx/>
              <a:buChar char="•"/>
              <a:defRPr b="1" sz="1746">
                <a:solidFill>
                  <a:srgbClr val="21212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Pre-trained Convolutional Neural Network VGG16 in Part 2 and </a:t>
            </a:r>
          </a:p>
          <a:p>
            <a:pPr marL="252863" indent="-252863" defTabSz="443484">
              <a:spcBef>
                <a:spcPts val="1200"/>
              </a:spcBef>
              <a:buClrTx/>
              <a:buChar char="•"/>
              <a:defRPr b="1" sz="1746">
                <a:solidFill>
                  <a:srgbClr val="21212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Pre-trained Convolutional Neural Networks - Xception in Part 3</a:t>
            </a:r>
          </a:p>
          <a:p>
            <a:pPr marL="0" indent="0" defTabSz="443484">
              <a:spcBef>
                <a:spcPts val="1200"/>
              </a:spcBef>
              <a:buClrTx/>
              <a:buSzTx/>
              <a:buNone/>
              <a:defRPr sz="2522">
                <a:solidFill>
                  <a:srgbClr val="212121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3" name="Slide Number Placeholder 4"/>
          <p:cNvSpPr txBox="1"/>
          <p:nvPr>
            <p:ph type="sldNum" sz="quarter" idx="2"/>
          </p:nvPr>
        </p:nvSpPr>
        <p:spPr>
          <a:xfrm>
            <a:off x="8463597" y="6372542"/>
            <a:ext cx="223203" cy="3327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st Accuracy 94.04% &amp; Validation Accuracy 95%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41247">
              <a:defRPr sz="2944"/>
            </a:lvl1pPr>
          </a:lstStyle>
          <a:p>
            <a:pPr/>
            <a:r>
              <a:t>Test Accuracy 94.04% &amp; Validation Accuracy 95%</a:t>
            </a:r>
          </a:p>
        </p:txBody>
      </p:sp>
      <p:sp>
        <p:nvSpPr>
          <p:cNvPr id="2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2" name="Epoch 100/100…"/>
          <p:cNvSpPr txBox="1"/>
          <p:nvPr/>
        </p:nvSpPr>
        <p:spPr>
          <a:xfrm>
            <a:off x="225087" y="4476292"/>
            <a:ext cx="9066720" cy="739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 sz="1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Epoch 100/100</a:t>
            </a:r>
          </a:p>
          <a:p>
            <a:pPr defTabSz="457200">
              <a:defRPr sz="1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30/30 [==============================] - 6s 217ms/step - loss: 0.0695 - acc: 0.9767 - val_loss: 0.5351 - val_acc: 0.9500</a:t>
            </a:r>
          </a:p>
        </p:txBody>
      </p:sp>
      <p:pic>
        <p:nvPicPr>
          <p:cNvPr id="20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3081" y="883443"/>
            <a:ext cx="4459019" cy="354602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12375" y="954454"/>
            <a:ext cx="4249128" cy="3403998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5382" y="5333274"/>
            <a:ext cx="9144001" cy="1524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art 3 - Pre-trained Convolutional Neural Networks - Xception"/>
          <p:cNvSpPr txBox="1"/>
          <p:nvPr>
            <p:ph type="title"/>
          </p:nvPr>
        </p:nvSpPr>
        <p:spPr>
          <a:xfrm>
            <a:off x="528290" y="2671018"/>
            <a:ext cx="8229601" cy="715963"/>
          </a:xfrm>
          <a:prstGeom prst="rect">
            <a:avLst/>
          </a:prstGeom>
        </p:spPr>
        <p:txBody>
          <a:bodyPr/>
          <a:lstStyle>
            <a:lvl1pPr defTabSz="658368">
              <a:defRPr sz="2304"/>
            </a:lvl1pPr>
          </a:lstStyle>
          <a:p>
            <a:pPr/>
            <a:r>
              <a:t>Part 3 - Pre-trained Convolutional Neural Networks - Xception</a:t>
            </a:r>
          </a:p>
        </p:txBody>
      </p:sp>
      <p:sp>
        <p:nvSpPr>
          <p:cNvPr id="2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retrained Convolutional Neural Networks - Xcep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 defTabSz="306324">
              <a:spcBef>
                <a:spcPts val="800"/>
              </a:spcBef>
              <a:defRPr b="1" sz="1742">
                <a:solidFill>
                  <a:schemeClr val="accent1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Pretrained Convolutional Neural Networks - Xception</a:t>
            </a:r>
          </a:p>
        </p:txBody>
      </p:sp>
      <p:sp>
        <p:nvSpPr>
          <p:cNvPr id="2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2" name="Model: &quot;xception&quot;…"/>
          <p:cNvSpPr txBox="1"/>
          <p:nvPr/>
        </p:nvSpPr>
        <p:spPr>
          <a:xfrm>
            <a:off x="298703" y="406314"/>
            <a:ext cx="6079193" cy="401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 sz="8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Model: "</a:t>
            </a:r>
            <a:r>
              <a:rPr sz="1600"/>
              <a:t>xception</a:t>
            </a:r>
            <a:r>
              <a:t>"</a:t>
            </a:r>
          </a:p>
          <a:p>
            <a:pPr defTabSz="457200">
              <a:defRPr sz="8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__________________________________________________________________________________________________</a:t>
            </a:r>
          </a:p>
          <a:p>
            <a:pPr defTabSz="457200">
              <a:defRPr sz="8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Layer (type)                Output Shape                 Param #   Connected to                  </a:t>
            </a:r>
          </a:p>
          <a:p>
            <a:pPr defTabSz="457200">
              <a:defRPr sz="8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==================================================================================================</a:t>
            </a:r>
          </a:p>
          <a:p>
            <a:pPr defTabSz="457200">
              <a:defRPr sz="8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input_1 (InputLayer)        [(None, 299, 299, 3)]        0         []                            </a:t>
            </a:r>
          </a:p>
          <a:p>
            <a:pPr defTabSz="457200">
              <a:defRPr sz="8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                                                                       </a:t>
            </a:r>
          </a:p>
          <a:p>
            <a:pPr defTabSz="457200">
              <a:defRPr sz="8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block1_conv1 (Conv2D)       (None, 149, 149, 32)         864       ['input_1[0][0]']             </a:t>
            </a:r>
          </a:p>
          <a:p>
            <a:pPr defTabSz="457200">
              <a:defRPr sz="8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                                                                       </a:t>
            </a:r>
          </a:p>
          <a:p>
            <a:pPr defTabSz="457200">
              <a:defRPr sz="8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block1_conv1_bn (BatchNorm  (None, 149, 149, 32)         128       ['block1_conv1[0][0]']        </a:t>
            </a:r>
          </a:p>
          <a:p>
            <a:pPr defTabSz="457200">
              <a:defRPr sz="8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alization)                                                                                       </a:t>
            </a:r>
          </a:p>
          <a:p>
            <a:pPr defTabSz="457200">
              <a:defRPr sz="8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                                                                       </a:t>
            </a:r>
          </a:p>
          <a:p>
            <a:pPr defTabSz="457200">
              <a:defRPr sz="8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block1_conv1_act (Activati  (None, 149, 149, 32)         0         ['block1_conv1_bn[0][0]']     </a:t>
            </a:r>
          </a:p>
          <a:p>
            <a:pPr defTabSz="457200">
              <a:defRPr sz="8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on)                                                                                              </a:t>
            </a:r>
          </a:p>
          <a:p>
            <a:pPr defTabSz="457200">
              <a:defRPr sz="8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                                                                       </a:t>
            </a:r>
          </a:p>
          <a:p>
            <a:pPr defTabSz="457200">
              <a:defRPr sz="8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block1_conv2 (Conv2D)       (None, 147, 147, 64)         18432     ['block1_conv1_act[0][0]']    </a:t>
            </a:r>
          </a:p>
          <a:p>
            <a:pPr defTabSz="457200">
              <a:defRPr sz="8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                                                                       </a:t>
            </a:r>
          </a:p>
          <a:p>
            <a:pPr defTabSz="457200">
              <a:defRPr sz="8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block1_conv2_bn (BatchNorm  (None, 147, 147, 64)         256       ['block1_conv2[0][0]']        </a:t>
            </a:r>
          </a:p>
          <a:p>
            <a:pPr defTabSz="457200">
              <a:defRPr sz="8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alization)                                                                                       </a:t>
            </a:r>
          </a:p>
          <a:p>
            <a:pPr defTabSz="457200">
              <a:defRPr sz="8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                                                                       </a:t>
            </a:r>
          </a:p>
          <a:p>
            <a:pPr defTabSz="457200">
              <a:defRPr sz="8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block1_conv2_act (Activati  (None, 147, 147, 64)         0         ['block1_conv2_bn[0][0]']     </a:t>
            </a:r>
          </a:p>
          <a:p>
            <a:pPr defTabSz="457200">
              <a:defRPr sz="8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on)                                                                                              </a:t>
            </a:r>
          </a:p>
          <a:p>
            <a:pPr defTabSz="457200">
              <a:defRPr sz="8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                                                                       </a:t>
            </a:r>
          </a:p>
          <a:p>
            <a:pPr defTabSz="457200">
              <a:defRPr sz="8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block2_sepconv1 (Separable  (None, 147, 147, 128)        8768      ['block1_conv2_act[0][0]']    </a:t>
            </a:r>
          </a:p>
          <a:p>
            <a:pPr defTabSz="457200">
              <a:defRPr sz="8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Conv2D)                                                                                          </a:t>
            </a:r>
          </a:p>
          <a:p>
            <a:pPr defTabSz="457200">
              <a:defRPr sz="8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                                                                       </a:t>
            </a:r>
          </a:p>
          <a:p>
            <a:pPr defTabSz="457200">
              <a:defRPr sz="8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block2_sepconv1_bn (BatchN  (None, 147, 147, 128)        512       ['block2_sepconv1[0][0]']     </a:t>
            </a:r>
          </a:p>
          <a:p>
            <a:pPr defTabSz="457200">
              <a:defRPr sz="8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ormalization)                                                                                    </a:t>
            </a:r>
          </a:p>
          <a:p>
            <a:pPr defTabSz="457200">
              <a:defRPr sz="8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                                                                       </a:t>
            </a:r>
          </a:p>
          <a:p>
            <a:pPr defTabSz="457200">
              <a:defRPr sz="8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block2_sepconv2_act (Activ  (None, 147, 147, 128)        0         ['block2_sepconv1_bn[0][0]']  </a:t>
            </a:r>
          </a:p>
          <a:p>
            <a:pPr defTabSz="457200">
              <a:defRPr sz="8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ation)                                                                                          </a:t>
            </a:r>
          </a:p>
        </p:txBody>
      </p:sp>
      <p:sp>
        <p:nvSpPr>
          <p:cNvPr id="213" name="block14_sepconv1_act (Acti  (None, 10, 10, 1536)         0         ['block14_sepconv1_bn[0][0]']…"/>
          <p:cNvSpPr txBox="1"/>
          <p:nvPr/>
        </p:nvSpPr>
        <p:spPr>
          <a:xfrm>
            <a:off x="254272" y="4582874"/>
            <a:ext cx="6826074" cy="246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 sz="9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block14_sepconv1_act (Acti  (None, 10, 10, 1536)         0         ['block14_sepconv1_bn[0][0]'] </a:t>
            </a:r>
          </a:p>
          <a:p>
            <a:pPr defTabSz="457200">
              <a:defRPr sz="9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vation)                                                                                          </a:t>
            </a:r>
          </a:p>
          <a:p>
            <a:pPr defTabSz="457200">
              <a:defRPr sz="9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                                                                       </a:t>
            </a:r>
          </a:p>
          <a:p>
            <a:pPr defTabSz="457200">
              <a:defRPr sz="9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block14_sepconv2 (Separabl  (None, 10, 10, 2048)         3159552   ['block14_sepconv1_act[0][0]']</a:t>
            </a:r>
          </a:p>
          <a:p>
            <a:pPr defTabSz="457200">
              <a:defRPr sz="9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eConv2D)                                                                                         </a:t>
            </a:r>
          </a:p>
          <a:p>
            <a:pPr defTabSz="457200">
              <a:defRPr sz="9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                                                                       </a:t>
            </a:r>
          </a:p>
          <a:p>
            <a:pPr defTabSz="457200">
              <a:defRPr sz="9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block14_sepconv2_bn (Batch  (None, 10, 10, 2048)         8192      ['block14_sepconv2[0][0]']    </a:t>
            </a:r>
          </a:p>
          <a:p>
            <a:pPr defTabSz="457200">
              <a:defRPr sz="9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Normalization)                                                                                   </a:t>
            </a:r>
          </a:p>
          <a:p>
            <a:pPr defTabSz="457200">
              <a:defRPr sz="9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                                                                       </a:t>
            </a:r>
          </a:p>
          <a:p>
            <a:pPr defTabSz="457200">
              <a:defRPr sz="9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block14_sepconv2_act (Acti  (None, 10, 10, 2048)         0         ['block14_sepconv2_bn[0][0]'] </a:t>
            </a:r>
          </a:p>
          <a:p>
            <a:pPr defTabSz="457200">
              <a:defRPr sz="9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vation)                                                                                          </a:t>
            </a:r>
          </a:p>
          <a:p>
            <a:pPr defTabSz="457200">
              <a:defRPr sz="9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                                                                       </a:t>
            </a:r>
          </a:p>
          <a:p>
            <a:pPr defTabSz="457200">
              <a:defRPr sz="9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==================================================================================================</a:t>
            </a:r>
          </a:p>
          <a:p>
            <a:pPr defTabSz="457200">
              <a:defRPr sz="9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Total params: 20861480 (79.58 MB)</a:t>
            </a:r>
          </a:p>
          <a:p>
            <a:pPr defTabSz="457200">
              <a:defRPr sz="9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Trainable params: 20806952 (79.37 MB)</a:t>
            </a:r>
          </a:p>
          <a:p>
            <a:pPr defTabSz="457200">
              <a:defRPr sz="9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Non-trainable params: 54528 (213.00 KB)</a:t>
            </a:r>
          </a:p>
          <a:p>
            <a:pPr defTabSz="457200">
              <a:defRPr sz="9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__________________________________________________________________________________________________</a:t>
            </a:r>
          </a:p>
        </p:txBody>
      </p:sp>
      <p:sp>
        <p:nvSpPr>
          <p:cNvPr id="214" name="….."/>
          <p:cNvSpPr txBox="1"/>
          <p:nvPr/>
        </p:nvSpPr>
        <p:spPr>
          <a:xfrm>
            <a:off x="576770" y="4265559"/>
            <a:ext cx="439897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…..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Validation Accuracy 98%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Validation Accuracy 98%</a:t>
            </a:r>
          </a:p>
        </p:txBody>
      </p:sp>
      <p:sp>
        <p:nvSpPr>
          <p:cNvPr id="2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8" name="Epoch 30/30…"/>
          <p:cNvSpPr txBox="1"/>
          <p:nvPr/>
        </p:nvSpPr>
        <p:spPr>
          <a:xfrm>
            <a:off x="252035" y="5209913"/>
            <a:ext cx="8639930" cy="739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 sz="1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Epoch 30/30</a:t>
            </a:r>
          </a:p>
          <a:p>
            <a:pPr defTabSz="457200">
              <a:defRPr sz="1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50/50 [==============================] - 1s 19ms/step - loss: 1.7528e-04 - acc: 1.0000 - val_loss: 0.4869 - val_acc: 0.9800</a:t>
            </a:r>
          </a:p>
        </p:txBody>
      </p:sp>
      <p:pic>
        <p:nvPicPr>
          <p:cNvPr id="21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253" y="1115918"/>
            <a:ext cx="4131366" cy="3220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22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54197" y="1089519"/>
            <a:ext cx="4131365" cy="32734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Building the Exception and layering the dense layers and then freezing th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85215">
              <a:defRPr sz="2048"/>
            </a:lvl1pPr>
          </a:lstStyle>
          <a:p>
            <a:pPr/>
            <a:r>
              <a:t>Building the Exception and layering the dense layers and then freezing them</a:t>
            </a:r>
          </a:p>
        </p:txBody>
      </p:sp>
      <p:sp>
        <p:nvSpPr>
          <p:cNvPr id="2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4" name="Model: &quot;sequential_1&quot;…"/>
          <p:cNvSpPr txBox="1"/>
          <p:nvPr/>
        </p:nvSpPr>
        <p:spPr>
          <a:xfrm>
            <a:off x="183181" y="1037241"/>
            <a:ext cx="6311514" cy="654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 sz="1333">
                <a:latin typeface="Times Roman"/>
                <a:ea typeface="Times Roman"/>
                <a:cs typeface="Times Roman"/>
                <a:sym typeface="Times Roman"/>
              </a:defRPr>
            </a:pPr>
            <a:r>
              <a:t>Model: "sequential_1"</a:t>
            </a:r>
          </a:p>
          <a:p>
            <a:pPr defTabSz="457200">
              <a:defRPr sz="1333">
                <a:latin typeface="Times Roman"/>
                <a:ea typeface="Times Roman"/>
                <a:cs typeface="Times Roman"/>
                <a:sym typeface="Times Roman"/>
              </a:defRPr>
            </a:pPr>
            <a:r>
              <a:t>_________________________________________________________________</a:t>
            </a:r>
          </a:p>
          <a:p>
            <a:pPr defTabSz="457200">
              <a:defRPr sz="1333">
                <a:latin typeface="Times Roman"/>
                <a:ea typeface="Times Roman"/>
                <a:cs typeface="Times Roman"/>
                <a:sym typeface="Times Roman"/>
              </a:defRPr>
            </a:pPr>
            <a:r>
              <a:t> Layer (type)                Output Shape              Param #   </a:t>
            </a:r>
          </a:p>
          <a:p>
            <a:pPr defTabSz="457200">
              <a:defRPr sz="1333">
                <a:latin typeface="Times Roman"/>
                <a:ea typeface="Times Roman"/>
                <a:cs typeface="Times Roman"/>
                <a:sym typeface="Times Roman"/>
              </a:defRPr>
            </a:pPr>
            <a:r>
              <a:t>=================================================================</a:t>
            </a:r>
          </a:p>
          <a:p>
            <a:pPr defTabSz="457200">
              <a:defRPr sz="1333">
                <a:latin typeface="Times Roman"/>
                <a:ea typeface="Times Roman"/>
                <a:cs typeface="Times Roman"/>
                <a:sym typeface="Times Roman"/>
              </a:defRPr>
            </a:pPr>
            <a:r>
              <a:t> xception (Functional)       (None, 10, 10, 2048)      20861480  </a:t>
            </a:r>
          </a:p>
          <a:p>
            <a:pPr defTabSz="457200">
              <a:defRPr sz="1333">
                <a:latin typeface="Times Roman"/>
                <a:ea typeface="Times Roman"/>
                <a:cs typeface="Times Roman"/>
                <a:sym typeface="Times Roman"/>
              </a:defRPr>
            </a:pPr>
            <a:r>
              <a:t>                                                                 </a:t>
            </a:r>
          </a:p>
          <a:p>
            <a:pPr defTabSz="457200">
              <a:defRPr sz="1333">
                <a:latin typeface="Times Roman"/>
                <a:ea typeface="Times Roman"/>
                <a:cs typeface="Times Roman"/>
                <a:sym typeface="Times Roman"/>
              </a:defRPr>
            </a:pPr>
            <a:r>
              <a:t> flatten (Flatten)           (None, 204800)            0         </a:t>
            </a:r>
          </a:p>
          <a:p>
            <a:pPr defTabSz="457200">
              <a:defRPr sz="1333">
                <a:latin typeface="Times Roman"/>
                <a:ea typeface="Times Roman"/>
                <a:cs typeface="Times Roman"/>
                <a:sym typeface="Times Roman"/>
              </a:defRPr>
            </a:pPr>
            <a:r>
              <a:t>                                                                 </a:t>
            </a:r>
          </a:p>
          <a:p>
            <a:pPr defTabSz="457200">
              <a:defRPr sz="1333">
                <a:latin typeface="Times Roman"/>
                <a:ea typeface="Times Roman"/>
                <a:cs typeface="Times Roman"/>
                <a:sym typeface="Times Roman"/>
              </a:defRPr>
            </a:pPr>
            <a:r>
              <a:t> dense_2 (Dense)             (None, 256)               52429056  </a:t>
            </a:r>
          </a:p>
          <a:p>
            <a:pPr defTabSz="457200">
              <a:defRPr sz="1333">
                <a:latin typeface="Times Roman"/>
                <a:ea typeface="Times Roman"/>
                <a:cs typeface="Times Roman"/>
                <a:sym typeface="Times Roman"/>
              </a:defRPr>
            </a:pPr>
            <a:r>
              <a:t>                                                                 </a:t>
            </a:r>
          </a:p>
          <a:p>
            <a:pPr defTabSz="457200">
              <a:defRPr sz="1333">
                <a:latin typeface="Times Roman"/>
                <a:ea typeface="Times Roman"/>
                <a:cs typeface="Times Roman"/>
                <a:sym typeface="Times Roman"/>
              </a:defRPr>
            </a:pPr>
            <a:r>
              <a:t> dense_3 (Dense)             (None, 1)                 257       </a:t>
            </a:r>
          </a:p>
          <a:p>
            <a:pPr defTabSz="457200">
              <a:defRPr sz="1333">
                <a:latin typeface="Times Roman"/>
                <a:ea typeface="Times Roman"/>
                <a:cs typeface="Times Roman"/>
                <a:sym typeface="Times Roman"/>
              </a:defRPr>
            </a:pPr>
            <a:r>
              <a:t>                                                                 </a:t>
            </a:r>
          </a:p>
          <a:p>
            <a:pPr defTabSz="457200">
              <a:defRPr sz="1333">
                <a:latin typeface="Times Roman"/>
                <a:ea typeface="Times Roman"/>
                <a:cs typeface="Times Roman"/>
                <a:sym typeface="Times Roman"/>
              </a:defRPr>
            </a:pPr>
            <a:r>
              <a:t>=================================================================</a:t>
            </a:r>
          </a:p>
          <a:p>
            <a:pPr defTabSz="457200">
              <a:defRPr sz="1333">
                <a:latin typeface="Times Roman"/>
                <a:ea typeface="Times Roman"/>
                <a:cs typeface="Times Roman"/>
                <a:sym typeface="Times Roman"/>
              </a:defRPr>
            </a:pPr>
            <a:r>
              <a:t>Total params: 73290793 (279.58 MB)</a:t>
            </a:r>
          </a:p>
          <a:p>
            <a:pPr defTabSz="457200">
              <a:defRPr sz="1333">
                <a:latin typeface="Times Roman"/>
                <a:ea typeface="Times Roman"/>
                <a:cs typeface="Times Roman"/>
                <a:sym typeface="Times Roman"/>
              </a:defRPr>
            </a:pPr>
            <a:r>
              <a:t>Trainable params: 73236265 (279.37 MB)</a:t>
            </a:r>
          </a:p>
          <a:p>
            <a:pPr defTabSz="457200">
              <a:defRPr sz="1333">
                <a:latin typeface="Times Roman"/>
                <a:ea typeface="Times Roman"/>
                <a:cs typeface="Times Roman"/>
                <a:sym typeface="Times Roman"/>
              </a:defRPr>
            </a:pPr>
            <a:r>
              <a:t>Non-trainable params: 54528 (213.00 KB)</a:t>
            </a:r>
          </a:p>
          <a:p>
            <a:pPr defTabSz="457200">
              <a:defRPr sz="1333">
                <a:latin typeface="Times Roman"/>
                <a:ea typeface="Times Roman"/>
                <a:cs typeface="Times Roman"/>
                <a:sym typeface="Times Roman"/>
              </a:defRPr>
            </a:pPr>
            <a:r>
              <a:t>_________________________________________________________________</a:t>
            </a:r>
          </a:p>
          <a:p>
            <a:pPr defTabSz="457200">
              <a:defRPr sz="1333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defTabSz="457200">
              <a:defRPr sz="1333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defTabSz="457200">
              <a:defRPr sz="1400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defTabSz="457200">
              <a:defRPr sz="1400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defTabSz="457200"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defTabSz="457200">
              <a:defRPr sz="1400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defTabSz="457200">
              <a:defRPr sz="1400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defTabSz="457200"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defTabSz="457200"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defTabSz="457200"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defTabSz="457200"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defTabSz="457200"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defTabSz="457200"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defTabSz="457200">
              <a:defRPr sz="1400">
                <a:solidFill>
                  <a:srgbClr val="212121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pic>
        <p:nvPicPr>
          <p:cNvPr id="22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6588" y="4935616"/>
            <a:ext cx="9144001" cy="1524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Validation Accuracy 97.17%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Validation Accuracy 97.17%</a:t>
            </a:r>
          </a:p>
        </p:txBody>
      </p:sp>
      <p:sp>
        <p:nvSpPr>
          <p:cNvPr id="2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9" name="Epoch 30/30…"/>
          <p:cNvSpPr txBox="1"/>
          <p:nvPr/>
        </p:nvSpPr>
        <p:spPr>
          <a:xfrm>
            <a:off x="38640" y="4587873"/>
            <a:ext cx="9066720" cy="739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 sz="1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Epoch 30/30</a:t>
            </a:r>
          </a:p>
          <a:p>
            <a:pPr defTabSz="457200">
              <a:defRPr sz="1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50/50 - 29s - loss: 0.0867 - acc: 0.9650 - val_loss: 0.1237 - val_acc: 0.9717 - 29s/epoch - 575ms/step</a:t>
            </a:r>
          </a:p>
        </p:txBody>
      </p:sp>
      <p:pic>
        <p:nvPicPr>
          <p:cNvPr id="23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4501" y="1240702"/>
            <a:ext cx="3667279" cy="2858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27543" y="1002456"/>
            <a:ext cx="3522691" cy="2858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Fine Tun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Fine Tuning</a:t>
            </a:r>
          </a:p>
        </p:txBody>
      </p:sp>
      <p:sp>
        <p:nvSpPr>
          <p:cNvPr id="234" name="Model: &quot;xception&quot;…"/>
          <p:cNvSpPr txBox="1"/>
          <p:nvPr>
            <p:ph type="body" sz="half" idx="1"/>
          </p:nvPr>
        </p:nvSpPr>
        <p:spPr>
          <a:xfrm>
            <a:off x="137293" y="878854"/>
            <a:ext cx="5581554" cy="2694979"/>
          </a:xfrm>
          <a:prstGeom prst="rect">
            <a:avLst/>
          </a:prstGeom>
        </p:spPr>
        <p:txBody>
          <a:bodyPr/>
          <a:lstStyle/>
          <a:p>
            <a:pPr marL="0" indent="0" defTabSz="416052">
              <a:spcBef>
                <a:spcPts val="0"/>
              </a:spcBef>
              <a:buClrTx/>
              <a:buSzTx/>
              <a:buNone/>
              <a:defRPr sz="728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Model: "xception"</a:t>
            </a:r>
          </a:p>
          <a:p>
            <a:pPr marL="0" indent="0" defTabSz="416052">
              <a:spcBef>
                <a:spcPts val="0"/>
              </a:spcBef>
              <a:buClrTx/>
              <a:buSzTx/>
              <a:buNone/>
              <a:defRPr sz="728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__________________________________________________________________________________________________</a:t>
            </a:r>
          </a:p>
          <a:p>
            <a:pPr marL="0" indent="0" defTabSz="416052">
              <a:spcBef>
                <a:spcPts val="0"/>
              </a:spcBef>
              <a:buClrTx/>
              <a:buSzTx/>
              <a:buNone/>
              <a:defRPr sz="728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Layer (type)                Output Shape                 Param #   Connected to                  </a:t>
            </a:r>
          </a:p>
          <a:p>
            <a:pPr marL="0" indent="0" defTabSz="416052">
              <a:spcBef>
                <a:spcPts val="0"/>
              </a:spcBef>
              <a:buClrTx/>
              <a:buSzTx/>
              <a:buNone/>
              <a:defRPr sz="728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==================================================================================================</a:t>
            </a:r>
          </a:p>
          <a:p>
            <a:pPr marL="0" indent="0" defTabSz="416052">
              <a:spcBef>
                <a:spcPts val="0"/>
              </a:spcBef>
              <a:buClrTx/>
              <a:buSzTx/>
              <a:buNone/>
              <a:defRPr sz="728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input_1 (InputLayer)        [(None, 299, 299, 3)]        0         []                            </a:t>
            </a:r>
          </a:p>
          <a:p>
            <a:pPr marL="0" indent="0" defTabSz="416052">
              <a:spcBef>
                <a:spcPts val="0"/>
              </a:spcBef>
              <a:buClrTx/>
              <a:buSzTx/>
              <a:buNone/>
              <a:defRPr sz="728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                                                                       </a:t>
            </a:r>
          </a:p>
          <a:p>
            <a:pPr marL="0" indent="0" defTabSz="416052">
              <a:spcBef>
                <a:spcPts val="0"/>
              </a:spcBef>
              <a:buClrTx/>
              <a:buSzTx/>
              <a:buNone/>
              <a:defRPr sz="728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block1_conv1 (Conv2D)       (None, 149, 149, 32)         864       ['input_1[0][0]']             </a:t>
            </a:r>
          </a:p>
          <a:p>
            <a:pPr marL="0" indent="0" defTabSz="416052">
              <a:spcBef>
                <a:spcPts val="0"/>
              </a:spcBef>
              <a:buClrTx/>
              <a:buSzTx/>
              <a:buNone/>
              <a:defRPr sz="728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                                                                       </a:t>
            </a:r>
          </a:p>
          <a:p>
            <a:pPr marL="0" indent="0" defTabSz="416052">
              <a:spcBef>
                <a:spcPts val="0"/>
              </a:spcBef>
              <a:buClrTx/>
              <a:buSzTx/>
              <a:buNone/>
              <a:defRPr sz="728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block1_conv1_bn (BatchNorm  (None, 149, 149, 32)         128       ['block1_conv1[0][0]']        </a:t>
            </a:r>
          </a:p>
          <a:p>
            <a:pPr marL="0" indent="0" defTabSz="416052">
              <a:spcBef>
                <a:spcPts val="0"/>
              </a:spcBef>
              <a:buClrTx/>
              <a:buSzTx/>
              <a:buNone/>
              <a:defRPr sz="728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alization)                                                                                       </a:t>
            </a:r>
          </a:p>
          <a:p>
            <a:pPr marL="0" indent="0" defTabSz="416052">
              <a:spcBef>
                <a:spcPts val="0"/>
              </a:spcBef>
              <a:buClrTx/>
              <a:buSzTx/>
              <a:buNone/>
              <a:defRPr sz="728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                                                                       </a:t>
            </a:r>
          </a:p>
          <a:p>
            <a:pPr marL="0" indent="0" defTabSz="416052">
              <a:spcBef>
                <a:spcPts val="0"/>
              </a:spcBef>
              <a:buClrTx/>
              <a:buSzTx/>
              <a:buNone/>
              <a:defRPr sz="728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block1_conv1_act (Activati  (None, 149, 149, 32)         0         ['block1_conv1_bn[0][0]']     </a:t>
            </a:r>
          </a:p>
          <a:p>
            <a:pPr marL="0" indent="0" defTabSz="416052">
              <a:spcBef>
                <a:spcPts val="0"/>
              </a:spcBef>
              <a:buClrTx/>
              <a:buSzTx/>
              <a:buNone/>
              <a:defRPr sz="728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on)                                                                                              </a:t>
            </a:r>
          </a:p>
          <a:p>
            <a:pPr marL="0" indent="0" defTabSz="416052">
              <a:spcBef>
                <a:spcPts val="0"/>
              </a:spcBef>
              <a:buClrTx/>
              <a:buSzTx/>
              <a:buNone/>
              <a:defRPr sz="728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                                                                       </a:t>
            </a:r>
          </a:p>
          <a:p>
            <a:pPr marL="0" indent="0" defTabSz="416052">
              <a:spcBef>
                <a:spcPts val="0"/>
              </a:spcBef>
              <a:buClrTx/>
              <a:buSzTx/>
              <a:buNone/>
              <a:defRPr sz="728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block1_conv2 (Conv2D)       (None, 147, 147, 64)         18432     ['block1_conv1_act[0][0]']    </a:t>
            </a:r>
          </a:p>
          <a:p>
            <a:pPr marL="0" indent="0" defTabSz="416052">
              <a:spcBef>
                <a:spcPts val="0"/>
              </a:spcBef>
              <a:buClrTx/>
              <a:buSzTx/>
              <a:buNone/>
              <a:defRPr sz="728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                                                                       </a:t>
            </a:r>
          </a:p>
          <a:p>
            <a:pPr marL="0" indent="0" defTabSz="416052">
              <a:spcBef>
                <a:spcPts val="0"/>
              </a:spcBef>
              <a:buClrTx/>
              <a:buSzTx/>
              <a:buNone/>
              <a:defRPr sz="728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block1_conv2_bn (BatchNorm  (None, 147, 147, 64)         256       ['block1_conv2[0][0]']        </a:t>
            </a:r>
          </a:p>
          <a:p>
            <a:pPr marL="0" indent="0" defTabSz="416052">
              <a:spcBef>
                <a:spcPts val="0"/>
              </a:spcBef>
              <a:buClrTx/>
              <a:buSzTx/>
              <a:buNone/>
              <a:defRPr sz="728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alization)                                                                                       </a:t>
            </a:r>
          </a:p>
          <a:p>
            <a:pPr marL="0" indent="0" defTabSz="416052">
              <a:spcBef>
                <a:spcPts val="0"/>
              </a:spcBef>
              <a:buClrTx/>
              <a:buSzTx/>
              <a:buNone/>
              <a:defRPr sz="728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                                                                       </a:t>
            </a:r>
          </a:p>
          <a:p>
            <a:pPr marL="0" indent="0" defTabSz="416052">
              <a:spcBef>
                <a:spcPts val="0"/>
              </a:spcBef>
              <a:buClrTx/>
              <a:buSzTx/>
              <a:buNone/>
              <a:defRPr sz="728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block1_conv2_act (Activati  (None, 147, 147, 64)         0         ['block1_conv2_bn[0][0]']     </a:t>
            </a:r>
          </a:p>
          <a:p>
            <a:pPr marL="0" indent="0" defTabSz="416052">
              <a:spcBef>
                <a:spcPts val="0"/>
              </a:spcBef>
              <a:buClrTx/>
              <a:buSzTx/>
              <a:buNone/>
              <a:defRPr sz="728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on)                                                                                              </a:t>
            </a:r>
          </a:p>
          <a:p>
            <a:pPr marL="0" indent="0" defTabSz="416052">
              <a:spcBef>
                <a:spcPts val="0"/>
              </a:spcBef>
              <a:buClrTx/>
              <a:buSzTx/>
              <a:buNone/>
              <a:defRPr sz="1274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728"/>
              <a:t>           </a:t>
            </a:r>
            <a:r>
              <a:t>   </a:t>
            </a:r>
          </a:p>
        </p:txBody>
      </p:sp>
      <p:sp>
        <p:nvSpPr>
          <p:cNvPr id="2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6" name="block14_sepconv2 (Separabl  (None, 10, 10, 2048)         3159552   ['block14_sepconv1_act[0][0]']…"/>
          <p:cNvSpPr txBox="1"/>
          <p:nvPr/>
        </p:nvSpPr>
        <p:spPr>
          <a:xfrm>
            <a:off x="120977" y="3889743"/>
            <a:ext cx="6079193" cy="186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 sz="8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block14_sepconv2 (Separabl  (None, 10, 10, 2048)         3159552   ['block14_sepconv1_act[0][0]']</a:t>
            </a:r>
          </a:p>
          <a:p>
            <a:pPr defTabSz="457200">
              <a:defRPr sz="8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eConv2D)                                                                                         </a:t>
            </a:r>
          </a:p>
          <a:p>
            <a:pPr defTabSz="457200">
              <a:defRPr sz="8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                                                                       </a:t>
            </a:r>
          </a:p>
          <a:p>
            <a:pPr defTabSz="457200">
              <a:defRPr sz="8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block14_sepconv2_bn (Batch  (None, 10, 10, 2048)         8192      ['block14_sepconv2[0][0]']    </a:t>
            </a:r>
          </a:p>
          <a:p>
            <a:pPr defTabSz="457200">
              <a:defRPr sz="8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Normalization)                                                                                   </a:t>
            </a:r>
          </a:p>
          <a:p>
            <a:pPr defTabSz="457200">
              <a:defRPr sz="8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                                                                       </a:t>
            </a:r>
          </a:p>
          <a:p>
            <a:pPr defTabSz="457200">
              <a:defRPr sz="8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block14_sepconv2_act (Acti  (None, 10, 10, 2048)         0         ['block14_sepconv2_bn[0][0]'] </a:t>
            </a:r>
          </a:p>
          <a:p>
            <a:pPr defTabSz="457200">
              <a:defRPr sz="8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vation)                                                                                          </a:t>
            </a:r>
          </a:p>
          <a:p>
            <a:pPr defTabSz="457200">
              <a:defRPr sz="8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                                                                       </a:t>
            </a:r>
          </a:p>
          <a:p>
            <a:pPr defTabSz="457200">
              <a:defRPr sz="8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==================================================================================================</a:t>
            </a:r>
          </a:p>
          <a:p>
            <a:pPr defTabSz="457200">
              <a:defRPr sz="8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Total params: 20861480 (79.58 MB)</a:t>
            </a:r>
          </a:p>
          <a:p>
            <a:pPr defTabSz="457200">
              <a:defRPr sz="8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Trainable params: 0 (0.00 Byte)</a:t>
            </a:r>
          </a:p>
          <a:p>
            <a:pPr defTabSz="457200">
              <a:defRPr sz="8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Non-trainable params: 20861480 (79.58 MB)</a:t>
            </a:r>
          </a:p>
          <a:p>
            <a:pPr defTabSz="457200">
              <a:defRPr sz="8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__________________________________________________________________________________________________</a:t>
            </a:r>
          </a:p>
        </p:txBody>
      </p:sp>
      <p:sp>
        <p:nvSpPr>
          <p:cNvPr id="237" name="…."/>
          <p:cNvSpPr txBox="1"/>
          <p:nvPr/>
        </p:nvSpPr>
        <p:spPr>
          <a:xfrm>
            <a:off x="2342551" y="3392110"/>
            <a:ext cx="355959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….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Fine Tune the last 2 Separable Conv. Lay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Fine Tune the last 2 Separable Conv. Layers</a:t>
            </a:r>
          </a:p>
        </p:txBody>
      </p:sp>
      <p:sp>
        <p:nvSpPr>
          <p:cNvPr id="2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4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9219" y="883871"/>
            <a:ext cx="6410533" cy="2937724"/>
          </a:xfrm>
          <a:prstGeom prst="rect">
            <a:avLst/>
          </a:prstGeom>
          <a:ln w="12700">
            <a:miter lim="400000"/>
          </a:ln>
        </p:spPr>
      </p:pic>
      <p:pic>
        <p:nvPicPr>
          <p:cNvPr id="24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48138" y="4361179"/>
            <a:ext cx="1727751" cy="20225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5" name="Epoch 30/30…"/>
          <p:cNvSpPr txBox="1"/>
          <p:nvPr/>
        </p:nvSpPr>
        <p:spPr>
          <a:xfrm>
            <a:off x="-14708" y="4303511"/>
            <a:ext cx="9173416" cy="739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 sz="1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Epoch 30/30</a:t>
            </a:r>
          </a:p>
          <a:p>
            <a:pPr defTabSz="457200">
              <a:defRPr sz="1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50/50 [==============================] - 31s 628ms/step - loss: 0.0295 - acc: 0.9900 - val_loss: 0.4008 - val_acc: 0.9700</a:t>
            </a:r>
          </a:p>
        </p:txBody>
      </p:sp>
      <p:pic>
        <p:nvPicPr>
          <p:cNvPr id="24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8405" y="1010431"/>
            <a:ext cx="4268919" cy="332792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15960" y="1051893"/>
            <a:ext cx="4268920" cy="3382478"/>
          </a:xfrm>
          <a:prstGeom prst="rect">
            <a:avLst/>
          </a:prstGeom>
          <a:ln w="12700">
            <a:miter lim="400000"/>
          </a:ln>
        </p:spPr>
      </p:pic>
      <p:sp>
        <p:nvSpPr>
          <p:cNvPr id="248" name="Accuracy is extremely high with Xception model and fine tuning it at 98.13% vs that of VGG16 at 94.04%"/>
          <p:cNvSpPr txBox="1"/>
          <p:nvPr/>
        </p:nvSpPr>
        <p:spPr>
          <a:xfrm>
            <a:off x="97862" y="64487"/>
            <a:ext cx="8417060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spcBef>
                <a:spcPts val="1300"/>
              </a:spcBef>
              <a:defRPr b="1" sz="2000">
                <a:solidFill>
                  <a:schemeClr val="accent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Accuracy is extremely high with Xception model and fine tuning it at </a:t>
            </a:r>
            <a:r>
              <a:rPr u="sng"/>
              <a:t>98.13%</a:t>
            </a:r>
            <a:r>
              <a:t> vs that of VGG16 at 94.04%</a:t>
            </a:r>
          </a:p>
        </p:txBody>
      </p:sp>
      <p:pic>
        <p:nvPicPr>
          <p:cNvPr id="249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5169159"/>
            <a:ext cx="9144001" cy="14426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Footer Placeholder 3"/>
          <p:cNvSpPr txBox="1"/>
          <p:nvPr/>
        </p:nvSpPr>
        <p:spPr>
          <a:xfrm>
            <a:off x="3169919" y="6404292"/>
            <a:ext cx="28041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/>
            <a:r>
              <a:t>@Your Name</a:t>
            </a:r>
          </a:p>
        </p:txBody>
      </p:sp>
      <p:sp>
        <p:nvSpPr>
          <p:cNvPr id="252" name="Title 5"/>
          <p:cNvSpPr txBox="1"/>
          <p:nvPr>
            <p:ph type="title"/>
          </p:nvPr>
        </p:nvSpPr>
        <p:spPr>
          <a:xfrm>
            <a:off x="457200" y="120650"/>
            <a:ext cx="8229600" cy="715964"/>
          </a:xfrm>
          <a:prstGeom prst="rect">
            <a:avLst/>
          </a:prstGeom>
        </p:spPr>
        <p:txBody>
          <a:bodyPr/>
          <a:lstStyle/>
          <a:p>
            <a:pPr/>
            <a:r>
              <a:t>YouTube URLs, Last Page</a:t>
            </a:r>
          </a:p>
        </p:txBody>
      </p:sp>
      <p:sp>
        <p:nvSpPr>
          <p:cNvPr id="253" name="Content Placeholder 6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Two minute (short):  https://youtu.be/uqDYF-L85D8</a:t>
            </a:r>
          </a:p>
          <a:p>
            <a:pPr/>
            <a:r>
              <a:t>15 minutes (long):  https://youtu.be/GPKKnFPIraM</a:t>
            </a:r>
          </a:p>
        </p:txBody>
      </p:sp>
      <p:sp>
        <p:nvSpPr>
          <p:cNvPr id="254" name="Slide Number Placeholder 4"/>
          <p:cNvSpPr txBox="1"/>
          <p:nvPr>
            <p:ph type="sldNum" sz="quarter" idx="2"/>
          </p:nvPr>
        </p:nvSpPr>
        <p:spPr>
          <a:xfrm>
            <a:off x="8344535" y="6372542"/>
            <a:ext cx="342266" cy="3327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Downloading the D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Downloading the Data</a:t>
            </a:r>
          </a:p>
        </p:txBody>
      </p:sp>
      <p:sp>
        <p:nvSpPr>
          <p:cNvPr id="116" name="The Data is downloaded from Kaggle https://www.kaggle.com/datasets/robinreni/house-rooms-image-dataset/data…"/>
          <p:cNvSpPr txBox="1"/>
          <p:nvPr>
            <p:ph type="body" sz="quarter" idx="1"/>
          </p:nvPr>
        </p:nvSpPr>
        <p:spPr>
          <a:xfrm>
            <a:off x="795130" y="774684"/>
            <a:ext cx="8229601" cy="1310593"/>
          </a:xfrm>
          <a:prstGeom prst="rect">
            <a:avLst/>
          </a:prstGeom>
        </p:spPr>
        <p:txBody>
          <a:bodyPr/>
          <a:lstStyle/>
          <a:p>
            <a:pPr marL="0" indent="0" defTabSz="342900">
              <a:buClrTx/>
              <a:buSzTx/>
              <a:buNone/>
              <a:defRPr sz="1350" u="sng">
                <a:solidFill>
                  <a:srgbClr val="21212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u="none"/>
              <a:t>The Data is downloaded from Kaggle </a:t>
            </a: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https://www.kaggle.com/datasets/robinreni/house-rooms-image-dataset/data</a:t>
            </a:r>
            <a:endParaRPr u="none"/>
          </a:p>
          <a:p>
            <a:pPr marL="0" indent="0" defTabSz="342900">
              <a:buClrTx/>
              <a:buSzTx/>
              <a:buNone/>
              <a:defRPr sz="1350">
                <a:solidFill>
                  <a:srgbClr val="21212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This Kaggle Data set has 1248 bedroom pictures and 1158 dining room pictures</a:t>
            </a:r>
          </a:p>
          <a:p>
            <a:pPr marL="0" indent="0" defTabSz="342900">
              <a:buClrTx/>
              <a:buSzTx/>
              <a:buNone/>
              <a:defRPr sz="1350">
                <a:solidFill>
                  <a:srgbClr val="212121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xfrm>
            <a:off x="8463597" y="6372542"/>
            <a:ext cx="223203" cy="3327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1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4452" y="1880142"/>
            <a:ext cx="2536293" cy="2536294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83659" y="2261887"/>
            <a:ext cx="2334226" cy="23342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59997" y="4679147"/>
            <a:ext cx="2465203" cy="24652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612939" y="4638295"/>
            <a:ext cx="2275666" cy="22756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plitting of Data into Training, Validation &amp; Test DataSe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04087">
              <a:defRPr sz="2464"/>
            </a:lvl1pPr>
          </a:lstStyle>
          <a:p>
            <a:pPr/>
            <a:r>
              <a:t>Splitting of Data into Training, Validation &amp; Test DataSets</a:t>
            </a:r>
          </a:p>
        </p:txBody>
      </p:sp>
      <p:sp>
        <p:nvSpPr>
          <p:cNvPr id="124" name="Total training bedroom images: 500…"/>
          <p:cNvSpPr txBox="1"/>
          <p:nvPr>
            <p:ph type="body" sz="quarter" idx="1"/>
          </p:nvPr>
        </p:nvSpPr>
        <p:spPr>
          <a:xfrm>
            <a:off x="258417" y="1959928"/>
            <a:ext cx="8229601" cy="1456000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ClrTx/>
              <a:buSzTx/>
              <a:buNone/>
              <a:defRPr sz="1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Total training bedroom images: 500</a:t>
            </a: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sz="1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Total training diningroom images: 500</a:t>
            </a: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sz="1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Total validation bedroom images: 300</a:t>
            </a: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sz="1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Total validation diningroom images: 300</a:t>
            </a: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sz="1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Total test bedroom images: 448</a:t>
            </a: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sz="1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Total test diningroom images: 358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xfrm>
            <a:off x="8463597" y="6372542"/>
            <a:ext cx="223203" cy="3327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6" name="This Kaggle Data set has 1248 bedroom pictures and 1158 dining room pictures"/>
          <p:cNvSpPr txBox="1"/>
          <p:nvPr/>
        </p:nvSpPr>
        <p:spPr>
          <a:xfrm>
            <a:off x="365454" y="1143213"/>
            <a:ext cx="8182048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spcBef>
                <a:spcPts val="600"/>
              </a:spcBef>
              <a:defRPr>
                <a:solidFill>
                  <a:srgbClr val="212121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This Kaggle Data set has 1248 bedroom pictures and 1158 dining room pictures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art 1 - Convolutional Neural Networks"/>
          <p:cNvSpPr txBox="1"/>
          <p:nvPr>
            <p:ph type="title"/>
          </p:nvPr>
        </p:nvSpPr>
        <p:spPr>
          <a:xfrm>
            <a:off x="528290" y="2671018"/>
            <a:ext cx="8229601" cy="3076073"/>
          </a:xfrm>
          <a:prstGeom prst="rect">
            <a:avLst/>
          </a:prstGeom>
        </p:spPr>
        <p:txBody>
          <a:bodyPr/>
          <a:lstStyle/>
          <a:p>
            <a:pPr/>
            <a:r>
              <a:t>Part 1 - Convolutional Neural Networks</a:t>
            </a:r>
          </a:p>
        </p:txBody>
      </p:sp>
      <p:sp>
        <p:nvSpPr>
          <p:cNvPr id="129" name="Slide Number"/>
          <p:cNvSpPr txBox="1"/>
          <p:nvPr>
            <p:ph type="sldNum" sz="quarter" idx="2"/>
          </p:nvPr>
        </p:nvSpPr>
        <p:spPr>
          <a:xfrm>
            <a:off x="8463597" y="6372542"/>
            <a:ext cx="223203" cy="3327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onv Neural Networ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Conv Neural Network</a:t>
            </a:r>
          </a:p>
        </p:txBody>
      </p:sp>
      <p:sp>
        <p:nvSpPr>
          <p:cNvPr id="132" name="Slide Number"/>
          <p:cNvSpPr txBox="1"/>
          <p:nvPr>
            <p:ph type="sldNum" sz="quarter" idx="2"/>
          </p:nvPr>
        </p:nvSpPr>
        <p:spPr>
          <a:xfrm>
            <a:off x="8463597" y="6372542"/>
            <a:ext cx="223203" cy="3327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3" name="Model: &quot;sequential&quot;…"/>
          <p:cNvSpPr txBox="1"/>
          <p:nvPr/>
        </p:nvSpPr>
        <p:spPr>
          <a:xfrm>
            <a:off x="963402" y="1074693"/>
            <a:ext cx="5380787" cy="527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sz="10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Model: "sequential"</a:t>
            </a:r>
          </a:p>
          <a:p>
            <a:pPr defTabSz="457200">
              <a:defRPr sz="10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_________________________________________________________________</a:t>
            </a:r>
          </a:p>
          <a:p>
            <a:pPr defTabSz="457200">
              <a:defRPr sz="10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Layer (type)                Output Shape              Param #   </a:t>
            </a:r>
          </a:p>
          <a:p>
            <a:pPr defTabSz="457200">
              <a:defRPr sz="10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=================================================================</a:t>
            </a:r>
          </a:p>
          <a:p>
            <a:pPr defTabSz="457200">
              <a:defRPr sz="10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conv2d (Conv2D)             (None, 148, 148, 32)      896       </a:t>
            </a:r>
          </a:p>
          <a:p>
            <a:pPr defTabSz="457200">
              <a:defRPr sz="10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                                      </a:t>
            </a:r>
          </a:p>
          <a:p>
            <a:pPr defTabSz="457200">
              <a:defRPr sz="10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max_pooling2d (MaxPooling2  (None, 74, 74, 32)        0         </a:t>
            </a:r>
          </a:p>
          <a:p>
            <a:pPr defTabSz="457200">
              <a:defRPr sz="10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D)                                                              </a:t>
            </a:r>
          </a:p>
          <a:p>
            <a:pPr defTabSz="457200">
              <a:defRPr sz="10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                                      </a:t>
            </a:r>
          </a:p>
          <a:p>
            <a:pPr defTabSz="457200">
              <a:defRPr sz="10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conv2d_1 (Conv2D)           (None, 72, 72, 64)        18496     </a:t>
            </a:r>
          </a:p>
          <a:p>
            <a:pPr defTabSz="457200">
              <a:defRPr sz="10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                                      </a:t>
            </a:r>
          </a:p>
          <a:p>
            <a:pPr defTabSz="457200">
              <a:defRPr sz="10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max_pooling2d_1 (MaxPoolin  (None, 36, 36, 64)        0         </a:t>
            </a:r>
          </a:p>
          <a:p>
            <a:pPr defTabSz="457200">
              <a:defRPr sz="10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g2D)                                                            </a:t>
            </a:r>
          </a:p>
          <a:p>
            <a:pPr defTabSz="457200">
              <a:defRPr sz="10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                                      </a:t>
            </a:r>
          </a:p>
          <a:p>
            <a:pPr defTabSz="457200">
              <a:defRPr sz="10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conv2d_2 (Conv2D)           (None, 34, 34, 128)       73856     </a:t>
            </a:r>
          </a:p>
          <a:p>
            <a:pPr defTabSz="457200">
              <a:defRPr sz="10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                                      </a:t>
            </a:r>
          </a:p>
          <a:p>
            <a:pPr defTabSz="457200">
              <a:defRPr sz="10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max_pooling2d_2 (MaxPoolin  (None, 17, 17, 128)       0         </a:t>
            </a:r>
          </a:p>
          <a:p>
            <a:pPr defTabSz="457200">
              <a:defRPr sz="10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g2D)                                                            </a:t>
            </a:r>
          </a:p>
          <a:p>
            <a:pPr defTabSz="457200">
              <a:defRPr sz="10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                                      </a:t>
            </a:r>
          </a:p>
          <a:p>
            <a:pPr defTabSz="457200">
              <a:defRPr sz="10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conv2d_3 (Conv2D)           (None, 15, 15, 128)       147584    </a:t>
            </a:r>
          </a:p>
          <a:p>
            <a:pPr defTabSz="457200">
              <a:defRPr sz="10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                                      </a:t>
            </a:r>
          </a:p>
          <a:p>
            <a:pPr defTabSz="457200">
              <a:defRPr sz="10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max_pooling2d_3 (MaxPoolin  (None, 7, 7, 128)         0         </a:t>
            </a:r>
          </a:p>
          <a:p>
            <a:pPr defTabSz="457200">
              <a:defRPr sz="10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g2D)                                                            </a:t>
            </a:r>
          </a:p>
          <a:p>
            <a:pPr defTabSz="457200">
              <a:defRPr sz="10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                                      </a:t>
            </a:r>
          </a:p>
          <a:p>
            <a:pPr defTabSz="457200">
              <a:defRPr sz="10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flatten (Flatten)           (None, 6272)              0         </a:t>
            </a:r>
          </a:p>
          <a:p>
            <a:pPr defTabSz="457200">
              <a:defRPr sz="10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                                      </a:t>
            </a:r>
          </a:p>
          <a:p>
            <a:pPr defTabSz="457200">
              <a:defRPr sz="10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dense (Dense)               (None, 512)               3211776   </a:t>
            </a:r>
          </a:p>
          <a:p>
            <a:pPr defTabSz="457200">
              <a:defRPr sz="10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                                      </a:t>
            </a:r>
          </a:p>
          <a:p>
            <a:pPr defTabSz="457200">
              <a:defRPr sz="10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dense_1 (Dense)             (None, 1)                 513       </a:t>
            </a:r>
          </a:p>
          <a:p>
            <a:pPr defTabSz="457200">
              <a:defRPr sz="10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                                      </a:t>
            </a:r>
          </a:p>
          <a:p>
            <a:pPr defTabSz="457200">
              <a:defRPr sz="10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=================================================================</a:t>
            </a:r>
          </a:p>
          <a:p>
            <a:pPr defTabSz="457200">
              <a:defRPr sz="10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Total params: 3453121 (13.17 MB)</a:t>
            </a:r>
          </a:p>
          <a:p>
            <a:pPr defTabSz="457200">
              <a:defRPr sz="10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Trainable params: 3453121 (13.17 MB)</a:t>
            </a:r>
          </a:p>
          <a:p>
            <a:pPr defTabSz="457200">
              <a:defRPr sz="10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Non-trainable params: 0 (0.00 Byte)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Validation Accuracy is at 82.5%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Validation Accuracy is at 82.5%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xfrm>
            <a:off x="8463597" y="6372542"/>
            <a:ext cx="223203" cy="3327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3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2251" y="1262732"/>
            <a:ext cx="3563547" cy="277803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73185" y="1127286"/>
            <a:ext cx="3672022" cy="2909526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Epoch 30/30…"/>
          <p:cNvSpPr txBox="1"/>
          <p:nvPr/>
        </p:nvSpPr>
        <p:spPr>
          <a:xfrm>
            <a:off x="207480" y="5112164"/>
            <a:ext cx="9066719" cy="739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 sz="1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Epoch 30/30</a:t>
            </a:r>
          </a:p>
          <a:p>
            <a:pPr defTabSz="457200">
              <a:defRPr sz="1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20/20 [==============================] - 3s 136ms/step - loss: 0.1534 - acc: 0.9525 - val_loss: 0.6058 - val_acc: 0.8250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Added the L1 Regularizer (0.0001) on the Dense Lay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 defTabSz="457200">
              <a:spcBef>
                <a:spcPts val="1100"/>
              </a:spcBef>
              <a:defRPr sz="2300">
                <a:solidFill>
                  <a:schemeClr val="accent1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Added the L1 Regularizer (0.0001) on the Dense Layer</a:t>
            </a:r>
          </a:p>
        </p:txBody>
      </p:sp>
      <p:sp>
        <p:nvSpPr>
          <p:cNvPr id="142" name="Slide Number"/>
          <p:cNvSpPr txBox="1"/>
          <p:nvPr>
            <p:ph type="sldNum" sz="quarter" idx="2"/>
          </p:nvPr>
        </p:nvSpPr>
        <p:spPr>
          <a:xfrm>
            <a:off x="8463597" y="6372542"/>
            <a:ext cx="223203" cy="3327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3" name="Model: &quot;sequential_1&quot;…"/>
          <p:cNvSpPr txBox="1"/>
          <p:nvPr/>
        </p:nvSpPr>
        <p:spPr>
          <a:xfrm>
            <a:off x="563519" y="964633"/>
            <a:ext cx="5057947" cy="542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 sz="10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Model: "sequential_1"</a:t>
            </a:r>
          </a:p>
          <a:p>
            <a:pPr defTabSz="457200">
              <a:defRPr sz="10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_________________________________________________________________</a:t>
            </a:r>
          </a:p>
          <a:p>
            <a:pPr defTabSz="457200">
              <a:defRPr sz="10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Layer (type)                Output Shape              Param #   </a:t>
            </a:r>
          </a:p>
          <a:p>
            <a:pPr defTabSz="457200">
              <a:defRPr sz="10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=================================================================</a:t>
            </a:r>
          </a:p>
          <a:p>
            <a:pPr defTabSz="457200">
              <a:defRPr sz="10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conv2d_4 (Conv2D)           (None, 148, 148, 32)      896       </a:t>
            </a:r>
          </a:p>
          <a:p>
            <a:pPr defTabSz="457200">
              <a:defRPr sz="10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                                      </a:t>
            </a:r>
          </a:p>
          <a:p>
            <a:pPr defTabSz="457200">
              <a:defRPr sz="10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max_pooling2d_4 (MaxPoolin  (None, 74, 74, 32)        0         </a:t>
            </a:r>
          </a:p>
          <a:p>
            <a:pPr defTabSz="457200">
              <a:defRPr sz="10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g2D)                                                            </a:t>
            </a:r>
          </a:p>
          <a:p>
            <a:pPr defTabSz="457200">
              <a:defRPr sz="10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                                      </a:t>
            </a:r>
          </a:p>
          <a:p>
            <a:pPr defTabSz="457200">
              <a:defRPr sz="10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conv2d_5 (Conv2D)           (None, 72, 72, 64)        18496     </a:t>
            </a:r>
          </a:p>
          <a:p>
            <a:pPr defTabSz="457200">
              <a:defRPr sz="10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                                      </a:t>
            </a:r>
          </a:p>
          <a:p>
            <a:pPr defTabSz="457200">
              <a:defRPr sz="10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max_pooling2d_5 (MaxPoolin  (None, 36, 36, 64)        0         </a:t>
            </a:r>
          </a:p>
          <a:p>
            <a:pPr defTabSz="457200">
              <a:defRPr sz="10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g2D)                                                            </a:t>
            </a:r>
          </a:p>
          <a:p>
            <a:pPr defTabSz="457200">
              <a:defRPr sz="10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                                      </a:t>
            </a:r>
          </a:p>
          <a:p>
            <a:pPr defTabSz="457200">
              <a:defRPr sz="10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conv2d_6 (Conv2D)           (None, 34, 34, 128)       73856     </a:t>
            </a:r>
          </a:p>
          <a:p>
            <a:pPr defTabSz="457200">
              <a:defRPr sz="10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                                      </a:t>
            </a:r>
          </a:p>
          <a:p>
            <a:pPr defTabSz="457200">
              <a:defRPr sz="10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max_pooling2d_6 (MaxPoolin  (None, 17, 17, 128)       0         </a:t>
            </a:r>
          </a:p>
          <a:p>
            <a:pPr defTabSz="457200">
              <a:defRPr sz="10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g2D)                                                            </a:t>
            </a:r>
          </a:p>
          <a:p>
            <a:pPr defTabSz="457200">
              <a:defRPr sz="10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                                      </a:t>
            </a:r>
          </a:p>
          <a:p>
            <a:pPr defTabSz="457200">
              <a:defRPr sz="10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conv2d_7 (Conv2D)           (None, 15, 15, 128)       147584    </a:t>
            </a:r>
          </a:p>
          <a:p>
            <a:pPr defTabSz="457200">
              <a:defRPr sz="10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                                      </a:t>
            </a:r>
          </a:p>
          <a:p>
            <a:pPr defTabSz="457200">
              <a:defRPr sz="10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max_pooling2d_7 (MaxPoolin  (None, 7, 7, 128)         0         </a:t>
            </a:r>
          </a:p>
          <a:p>
            <a:pPr defTabSz="457200">
              <a:defRPr sz="10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g2D)                                                            </a:t>
            </a:r>
          </a:p>
          <a:p>
            <a:pPr defTabSz="457200">
              <a:defRPr sz="10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                                      </a:t>
            </a:r>
          </a:p>
          <a:p>
            <a:pPr defTabSz="457200">
              <a:defRPr sz="10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flatten_1 (Flatten)         (None, 6272)              0         </a:t>
            </a:r>
          </a:p>
          <a:p>
            <a:pPr defTabSz="457200">
              <a:defRPr sz="10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                                      </a:t>
            </a:r>
          </a:p>
          <a:p>
            <a:pPr defTabSz="457200">
              <a:defRPr sz="10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dense_2 (Dense)             (None, 512)               3211776   </a:t>
            </a:r>
          </a:p>
          <a:p>
            <a:pPr defTabSz="457200">
              <a:defRPr sz="10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                                      </a:t>
            </a:r>
          </a:p>
          <a:p>
            <a:pPr defTabSz="457200">
              <a:defRPr sz="10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dense_3 (Dense)             (None, 1)                 513       </a:t>
            </a:r>
          </a:p>
          <a:p>
            <a:pPr defTabSz="457200">
              <a:defRPr sz="10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                                      </a:t>
            </a:r>
          </a:p>
          <a:p>
            <a:pPr defTabSz="457200">
              <a:defRPr sz="10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=================================================================</a:t>
            </a:r>
          </a:p>
          <a:p>
            <a:pPr defTabSz="457200">
              <a:defRPr sz="10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Total params: 3453121 (13.17 MB)</a:t>
            </a:r>
          </a:p>
          <a:p>
            <a:pPr defTabSz="457200">
              <a:defRPr sz="10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Trainable params: 3453121 (13.17 MB)</a:t>
            </a:r>
          </a:p>
          <a:p>
            <a:pPr defTabSz="457200">
              <a:defRPr sz="10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Non-trainable params: 0 (0.00 Byte)</a:t>
            </a:r>
          </a:p>
          <a:p>
            <a:pPr defTabSz="457200">
              <a:defRPr sz="10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_____________________________________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gularization does not help 82.5% vs 82.2%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Regularization does not help 82.5% vs 82.2%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xfrm>
            <a:off x="8463597" y="6372542"/>
            <a:ext cx="223203" cy="3327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7" name="Epoch 15/15…"/>
          <p:cNvSpPr txBox="1"/>
          <p:nvPr/>
        </p:nvSpPr>
        <p:spPr>
          <a:xfrm>
            <a:off x="500728" y="5227686"/>
            <a:ext cx="9066719" cy="739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 sz="1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Epoch 15/15</a:t>
            </a:r>
          </a:p>
          <a:p>
            <a:pPr defTabSz="457200">
              <a:defRPr sz="1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20/20 [==============================] - 3s 132ms/step - loss: 0.3307 - acc: 0.9000 - val_loss: 0.4830 - val_acc: 0.8225</a:t>
            </a:r>
          </a:p>
        </p:txBody>
      </p:sp>
      <p:pic>
        <p:nvPicPr>
          <p:cNvPr id="14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3088" y="1023182"/>
            <a:ext cx="4022471" cy="31470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18533" y="1023182"/>
            <a:ext cx="4022472" cy="31470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