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od" initials="V" lastIdx="2" clrIdx="0">
    <p:extLst>
      <p:ext uri="{19B8F6BF-5375-455C-9EA6-DF929625EA0E}">
        <p15:presenceInfo xmlns:p15="http://schemas.microsoft.com/office/powerpoint/2012/main" userId="747e77d1285eff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8EE2-7AC4-BC62-D915-983B3454E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DD74B-8A82-2BC9-86AE-5AD47C568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0BFDB-8C6F-F403-7170-2F26E03A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BE-C044-4F20-A676-E641C0B4A0CC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D3B35-79A5-6121-6C8F-FEF13AD7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004EE-F554-3F29-EFD5-4B599180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B7A-EC5A-43BD-A96A-C58B0539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56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6B7E-2D92-57DF-6D04-980CAF0D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75850-5D64-BE79-F655-49459A85D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F8039-2AD2-45B2-4993-D2BF873E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BE-C044-4F20-A676-E641C0B4A0CC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8AEC7-5F83-F88F-48AA-622A034E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B6AF-DF7B-1203-0D4E-E8168053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B7A-EC5A-43BD-A96A-C58B0539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33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0D167-401D-45CF-A2E2-82EED24CA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DD528-9CC6-8B61-9361-4832E528D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6E23D-BB3A-B540-DD43-480D5BF6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BE-C044-4F20-A676-E641C0B4A0CC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6AAE5-0C9E-014E-6642-A256C624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07B46-DCD7-7B9F-73D6-AD43FE26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B7A-EC5A-43BD-A96A-C58B0539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58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17BA-BA5D-BA62-139B-CBB11BF7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9E301-5D91-77F9-A4FC-2A3584B9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2586-263B-72FD-D7B4-2D018382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BE-C044-4F20-A676-E641C0B4A0CC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84D54-6561-2CE8-9A3A-B402B537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4EF0E-5E38-BAE8-915C-C04BD30E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B7A-EC5A-43BD-A96A-C58B0539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7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F8ED-0902-2FAC-E8B3-A14607A90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F44BE-DB2D-91AD-C630-499D5AD9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AC886-4AF1-6A63-5AE8-F55F8558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BE-C044-4F20-A676-E641C0B4A0CC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EF56E-70E4-B804-D520-B2BAF2C1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A8B62-74DA-A5A4-1F7B-2D7F9290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B7A-EC5A-43BD-A96A-C58B0539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9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2326-C0E5-4658-7013-5397F5D0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9B996-9922-3C31-FB22-8DD4873A0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26018-8C3C-8C16-315A-CC990B2C4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6B097-42B9-5376-4FD7-F02FF3C6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BE-C044-4F20-A676-E641C0B4A0CC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8B09A-96AF-0EF9-3115-95597BD8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2C44D-D77A-A943-FE2B-7A305B2A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B7A-EC5A-43BD-A96A-C58B0539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20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DA1D-65DD-0F8D-7FF7-111DEFDE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89B22-BF4D-EAD7-815F-9EEA6F0A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83B96-88EE-BD34-F1C6-BB933BEAD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FCE6A-70FA-7341-B329-65199D80A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477B7-0435-E701-AA9B-C4CFC2FB3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59AA4-159D-D7E1-50CB-62B845A4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BE-C044-4F20-A676-E641C0B4A0CC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65DBC-6211-04C7-4F76-81F55395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775D8-CC92-3297-216E-45C66E0F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B7A-EC5A-43BD-A96A-C58B0539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82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B50F-C117-ADD8-84BB-10E56EE8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65295-2119-C9DC-8690-F87E87CF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BE-C044-4F20-A676-E641C0B4A0CC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4E5B2-121C-9202-2103-8D7AEEAF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AB7B2-E7BF-F69A-7658-8D8E974A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B7A-EC5A-43BD-A96A-C58B0539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88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12E4F-F0B4-9C3A-8D79-9D16180B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BE-C044-4F20-A676-E641C0B4A0CC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3EC71-F9B3-0D3C-EDCF-531155F9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178D8-A687-E94F-1917-EA06D812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B7A-EC5A-43BD-A96A-C58B0539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19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C646-C807-EE8D-D83C-D2F16283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600AF-EDE0-6CE3-2D5D-404754582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FE7D9-04E6-F4E2-1671-749C7D26B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DFF04-E673-3290-9827-F6791995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BE-C044-4F20-A676-E641C0B4A0CC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D7290-5EB5-C060-3B06-FAC00EA6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CFA25-DAA3-3F69-1598-AADBC625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B7A-EC5A-43BD-A96A-C58B0539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32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3A08-6673-9509-E5B7-D59FF36A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D503F-3FFA-C125-A029-46D8DC9AC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DC324-74E8-7B4F-380E-60FD7AEE5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D9A8B-7F29-9131-1F3A-06F15A1A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BE-C044-4F20-A676-E641C0B4A0CC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32963-1DAD-ADF7-B1D7-1A2D5288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09FF1-7F3A-8342-6257-524AF20A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B7A-EC5A-43BD-A96A-C58B0539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06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1F870-F5EB-4D04-8A82-560BD9E1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66D27-C035-A77F-2796-0EB9E8CEA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1AED4-4EA1-8D92-E22D-3787BDEFA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1DBE-C044-4F20-A676-E641C0B4A0CC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57E0B-614D-1706-9449-E11004276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61622-09A9-DC87-5D04-91D073576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74B7A-EC5A-43BD-A96A-C58B0539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00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D4D0-760F-41E3-C1AA-64582AD6E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Processing of order logs into Datawarehouse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04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2">
            <a:extLst>
              <a:ext uri="{FF2B5EF4-FFF2-40B4-BE49-F238E27FC236}">
                <a16:creationId xmlns:a16="http://schemas.microsoft.com/office/drawing/2014/main" id="{5EA8505D-C1F4-EE4E-833B-CB64A1B340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920" y="2655231"/>
            <a:ext cx="762006" cy="76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7364B0-3CBB-C0BD-CAC7-663606984C30}"/>
              </a:ext>
            </a:extLst>
          </p:cNvPr>
          <p:cNvSpPr txBox="1"/>
          <p:nvPr/>
        </p:nvSpPr>
        <p:spPr>
          <a:xfrm>
            <a:off x="1370725" y="3469237"/>
            <a:ext cx="179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Kinesis Firehose</a:t>
            </a:r>
          </a:p>
        </p:txBody>
      </p:sp>
      <p:pic>
        <p:nvPicPr>
          <p:cNvPr id="10" name="Graphic 6">
            <a:extLst>
              <a:ext uri="{FF2B5EF4-FFF2-40B4-BE49-F238E27FC236}">
                <a16:creationId xmlns:a16="http://schemas.microsoft.com/office/drawing/2014/main" id="{1AC5EB71-E4C7-BC46-9983-2A7C0F00E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600" y="265523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562FC2-0EF8-425C-BD07-F103D269FB89}"/>
              </a:ext>
            </a:extLst>
          </p:cNvPr>
          <p:cNvSpPr txBox="1"/>
          <p:nvPr/>
        </p:nvSpPr>
        <p:spPr>
          <a:xfrm>
            <a:off x="9176275" y="3451346"/>
            <a:ext cx="88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Glue</a:t>
            </a:r>
          </a:p>
        </p:txBody>
      </p:sp>
      <p:pic>
        <p:nvPicPr>
          <p:cNvPr id="12" name="Graphic 7">
            <a:extLst>
              <a:ext uri="{FF2B5EF4-FFF2-40B4-BE49-F238E27FC236}">
                <a16:creationId xmlns:a16="http://schemas.microsoft.com/office/drawing/2014/main" id="{842F7F70-935A-434A-BFDE-8D7890B52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701" y="43924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BCEE4D-AC84-D4D6-4C58-E1534A9DD692}"/>
              </a:ext>
            </a:extLst>
          </p:cNvPr>
          <p:cNvSpPr txBox="1"/>
          <p:nvPr/>
        </p:nvSpPr>
        <p:spPr>
          <a:xfrm>
            <a:off x="3390900" y="4849647"/>
            <a:ext cx="139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Glue Crawler</a:t>
            </a:r>
          </a:p>
        </p:txBody>
      </p:sp>
      <p:pic>
        <p:nvPicPr>
          <p:cNvPr id="14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0" y="26421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664417-EA38-1798-CE2F-D2DB9BA78B7A}"/>
              </a:ext>
            </a:extLst>
          </p:cNvPr>
          <p:cNvSpPr txBox="1"/>
          <p:nvPr/>
        </p:nvSpPr>
        <p:spPr>
          <a:xfrm>
            <a:off x="263000" y="345387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EC2</a:t>
            </a:r>
          </a:p>
        </p:txBody>
      </p:sp>
      <p:pic>
        <p:nvPicPr>
          <p:cNvPr id="16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6857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23">
            <a:extLst>
              <a:ext uri="{FF2B5EF4-FFF2-40B4-BE49-F238E27FC236}">
                <a16:creationId xmlns:a16="http://schemas.microsoft.com/office/drawing/2014/main" id="{780C44B0-24CB-0E46-8E63-78BE7112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84" y="401574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8C23D2-C6BE-0F4C-904A-53787B446718}"/>
              </a:ext>
            </a:extLst>
          </p:cNvPr>
          <p:cNvSpPr txBox="1"/>
          <p:nvPr/>
        </p:nvSpPr>
        <p:spPr>
          <a:xfrm>
            <a:off x="5452191" y="3486913"/>
            <a:ext cx="10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Lambda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E3C0DB-38AB-F3A3-A23A-C4C3AF653DB3}"/>
              </a:ext>
            </a:extLst>
          </p:cNvPr>
          <p:cNvSpPr txBox="1"/>
          <p:nvPr/>
        </p:nvSpPr>
        <p:spPr>
          <a:xfrm>
            <a:off x="10888371" y="4799814"/>
            <a:ext cx="1303629" cy="381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DynamoDB</a:t>
            </a:r>
          </a:p>
        </p:txBody>
      </p:sp>
      <p:pic>
        <p:nvPicPr>
          <p:cNvPr id="20" name="Graphic 7">
            <a:extLst>
              <a:ext uri="{FF2B5EF4-FFF2-40B4-BE49-F238E27FC236}">
                <a16:creationId xmlns:a16="http://schemas.microsoft.com/office/drawing/2014/main" id="{CAA0DE29-2723-6E44-A1EC-0D729C5F9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47" y="19237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C794A04-23B9-6244-EF14-AE2730A28E48}"/>
              </a:ext>
            </a:extLst>
          </p:cNvPr>
          <p:cNvSpPr txBox="1"/>
          <p:nvPr/>
        </p:nvSpPr>
        <p:spPr>
          <a:xfrm>
            <a:off x="11011926" y="2761702"/>
            <a:ext cx="105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Redshift</a:t>
            </a:r>
          </a:p>
        </p:txBody>
      </p:sp>
      <p:pic>
        <p:nvPicPr>
          <p:cNvPr id="22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497" y="13037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AF53BF-6406-F4B8-0F01-D885F53E78A8}"/>
              </a:ext>
            </a:extLst>
          </p:cNvPr>
          <p:cNvSpPr txBox="1"/>
          <p:nvPr/>
        </p:nvSpPr>
        <p:spPr>
          <a:xfrm>
            <a:off x="8911472" y="941817"/>
            <a:ext cx="182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Secrets Manager</a:t>
            </a:r>
          </a:p>
        </p:txBody>
      </p:sp>
      <p:pic>
        <p:nvPicPr>
          <p:cNvPr id="24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094" y="26765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537" y="266814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831EC20-6F31-313A-227A-DF2C84F98DB3}"/>
              </a:ext>
            </a:extLst>
          </p:cNvPr>
          <p:cNvSpPr txBox="1"/>
          <p:nvPr/>
        </p:nvSpPr>
        <p:spPr>
          <a:xfrm>
            <a:off x="3267075" y="2297662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S3 – Landing area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E4B13C-672D-9C38-3EB5-790CB5D9E008}"/>
              </a:ext>
            </a:extLst>
          </p:cNvPr>
          <p:cNvSpPr txBox="1"/>
          <p:nvPr/>
        </p:nvSpPr>
        <p:spPr>
          <a:xfrm>
            <a:off x="7080961" y="3498971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S3 – Staging area</a:t>
            </a:r>
          </a:p>
        </p:txBody>
      </p:sp>
      <p:pic>
        <p:nvPicPr>
          <p:cNvPr id="29" name="Graphic 14">
            <a:extLst>
              <a:ext uri="{FF2B5EF4-FFF2-40B4-BE49-F238E27FC236}">
                <a16:creationId xmlns:a16="http://schemas.microsoft.com/office/drawing/2014/main" id="{03CFE0DA-7222-7240-9D26-C830D958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683" y="573036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880BEA9-2BC5-7400-7C3A-6091EBC41A56}"/>
              </a:ext>
            </a:extLst>
          </p:cNvPr>
          <p:cNvSpPr txBox="1"/>
          <p:nvPr/>
        </p:nvSpPr>
        <p:spPr>
          <a:xfrm>
            <a:off x="3770829" y="6472433"/>
            <a:ext cx="125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Athena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0862CF-D96E-CBCD-3F1B-06E222974419}"/>
              </a:ext>
            </a:extLst>
          </p:cNvPr>
          <p:cNvCxnSpPr>
            <a:stCxn id="14" idx="3"/>
            <a:endCxn id="4" idx="1"/>
          </p:cNvCxnSpPr>
          <p:nvPr/>
        </p:nvCxnSpPr>
        <p:spPr>
          <a:xfrm>
            <a:off x="971540" y="3023122"/>
            <a:ext cx="1024380" cy="1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9913F9-FF1F-3BD5-233A-2EAD5667FB19}"/>
              </a:ext>
            </a:extLst>
          </p:cNvPr>
          <p:cNvCxnSpPr>
            <a:stCxn id="4" idx="3"/>
            <a:endCxn id="24" idx="1"/>
          </p:cNvCxnSpPr>
          <p:nvPr/>
        </p:nvCxnSpPr>
        <p:spPr>
          <a:xfrm>
            <a:off x="2757926" y="3036234"/>
            <a:ext cx="1040168" cy="2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E02657-4B6D-EC52-F26C-9FF9F887250C}"/>
              </a:ext>
            </a:extLst>
          </p:cNvPr>
          <p:cNvCxnSpPr>
            <a:stCxn id="24" idx="3"/>
            <a:endCxn id="16" idx="1"/>
          </p:cNvCxnSpPr>
          <p:nvPr/>
        </p:nvCxnSpPr>
        <p:spPr>
          <a:xfrm>
            <a:off x="4560094" y="3057519"/>
            <a:ext cx="1012031" cy="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3E3FEBB-A637-373D-B60D-37CBB9810C49}"/>
              </a:ext>
            </a:extLst>
          </p:cNvPr>
          <p:cNvCxnSpPr>
            <a:stCxn id="16" idx="3"/>
            <a:endCxn id="25" idx="1"/>
          </p:cNvCxnSpPr>
          <p:nvPr/>
        </p:nvCxnSpPr>
        <p:spPr>
          <a:xfrm flipV="1">
            <a:off x="6334125" y="3049147"/>
            <a:ext cx="1014412" cy="1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83E4B7-26EF-6DB5-1026-3A831EFBCC26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 flipV="1">
            <a:off x="8110537" y="3036231"/>
            <a:ext cx="999063" cy="1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5E7A0D-8486-9ED9-AD02-419773F43CA2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 flipV="1">
            <a:off x="9871600" y="2304702"/>
            <a:ext cx="1406047" cy="73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BB8A40-07A1-0CD4-FB28-1FF33E031DDC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9871600" y="3036231"/>
            <a:ext cx="1387084" cy="136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13201B-2FD5-8DB8-C584-307DB32876A5}"/>
              </a:ext>
            </a:extLst>
          </p:cNvPr>
          <p:cNvCxnSpPr>
            <a:stCxn id="24" idx="2"/>
            <a:endCxn id="12" idx="0"/>
          </p:cNvCxnSpPr>
          <p:nvPr/>
        </p:nvCxnSpPr>
        <p:spPr>
          <a:xfrm>
            <a:off x="4179094" y="3438519"/>
            <a:ext cx="10207" cy="95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D34C821-4E7D-06A0-A956-274B99F8EA75}"/>
              </a:ext>
            </a:extLst>
          </p:cNvPr>
          <p:cNvCxnSpPr>
            <a:cxnSpLocks/>
            <a:stCxn id="12" idx="2"/>
            <a:endCxn id="29" idx="0"/>
          </p:cNvCxnSpPr>
          <p:nvPr/>
        </p:nvCxnSpPr>
        <p:spPr>
          <a:xfrm flipH="1">
            <a:off x="4185683" y="4849647"/>
            <a:ext cx="3618" cy="88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55E322-1C0A-F2F2-C2AD-FD0D5E8BDA3A}"/>
              </a:ext>
            </a:extLst>
          </p:cNvPr>
          <p:cNvSpPr txBox="1"/>
          <p:nvPr/>
        </p:nvSpPr>
        <p:spPr>
          <a:xfrm>
            <a:off x="0" y="1793882"/>
            <a:ext cx="1800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AWS kinesis agent runs here, sending the incoming order logs into the Kinesis firehose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0A37C9-B494-8F81-A8B0-5B661941486F}"/>
              </a:ext>
            </a:extLst>
          </p:cNvPr>
          <p:cNvSpPr txBox="1"/>
          <p:nvPr/>
        </p:nvSpPr>
        <p:spPr>
          <a:xfrm>
            <a:off x="3390900" y="1141753"/>
            <a:ext cx="180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Files remain here for a week, enabling users to query current week’s raw data (using Athena) as soon as they are pushed into the bucket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AC0A8B-A29D-C5FB-3E5F-EF7526CF6571}"/>
              </a:ext>
            </a:extLst>
          </p:cNvPr>
          <p:cNvSpPr txBox="1"/>
          <p:nvPr/>
        </p:nvSpPr>
        <p:spPr>
          <a:xfrm>
            <a:off x="6836731" y="1231025"/>
            <a:ext cx="18002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Files are cleared by the Glue job as soon as the data is loaded into Redshift and audit entry is made into DynamoDB table for the processed files.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3EBD84-4160-0EC0-76C5-E99AF88A9743}"/>
              </a:ext>
            </a:extLst>
          </p:cNvPr>
          <p:cNvCxnSpPr/>
          <p:nvPr/>
        </p:nvCxnSpPr>
        <p:spPr>
          <a:xfrm flipH="1">
            <a:off x="8110537" y="3209925"/>
            <a:ext cx="999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7D72BB-F495-1CA0-CA61-987F34877AA1}"/>
              </a:ext>
            </a:extLst>
          </p:cNvPr>
          <p:cNvCxnSpPr>
            <a:stCxn id="22" idx="3"/>
            <a:endCxn id="20" idx="0"/>
          </p:cNvCxnSpPr>
          <p:nvPr/>
        </p:nvCxnSpPr>
        <p:spPr>
          <a:xfrm>
            <a:off x="10136497" y="1684773"/>
            <a:ext cx="1522150" cy="23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4399EC-6FD0-5FA9-C1AB-4A0CF865E6AD}"/>
              </a:ext>
            </a:extLst>
          </p:cNvPr>
          <p:cNvSpPr txBox="1"/>
          <p:nvPr/>
        </p:nvSpPr>
        <p:spPr>
          <a:xfrm>
            <a:off x="8784973" y="3836015"/>
            <a:ext cx="180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Glue Trigger scheduled to run hourly, triggers the Glue job that processes all the files from Staging area and then deletes the files.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04FAC-70FA-63AB-CC92-CEAE909AA36A}"/>
              </a:ext>
            </a:extLst>
          </p:cNvPr>
          <p:cNvSpPr txBox="1"/>
          <p:nvPr/>
        </p:nvSpPr>
        <p:spPr>
          <a:xfrm>
            <a:off x="10814868" y="5166196"/>
            <a:ext cx="1303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An audit table that just keeps track of the files processed.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BF81A8-F7AA-A9AD-DE61-8CCC1BCE5132}"/>
              </a:ext>
            </a:extLst>
          </p:cNvPr>
          <p:cNvSpPr txBox="1"/>
          <p:nvPr/>
        </p:nvSpPr>
        <p:spPr>
          <a:xfrm>
            <a:off x="10961851" y="1192368"/>
            <a:ext cx="1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Enriched order details are stored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310B00-1C68-1850-A3B0-546A390E3C0A}"/>
              </a:ext>
            </a:extLst>
          </p:cNvPr>
          <p:cNvSpPr txBox="1"/>
          <p:nvPr/>
        </p:nvSpPr>
        <p:spPr>
          <a:xfrm>
            <a:off x="5327713" y="3753273"/>
            <a:ext cx="18002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Copies the order logs from dynamic landing area to a static staging area. Starts the Glue Crawler to ensure latest data is available for users on Athena.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894668-96F9-1CCD-1C05-61A9273B2E2A}"/>
              </a:ext>
            </a:extLst>
          </p:cNvPr>
          <p:cNvSpPr txBox="1"/>
          <p:nvPr/>
        </p:nvSpPr>
        <p:spPr>
          <a:xfrm>
            <a:off x="1449472" y="3709405"/>
            <a:ext cx="1800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Pushes the logs into the landing area in S3 based on the buffer size and buffer interval settings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2E5F98-7142-6519-546E-1457EC3DB02A}"/>
              </a:ext>
            </a:extLst>
          </p:cNvPr>
          <p:cNvSpPr txBox="1"/>
          <p:nvPr/>
        </p:nvSpPr>
        <p:spPr>
          <a:xfrm>
            <a:off x="5354723" y="5142246"/>
            <a:ext cx="180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Refer lambda_script.py for the code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D4BE1C-3EE7-F7A3-8000-4CC03DB9364F}"/>
              </a:ext>
            </a:extLst>
          </p:cNvPr>
          <p:cNvSpPr txBox="1"/>
          <p:nvPr/>
        </p:nvSpPr>
        <p:spPr>
          <a:xfrm>
            <a:off x="8800738" y="5010556"/>
            <a:ext cx="180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Refer glue_job_script.py for the code</a:t>
            </a:r>
          </a:p>
        </p:txBody>
      </p:sp>
    </p:spTree>
    <p:extLst>
      <p:ext uri="{BB962C8B-B14F-4D97-AF65-F5344CB8AC3E}">
        <p14:creationId xmlns:p14="http://schemas.microsoft.com/office/powerpoint/2010/main" val="272394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209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Processing of order logs into Datawarehouse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</dc:creator>
  <cp:lastModifiedBy>Vinod</cp:lastModifiedBy>
  <cp:revision>4</cp:revision>
  <dcterms:created xsi:type="dcterms:W3CDTF">2022-11-23T06:25:44Z</dcterms:created>
  <dcterms:modified xsi:type="dcterms:W3CDTF">2022-11-23T13:03:55Z</dcterms:modified>
</cp:coreProperties>
</file>