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od" initials="V" lastIdx="1" clrIdx="0">
    <p:extLst>
      <p:ext uri="{19B8F6BF-5375-455C-9EA6-DF929625EA0E}">
        <p15:presenceInfo xmlns:p15="http://schemas.microsoft.com/office/powerpoint/2012/main" userId="747e77d1285eff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33E69-873E-E332-8664-502381292C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BCF93EB-7EBA-5088-83E3-4D6FEAE6B2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015315F-AF07-9155-C97D-738C2C361110}"/>
              </a:ext>
            </a:extLst>
          </p:cNvPr>
          <p:cNvSpPr>
            <a:spLocks noGrp="1"/>
          </p:cNvSpPr>
          <p:nvPr>
            <p:ph type="dt" sz="half" idx="10"/>
          </p:nvPr>
        </p:nvSpPr>
        <p:spPr/>
        <p:txBody>
          <a:bodyPr/>
          <a:lstStyle/>
          <a:p>
            <a:fld id="{DE0B1710-A272-4F17-89D0-19DDB6C2C4C7}" type="datetimeFigureOut">
              <a:rPr lang="en-IN" smtClean="0"/>
              <a:t>15-01-2023</a:t>
            </a:fld>
            <a:endParaRPr lang="en-IN"/>
          </a:p>
        </p:txBody>
      </p:sp>
      <p:sp>
        <p:nvSpPr>
          <p:cNvPr id="5" name="Footer Placeholder 4">
            <a:extLst>
              <a:ext uri="{FF2B5EF4-FFF2-40B4-BE49-F238E27FC236}">
                <a16:creationId xmlns:a16="http://schemas.microsoft.com/office/drawing/2014/main" id="{EA0E0FFF-EAAB-1B0F-5CF8-9CEE9C3A64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EB7495-BC30-85BA-A6F7-804F6F90B498}"/>
              </a:ext>
            </a:extLst>
          </p:cNvPr>
          <p:cNvSpPr>
            <a:spLocks noGrp="1"/>
          </p:cNvSpPr>
          <p:nvPr>
            <p:ph type="sldNum" sz="quarter" idx="12"/>
          </p:nvPr>
        </p:nvSpPr>
        <p:spPr/>
        <p:txBody>
          <a:bodyPr/>
          <a:lstStyle/>
          <a:p>
            <a:fld id="{205266E1-248C-48D7-A06C-F3F91A79B3F0}" type="slidenum">
              <a:rPr lang="en-IN" smtClean="0"/>
              <a:t>‹#›</a:t>
            </a:fld>
            <a:endParaRPr lang="en-IN"/>
          </a:p>
        </p:txBody>
      </p:sp>
    </p:spTree>
    <p:extLst>
      <p:ext uri="{BB962C8B-B14F-4D97-AF65-F5344CB8AC3E}">
        <p14:creationId xmlns:p14="http://schemas.microsoft.com/office/powerpoint/2010/main" val="2492970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01F75-8911-49A2-ABDE-F65D41FEED8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3E753F-02DB-7894-954D-6A8BC13B19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EECA0F-110C-5A40-143D-CBAC0B2AEB27}"/>
              </a:ext>
            </a:extLst>
          </p:cNvPr>
          <p:cNvSpPr>
            <a:spLocks noGrp="1"/>
          </p:cNvSpPr>
          <p:nvPr>
            <p:ph type="dt" sz="half" idx="10"/>
          </p:nvPr>
        </p:nvSpPr>
        <p:spPr/>
        <p:txBody>
          <a:bodyPr/>
          <a:lstStyle/>
          <a:p>
            <a:fld id="{DE0B1710-A272-4F17-89D0-19DDB6C2C4C7}" type="datetimeFigureOut">
              <a:rPr lang="en-IN" smtClean="0"/>
              <a:t>15-01-2023</a:t>
            </a:fld>
            <a:endParaRPr lang="en-IN"/>
          </a:p>
        </p:txBody>
      </p:sp>
      <p:sp>
        <p:nvSpPr>
          <p:cNvPr id="5" name="Footer Placeholder 4">
            <a:extLst>
              <a:ext uri="{FF2B5EF4-FFF2-40B4-BE49-F238E27FC236}">
                <a16:creationId xmlns:a16="http://schemas.microsoft.com/office/drawing/2014/main" id="{BE303D72-2369-D903-2A21-6E9C330CA9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46C36B-EBD5-CAE9-0C2E-1102B1E5F30D}"/>
              </a:ext>
            </a:extLst>
          </p:cNvPr>
          <p:cNvSpPr>
            <a:spLocks noGrp="1"/>
          </p:cNvSpPr>
          <p:nvPr>
            <p:ph type="sldNum" sz="quarter" idx="12"/>
          </p:nvPr>
        </p:nvSpPr>
        <p:spPr/>
        <p:txBody>
          <a:bodyPr/>
          <a:lstStyle/>
          <a:p>
            <a:fld id="{205266E1-248C-48D7-A06C-F3F91A79B3F0}" type="slidenum">
              <a:rPr lang="en-IN" smtClean="0"/>
              <a:t>‹#›</a:t>
            </a:fld>
            <a:endParaRPr lang="en-IN"/>
          </a:p>
        </p:txBody>
      </p:sp>
    </p:spTree>
    <p:extLst>
      <p:ext uri="{BB962C8B-B14F-4D97-AF65-F5344CB8AC3E}">
        <p14:creationId xmlns:p14="http://schemas.microsoft.com/office/powerpoint/2010/main" val="1308861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1D8218-25A4-3875-BC70-1B281C71FD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F9720E-5563-A515-5669-B8043F0FF5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3CDEA6-9170-DD21-4B1E-24602C350706}"/>
              </a:ext>
            </a:extLst>
          </p:cNvPr>
          <p:cNvSpPr>
            <a:spLocks noGrp="1"/>
          </p:cNvSpPr>
          <p:nvPr>
            <p:ph type="dt" sz="half" idx="10"/>
          </p:nvPr>
        </p:nvSpPr>
        <p:spPr/>
        <p:txBody>
          <a:bodyPr/>
          <a:lstStyle/>
          <a:p>
            <a:fld id="{DE0B1710-A272-4F17-89D0-19DDB6C2C4C7}" type="datetimeFigureOut">
              <a:rPr lang="en-IN" smtClean="0"/>
              <a:t>15-01-2023</a:t>
            </a:fld>
            <a:endParaRPr lang="en-IN"/>
          </a:p>
        </p:txBody>
      </p:sp>
      <p:sp>
        <p:nvSpPr>
          <p:cNvPr id="5" name="Footer Placeholder 4">
            <a:extLst>
              <a:ext uri="{FF2B5EF4-FFF2-40B4-BE49-F238E27FC236}">
                <a16:creationId xmlns:a16="http://schemas.microsoft.com/office/drawing/2014/main" id="{1DE59CB4-69C2-62AA-BE6A-96060DBFBE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16983A-A128-1DB5-E27E-35C9CCD15DBC}"/>
              </a:ext>
            </a:extLst>
          </p:cNvPr>
          <p:cNvSpPr>
            <a:spLocks noGrp="1"/>
          </p:cNvSpPr>
          <p:nvPr>
            <p:ph type="sldNum" sz="quarter" idx="12"/>
          </p:nvPr>
        </p:nvSpPr>
        <p:spPr/>
        <p:txBody>
          <a:bodyPr/>
          <a:lstStyle/>
          <a:p>
            <a:fld id="{205266E1-248C-48D7-A06C-F3F91A79B3F0}" type="slidenum">
              <a:rPr lang="en-IN" smtClean="0"/>
              <a:t>‹#›</a:t>
            </a:fld>
            <a:endParaRPr lang="en-IN"/>
          </a:p>
        </p:txBody>
      </p:sp>
    </p:spTree>
    <p:extLst>
      <p:ext uri="{BB962C8B-B14F-4D97-AF65-F5344CB8AC3E}">
        <p14:creationId xmlns:p14="http://schemas.microsoft.com/office/powerpoint/2010/main" val="2822960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5DF58-70A0-C3DF-7FB0-ACDF67D14B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5DF6D3-DD71-08F8-890C-9F5FFF83FD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1623E9-17EB-DAD6-9714-093DB80C724A}"/>
              </a:ext>
            </a:extLst>
          </p:cNvPr>
          <p:cNvSpPr>
            <a:spLocks noGrp="1"/>
          </p:cNvSpPr>
          <p:nvPr>
            <p:ph type="dt" sz="half" idx="10"/>
          </p:nvPr>
        </p:nvSpPr>
        <p:spPr/>
        <p:txBody>
          <a:bodyPr/>
          <a:lstStyle/>
          <a:p>
            <a:fld id="{DE0B1710-A272-4F17-89D0-19DDB6C2C4C7}" type="datetimeFigureOut">
              <a:rPr lang="en-IN" smtClean="0"/>
              <a:t>15-01-2023</a:t>
            </a:fld>
            <a:endParaRPr lang="en-IN"/>
          </a:p>
        </p:txBody>
      </p:sp>
      <p:sp>
        <p:nvSpPr>
          <p:cNvPr id="5" name="Footer Placeholder 4">
            <a:extLst>
              <a:ext uri="{FF2B5EF4-FFF2-40B4-BE49-F238E27FC236}">
                <a16:creationId xmlns:a16="http://schemas.microsoft.com/office/drawing/2014/main" id="{E49F5B52-E243-02A3-CCF5-11F17B9FDA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BD671-3911-EC49-8671-F003A6426169}"/>
              </a:ext>
            </a:extLst>
          </p:cNvPr>
          <p:cNvSpPr>
            <a:spLocks noGrp="1"/>
          </p:cNvSpPr>
          <p:nvPr>
            <p:ph type="sldNum" sz="quarter" idx="12"/>
          </p:nvPr>
        </p:nvSpPr>
        <p:spPr/>
        <p:txBody>
          <a:bodyPr/>
          <a:lstStyle/>
          <a:p>
            <a:fld id="{205266E1-248C-48D7-A06C-F3F91A79B3F0}" type="slidenum">
              <a:rPr lang="en-IN" smtClean="0"/>
              <a:t>‹#›</a:t>
            </a:fld>
            <a:endParaRPr lang="en-IN"/>
          </a:p>
        </p:txBody>
      </p:sp>
    </p:spTree>
    <p:extLst>
      <p:ext uri="{BB962C8B-B14F-4D97-AF65-F5344CB8AC3E}">
        <p14:creationId xmlns:p14="http://schemas.microsoft.com/office/powerpoint/2010/main" val="1740964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57741-207F-397C-0615-CD1BA949E5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CAAE60-12B2-5F2C-363A-FF4E0EC980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1720E9-F5A7-42A0-DA15-9C772ADCF83B}"/>
              </a:ext>
            </a:extLst>
          </p:cNvPr>
          <p:cNvSpPr>
            <a:spLocks noGrp="1"/>
          </p:cNvSpPr>
          <p:nvPr>
            <p:ph type="dt" sz="half" idx="10"/>
          </p:nvPr>
        </p:nvSpPr>
        <p:spPr/>
        <p:txBody>
          <a:bodyPr/>
          <a:lstStyle/>
          <a:p>
            <a:fld id="{DE0B1710-A272-4F17-89D0-19DDB6C2C4C7}" type="datetimeFigureOut">
              <a:rPr lang="en-IN" smtClean="0"/>
              <a:t>15-01-2023</a:t>
            </a:fld>
            <a:endParaRPr lang="en-IN"/>
          </a:p>
        </p:txBody>
      </p:sp>
      <p:sp>
        <p:nvSpPr>
          <p:cNvPr id="5" name="Footer Placeholder 4">
            <a:extLst>
              <a:ext uri="{FF2B5EF4-FFF2-40B4-BE49-F238E27FC236}">
                <a16:creationId xmlns:a16="http://schemas.microsoft.com/office/drawing/2014/main" id="{954FFC2A-7243-3BD2-2DCF-0E1AA267B5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6E6694-3C59-7B2E-995F-EDF9924AE0F8}"/>
              </a:ext>
            </a:extLst>
          </p:cNvPr>
          <p:cNvSpPr>
            <a:spLocks noGrp="1"/>
          </p:cNvSpPr>
          <p:nvPr>
            <p:ph type="sldNum" sz="quarter" idx="12"/>
          </p:nvPr>
        </p:nvSpPr>
        <p:spPr/>
        <p:txBody>
          <a:bodyPr/>
          <a:lstStyle/>
          <a:p>
            <a:fld id="{205266E1-248C-48D7-A06C-F3F91A79B3F0}" type="slidenum">
              <a:rPr lang="en-IN" smtClean="0"/>
              <a:t>‹#›</a:t>
            </a:fld>
            <a:endParaRPr lang="en-IN"/>
          </a:p>
        </p:txBody>
      </p:sp>
    </p:spTree>
    <p:extLst>
      <p:ext uri="{BB962C8B-B14F-4D97-AF65-F5344CB8AC3E}">
        <p14:creationId xmlns:p14="http://schemas.microsoft.com/office/powerpoint/2010/main" val="2192477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37B78-FD92-2954-AB0E-BCB1C63E3C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D194C0-F4F6-5A05-6E4E-E0663331D0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4251AC-CF0E-E549-BD28-99482A500B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F7A7B9-A3D1-A5F4-7CAA-F39CC42176E0}"/>
              </a:ext>
            </a:extLst>
          </p:cNvPr>
          <p:cNvSpPr>
            <a:spLocks noGrp="1"/>
          </p:cNvSpPr>
          <p:nvPr>
            <p:ph type="dt" sz="half" idx="10"/>
          </p:nvPr>
        </p:nvSpPr>
        <p:spPr/>
        <p:txBody>
          <a:bodyPr/>
          <a:lstStyle/>
          <a:p>
            <a:fld id="{DE0B1710-A272-4F17-89D0-19DDB6C2C4C7}" type="datetimeFigureOut">
              <a:rPr lang="en-IN" smtClean="0"/>
              <a:t>15-01-2023</a:t>
            </a:fld>
            <a:endParaRPr lang="en-IN"/>
          </a:p>
        </p:txBody>
      </p:sp>
      <p:sp>
        <p:nvSpPr>
          <p:cNvPr id="6" name="Footer Placeholder 5">
            <a:extLst>
              <a:ext uri="{FF2B5EF4-FFF2-40B4-BE49-F238E27FC236}">
                <a16:creationId xmlns:a16="http://schemas.microsoft.com/office/drawing/2014/main" id="{C662861E-9C56-268F-A94A-45238F007B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EB1A51-06BD-3676-3D22-EDF92A74307D}"/>
              </a:ext>
            </a:extLst>
          </p:cNvPr>
          <p:cNvSpPr>
            <a:spLocks noGrp="1"/>
          </p:cNvSpPr>
          <p:nvPr>
            <p:ph type="sldNum" sz="quarter" idx="12"/>
          </p:nvPr>
        </p:nvSpPr>
        <p:spPr/>
        <p:txBody>
          <a:bodyPr/>
          <a:lstStyle/>
          <a:p>
            <a:fld id="{205266E1-248C-48D7-A06C-F3F91A79B3F0}" type="slidenum">
              <a:rPr lang="en-IN" smtClean="0"/>
              <a:t>‹#›</a:t>
            </a:fld>
            <a:endParaRPr lang="en-IN"/>
          </a:p>
        </p:txBody>
      </p:sp>
    </p:spTree>
    <p:extLst>
      <p:ext uri="{BB962C8B-B14F-4D97-AF65-F5344CB8AC3E}">
        <p14:creationId xmlns:p14="http://schemas.microsoft.com/office/powerpoint/2010/main" val="364592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0B3D1-4F22-6DC6-2382-0EFA9E07C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D3D7BD-60F9-D27C-B60E-80A2B9E289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A46CFC-F46C-C732-385F-CC34279665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FF9201-132A-A631-C345-7B0E1F9BB0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914B81-B771-ED28-52A1-9FFA6DFD20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61C761-DCD3-552A-AAF6-F3E50057E65B}"/>
              </a:ext>
            </a:extLst>
          </p:cNvPr>
          <p:cNvSpPr>
            <a:spLocks noGrp="1"/>
          </p:cNvSpPr>
          <p:nvPr>
            <p:ph type="dt" sz="half" idx="10"/>
          </p:nvPr>
        </p:nvSpPr>
        <p:spPr/>
        <p:txBody>
          <a:bodyPr/>
          <a:lstStyle/>
          <a:p>
            <a:fld id="{DE0B1710-A272-4F17-89D0-19DDB6C2C4C7}" type="datetimeFigureOut">
              <a:rPr lang="en-IN" smtClean="0"/>
              <a:t>15-01-2023</a:t>
            </a:fld>
            <a:endParaRPr lang="en-IN"/>
          </a:p>
        </p:txBody>
      </p:sp>
      <p:sp>
        <p:nvSpPr>
          <p:cNvPr id="8" name="Footer Placeholder 7">
            <a:extLst>
              <a:ext uri="{FF2B5EF4-FFF2-40B4-BE49-F238E27FC236}">
                <a16:creationId xmlns:a16="http://schemas.microsoft.com/office/drawing/2014/main" id="{128C1486-0E90-C9B6-DD63-10CDD7181D8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851FE6-F8B4-7F3B-6E1B-1AE18F866484}"/>
              </a:ext>
            </a:extLst>
          </p:cNvPr>
          <p:cNvSpPr>
            <a:spLocks noGrp="1"/>
          </p:cNvSpPr>
          <p:nvPr>
            <p:ph type="sldNum" sz="quarter" idx="12"/>
          </p:nvPr>
        </p:nvSpPr>
        <p:spPr/>
        <p:txBody>
          <a:bodyPr/>
          <a:lstStyle/>
          <a:p>
            <a:fld id="{205266E1-248C-48D7-A06C-F3F91A79B3F0}" type="slidenum">
              <a:rPr lang="en-IN" smtClean="0"/>
              <a:t>‹#›</a:t>
            </a:fld>
            <a:endParaRPr lang="en-IN"/>
          </a:p>
        </p:txBody>
      </p:sp>
    </p:spTree>
    <p:extLst>
      <p:ext uri="{BB962C8B-B14F-4D97-AF65-F5344CB8AC3E}">
        <p14:creationId xmlns:p14="http://schemas.microsoft.com/office/powerpoint/2010/main" val="270225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AFFDF-DC8B-0BDE-7E53-523A7C060B8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08A302-F144-02DD-3615-23D045397F5E}"/>
              </a:ext>
            </a:extLst>
          </p:cNvPr>
          <p:cNvSpPr>
            <a:spLocks noGrp="1"/>
          </p:cNvSpPr>
          <p:nvPr>
            <p:ph type="dt" sz="half" idx="10"/>
          </p:nvPr>
        </p:nvSpPr>
        <p:spPr/>
        <p:txBody>
          <a:bodyPr/>
          <a:lstStyle/>
          <a:p>
            <a:fld id="{DE0B1710-A272-4F17-89D0-19DDB6C2C4C7}" type="datetimeFigureOut">
              <a:rPr lang="en-IN" smtClean="0"/>
              <a:t>15-01-2023</a:t>
            </a:fld>
            <a:endParaRPr lang="en-IN"/>
          </a:p>
        </p:txBody>
      </p:sp>
      <p:sp>
        <p:nvSpPr>
          <p:cNvPr id="4" name="Footer Placeholder 3">
            <a:extLst>
              <a:ext uri="{FF2B5EF4-FFF2-40B4-BE49-F238E27FC236}">
                <a16:creationId xmlns:a16="http://schemas.microsoft.com/office/drawing/2014/main" id="{D75061C4-B861-4B9E-F4CD-95AA74E8438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97EF88-9E7B-A5F0-79C5-C22D8971EEE5}"/>
              </a:ext>
            </a:extLst>
          </p:cNvPr>
          <p:cNvSpPr>
            <a:spLocks noGrp="1"/>
          </p:cNvSpPr>
          <p:nvPr>
            <p:ph type="sldNum" sz="quarter" idx="12"/>
          </p:nvPr>
        </p:nvSpPr>
        <p:spPr/>
        <p:txBody>
          <a:bodyPr/>
          <a:lstStyle/>
          <a:p>
            <a:fld id="{205266E1-248C-48D7-A06C-F3F91A79B3F0}" type="slidenum">
              <a:rPr lang="en-IN" smtClean="0"/>
              <a:t>‹#›</a:t>
            </a:fld>
            <a:endParaRPr lang="en-IN"/>
          </a:p>
        </p:txBody>
      </p:sp>
    </p:spTree>
    <p:extLst>
      <p:ext uri="{BB962C8B-B14F-4D97-AF65-F5344CB8AC3E}">
        <p14:creationId xmlns:p14="http://schemas.microsoft.com/office/powerpoint/2010/main" val="2369690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72BA5B-30D7-A176-8A97-FD61F5B4615D}"/>
              </a:ext>
            </a:extLst>
          </p:cNvPr>
          <p:cNvSpPr>
            <a:spLocks noGrp="1"/>
          </p:cNvSpPr>
          <p:nvPr>
            <p:ph type="dt" sz="half" idx="10"/>
          </p:nvPr>
        </p:nvSpPr>
        <p:spPr/>
        <p:txBody>
          <a:bodyPr/>
          <a:lstStyle/>
          <a:p>
            <a:fld id="{DE0B1710-A272-4F17-89D0-19DDB6C2C4C7}" type="datetimeFigureOut">
              <a:rPr lang="en-IN" smtClean="0"/>
              <a:t>15-01-2023</a:t>
            </a:fld>
            <a:endParaRPr lang="en-IN"/>
          </a:p>
        </p:txBody>
      </p:sp>
      <p:sp>
        <p:nvSpPr>
          <p:cNvPr id="3" name="Footer Placeholder 2">
            <a:extLst>
              <a:ext uri="{FF2B5EF4-FFF2-40B4-BE49-F238E27FC236}">
                <a16:creationId xmlns:a16="http://schemas.microsoft.com/office/drawing/2014/main" id="{5AF9B35C-CD34-76A2-A873-AD3AF28B0A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0D2CFBC-D38C-A756-DACE-C391B0482963}"/>
              </a:ext>
            </a:extLst>
          </p:cNvPr>
          <p:cNvSpPr>
            <a:spLocks noGrp="1"/>
          </p:cNvSpPr>
          <p:nvPr>
            <p:ph type="sldNum" sz="quarter" idx="12"/>
          </p:nvPr>
        </p:nvSpPr>
        <p:spPr/>
        <p:txBody>
          <a:bodyPr/>
          <a:lstStyle/>
          <a:p>
            <a:fld id="{205266E1-248C-48D7-A06C-F3F91A79B3F0}" type="slidenum">
              <a:rPr lang="en-IN" smtClean="0"/>
              <a:t>‹#›</a:t>
            </a:fld>
            <a:endParaRPr lang="en-IN"/>
          </a:p>
        </p:txBody>
      </p:sp>
    </p:spTree>
    <p:extLst>
      <p:ext uri="{BB962C8B-B14F-4D97-AF65-F5344CB8AC3E}">
        <p14:creationId xmlns:p14="http://schemas.microsoft.com/office/powerpoint/2010/main" val="1374563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133AD-0298-63E2-0D23-7FA62A5A50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1123742-E949-2982-2238-80E3066458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09DE35-9A18-2C6E-BF95-EF84C7E9CD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CD3CAD-1CA6-FD83-2853-F5B58FCFCF33}"/>
              </a:ext>
            </a:extLst>
          </p:cNvPr>
          <p:cNvSpPr>
            <a:spLocks noGrp="1"/>
          </p:cNvSpPr>
          <p:nvPr>
            <p:ph type="dt" sz="half" idx="10"/>
          </p:nvPr>
        </p:nvSpPr>
        <p:spPr/>
        <p:txBody>
          <a:bodyPr/>
          <a:lstStyle/>
          <a:p>
            <a:fld id="{DE0B1710-A272-4F17-89D0-19DDB6C2C4C7}" type="datetimeFigureOut">
              <a:rPr lang="en-IN" smtClean="0"/>
              <a:t>15-01-2023</a:t>
            </a:fld>
            <a:endParaRPr lang="en-IN"/>
          </a:p>
        </p:txBody>
      </p:sp>
      <p:sp>
        <p:nvSpPr>
          <p:cNvPr id="6" name="Footer Placeholder 5">
            <a:extLst>
              <a:ext uri="{FF2B5EF4-FFF2-40B4-BE49-F238E27FC236}">
                <a16:creationId xmlns:a16="http://schemas.microsoft.com/office/drawing/2014/main" id="{C04FD3F1-F219-11A1-4EE4-7E3A5021DB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41936F-9976-6C81-5FB5-17967A4C19D3}"/>
              </a:ext>
            </a:extLst>
          </p:cNvPr>
          <p:cNvSpPr>
            <a:spLocks noGrp="1"/>
          </p:cNvSpPr>
          <p:nvPr>
            <p:ph type="sldNum" sz="quarter" idx="12"/>
          </p:nvPr>
        </p:nvSpPr>
        <p:spPr/>
        <p:txBody>
          <a:bodyPr/>
          <a:lstStyle/>
          <a:p>
            <a:fld id="{205266E1-248C-48D7-A06C-F3F91A79B3F0}" type="slidenum">
              <a:rPr lang="en-IN" smtClean="0"/>
              <a:t>‹#›</a:t>
            </a:fld>
            <a:endParaRPr lang="en-IN"/>
          </a:p>
        </p:txBody>
      </p:sp>
    </p:spTree>
    <p:extLst>
      <p:ext uri="{BB962C8B-B14F-4D97-AF65-F5344CB8AC3E}">
        <p14:creationId xmlns:p14="http://schemas.microsoft.com/office/powerpoint/2010/main" val="4036974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A0727-9661-AB93-5228-422D0B294B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2CF5941-560B-60D7-D5F3-1ECCDB2B3D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8D0C43-F544-9D04-97C0-3D49700FFA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AAEAEC-6444-ABAB-066D-10F9FF577F1F}"/>
              </a:ext>
            </a:extLst>
          </p:cNvPr>
          <p:cNvSpPr>
            <a:spLocks noGrp="1"/>
          </p:cNvSpPr>
          <p:nvPr>
            <p:ph type="dt" sz="half" idx="10"/>
          </p:nvPr>
        </p:nvSpPr>
        <p:spPr/>
        <p:txBody>
          <a:bodyPr/>
          <a:lstStyle/>
          <a:p>
            <a:fld id="{DE0B1710-A272-4F17-89D0-19DDB6C2C4C7}" type="datetimeFigureOut">
              <a:rPr lang="en-IN" smtClean="0"/>
              <a:t>15-01-2023</a:t>
            </a:fld>
            <a:endParaRPr lang="en-IN"/>
          </a:p>
        </p:txBody>
      </p:sp>
      <p:sp>
        <p:nvSpPr>
          <p:cNvPr id="6" name="Footer Placeholder 5">
            <a:extLst>
              <a:ext uri="{FF2B5EF4-FFF2-40B4-BE49-F238E27FC236}">
                <a16:creationId xmlns:a16="http://schemas.microsoft.com/office/drawing/2014/main" id="{24AC0260-FA05-D17C-BCBE-CD8C888EF4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6FC769-446F-E3F1-7CCE-F5DBAEE20292}"/>
              </a:ext>
            </a:extLst>
          </p:cNvPr>
          <p:cNvSpPr>
            <a:spLocks noGrp="1"/>
          </p:cNvSpPr>
          <p:nvPr>
            <p:ph type="sldNum" sz="quarter" idx="12"/>
          </p:nvPr>
        </p:nvSpPr>
        <p:spPr/>
        <p:txBody>
          <a:bodyPr/>
          <a:lstStyle/>
          <a:p>
            <a:fld id="{205266E1-248C-48D7-A06C-F3F91A79B3F0}" type="slidenum">
              <a:rPr lang="en-IN" smtClean="0"/>
              <a:t>‹#›</a:t>
            </a:fld>
            <a:endParaRPr lang="en-IN"/>
          </a:p>
        </p:txBody>
      </p:sp>
    </p:spTree>
    <p:extLst>
      <p:ext uri="{BB962C8B-B14F-4D97-AF65-F5344CB8AC3E}">
        <p14:creationId xmlns:p14="http://schemas.microsoft.com/office/powerpoint/2010/main" val="411661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C384BA-B341-CA3B-0257-31D454E47F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599F38-8F21-1636-28FF-AD012B3AFE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E66DDA-C890-30C1-3C45-9E4BE84EF9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0B1710-A272-4F17-89D0-19DDB6C2C4C7}" type="datetimeFigureOut">
              <a:rPr lang="en-IN" smtClean="0"/>
              <a:t>15-01-2023</a:t>
            </a:fld>
            <a:endParaRPr lang="en-IN"/>
          </a:p>
        </p:txBody>
      </p:sp>
      <p:sp>
        <p:nvSpPr>
          <p:cNvPr id="5" name="Footer Placeholder 4">
            <a:extLst>
              <a:ext uri="{FF2B5EF4-FFF2-40B4-BE49-F238E27FC236}">
                <a16:creationId xmlns:a16="http://schemas.microsoft.com/office/drawing/2014/main" id="{03223912-8BFD-BCC1-23AD-DCE1DBF312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B068821-F5E6-F900-A050-9D94CDC26A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5266E1-248C-48D7-A06C-F3F91A79B3F0}" type="slidenum">
              <a:rPr lang="en-IN" smtClean="0"/>
              <a:t>‹#›</a:t>
            </a:fld>
            <a:endParaRPr lang="en-IN"/>
          </a:p>
        </p:txBody>
      </p:sp>
    </p:spTree>
    <p:extLst>
      <p:ext uri="{BB962C8B-B14F-4D97-AF65-F5344CB8AC3E}">
        <p14:creationId xmlns:p14="http://schemas.microsoft.com/office/powerpoint/2010/main" val="3235504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6F6E6-E31D-62E3-BDE2-AB6E4571C4B8}"/>
              </a:ext>
            </a:extLst>
          </p:cNvPr>
          <p:cNvSpPr>
            <a:spLocks noGrp="1"/>
          </p:cNvSpPr>
          <p:nvPr>
            <p:ph type="ctrTitle"/>
          </p:nvPr>
        </p:nvSpPr>
        <p:spPr/>
        <p:txBody>
          <a:bodyPr/>
          <a:lstStyle/>
          <a:p>
            <a:r>
              <a:rPr lang="en-IN" dirty="0"/>
              <a:t>AWS Database Migration</a:t>
            </a:r>
            <a:br>
              <a:rPr lang="en-IN" dirty="0"/>
            </a:br>
            <a:r>
              <a:rPr lang="en-IN" dirty="0"/>
              <a:t>&amp;Data Engineering</a:t>
            </a:r>
          </a:p>
        </p:txBody>
      </p:sp>
    </p:spTree>
    <p:extLst>
      <p:ext uri="{BB962C8B-B14F-4D97-AF65-F5344CB8AC3E}">
        <p14:creationId xmlns:p14="http://schemas.microsoft.com/office/powerpoint/2010/main" val="1713097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6">
            <a:extLst>
              <a:ext uri="{FF2B5EF4-FFF2-40B4-BE49-F238E27FC236}">
                <a16:creationId xmlns:a16="http://schemas.microsoft.com/office/drawing/2014/main" id="{88CA6A9E-9683-0144-9A6D-B3FECC12B4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355" y="2996956"/>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8">
            <a:extLst>
              <a:ext uri="{FF2B5EF4-FFF2-40B4-BE49-F238E27FC236}">
                <a16:creationId xmlns:a16="http://schemas.microsoft.com/office/drawing/2014/main" id="{0D4A9B47-8231-EF4D-B9AB-A3D9E4B813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1139" y="3036902"/>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Graphic 14">
            <a:extLst>
              <a:ext uri="{FF2B5EF4-FFF2-40B4-BE49-F238E27FC236}">
                <a16:creationId xmlns:a16="http://schemas.microsoft.com/office/drawing/2014/main" id="{03CFE0DA-7222-7240-9D26-C830D958A3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858" y="594334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Arrow Connector 9">
            <a:extLst>
              <a:ext uri="{FF2B5EF4-FFF2-40B4-BE49-F238E27FC236}">
                <a16:creationId xmlns:a16="http://schemas.microsoft.com/office/drawing/2014/main" id="{FDA0D041-7883-DE72-97CD-E71831AA4115}"/>
              </a:ext>
            </a:extLst>
          </p:cNvPr>
          <p:cNvCxnSpPr>
            <a:cxnSpLocks/>
            <a:stCxn id="5" idx="3"/>
            <a:endCxn id="13" idx="1"/>
          </p:cNvCxnSpPr>
          <p:nvPr/>
        </p:nvCxnSpPr>
        <p:spPr>
          <a:xfrm>
            <a:off x="1298355" y="3377956"/>
            <a:ext cx="1188197" cy="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2F60F5B-134E-0768-F6FB-7421F035544D}"/>
              </a:ext>
            </a:extLst>
          </p:cNvPr>
          <p:cNvCxnSpPr>
            <a:cxnSpLocks/>
            <a:endCxn id="6" idx="1"/>
          </p:cNvCxnSpPr>
          <p:nvPr/>
        </p:nvCxnSpPr>
        <p:spPr>
          <a:xfrm flipV="1">
            <a:off x="3263274" y="3417902"/>
            <a:ext cx="1217865" cy="24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268F4CF-0F37-1133-2FCE-7DCD8B9370BA}"/>
              </a:ext>
            </a:extLst>
          </p:cNvPr>
          <p:cNvSpPr txBox="1"/>
          <p:nvPr/>
        </p:nvSpPr>
        <p:spPr>
          <a:xfrm>
            <a:off x="40968" y="2217917"/>
            <a:ext cx="2445583" cy="646331"/>
          </a:xfrm>
          <a:prstGeom prst="rect">
            <a:avLst/>
          </a:prstGeom>
          <a:noFill/>
        </p:spPr>
        <p:txBody>
          <a:bodyPr wrap="square" rtlCol="0">
            <a:spAutoFit/>
          </a:bodyPr>
          <a:lstStyle/>
          <a:p>
            <a:r>
              <a:rPr lang="en-IN" dirty="0"/>
              <a:t>MySQL order details</a:t>
            </a:r>
          </a:p>
          <a:p>
            <a:r>
              <a:rPr lang="en-IN" dirty="0"/>
              <a:t>(Transaction data)</a:t>
            </a:r>
          </a:p>
        </p:txBody>
      </p:sp>
      <p:sp>
        <p:nvSpPr>
          <p:cNvPr id="20" name="TextBox 19">
            <a:extLst>
              <a:ext uri="{FF2B5EF4-FFF2-40B4-BE49-F238E27FC236}">
                <a16:creationId xmlns:a16="http://schemas.microsoft.com/office/drawing/2014/main" id="{C9AD96F9-B93C-31DB-3CCE-30A8A0D308B6}"/>
              </a:ext>
            </a:extLst>
          </p:cNvPr>
          <p:cNvSpPr txBox="1"/>
          <p:nvPr/>
        </p:nvSpPr>
        <p:spPr>
          <a:xfrm>
            <a:off x="2234971" y="2678158"/>
            <a:ext cx="1308721" cy="369332"/>
          </a:xfrm>
          <a:prstGeom prst="rect">
            <a:avLst/>
          </a:prstGeom>
          <a:noFill/>
        </p:spPr>
        <p:txBody>
          <a:bodyPr wrap="square" rtlCol="0">
            <a:spAutoFit/>
          </a:bodyPr>
          <a:lstStyle/>
          <a:p>
            <a:r>
              <a:rPr lang="en-IN" dirty="0"/>
              <a:t>AWS DMS</a:t>
            </a:r>
          </a:p>
        </p:txBody>
      </p:sp>
      <p:sp>
        <p:nvSpPr>
          <p:cNvPr id="21" name="TextBox 20">
            <a:extLst>
              <a:ext uri="{FF2B5EF4-FFF2-40B4-BE49-F238E27FC236}">
                <a16:creationId xmlns:a16="http://schemas.microsoft.com/office/drawing/2014/main" id="{627E93AC-6F80-9A1D-DF3D-B7FB98B26CE2}"/>
              </a:ext>
            </a:extLst>
          </p:cNvPr>
          <p:cNvSpPr txBox="1"/>
          <p:nvPr/>
        </p:nvSpPr>
        <p:spPr>
          <a:xfrm>
            <a:off x="4085368" y="2669674"/>
            <a:ext cx="2004710" cy="369332"/>
          </a:xfrm>
          <a:prstGeom prst="rect">
            <a:avLst/>
          </a:prstGeom>
          <a:noFill/>
        </p:spPr>
        <p:txBody>
          <a:bodyPr wrap="square" rtlCol="0">
            <a:spAutoFit/>
          </a:bodyPr>
          <a:lstStyle/>
          <a:p>
            <a:r>
              <a:rPr lang="en-IN" dirty="0"/>
              <a:t>S3 (Landing area)</a:t>
            </a:r>
          </a:p>
        </p:txBody>
      </p:sp>
      <p:sp>
        <p:nvSpPr>
          <p:cNvPr id="23" name="TextBox 22">
            <a:extLst>
              <a:ext uri="{FF2B5EF4-FFF2-40B4-BE49-F238E27FC236}">
                <a16:creationId xmlns:a16="http://schemas.microsoft.com/office/drawing/2014/main" id="{EEC2351C-CE70-35C5-4371-F6F60DB5AC84}"/>
              </a:ext>
            </a:extLst>
          </p:cNvPr>
          <p:cNvSpPr txBox="1"/>
          <p:nvPr/>
        </p:nvSpPr>
        <p:spPr>
          <a:xfrm>
            <a:off x="628837" y="5535214"/>
            <a:ext cx="904041" cy="379005"/>
          </a:xfrm>
          <a:prstGeom prst="rect">
            <a:avLst/>
          </a:prstGeom>
          <a:noFill/>
        </p:spPr>
        <p:txBody>
          <a:bodyPr wrap="square" rtlCol="0">
            <a:spAutoFit/>
          </a:bodyPr>
          <a:lstStyle/>
          <a:p>
            <a:r>
              <a:rPr lang="en-IN" dirty="0"/>
              <a:t>Athena</a:t>
            </a:r>
          </a:p>
        </p:txBody>
      </p:sp>
      <p:pic>
        <p:nvPicPr>
          <p:cNvPr id="13" name="Graphic 18">
            <a:extLst>
              <a:ext uri="{FF2B5EF4-FFF2-40B4-BE49-F238E27FC236}">
                <a16:creationId xmlns:a16="http://schemas.microsoft.com/office/drawing/2014/main" id="{2316EECD-EF56-9C4D-931C-5FCB904B49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6552" y="300857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Graphic 17">
            <a:extLst>
              <a:ext uri="{FF2B5EF4-FFF2-40B4-BE49-F238E27FC236}">
                <a16:creationId xmlns:a16="http://schemas.microsoft.com/office/drawing/2014/main" id="{0653FD24-2B86-D54E-B72A-EDBDEF2955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49114" y="5991471"/>
            <a:ext cx="85904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Graphic 26">
            <a:extLst>
              <a:ext uri="{FF2B5EF4-FFF2-40B4-BE49-F238E27FC236}">
                <a16:creationId xmlns:a16="http://schemas.microsoft.com/office/drawing/2014/main" id="{187B6328-29CD-514D-8F9D-42D25257012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1744" y="4437731"/>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84B3EB09-6178-A6B2-3849-DBC7E6408CB2}"/>
              </a:ext>
            </a:extLst>
          </p:cNvPr>
          <p:cNvSpPr txBox="1"/>
          <p:nvPr/>
        </p:nvSpPr>
        <p:spPr>
          <a:xfrm>
            <a:off x="3881101" y="4063941"/>
            <a:ext cx="2746176" cy="369332"/>
          </a:xfrm>
          <a:prstGeom prst="rect">
            <a:avLst/>
          </a:prstGeom>
          <a:noFill/>
        </p:spPr>
        <p:txBody>
          <a:bodyPr wrap="square" rtlCol="0">
            <a:spAutoFit/>
          </a:bodyPr>
          <a:lstStyle/>
          <a:p>
            <a:r>
              <a:rPr lang="en-IN" dirty="0"/>
              <a:t>orders-landing-area-queue</a:t>
            </a:r>
          </a:p>
        </p:txBody>
      </p:sp>
      <p:pic>
        <p:nvPicPr>
          <p:cNvPr id="14" name="Graphic 22">
            <a:extLst>
              <a:ext uri="{FF2B5EF4-FFF2-40B4-BE49-F238E27FC236}">
                <a16:creationId xmlns:a16="http://schemas.microsoft.com/office/drawing/2014/main" id="{9BC4B55D-67DD-5448-AE7E-59C7506A031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08157" y="5991471"/>
            <a:ext cx="85904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Graphic 10">
            <a:extLst>
              <a:ext uri="{FF2B5EF4-FFF2-40B4-BE49-F238E27FC236}">
                <a16:creationId xmlns:a16="http://schemas.microsoft.com/office/drawing/2014/main" id="{7249C1EC-5A69-3C4D-9DDF-0DB93BB70BC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61924" y="6042472"/>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Graphic 7">
            <a:extLst>
              <a:ext uri="{FF2B5EF4-FFF2-40B4-BE49-F238E27FC236}">
                <a16:creationId xmlns:a16="http://schemas.microsoft.com/office/drawing/2014/main" id="{85FFB855-0F6F-42F7-742F-193A45C0EBA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3291" y="620375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4" name="Straight Arrow Connector 23">
            <a:extLst>
              <a:ext uri="{FF2B5EF4-FFF2-40B4-BE49-F238E27FC236}">
                <a16:creationId xmlns:a16="http://schemas.microsoft.com/office/drawing/2014/main" id="{058185F7-DBCE-6319-6E9A-9C24A2A7B679}"/>
              </a:ext>
            </a:extLst>
          </p:cNvPr>
          <p:cNvCxnSpPr>
            <a:cxnSpLocks/>
            <a:endCxn id="4" idx="0"/>
          </p:cNvCxnSpPr>
          <p:nvPr/>
        </p:nvCxnSpPr>
        <p:spPr>
          <a:xfrm>
            <a:off x="4862003" y="3847732"/>
            <a:ext cx="40741" cy="589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225A20-6978-4F74-9DB5-C84F7EB33728}"/>
              </a:ext>
            </a:extLst>
          </p:cNvPr>
          <p:cNvCxnSpPr>
            <a:cxnSpLocks/>
            <a:endCxn id="15" idx="0"/>
          </p:cNvCxnSpPr>
          <p:nvPr/>
        </p:nvCxnSpPr>
        <p:spPr>
          <a:xfrm>
            <a:off x="4916746" y="5243004"/>
            <a:ext cx="26178" cy="799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FF753FF-1675-0EBA-FB38-EE193E5B113D}"/>
              </a:ext>
            </a:extLst>
          </p:cNvPr>
          <p:cNvCxnSpPr>
            <a:cxnSpLocks/>
          </p:cNvCxnSpPr>
          <p:nvPr/>
        </p:nvCxnSpPr>
        <p:spPr>
          <a:xfrm flipH="1">
            <a:off x="3305582" y="6385135"/>
            <a:ext cx="1248797" cy="18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99E3733-58AA-1988-961D-708E46C2574A}"/>
              </a:ext>
            </a:extLst>
          </p:cNvPr>
          <p:cNvCxnSpPr>
            <a:cxnSpLocks/>
            <a:stCxn id="18" idx="1"/>
            <a:endCxn id="8" idx="3"/>
          </p:cNvCxnSpPr>
          <p:nvPr/>
        </p:nvCxnSpPr>
        <p:spPr>
          <a:xfrm flipH="1" flipV="1">
            <a:off x="1461858" y="6324340"/>
            <a:ext cx="1321433" cy="108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9606FC9-7DF1-45E7-873A-19B27161DB5D}"/>
              </a:ext>
            </a:extLst>
          </p:cNvPr>
          <p:cNvSpPr txBox="1"/>
          <p:nvPr/>
        </p:nvSpPr>
        <p:spPr>
          <a:xfrm>
            <a:off x="2216176" y="5561638"/>
            <a:ext cx="1583748" cy="646331"/>
          </a:xfrm>
          <a:prstGeom prst="rect">
            <a:avLst/>
          </a:prstGeom>
          <a:noFill/>
        </p:spPr>
        <p:txBody>
          <a:bodyPr wrap="square" rtlCol="0">
            <a:spAutoFit/>
          </a:bodyPr>
          <a:lstStyle/>
          <a:p>
            <a:r>
              <a:rPr lang="en-IN" dirty="0"/>
              <a:t>Glue Crawler (Landing area)</a:t>
            </a:r>
          </a:p>
        </p:txBody>
      </p:sp>
      <p:cxnSp>
        <p:nvCxnSpPr>
          <p:cNvPr id="36" name="Straight Arrow Connector 35">
            <a:extLst>
              <a:ext uri="{FF2B5EF4-FFF2-40B4-BE49-F238E27FC236}">
                <a16:creationId xmlns:a16="http://schemas.microsoft.com/office/drawing/2014/main" id="{7447F3C3-D003-EE57-11A1-B5ECC36A64D4}"/>
              </a:ext>
            </a:extLst>
          </p:cNvPr>
          <p:cNvCxnSpPr>
            <a:cxnSpLocks/>
            <a:stCxn id="15" idx="3"/>
          </p:cNvCxnSpPr>
          <p:nvPr/>
        </p:nvCxnSpPr>
        <p:spPr>
          <a:xfrm flipV="1">
            <a:off x="5323924" y="6375651"/>
            <a:ext cx="1360361" cy="47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9987C4E-46EB-356A-091F-E6C48C30B88B}"/>
              </a:ext>
            </a:extLst>
          </p:cNvPr>
          <p:cNvSpPr txBox="1"/>
          <p:nvPr/>
        </p:nvSpPr>
        <p:spPr>
          <a:xfrm>
            <a:off x="3784316" y="5661472"/>
            <a:ext cx="2566287" cy="369332"/>
          </a:xfrm>
          <a:prstGeom prst="rect">
            <a:avLst/>
          </a:prstGeom>
          <a:noFill/>
        </p:spPr>
        <p:txBody>
          <a:bodyPr wrap="square" rtlCol="0">
            <a:spAutoFit/>
          </a:bodyPr>
          <a:lstStyle/>
          <a:p>
            <a:r>
              <a:rPr lang="en-IN" dirty="0"/>
              <a:t>orders-landing-area-</a:t>
            </a:r>
            <a:r>
              <a:rPr lang="en-IN" dirty="0" err="1"/>
              <a:t>fn</a:t>
            </a:r>
            <a:endParaRPr lang="en-IN" dirty="0"/>
          </a:p>
        </p:txBody>
      </p:sp>
      <p:sp>
        <p:nvSpPr>
          <p:cNvPr id="39" name="TextBox 38">
            <a:extLst>
              <a:ext uri="{FF2B5EF4-FFF2-40B4-BE49-F238E27FC236}">
                <a16:creationId xmlns:a16="http://schemas.microsoft.com/office/drawing/2014/main" id="{68839B00-3E2D-52CA-CBD5-37E470167376}"/>
              </a:ext>
            </a:extLst>
          </p:cNvPr>
          <p:cNvSpPr txBox="1"/>
          <p:nvPr/>
        </p:nvSpPr>
        <p:spPr>
          <a:xfrm>
            <a:off x="6227175" y="4510327"/>
            <a:ext cx="3181534" cy="1477328"/>
          </a:xfrm>
          <a:prstGeom prst="rect">
            <a:avLst/>
          </a:prstGeom>
          <a:noFill/>
        </p:spPr>
        <p:txBody>
          <a:bodyPr wrap="square" rtlCol="0">
            <a:spAutoFit/>
          </a:bodyPr>
          <a:lstStyle/>
          <a:p>
            <a:r>
              <a:rPr lang="en-IN" dirty="0"/>
              <a:t>Step Functions</a:t>
            </a:r>
          </a:p>
          <a:p>
            <a:pPr marL="285750" indent="-285750">
              <a:buFont typeface="Arial" panose="020B0604020202020204" pitchFamily="34" charset="0"/>
              <a:buChar char="•"/>
            </a:pPr>
            <a:r>
              <a:rPr lang="en-IN" dirty="0"/>
              <a:t>Create EMR Cluster</a:t>
            </a:r>
          </a:p>
          <a:p>
            <a:pPr marL="285750" indent="-285750">
              <a:buFont typeface="Arial" panose="020B0604020202020204" pitchFamily="34" charset="0"/>
              <a:buChar char="•"/>
            </a:pPr>
            <a:r>
              <a:rPr lang="en-IN" dirty="0"/>
              <a:t>Execute Spark job</a:t>
            </a:r>
          </a:p>
          <a:p>
            <a:pPr marL="285750" indent="-285750">
              <a:buFont typeface="Arial" panose="020B0604020202020204" pitchFamily="34" charset="0"/>
              <a:buChar char="•"/>
            </a:pPr>
            <a:r>
              <a:rPr lang="en-IN" dirty="0"/>
              <a:t>Terminate EMR Cluster</a:t>
            </a:r>
          </a:p>
          <a:p>
            <a:pPr marL="285750" indent="-285750">
              <a:buFont typeface="Arial" panose="020B0604020202020204" pitchFamily="34" charset="0"/>
              <a:buChar char="•"/>
            </a:pPr>
            <a:r>
              <a:rPr lang="en-IN" dirty="0"/>
              <a:t>Invoke orders-</a:t>
            </a:r>
            <a:r>
              <a:rPr lang="en-IN" dirty="0" err="1"/>
              <a:t>trnsfm</a:t>
            </a:r>
            <a:r>
              <a:rPr lang="en-IN" dirty="0"/>
              <a:t>-data-</a:t>
            </a:r>
            <a:r>
              <a:rPr lang="en-IN" dirty="0" err="1"/>
              <a:t>fn</a:t>
            </a:r>
            <a:endParaRPr lang="en-IN" dirty="0"/>
          </a:p>
        </p:txBody>
      </p:sp>
      <p:pic>
        <p:nvPicPr>
          <p:cNvPr id="40" name="Graphic 8">
            <a:extLst>
              <a:ext uri="{FF2B5EF4-FFF2-40B4-BE49-F238E27FC236}">
                <a16:creationId xmlns:a16="http://schemas.microsoft.com/office/drawing/2014/main" id="{A0E87A9D-88EF-7CB1-A916-0ED1D605C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9106" y="6004135"/>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Box 40">
            <a:extLst>
              <a:ext uri="{FF2B5EF4-FFF2-40B4-BE49-F238E27FC236}">
                <a16:creationId xmlns:a16="http://schemas.microsoft.com/office/drawing/2014/main" id="{43D22AE1-64AF-AB9A-59F0-B88F5754C67D}"/>
              </a:ext>
            </a:extLst>
          </p:cNvPr>
          <p:cNvSpPr txBox="1"/>
          <p:nvPr/>
        </p:nvSpPr>
        <p:spPr>
          <a:xfrm>
            <a:off x="9386828" y="5627423"/>
            <a:ext cx="2296186" cy="369332"/>
          </a:xfrm>
          <a:prstGeom prst="rect">
            <a:avLst/>
          </a:prstGeom>
          <a:noFill/>
        </p:spPr>
        <p:txBody>
          <a:bodyPr wrap="square" rtlCol="0">
            <a:spAutoFit/>
          </a:bodyPr>
          <a:lstStyle/>
          <a:p>
            <a:r>
              <a:rPr lang="en-IN" dirty="0"/>
              <a:t>S3 (Transformed area)</a:t>
            </a:r>
          </a:p>
        </p:txBody>
      </p:sp>
      <p:cxnSp>
        <p:nvCxnSpPr>
          <p:cNvPr id="42" name="Straight Arrow Connector 41">
            <a:extLst>
              <a:ext uri="{FF2B5EF4-FFF2-40B4-BE49-F238E27FC236}">
                <a16:creationId xmlns:a16="http://schemas.microsoft.com/office/drawing/2014/main" id="{B13DF217-6C6B-D11C-CDD2-3CE5B90937B9}"/>
              </a:ext>
            </a:extLst>
          </p:cNvPr>
          <p:cNvCxnSpPr>
            <a:cxnSpLocks/>
            <a:stCxn id="14" idx="3"/>
            <a:endCxn id="40" idx="1"/>
          </p:cNvCxnSpPr>
          <p:nvPr/>
        </p:nvCxnSpPr>
        <p:spPr>
          <a:xfrm>
            <a:off x="8467199" y="6372471"/>
            <a:ext cx="1381907" cy="12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Graphic 23">
            <a:extLst>
              <a:ext uri="{FF2B5EF4-FFF2-40B4-BE49-F238E27FC236}">
                <a16:creationId xmlns:a16="http://schemas.microsoft.com/office/drawing/2014/main" id="{780C44B0-24CB-0E46-8E63-78BE71121DD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8632" y="442418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Arrow Connector 6">
            <a:extLst>
              <a:ext uri="{FF2B5EF4-FFF2-40B4-BE49-F238E27FC236}">
                <a16:creationId xmlns:a16="http://schemas.microsoft.com/office/drawing/2014/main" id="{C182A45C-7D50-1554-EA6A-64B8BF19A746}"/>
              </a:ext>
            </a:extLst>
          </p:cNvPr>
          <p:cNvCxnSpPr>
            <a:cxnSpLocks/>
            <a:stCxn id="15" idx="1"/>
            <a:endCxn id="3" idx="3"/>
          </p:cNvCxnSpPr>
          <p:nvPr/>
        </p:nvCxnSpPr>
        <p:spPr>
          <a:xfrm flipH="1" flipV="1">
            <a:off x="3030632" y="4805183"/>
            <a:ext cx="1531292" cy="1618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097920A-94D3-6583-7A93-F721EB1F6B22}"/>
              </a:ext>
            </a:extLst>
          </p:cNvPr>
          <p:cNvSpPr txBox="1"/>
          <p:nvPr/>
        </p:nvSpPr>
        <p:spPr>
          <a:xfrm>
            <a:off x="1369449" y="4035985"/>
            <a:ext cx="2493710" cy="369332"/>
          </a:xfrm>
          <a:prstGeom prst="rect">
            <a:avLst/>
          </a:prstGeom>
          <a:noFill/>
        </p:spPr>
        <p:txBody>
          <a:bodyPr wrap="square" rtlCol="0">
            <a:spAutoFit/>
          </a:bodyPr>
          <a:lstStyle/>
          <a:p>
            <a:r>
              <a:rPr lang="en-IN" dirty="0"/>
              <a:t>Audit table (DynamoDB)</a:t>
            </a:r>
          </a:p>
        </p:txBody>
      </p:sp>
      <p:pic>
        <p:nvPicPr>
          <p:cNvPr id="9" name="Graphic 10">
            <a:extLst>
              <a:ext uri="{FF2B5EF4-FFF2-40B4-BE49-F238E27FC236}">
                <a16:creationId xmlns:a16="http://schemas.microsoft.com/office/drawing/2014/main" id="{8718F9FC-CB89-30B2-16C4-1A2E5AD7246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36979" y="3445422"/>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26">
            <a:extLst>
              <a:ext uri="{FF2B5EF4-FFF2-40B4-BE49-F238E27FC236}">
                <a16:creationId xmlns:a16="http://schemas.microsoft.com/office/drawing/2014/main" id="{78F6713B-7932-DA66-0DDF-25A2197E4E84}"/>
              </a:ext>
            </a:extLst>
          </p:cNvPr>
          <p:cNvSpPr txBox="1"/>
          <p:nvPr/>
        </p:nvSpPr>
        <p:spPr>
          <a:xfrm>
            <a:off x="9148924" y="4222906"/>
            <a:ext cx="2247040" cy="369332"/>
          </a:xfrm>
          <a:prstGeom prst="rect">
            <a:avLst/>
          </a:prstGeom>
          <a:noFill/>
        </p:spPr>
        <p:txBody>
          <a:bodyPr wrap="square" rtlCol="0">
            <a:spAutoFit/>
          </a:bodyPr>
          <a:lstStyle/>
          <a:p>
            <a:r>
              <a:rPr lang="en-IN" dirty="0"/>
              <a:t>orders-</a:t>
            </a:r>
            <a:r>
              <a:rPr lang="en-IN" dirty="0" err="1"/>
              <a:t>trnsfm</a:t>
            </a:r>
            <a:r>
              <a:rPr lang="en-IN" dirty="0"/>
              <a:t>-data-</a:t>
            </a:r>
            <a:r>
              <a:rPr lang="en-IN" dirty="0" err="1"/>
              <a:t>fn</a:t>
            </a:r>
            <a:endParaRPr lang="en-IN" dirty="0"/>
          </a:p>
        </p:txBody>
      </p:sp>
      <p:pic>
        <p:nvPicPr>
          <p:cNvPr id="28" name="Graphic 7">
            <a:extLst>
              <a:ext uri="{FF2B5EF4-FFF2-40B4-BE49-F238E27FC236}">
                <a16:creationId xmlns:a16="http://schemas.microsoft.com/office/drawing/2014/main" id="{CAA0DE29-2723-6E44-A1EC-0D729C5F9F8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71581" y="1612811"/>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29">
            <a:extLst>
              <a:ext uri="{FF2B5EF4-FFF2-40B4-BE49-F238E27FC236}">
                <a16:creationId xmlns:a16="http://schemas.microsoft.com/office/drawing/2014/main" id="{0910C206-4590-5CC1-B8BF-A9E34AB15873}"/>
              </a:ext>
            </a:extLst>
          </p:cNvPr>
          <p:cNvSpPr txBox="1"/>
          <p:nvPr/>
        </p:nvSpPr>
        <p:spPr>
          <a:xfrm>
            <a:off x="11034555" y="3714190"/>
            <a:ext cx="1242180" cy="369332"/>
          </a:xfrm>
          <a:prstGeom prst="rect">
            <a:avLst/>
          </a:prstGeom>
          <a:noFill/>
        </p:spPr>
        <p:txBody>
          <a:bodyPr wrap="square" rtlCol="0">
            <a:spAutoFit/>
          </a:bodyPr>
          <a:lstStyle/>
          <a:p>
            <a:r>
              <a:rPr lang="en-IN" dirty="0"/>
              <a:t>Audit table</a:t>
            </a:r>
          </a:p>
        </p:txBody>
      </p:sp>
      <p:pic>
        <p:nvPicPr>
          <p:cNvPr id="33" name="Graphic 23">
            <a:extLst>
              <a:ext uri="{FF2B5EF4-FFF2-40B4-BE49-F238E27FC236}">
                <a16:creationId xmlns:a16="http://schemas.microsoft.com/office/drawing/2014/main" id="{E3EC7B0F-4A28-944F-B521-066DC438B2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430000" y="292100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8" name="Straight Arrow Connector 47">
            <a:extLst>
              <a:ext uri="{FF2B5EF4-FFF2-40B4-BE49-F238E27FC236}">
                <a16:creationId xmlns:a16="http://schemas.microsoft.com/office/drawing/2014/main" id="{E5FC9E1F-8FF5-6A4C-FC92-D4B395A5A6CA}"/>
              </a:ext>
            </a:extLst>
          </p:cNvPr>
          <p:cNvCxnSpPr>
            <a:cxnSpLocks/>
            <a:stCxn id="40" idx="0"/>
            <a:endCxn id="9" idx="2"/>
          </p:cNvCxnSpPr>
          <p:nvPr/>
        </p:nvCxnSpPr>
        <p:spPr>
          <a:xfrm flipH="1" flipV="1">
            <a:off x="10217979" y="4207422"/>
            <a:ext cx="12127" cy="179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4" name="Graphic 14">
            <a:extLst>
              <a:ext uri="{FF2B5EF4-FFF2-40B4-BE49-F238E27FC236}">
                <a16:creationId xmlns:a16="http://schemas.microsoft.com/office/drawing/2014/main" id="{211034FB-02BC-7423-A7EE-ED7309E109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1581" y="2928892"/>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Graphic 7">
            <a:extLst>
              <a:ext uri="{FF2B5EF4-FFF2-40B4-BE49-F238E27FC236}">
                <a16:creationId xmlns:a16="http://schemas.microsoft.com/office/drawing/2014/main" id="{64D16E0F-3D52-2511-A6F0-B9F06D7A219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37362" y="311892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4" name="Straight Arrow Connector 43">
            <a:extLst>
              <a:ext uri="{FF2B5EF4-FFF2-40B4-BE49-F238E27FC236}">
                <a16:creationId xmlns:a16="http://schemas.microsoft.com/office/drawing/2014/main" id="{19ECAAA6-3845-907B-FD34-D8A9F0865939}"/>
              </a:ext>
            </a:extLst>
          </p:cNvPr>
          <p:cNvCxnSpPr>
            <a:cxnSpLocks/>
            <a:stCxn id="37" idx="1"/>
            <a:endCxn id="34" idx="3"/>
          </p:cNvCxnSpPr>
          <p:nvPr/>
        </p:nvCxnSpPr>
        <p:spPr>
          <a:xfrm flipH="1" flipV="1">
            <a:off x="7333581" y="3309892"/>
            <a:ext cx="1003781" cy="37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D4F5312-21C3-2721-F6DB-E39CBE875779}"/>
              </a:ext>
            </a:extLst>
          </p:cNvPr>
          <p:cNvCxnSpPr>
            <a:cxnSpLocks/>
            <a:stCxn id="9" idx="1"/>
            <a:endCxn id="37" idx="2"/>
          </p:cNvCxnSpPr>
          <p:nvPr/>
        </p:nvCxnSpPr>
        <p:spPr>
          <a:xfrm flipH="1" flipV="1">
            <a:off x="8565962" y="3576125"/>
            <a:ext cx="1271017" cy="250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9EAE41FD-D724-ADCA-DA1E-94F49B7B1A5E}"/>
              </a:ext>
            </a:extLst>
          </p:cNvPr>
          <p:cNvSpPr txBox="1"/>
          <p:nvPr/>
        </p:nvSpPr>
        <p:spPr>
          <a:xfrm>
            <a:off x="7815084" y="3538492"/>
            <a:ext cx="1583748" cy="646331"/>
          </a:xfrm>
          <a:prstGeom prst="rect">
            <a:avLst/>
          </a:prstGeom>
          <a:noFill/>
        </p:spPr>
        <p:txBody>
          <a:bodyPr wrap="square" rtlCol="0">
            <a:spAutoFit/>
          </a:bodyPr>
          <a:lstStyle/>
          <a:p>
            <a:r>
              <a:rPr lang="en-IN" dirty="0"/>
              <a:t>Glue Crawler (</a:t>
            </a:r>
            <a:r>
              <a:rPr lang="en-IN" dirty="0" err="1"/>
              <a:t>Trnsfm</a:t>
            </a:r>
            <a:r>
              <a:rPr lang="en-IN" dirty="0"/>
              <a:t> area)</a:t>
            </a:r>
          </a:p>
        </p:txBody>
      </p:sp>
      <p:sp>
        <p:nvSpPr>
          <p:cNvPr id="51" name="TextBox 50">
            <a:extLst>
              <a:ext uri="{FF2B5EF4-FFF2-40B4-BE49-F238E27FC236}">
                <a16:creationId xmlns:a16="http://schemas.microsoft.com/office/drawing/2014/main" id="{A518594E-D158-5044-B316-C566A262B0C9}"/>
              </a:ext>
            </a:extLst>
          </p:cNvPr>
          <p:cNvSpPr txBox="1"/>
          <p:nvPr/>
        </p:nvSpPr>
        <p:spPr>
          <a:xfrm>
            <a:off x="6472896" y="3707424"/>
            <a:ext cx="904041" cy="379005"/>
          </a:xfrm>
          <a:prstGeom prst="rect">
            <a:avLst/>
          </a:prstGeom>
          <a:noFill/>
        </p:spPr>
        <p:txBody>
          <a:bodyPr wrap="square" rtlCol="0">
            <a:spAutoFit/>
          </a:bodyPr>
          <a:lstStyle/>
          <a:p>
            <a:r>
              <a:rPr lang="en-IN" dirty="0"/>
              <a:t>Athena</a:t>
            </a:r>
          </a:p>
        </p:txBody>
      </p:sp>
      <p:cxnSp>
        <p:nvCxnSpPr>
          <p:cNvPr id="54" name="Straight Arrow Connector 53">
            <a:extLst>
              <a:ext uri="{FF2B5EF4-FFF2-40B4-BE49-F238E27FC236}">
                <a16:creationId xmlns:a16="http://schemas.microsoft.com/office/drawing/2014/main" id="{6DD1CB14-3B63-D22B-CF55-A17E43D1DB89}"/>
              </a:ext>
            </a:extLst>
          </p:cNvPr>
          <p:cNvCxnSpPr>
            <a:cxnSpLocks/>
            <a:stCxn id="9" idx="3"/>
            <a:endCxn id="33" idx="1"/>
          </p:cNvCxnSpPr>
          <p:nvPr/>
        </p:nvCxnSpPr>
        <p:spPr>
          <a:xfrm flipV="1">
            <a:off x="10598979" y="3302004"/>
            <a:ext cx="831021" cy="524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9B63255-FCC2-2408-717A-5AF5072A2083}"/>
              </a:ext>
            </a:extLst>
          </p:cNvPr>
          <p:cNvCxnSpPr>
            <a:cxnSpLocks/>
            <a:stCxn id="39" idx="2"/>
            <a:endCxn id="9" idx="2"/>
          </p:cNvCxnSpPr>
          <p:nvPr/>
        </p:nvCxnSpPr>
        <p:spPr>
          <a:xfrm flipV="1">
            <a:off x="7817942" y="4207422"/>
            <a:ext cx="2400037" cy="1780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8" name="Graphic 6">
            <a:extLst>
              <a:ext uri="{FF2B5EF4-FFF2-40B4-BE49-F238E27FC236}">
                <a16:creationId xmlns:a16="http://schemas.microsoft.com/office/drawing/2014/main" id="{1AC5EB71-E4C7-BC46-9983-2A7C0F00E97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743170" y="2084611"/>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0" name="Straight Arrow Connector 59">
            <a:extLst>
              <a:ext uri="{FF2B5EF4-FFF2-40B4-BE49-F238E27FC236}">
                <a16:creationId xmlns:a16="http://schemas.microsoft.com/office/drawing/2014/main" id="{09B1FE8E-84D0-8BB8-37DA-E1ADA3DF35B1}"/>
              </a:ext>
            </a:extLst>
          </p:cNvPr>
          <p:cNvCxnSpPr>
            <a:cxnSpLocks/>
            <a:endCxn id="58" idx="2"/>
          </p:cNvCxnSpPr>
          <p:nvPr/>
        </p:nvCxnSpPr>
        <p:spPr>
          <a:xfrm flipH="1" flipV="1">
            <a:off x="10124170" y="2846611"/>
            <a:ext cx="79863" cy="12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886A7A62-4349-12EA-0CB1-24171BE7315A}"/>
              </a:ext>
            </a:extLst>
          </p:cNvPr>
          <p:cNvSpPr txBox="1"/>
          <p:nvPr/>
        </p:nvSpPr>
        <p:spPr>
          <a:xfrm>
            <a:off x="9559271" y="2831452"/>
            <a:ext cx="1198694" cy="369332"/>
          </a:xfrm>
          <a:prstGeom prst="rect">
            <a:avLst/>
          </a:prstGeom>
          <a:noFill/>
        </p:spPr>
        <p:txBody>
          <a:bodyPr wrap="square" rtlCol="0">
            <a:spAutoFit/>
          </a:bodyPr>
          <a:lstStyle/>
          <a:p>
            <a:r>
              <a:rPr lang="en-IN" dirty="0"/>
              <a:t>Glue Job</a:t>
            </a:r>
          </a:p>
        </p:txBody>
      </p:sp>
      <p:sp>
        <p:nvSpPr>
          <p:cNvPr id="64" name="TextBox 63">
            <a:extLst>
              <a:ext uri="{FF2B5EF4-FFF2-40B4-BE49-F238E27FC236}">
                <a16:creationId xmlns:a16="http://schemas.microsoft.com/office/drawing/2014/main" id="{DC8F8712-FA7A-1E4A-6248-6A6A88327150}"/>
              </a:ext>
            </a:extLst>
          </p:cNvPr>
          <p:cNvSpPr txBox="1"/>
          <p:nvPr/>
        </p:nvSpPr>
        <p:spPr>
          <a:xfrm>
            <a:off x="6072317" y="2333280"/>
            <a:ext cx="2610538" cy="369332"/>
          </a:xfrm>
          <a:prstGeom prst="rect">
            <a:avLst/>
          </a:prstGeom>
          <a:noFill/>
        </p:spPr>
        <p:txBody>
          <a:bodyPr wrap="square" rtlCol="0">
            <a:spAutoFit/>
          </a:bodyPr>
          <a:lstStyle/>
          <a:p>
            <a:r>
              <a:rPr lang="en-IN" dirty="0"/>
              <a:t>Redshift staging schema</a:t>
            </a:r>
          </a:p>
        </p:txBody>
      </p:sp>
      <p:pic>
        <p:nvPicPr>
          <p:cNvPr id="16" name="Graphic 6">
            <a:extLst>
              <a:ext uri="{FF2B5EF4-FFF2-40B4-BE49-F238E27FC236}">
                <a16:creationId xmlns:a16="http://schemas.microsoft.com/office/drawing/2014/main" id="{AF6834EB-A546-A933-362E-619D69445C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354" y="41843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Graphic 18">
            <a:extLst>
              <a:ext uri="{FF2B5EF4-FFF2-40B4-BE49-F238E27FC236}">
                <a16:creationId xmlns:a16="http://schemas.microsoft.com/office/drawing/2014/main" id="{6BF8B6B9-E843-EBB7-261B-38CEB5A606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5264" y="41843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Graphic 7">
            <a:extLst>
              <a:ext uri="{FF2B5EF4-FFF2-40B4-BE49-F238E27FC236}">
                <a16:creationId xmlns:a16="http://schemas.microsoft.com/office/drawing/2014/main" id="{26AE6926-C4A9-477C-0376-10C8492D300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01373" y="39013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25">
            <a:extLst>
              <a:ext uri="{FF2B5EF4-FFF2-40B4-BE49-F238E27FC236}">
                <a16:creationId xmlns:a16="http://schemas.microsoft.com/office/drawing/2014/main" id="{E3E77314-A04B-24F1-4B9A-ACFA57BD83F6}"/>
              </a:ext>
            </a:extLst>
          </p:cNvPr>
          <p:cNvSpPr txBox="1"/>
          <p:nvPr/>
        </p:nvSpPr>
        <p:spPr>
          <a:xfrm>
            <a:off x="1172" y="1190240"/>
            <a:ext cx="2949556" cy="646331"/>
          </a:xfrm>
          <a:prstGeom prst="rect">
            <a:avLst/>
          </a:prstGeom>
          <a:noFill/>
        </p:spPr>
        <p:txBody>
          <a:bodyPr wrap="square" rtlCol="0">
            <a:spAutoFit/>
          </a:bodyPr>
          <a:lstStyle/>
          <a:p>
            <a:r>
              <a:rPr lang="en-IN" dirty="0"/>
              <a:t>MySQL customer details</a:t>
            </a:r>
          </a:p>
          <a:p>
            <a:r>
              <a:rPr lang="en-IN" dirty="0"/>
              <a:t>(Reference data)</a:t>
            </a:r>
          </a:p>
        </p:txBody>
      </p:sp>
      <p:cxnSp>
        <p:nvCxnSpPr>
          <p:cNvPr id="43" name="Straight Arrow Connector 42">
            <a:extLst>
              <a:ext uri="{FF2B5EF4-FFF2-40B4-BE49-F238E27FC236}">
                <a16:creationId xmlns:a16="http://schemas.microsoft.com/office/drawing/2014/main" id="{28BC8586-162D-6017-6921-23595265FF2F}"/>
              </a:ext>
            </a:extLst>
          </p:cNvPr>
          <p:cNvCxnSpPr>
            <a:cxnSpLocks/>
          </p:cNvCxnSpPr>
          <p:nvPr/>
        </p:nvCxnSpPr>
        <p:spPr>
          <a:xfrm>
            <a:off x="1287711" y="805839"/>
            <a:ext cx="1188197" cy="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5D245CD7-4D22-9490-EA6D-13BBD5EB2C3A}"/>
              </a:ext>
            </a:extLst>
          </p:cNvPr>
          <p:cNvSpPr txBox="1"/>
          <p:nvPr/>
        </p:nvSpPr>
        <p:spPr>
          <a:xfrm>
            <a:off x="2200939" y="51841"/>
            <a:ext cx="1308721" cy="369332"/>
          </a:xfrm>
          <a:prstGeom prst="rect">
            <a:avLst/>
          </a:prstGeom>
          <a:noFill/>
        </p:spPr>
        <p:txBody>
          <a:bodyPr wrap="square" rtlCol="0">
            <a:spAutoFit/>
          </a:bodyPr>
          <a:lstStyle/>
          <a:p>
            <a:r>
              <a:rPr lang="en-IN" dirty="0"/>
              <a:t>AWS DMS</a:t>
            </a:r>
          </a:p>
        </p:txBody>
      </p:sp>
      <p:cxnSp>
        <p:nvCxnSpPr>
          <p:cNvPr id="46" name="Straight Arrow Connector 45">
            <a:extLst>
              <a:ext uri="{FF2B5EF4-FFF2-40B4-BE49-F238E27FC236}">
                <a16:creationId xmlns:a16="http://schemas.microsoft.com/office/drawing/2014/main" id="{72B91B99-D6AD-77D7-C79D-D54E6354B519}"/>
              </a:ext>
            </a:extLst>
          </p:cNvPr>
          <p:cNvCxnSpPr>
            <a:cxnSpLocks/>
          </p:cNvCxnSpPr>
          <p:nvPr/>
        </p:nvCxnSpPr>
        <p:spPr>
          <a:xfrm>
            <a:off x="3240491" y="745357"/>
            <a:ext cx="1188197" cy="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A3B33E9B-91DE-C286-9A81-52BD9E26B4F4}"/>
              </a:ext>
            </a:extLst>
          </p:cNvPr>
          <p:cNvSpPr txBox="1"/>
          <p:nvPr/>
        </p:nvSpPr>
        <p:spPr>
          <a:xfrm>
            <a:off x="3782645" y="1163030"/>
            <a:ext cx="2183143" cy="369332"/>
          </a:xfrm>
          <a:prstGeom prst="rect">
            <a:avLst/>
          </a:prstGeom>
          <a:noFill/>
        </p:spPr>
        <p:txBody>
          <a:bodyPr wrap="square" rtlCol="0">
            <a:spAutoFit/>
          </a:bodyPr>
          <a:lstStyle/>
          <a:p>
            <a:r>
              <a:rPr lang="en-IN" dirty="0"/>
              <a:t>Redshift final schema</a:t>
            </a:r>
          </a:p>
        </p:txBody>
      </p:sp>
      <p:pic>
        <p:nvPicPr>
          <p:cNvPr id="55" name="Graphic 7">
            <a:extLst>
              <a:ext uri="{FF2B5EF4-FFF2-40B4-BE49-F238E27FC236}">
                <a16:creationId xmlns:a16="http://schemas.microsoft.com/office/drawing/2014/main" id="{1470B9BE-8A51-6C83-3A2F-63853F23E13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439470" y="39461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TextBox 56">
            <a:extLst>
              <a:ext uri="{FF2B5EF4-FFF2-40B4-BE49-F238E27FC236}">
                <a16:creationId xmlns:a16="http://schemas.microsoft.com/office/drawing/2014/main" id="{B7EBBA74-2809-C2CC-EC18-2C751CB1C0E7}"/>
              </a:ext>
            </a:extLst>
          </p:cNvPr>
          <p:cNvSpPr txBox="1"/>
          <p:nvPr/>
        </p:nvSpPr>
        <p:spPr>
          <a:xfrm>
            <a:off x="7132632" y="66816"/>
            <a:ext cx="2610538" cy="369332"/>
          </a:xfrm>
          <a:prstGeom prst="rect">
            <a:avLst/>
          </a:prstGeom>
          <a:noFill/>
        </p:spPr>
        <p:txBody>
          <a:bodyPr wrap="square" rtlCol="0">
            <a:spAutoFit/>
          </a:bodyPr>
          <a:lstStyle/>
          <a:p>
            <a:r>
              <a:rPr lang="en-IN" dirty="0"/>
              <a:t>Redshift final schema</a:t>
            </a:r>
          </a:p>
        </p:txBody>
      </p:sp>
      <p:cxnSp>
        <p:nvCxnSpPr>
          <p:cNvPr id="68" name="Straight Arrow Connector 67">
            <a:extLst>
              <a:ext uri="{FF2B5EF4-FFF2-40B4-BE49-F238E27FC236}">
                <a16:creationId xmlns:a16="http://schemas.microsoft.com/office/drawing/2014/main" id="{E4E2FD23-1A30-5519-EFA6-3102D4B17AB1}"/>
              </a:ext>
            </a:extLst>
          </p:cNvPr>
          <p:cNvCxnSpPr>
            <a:cxnSpLocks/>
            <a:stCxn id="58" idx="0"/>
            <a:endCxn id="55" idx="2"/>
          </p:cNvCxnSpPr>
          <p:nvPr/>
        </p:nvCxnSpPr>
        <p:spPr>
          <a:xfrm flipH="1" flipV="1">
            <a:off x="8820470" y="1156617"/>
            <a:ext cx="1303700" cy="927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B52079E4-DED4-7371-F0D4-5188FB57AEDE}"/>
              </a:ext>
            </a:extLst>
          </p:cNvPr>
          <p:cNvSpPr txBox="1"/>
          <p:nvPr/>
        </p:nvSpPr>
        <p:spPr>
          <a:xfrm>
            <a:off x="7387159" y="1242097"/>
            <a:ext cx="4923894" cy="646331"/>
          </a:xfrm>
          <a:prstGeom prst="rect">
            <a:avLst/>
          </a:prstGeom>
          <a:noFill/>
        </p:spPr>
        <p:txBody>
          <a:bodyPr wrap="square" rtlCol="0">
            <a:spAutoFit/>
          </a:bodyPr>
          <a:lstStyle/>
          <a:p>
            <a:r>
              <a:rPr lang="en-IN" dirty="0">
                <a:highlight>
                  <a:srgbClr val="FFFF00"/>
                </a:highlight>
              </a:rPr>
              <a:t>Glue job loads staging table as well as the final table for the orders data. Refer #2 in the next slide</a:t>
            </a:r>
          </a:p>
        </p:txBody>
      </p:sp>
      <p:cxnSp>
        <p:nvCxnSpPr>
          <p:cNvPr id="82" name="Straight Arrow Connector 81">
            <a:extLst>
              <a:ext uri="{FF2B5EF4-FFF2-40B4-BE49-F238E27FC236}">
                <a16:creationId xmlns:a16="http://schemas.microsoft.com/office/drawing/2014/main" id="{1661633B-C7D7-2916-AAA6-DC7BFABA8DC1}"/>
              </a:ext>
            </a:extLst>
          </p:cNvPr>
          <p:cNvCxnSpPr>
            <a:cxnSpLocks/>
            <a:endCxn id="28" idx="3"/>
          </p:cNvCxnSpPr>
          <p:nvPr/>
        </p:nvCxnSpPr>
        <p:spPr>
          <a:xfrm flipH="1" flipV="1">
            <a:off x="7333581" y="1993811"/>
            <a:ext cx="2441610" cy="554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7C48F36-8A48-9843-8728-B61302FF35F5}"/>
              </a:ext>
            </a:extLst>
          </p:cNvPr>
          <p:cNvCxnSpPr>
            <a:stCxn id="28" idx="0"/>
          </p:cNvCxnSpPr>
          <p:nvPr/>
        </p:nvCxnSpPr>
        <p:spPr>
          <a:xfrm flipH="1" flipV="1">
            <a:off x="6924916" y="698454"/>
            <a:ext cx="27665" cy="914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3A00201-79CB-ACAC-B166-9D47791764AA}"/>
              </a:ext>
            </a:extLst>
          </p:cNvPr>
          <p:cNvCxnSpPr>
            <a:stCxn id="25" idx="3"/>
          </p:cNvCxnSpPr>
          <p:nvPr/>
        </p:nvCxnSpPr>
        <p:spPr>
          <a:xfrm flipV="1">
            <a:off x="5263373" y="745357"/>
            <a:ext cx="1661543" cy="25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926AF49F-4EED-D2D0-8EFA-BE905A490C02}"/>
              </a:ext>
            </a:extLst>
          </p:cNvPr>
          <p:cNvCxnSpPr>
            <a:cxnSpLocks/>
            <a:endCxn id="55" idx="1"/>
          </p:cNvCxnSpPr>
          <p:nvPr/>
        </p:nvCxnSpPr>
        <p:spPr>
          <a:xfrm>
            <a:off x="6924916" y="745357"/>
            <a:ext cx="1514554" cy="30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15A38B41-E73D-A077-AFAA-10A868AF838D}"/>
              </a:ext>
            </a:extLst>
          </p:cNvPr>
          <p:cNvSpPr txBox="1"/>
          <p:nvPr/>
        </p:nvSpPr>
        <p:spPr>
          <a:xfrm>
            <a:off x="8821346" y="4634915"/>
            <a:ext cx="3370654" cy="923330"/>
          </a:xfrm>
          <a:prstGeom prst="rect">
            <a:avLst/>
          </a:prstGeom>
          <a:noFill/>
        </p:spPr>
        <p:txBody>
          <a:bodyPr wrap="square" rtlCol="0">
            <a:spAutoFit/>
          </a:bodyPr>
          <a:lstStyle/>
          <a:p>
            <a:r>
              <a:rPr lang="en-IN" dirty="0">
                <a:highlight>
                  <a:srgbClr val="FFFF00"/>
                </a:highlight>
              </a:rPr>
              <a:t>The lambda is invoked by State </a:t>
            </a:r>
          </a:p>
          <a:p>
            <a:r>
              <a:rPr lang="en-IN" dirty="0">
                <a:highlight>
                  <a:srgbClr val="FFFF00"/>
                </a:highlight>
              </a:rPr>
              <a:t>Machine but the data is taken </a:t>
            </a:r>
          </a:p>
          <a:p>
            <a:r>
              <a:rPr lang="en-IN" dirty="0">
                <a:highlight>
                  <a:srgbClr val="FFFF00"/>
                </a:highlight>
              </a:rPr>
              <a:t>from S3. Refer #1 in the next slide</a:t>
            </a:r>
          </a:p>
        </p:txBody>
      </p:sp>
    </p:spTree>
    <p:extLst>
      <p:ext uri="{BB962C8B-B14F-4D97-AF65-F5344CB8AC3E}">
        <p14:creationId xmlns:p14="http://schemas.microsoft.com/office/powerpoint/2010/main" val="413761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682A-0490-D535-6DBC-59E3FCC0E96D}"/>
              </a:ext>
            </a:extLst>
          </p:cNvPr>
          <p:cNvSpPr>
            <a:spLocks noGrp="1"/>
          </p:cNvSpPr>
          <p:nvPr>
            <p:ph type="title"/>
          </p:nvPr>
        </p:nvSpPr>
        <p:spPr/>
        <p:txBody>
          <a:bodyPr/>
          <a:lstStyle/>
          <a:p>
            <a:r>
              <a:rPr lang="en-IN" dirty="0"/>
              <a:t>Additional details for the steps where the flow might not be clear.</a:t>
            </a:r>
          </a:p>
        </p:txBody>
      </p:sp>
      <p:sp>
        <p:nvSpPr>
          <p:cNvPr id="4" name="Content Placeholder 3">
            <a:extLst>
              <a:ext uri="{FF2B5EF4-FFF2-40B4-BE49-F238E27FC236}">
                <a16:creationId xmlns:a16="http://schemas.microsoft.com/office/drawing/2014/main" id="{AB607A3D-9B9E-98DD-39D8-6A5333784ED5}"/>
              </a:ext>
            </a:extLst>
          </p:cNvPr>
          <p:cNvSpPr txBox="1">
            <a:spLocks noGrp="1"/>
          </p:cNvSpPr>
          <p:nvPr>
            <p:ph idx="1"/>
          </p:nvPr>
        </p:nvSpPr>
        <p:spPr>
          <a:xfrm>
            <a:off x="838200" y="1825625"/>
            <a:ext cx="10515600" cy="5387116"/>
          </a:xfrm>
          <a:prstGeom prst="rect">
            <a:avLst/>
          </a:prstGeom>
          <a:noFill/>
        </p:spPr>
        <p:txBody>
          <a:bodyPr wrap="square" rtlCol="0">
            <a:spAutoFit/>
          </a:bodyPr>
          <a:lstStyle/>
          <a:p>
            <a:pPr marL="0" indent="0">
              <a:buNone/>
            </a:pPr>
            <a:endParaRPr lang="en-IN" dirty="0"/>
          </a:p>
          <a:p>
            <a:pPr marL="0" indent="0">
              <a:buNone/>
            </a:pPr>
            <a:r>
              <a:rPr lang="en-IN" dirty="0"/>
              <a:t>#1.</a:t>
            </a:r>
          </a:p>
          <a:p>
            <a:pPr marL="0" indent="0">
              <a:buNone/>
            </a:pPr>
            <a:r>
              <a:rPr lang="en-IN" dirty="0"/>
              <a:t>The State Machine will invoke the lambda function as the last step. The lambda function starts the Glue crawler on the transformed data, writes into DynamoDB audit table and also starts the Glue job that will process the transformed data from S3 into Redshift.</a:t>
            </a:r>
          </a:p>
          <a:p>
            <a:pPr marL="0" indent="0">
              <a:buNone/>
            </a:pPr>
            <a:r>
              <a:rPr lang="en-IN" dirty="0"/>
              <a:t>#2. </a:t>
            </a:r>
          </a:p>
          <a:p>
            <a:pPr marL="0" indent="0">
              <a:buNone/>
            </a:pPr>
            <a:r>
              <a:rPr lang="en-IN" dirty="0"/>
              <a:t>Glue job will execute the copy command in redshift to copy transformed data from S3 into Redshift Staging layer. The same Glue job will then invoke a Redshift stored procedure to join the orders staging data with the customers reference data and load the enriched orders data</a:t>
            </a:r>
          </a:p>
        </p:txBody>
      </p:sp>
    </p:spTree>
    <p:extLst>
      <p:ext uri="{BB962C8B-B14F-4D97-AF65-F5344CB8AC3E}">
        <p14:creationId xmlns:p14="http://schemas.microsoft.com/office/powerpoint/2010/main" val="255942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1050</TotalTime>
  <Words>242</Words>
  <Application>Microsoft Office PowerPoint</Application>
  <PresentationFormat>Widescreen</PresentationFormat>
  <Paragraphs>37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AWS Database Migration &amp;Data Engineering</vt:lpstr>
      <vt:lpstr>PowerPoint Presentation</vt:lpstr>
      <vt:lpstr>Additional details for the steps where the flow might not be clear.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Engineering AWS + Snowflake</dc:title>
  <dc:creator>Vinod</dc:creator>
  <cp:lastModifiedBy>Vinod</cp:lastModifiedBy>
  <cp:revision>20</cp:revision>
  <dcterms:created xsi:type="dcterms:W3CDTF">2022-12-21T13:35:56Z</dcterms:created>
  <dcterms:modified xsi:type="dcterms:W3CDTF">2023-01-15T10:27:37Z</dcterms:modified>
</cp:coreProperties>
</file>