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od" initials="V" lastIdx="1" clrIdx="0">
    <p:extLst>
      <p:ext uri="{19B8F6BF-5375-455C-9EA6-DF929625EA0E}">
        <p15:presenceInfo xmlns:p15="http://schemas.microsoft.com/office/powerpoint/2012/main" userId="747e77d1285eff9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48857-751D-4020-BDD4-DA04E3BA6E62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F480C-452A-4E71-9100-D55331B01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126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3E69-873E-E332-8664-502381292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F93EB-7EBA-5088-83E3-4D6FEAE6B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5315F-AF07-9155-C97D-738C2C361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E0FFF-EAAB-1B0F-5CF8-9CEE9C3A6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B7495-BC30-85BA-A6F7-804F6F90B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970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1F75-8911-49A2-ABDE-F65D41FEE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3E753F-02DB-7894-954D-6A8BC13B1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ECA0F-110C-5A40-143D-CBAC0B2AE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03D72-2369-D903-2A21-6E9C330CA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6C36B-EBD5-CAE9-0C2E-1102B1E5F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861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1D8218-25A4-3875-BC70-1B281C71F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F9720E-5563-A515-5669-B8043F0FF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CDEA6-9170-DD21-4B1E-24602C350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59CB4-69C2-62AA-BE6A-96060DBFB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6983A-A128-1DB5-E27E-35C9CCD15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96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5DF58-70A0-C3DF-7FB0-ACDF67D14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DF6D3-DD71-08F8-890C-9F5FFF83F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623E9-17EB-DAD6-9714-093DB80C7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F5B52-E243-02A3-CCF5-11F17B9FD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BD671-3911-EC49-8671-F003A6426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964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57741-207F-397C-0615-CD1BA949E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AAE60-12B2-5F2C-363A-FF4E0EC98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720E9-F5A7-42A0-DA15-9C772ADCF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FFC2A-7243-3BD2-2DCF-0E1AA267B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E6694-3C59-7B2E-995F-EDF9924AE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477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37B78-FD92-2954-AB0E-BCB1C63E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194C0-F4F6-5A05-6E4E-E0663331D0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251AC-CF0E-E549-BD28-99482A500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7A7B9-A3D1-A5F4-7CAA-F39CC4217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2861E-9C56-268F-A94A-45238F007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B1A51-06BD-3676-3D22-EDF92A743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92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0B3D1-4F22-6DC6-2382-0EFA9E07C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3D7BD-60F9-D27C-B60E-80A2B9E28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46CFC-F46C-C732-385F-CC3427966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F9201-132A-A631-C345-7B0E1F9BB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914B81-B771-ED28-52A1-9FFA6DFD20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61C761-DCD3-552A-AAF6-F3E50057E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8C1486-0E90-C9B6-DD63-10CDD7181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851FE6-F8B4-7F3B-6E1B-1AE18F86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25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AFFDF-DC8B-0BDE-7E53-523A7C060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08A302-F144-02DD-3615-23D045397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5061C4-B861-4B9E-F4CD-95AA74E84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97EF88-9E7B-A5F0-79C5-C22D8971E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9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72BA5B-30D7-A176-8A97-FD61F5B46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F9B35C-CD34-76A2-A873-AD3AF28B0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2CFBC-D38C-A756-DACE-C391B048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563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133AD-0298-63E2-0D23-7FA62A5A5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23742-E949-2982-2238-80E306645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9DE35-9A18-2C6E-BF95-EF84C7E9C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D3CAD-1CA6-FD83-2853-F5B58FCFC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FD3F1-F219-11A1-4EE4-7E3A5021D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1936F-9976-6C81-5FB5-17967A4C1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974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A0727-9661-AB93-5228-422D0B294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CF5941-560B-60D7-D5F3-1ECCDB2B3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8D0C43-F544-9D04-97C0-3D49700FF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AEAEC-6444-ABAB-066D-10F9FF577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C0260-FA05-D17C-BCBE-CD8C888EF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FC769-446F-E3F1-7CCE-F5DBAEE20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61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C384BA-B341-CA3B-0257-31D454E47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99F38-8F21-1636-28FF-AD012B3AF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66DDA-C890-30C1-3C45-9E4BE84EF9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B1710-A272-4F17-89D0-19DDB6C2C4C7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23912-8BFD-BCC1-23AD-DCE1DBF31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68821-F5E6-F900-A050-9D94CDC26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50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F6E6-E31D-62E3-BDE2-AB6E4571C4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Data pipeline from Front Office to Data Lake</a:t>
            </a:r>
          </a:p>
        </p:txBody>
      </p:sp>
    </p:spTree>
    <p:extLst>
      <p:ext uri="{BB962C8B-B14F-4D97-AF65-F5344CB8AC3E}">
        <p14:creationId xmlns:p14="http://schemas.microsoft.com/office/powerpoint/2010/main" val="1713097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raphic 9">
            <a:extLst>
              <a:ext uri="{FF2B5EF4-FFF2-40B4-BE49-F238E27FC236}">
                <a16:creationId xmlns:a16="http://schemas.microsoft.com/office/drawing/2014/main" id="{F2488BA9-20FC-F042-91E7-ACB347569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37" y="233852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Graphic 12">
            <a:extLst>
              <a:ext uri="{FF2B5EF4-FFF2-40B4-BE49-F238E27FC236}">
                <a16:creationId xmlns:a16="http://schemas.microsoft.com/office/drawing/2014/main" id="{5EA8505D-C1F4-EE4E-833B-CB64A1B34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565" y="235019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Graphic 10">
            <a:extLst>
              <a:ext uri="{FF2B5EF4-FFF2-40B4-BE49-F238E27FC236}">
                <a16:creationId xmlns:a16="http://schemas.microsoft.com/office/drawing/2014/main" id="{7249C1EC-5A69-3C4D-9DDF-0DB93BB70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608" y="43033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Graphic 10">
            <a:extLst>
              <a:ext uri="{FF2B5EF4-FFF2-40B4-BE49-F238E27FC236}">
                <a16:creationId xmlns:a16="http://schemas.microsoft.com/office/drawing/2014/main" id="{29345409-DB64-C802-B6EB-366F62BD8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561" y="378171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9D4C604-A311-02D8-FCCA-3D5AA019E3AA}"/>
              </a:ext>
            </a:extLst>
          </p:cNvPr>
          <p:cNvCxnSpPr>
            <a:stCxn id="53" idx="3"/>
            <a:endCxn id="56" idx="1"/>
          </p:cNvCxnSpPr>
          <p:nvPr/>
        </p:nvCxnSpPr>
        <p:spPr>
          <a:xfrm>
            <a:off x="1292437" y="2719526"/>
            <a:ext cx="1043128" cy="11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F179586-D061-0DB1-090C-61FAAA97AC0E}"/>
              </a:ext>
            </a:extLst>
          </p:cNvPr>
          <p:cNvCxnSpPr>
            <a:cxnSpLocks/>
            <a:stCxn id="59" idx="2"/>
            <a:endCxn id="56" idx="0"/>
          </p:cNvCxnSpPr>
          <p:nvPr/>
        </p:nvCxnSpPr>
        <p:spPr>
          <a:xfrm>
            <a:off x="2713608" y="1192337"/>
            <a:ext cx="2957" cy="1157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183F758-3305-57E4-8F7D-8EB9CEEE06C0}"/>
              </a:ext>
            </a:extLst>
          </p:cNvPr>
          <p:cNvCxnSpPr>
            <a:stCxn id="53" idx="3"/>
            <a:endCxn id="62" idx="1"/>
          </p:cNvCxnSpPr>
          <p:nvPr/>
        </p:nvCxnSpPr>
        <p:spPr>
          <a:xfrm>
            <a:off x="1292437" y="2719526"/>
            <a:ext cx="1136124" cy="1443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Graphic 23">
            <a:extLst>
              <a:ext uri="{FF2B5EF4-FFF2-40B4-BE49-F238E27FC236}">
                <a16:creationId xmlns:a16="http://schemas.microsoft.com/office/drawing/2014/main" id="{780C44B0-24CB-0E46-8E63-78BE71121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918" y="551174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3CFC345-274E-BF2F-ED0E-F8FCA70C40B5}"/>
              </a:ext>
            </a:extLst>
          </p:cNvPr>
          <p:cNvCxnSpPr>
            <a:cxnSpLocks/>
            <a:stCxn id="62" idx="2"/>
            <a:endCxn id="73" idx="0"/>
          </p:cNvCxnSpPr>
          <p:nvPr/>
        </p:nvCxnSpPr>
        <p:spPr>
          <a:xfrm>
            <a:off x="2809561" y="4543711"/>
            <a:ext cx="57357" cy="968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139" y="235907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C37780B-F3BE-6843-746B-5AFC146B1CFA}"/>
              </a:ext>
            </a:extLst>
          </p:cNvPr>
          <p:cNvCxnSpPr>
            <a:stCxn id="56" idx="3"/>
            <a:endCxn id="79" idx="1"/>
          </p:cNvCxnSpPr>
          <p:nvPr/>
        </p:nvCxnSpPr>
        <p:spPr>
          <a:xfrm>
            <a:off x="3097565" y="2731195"/>
            <a:ext cx="1064574" cy="8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phic 26">
            <a:extLst>
              <a:ext uri="{FF2B5EF4-FFF2-40B4-BE49-F238E27FC236}">
                <a16:creationId xmlns:a16="http://schemas.microsoft.com/office/drawing/2014/main" id="{187B6328-29CD-514D-8F9D-42D252570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975" y="238987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Graphic 10">
            <a:extLst>
              <a:ext uri="{FF2B5EF4-FFF2-40B4-BE49-F238E27FC236}">
                <a16:creationId xmlns:a16="http://schemas.microsoft.com/office/drawing/2014/main" id="{C05A97E0-D402-48A3-6698-F1164A392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137" y="240346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1D48ADD-0DC3-A29A-820D-A5F58747AF4E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4879749" y="2748951"/>
            <a:ext cx="1081226" cy="21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E435C53-A8C0-81CE-DEE0-05C19B89B151}"/>
              </a:ext>
            </a:extLst>
          </p:cNvPr>
          <p:cNvCxnSpPr>
            <a:cxnSpLocks/>
            <a:stCxn id="83" idx="3"/>
            <a:endCxn id="84" idx="1"/>
          </p:cNvCxnSpPr>
          <p:nvPr/>
        </p:nvCxnSpPr>
        <p:spPr>
          <a:xfrm>
            <a:off x="6722975" y="2770877"/>
            <a:ext cx="1234162" cy="1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4063055D-C323-362E-B6EB-C6855C2DF89E}"/>
              </a:ext>
            </a:extLst>
          </p:cNvPr>
          <p:cNvSpPr txBox="1"/>
          <p:nvPr/>
        </p:nvSpPr>
        <p:spPr>
          <a:xfrm>
            <a:off x="274124" y="1949427"/>
            <a:ext cx="1515249" cy="378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 data stream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C7ED319-A101-857C-F2F0-B7FC3DFE958B}"/>
              </a:ext>
            </a:extLst>
          </p:cNvPr>
          <p:cNvSpPr txBox="1"/>
          <p:nvPr/>
        </p:nvSpPr>
        <p:spPr>
          <a:xfrm>
            <a:off x="2034540" y="1958418"/>
            <a:ext cx="186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 delivery stream 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CC6D5C7-E6CA-6A95-F946-A117946E2012}"/>
              </a:ext>
            </a:extLst>
          </p:cNvPr>
          <p:cNvSpPr txBox="1"/>
          <p:nvPr/>
        </p:nvSpPr>
        <p:spPr>
          <a:xfrm>
            <a:off x="1916837" y="75672"/>
            <a:ext cx="148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 Transformer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C1EBCA1-FFEB-E193-DEAD-E44381BB25DA}"/>
              </a:ext>
            </a:extLst>
          </p:cNvPr>
          <p:cNvSpPr txBox="1"/>
          <p:nvPr/>
        </p:nvSpPr>
        <p:spPr>
          <a:xfrm>
            <a:off x="2033974" y="4523458"/>
            <a:ext cx="1898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 Data Consumer</a:t>
            </a:r>
          </a:p>
          <a:p>
            <a:endParaRPr lang="en-IN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AF22D07-3C91-6143-5B2E-6F1899A429F8}"/>
              </a:ext>
            </a:extLst>
          </p:cNvPr>
          <p:cNvSpPr txBox="1"/>
          <p:nvPr/>
        </p:nvSpPr>
        <p:spPr>
          <a:xfrm>
            <a:off x="2285478" y="6242954"/>
            <a:ext cx="1440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DynamoDB Data Table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8AC7E9D-218F-86DA-AB25-7014DD1A7B6B}"/>
              </a:ext>
            </a:extLst>
          </p:cNvPr>
          <p:cNvSpPr txBox="1"/>
          <p:nvPr/>
        </p:nvSpPr>
        <p:spPr>
          <a:xfrm>
            <a:off x="3932303" y="3097654"/>
            <a:ext cx="1534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S3 bucket </a:t>
            </a:r>
          </a:p>
          <a:p>
            <a:r>
              <a:rPr lang="en-IN" dirty="0"/>
              <a:t>(landing area)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02CE5C6-A73E-78CB-D32E-8469A4E0DEC1}"/>
              </a:ext>
            </a:extLst>
          </p:cNvPr>
          <p:cNvSpPr txBox="1"/>
          <p:nvPr/>
        </p:nvSpPr>
        <p:spPr>
          <a:xfrm>
            <a:off x="5702348" y="2032691"/>
            <a:ext cx="1232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SQS Lnd Q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DFC96E4-2D10-EE72-300D-5E0452D92FC4}"/>
              </a:ext>
            </a:extLst>
          </p:cNvPr>
          <p:cNvSpPr txBox="1"/>
          <p:nvPr/>
        </p:nvSpPr>
        <p:spPr>
          <a:xfrm>
            <a:off x="7043341" y="2048027"/>
            <a:ext cx="2332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 G ETL + Audit entries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20F2F0-0321-C84B-B39F-CE77CC71337B}"/>
              </a:ext>
            </a:extLst>
          </p:cNvPr>
          <p:cNvSpPr/>
          <p:nvPr/>
        </p:nvSpPr>
        <p:spPr>
          <a:xfrm>
            <a:off x="6857" y="6415293"/>
            <a:ext cx="2079393" cy="367035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Capture Order Details (UI)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409AB-A0D3-039E-7ED9-91EBD5521A99}"/>
              </a:ext>
            </a:extLst>
          </p:cNvPr>
          <p:cNvSpPr txBox="1"/>
          <p:nvPr/>
        </p:nvSpPr>
        <p:spPr>
          <a:xfrm>
            <a:off x="6904975" y="2758465"/>
            <a:ext cx="966999" cy="367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 min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A7F321-1893-263F-7102-26D6DE132F9E}"/>
              </a:ext>
            </a:extLst>
          </p:cNvPr>
          <p:cNvSpPr txBox="1"/>
          <p:nvPr/>
        </p:nvSpPr>
        <p:spPr>
          <a:xfrm>
            <a:off x="1856920" y="3269481"/>
            <a:ext cx="1182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 min</a:t>
            </a:r>
          </a:p>
        </p:txBody>
      </p:sp>
      <p:pic>
        <p:nvPicPr>
          <p:cNvPr id="5" name="Graphic 6">
            <a:extLst>
              <a:ext uri="{FF2B5EF4-FFF2-40B4-BE49-F238E27FC236}">
                <a16:creationId xmlns:a16="http://schemas.microsoft.com/office/drawing/2014/main" id="{8A95272D-DDD0-A4DF-2315-BDD3ADBD4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9223" y="241849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Graphic 8">
            <a:extLst>
              <a:ext uri="{FF2B5EF4-FFF2-40B4-BE49-F238E27FC236}">
                <a16:creationId xmlns:a16="http://schemas.microsoft.com/office/drawing/2014/main" id="{53693B71-1871-4286-0AD3-642489286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050" y="240202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A049D64-4759-60AE-D23F-4848CF368FC6}"/>
              </a:ext>
            </a:extLst>
          </p:cNvPr>
          <p:cNvSpPr txBox="1"/>
          <p:nvPr/>
        </p:nvSpPr>
        <p:spPr>
          <a:xfrm>
            <a:off x="9325919" y="2059522"/>
            <a:ext cx="1570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 Spark ETL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E4C210-18A8-371D-9A59-CA3783C7531F}"/>
              </a:ext>
            </a:extLst>
          </p:cNvPr>
          <p:cNvSpPr txBox="1"/>
          <p:nvPr/>
        </p:nvSpPr>
        <p:spPr>
          <a:xfrm>
            <a:off x="10659194" y="1777388"/>
            <a:ext cx="1484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S3 bucket </a:t>
            </a:r>
          </a:p>
          <a:p>
            <a:r>
              <a:rPr lang="en-IN" dirty="0"/>
              <a:t>(staging area)</a:t>
            </a:r>
          </a:p>
        </p:txBody>
      </p:sp>
      <p:pic>
        <p:nvPicPr>
          <p:cNvPr id="19" name="Graphic 6">
            <a:extLst>
              <a:ext uri="{FF2B5EF4-FFF2-40B4-BE49-F238E27FC236}">
                <a16:creationId xmlns:a16="http://schemas.microsoft.com/office/drawing/2014/main" id="{5F4995D1-16AA-EFA2-109A-8A014BDBB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995" y="5263517"/>
            <a:ext cx="692727" cy="69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7767181-77A1-1E3F-1CB2-CEA28B3F817F}"/>
              </a:ext>
            </a:extLst>
          </p:cNvPr>
          <p:cNvSpPr txBox="1"/>
          <p:nvPr/>
        </p:nvSpPr>
        <p:spPr>
          <a:xfrm>
            <a:off x="7284638" y="5926356"/>
            <a:ext cx="167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 Python Shell</a:t>
            </a:r>
          </a:p>
        </p:txBody>
      </p:sp>
      <p:pic>
        <p:nvPicPr>
          <p:cNvPr id="24" name="Graphic 7">
            <a:extLst>
              <a:ext uri="{FF2B5EF4-FFF2-40B4-BE49-F238E27FC236}">
                <a16:creationId xmlns:a16="http://schemas.microsoft.com/office/drawing/2014/main" id="{109D3ED0-9A2F-3C86-F3C9-37D547E0F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991" y="5537683"/>
            <a:ext cx="692727" cy="69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BCFAA28-F432-9282-4B7D-D32FD135C540}"/>
              </a:ext>
            </a:extLst>
          </p:cNvPr>
          <p:cNvSpPr txBox="1"/>
          <p:nvPr/>
        </p:nvSpPr>
        <p:spPr>
          <a:xfrm>
            <a:off x="5859825" y="6364035"/>
            <a:ext cx="979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Redshift</a:t>
            </a:r>
          </a:p>
        </p:txBody>
      </p:sp>
      <p:pic>
        <p:nvPicPr>
          <p:cNvPr id="28" name="Graphic 7">
            <a:extLst>
              <a:ext uri="{FF2B5EF4-FFF2-40B4-BE49-F238E27FC236}">
                <a16:creationId xmlns:a16="http://schemas.microsoft.com/office/drawing/2014/main" id="{74114319-97C1-5660-E1AB-393B5BDDA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4119" y="541743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DBBDE58B-AF25-47CC-E321-6EBBAF5C3CA8}"/>
              </a:ext>
            </a:extLst>
          </p:cNvPr>
          <p:cNvSpPr txBox="1"/>
          <p:nvPr/>
        </p:nvSpPr>
        <p:spPr>
          <a:xfrm>
            <a:off x="11022862" y="5777386"/>
            <a:ext cx="113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 Stg Crw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ED46E-C80A-EE2B-3E51-77F3114827B7}"/>
              </a:ext>
            </a:extLst>
          </p:cNvPr>
          <p:cNvSpPr txBox="1"/>
          <p:nvPr/>
        </p:nvSpPr>
        <p:spPr>
          <a:xfrm>
            <a:off x="3165100" y="2365836"/>
            <a:ext cx="815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 min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93EE9CC-713D-C268-F6E9-08B916CD4723}"/>
              </a:ext>
            </a:extLst>
          </p:cNvPr>
          <p:cNvCxnSpPr>
            <a:cxnSpLocks/>
            <a:stCxn id="84" idx="3"/>
            <a:endCxn id="5" idx="1"/>
          </p:cNvCxnSpPr>
          <p:nvPr/>
        </p:nvCxnSpPr>
        <p:spPr>
          <a:xfrm>
            <a:off x="8719137" y="2784463"/>
            <a:ext cx="960086" cy="15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00673C1-8930-C99C-294E-16774F7EC63E}"/>
              </a:ext>
            </a:extLst>
          </p:cNvPr>
          <p:cNvSpPr txBox="1"/>
          <p:nvPr/>
        </p:nvSpPr>
        <p:spPr>
          <a:xfrm>
            <a:off x="3775219" y="3814892"/>
            <a:ext cx="21420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FFFF00"/>
                </a:highlight>
              </a:rPr>
              <a:t>L -&gt; Lambda</a:t>
            </a:r>
          </a:p>
          <a:p>
            <a:r>
              <a:rPr lang="en-IN" dirty="0">
                <a:highlight>
                  <a:srgbClr val="FFFF00"/>
                </a:highlight>
              </a:rPr>
              <a:t>K -&gt; Kinesis</a:t>
            </a:r>
          </a:p>
          <a:p>
            <a:r>
              <a:rPr lang="en-IN" dirty="0">
                <a:highlight>
                  <a:srgbClr val="FFFF00"/>
                </a:highlight>
              </a:rPr>
              <a:t>Lnd -&gt; Landing Area</a:t>
            </a:r>
          </a:p>
          <a:p>
            <a:r>
              <a:rPr lang="en-IN" dirty="0">
                <a:highlight>
                  <a:srgbClr val="FFFF00"/>
                </a:highlight>
              </a:rPr>
              <a:t>Stg -&gt; Staging Area</a:t>
            </a:r>
          </a:p>
          <a:p>
            <a:r>
              <a:rPr lang="en-IN" dirty="0">
                <a:highlight>
                  <a:srgbClr val="FFFF00"/>
                </a:highlight>
              </a:rPr>
              <a:t>Crw -&gt; Crawler</a:t>
            </a:r>
          </a:p>
          <a:p>
            <a:r>
              <a:rPr lang="en-IN" dirty="0">
                <a:highlight>
                  <a:srgbClr val="FFFF00"/>
                </a:highlight>
              </a:rPr>
              <a:t>Trg -&gt; Trigger</a:t>
            </a:r>
          </a:p>
          <a:p>
            <a:r>
              <a:rPr lang="en-IN" dirty="0">
                <a:highlight>
                  <a:srgbClr val="FFFF00"/>
                </a:highlight>
              </a:rPr>
              <a:t>G -&gt; Glue</a:t>
            </a:r>
          </a:p>
          <a:p>
            <a:r>
              <a:rPr lang="en-IN" dirty="0">
                <a:highlight>
                  <a:srgbClr val="FFFF00"/>
                </a:highlight>
              </a:rPr>
              <a:t>EB -&gt; EventBridge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DA8C2D-0B56-ECB2-1FC8-8178F43AEDA9}"/>
              </a:ext>
            </a:extLst>
          </p:cNvPr>
          <p:cNvSpPr txBox="1"/>
          <p:nvPr/>
        </p:nvSpPr>
        <p:spPr>
          <a:xfrm>
            <a:off x="2722692" y="1515053"/>
            <a:ext cx="815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 min</a:t>
            </a:r>
          </a:p>
        </p:txBody>
      </p:sp>
      <p:pic>
        <p:nvPicPr>
          <p:cNvPr id="11" name="Graphic 23">
            <a:extLst>
              <a:ext uri="{FF2B5EF4-FFF2-40B4-BE49-F238E27FC236}">
                <a16:creationId xmlns:a16="http://schemas.microsoft.com/office/drawing/2014/main" id="{CE6BAB94-AB81-EB23-674B-1CE33D8F9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204" y="20804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2DD9FEF-B22E-7B3E-2E14-EFFB999F0E80}"/>
              </a:ext>
            </a:extLst>
          </p:cNvPr>
          <p:cNvSpPr txBox="1"/>
          <p:nvPr/>
        </p:nvSpPr>
        <p:spPr>
          <a:xfrm>
            <a:off x="7610764" y="939255"/>
            <a:ext cx="1440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DynamoDB Audit Table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5A901D9-AB30-5F99-F706-90A3345A5CF2}"/>
              </a:ext>
            </a:extLst>
          </p:cNvPr>
          <p:cNvCxnSpPr>
            <a:stCxn id="112" idx="2"/>
          </p:cNvCxnSpPr>
          <p:nvPr/>
        </p:nvCxnSpPr>
        <p:spPr>
          <a:xfrm flipH="1" flipV="1">
            <a:off x="8202967" y="939255"/>
            <a:ext cx="6620" cy="1478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7">
            <a:extLst>
              <a:ext uri="{FF2B5EF4-FFF2-40B4-BE49-F238E27FC236}">
                <a16:creationId xmlns:a16="http://schemas.microsoft.com/office/drawing/2014/main" id="{ECBCA1C7-4793-05E0-ACD3-587F59205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79" y="50076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A903566-DE33-2D04-121F-DE1655FFF3CB}"/>
              </a:ext>
            </a:extLst>
          </p:cNvPr>
          <p:cNvSpPr txBox="1"/>
          <p:nvPr/>
        </p:nvSpPr>
        <p:spPr>
          <a:xfrm>
            <a:off x="207069" y="5761185"/>
            <a:ext cx="1515249" cy="378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API Gateway</a:t>
            </a:r>
          </a:p>
        </p:txBody>
      </p:sp>
      <p:pic>
        <p:nvPicPr>
          <p:cNvPr id="32" name="Graphic 10">
            <a:extLst>
              <a:ext uri="{FF2B5EF4-FFF2-40B4-BE49-F238E27FC236}">
                <a16:creationId xmlns:a16="http://schemas.microsoft.com/office/drawing/2014/main" id="{8C4058C3-71D1-71B4-75A1-F9F0DF379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50" y="369441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2CA0825-33DF-AD6E-4E10-093EA84005AE}"/>
              </a:ext>
            </a:extLst>
          </p:cNvPr>
          <p:cNvCxnSpPr>
            <a:cxnSpLocks/>
            <a:stCxn id="2" idx="0"/>
            <a:endCxn id="25" idx="0"/>
          </p:cNvCxnSpPr>
          <p:nvPr/>
        </p:nvCxnSpPr>
        <p:spPr>
          <a:xfrm flipH="1" flipV="1">
            <a:off x="964694" y="5761185"/>
            <a:ext cx="81860" cy="654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4661DA-5A83-1098-6577-632AEA76D0DC}"/>
              </a:ext>
            </a:extLst>
          </p:cNvPr>
          <p:cNvCxnSpPr>
            <a:stCxn id="13" idx="0"/>
            <a:endCxn id="32" idx="2"/>
          </p:cNvCxnSpPr>
          <p:nvPr/>
        </p:nvCxnSpPr>
        <p:spPr>
          <a:xfrm flipH="1" flipV="1">
            <a:off x="857950" y="4456412"/>
            <a:ext cx="10629" cy="551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8F49245-8E55-557B-4ACC-0D98EC94EDAE}"/>
              </a:ext>
            </a:extLst>
          </p:cNvPr>
          <p:cNvCxnSpPr>
            <a:stCxn id="32" idx="0"/>
            <a:endCxn id="53" idx="2"/>
          </p:cNvCxnSpPr>
          <p:nvPr/>
        </p:nvCxnSpPr>
        <p:spPr>
          <a:xfrm flipV="1">
            <a:off x="857950" y="3100526"/>
            <a:ext cx="53487" cy="593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05D68D7-B097-54C7-F257-9E402382C737}"/>
              </a:ext>
            </a:extLst>
          </p:cNvPr>
          <p:cNvSpPr txBox="1"/>
          <p:nvPr/>
        </p:nvSpPr>
        <p:spPr>
          <a:xfrm>
            <a:off x="170443" y="4532042"/>
            <a:ext cx="1729618" cy="378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 Data Publisher</a:t>
            </a:r>
          </a:p>
        </p:txBody>
      </p:sp>
      <p:pic>
        <p:nvPicPr>
          <p:cNvPr id="3" name="Graphic 19">
            <a:extLst>
              <a:ext uri="{FF2B5EF4-FFF2-40B4-BE49-F238E27FC236}">
                <a16:creationId xmlns:a16="http://schemas.microsoft.com/office/drawing/2014/main" id="{5AB0057B-08E1-14AC-01C5-04EE282F9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050" y="391749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673C4434-AA6B-38D3-236A-8B8C02605436}"/>
              </a:ext>
            </a:extLst>
          </p:cNvPr>
          <p:cNvSpPr txBox="1"/>
          <p:nvPr/>
        </p:nvSpPr>
        <p:spPr>
          <a:xfrm>
            <a:off x="11230827" y="3538357"/>
            <a:ext cx="98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EB Rule</a:t>
            </a:r>
          </a:p>
        </p:txBody>
      </p:sp>
      <p:pic>
        <p:nvPicPr>
          <p:cNvPr id="75" name="Graphic 6">
            <a:extLst>
              <a:ext uri="{FF2B5EF4-FFF2-40B4-BE49-F238E27FC236}">
                <a16:creationId xmlns:a16="http://schemas.microsoft.com/office/drawing/2014/main" id="{EB992EB8-E7E3-AD3B-1C67-185D59969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7715" y="526351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B4D661C8-710A-D9A8-6A29-1129DE8957E9}"/>
              </a:ext>
            </a:extLst>
          </p:cNvPr>
          <p:cNvSpPr txBox="1"/>
          <p:nvPr/>
        </p:nvSpPr>
        <p:spPr>
          <a:xfrm>
            <a:off x="9332023" y="5984190"/>
            <a:ext cx="1719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 Spark ETL</a:t>
            </a:r>
          </a:p>
          <a:p>
            <a:r>
              <a:rPr lang="en-IN" dirty="0"/>
              <a:t>Job bookmark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4291930-36FE-4DF3-DAAD-E901073DEFBC}"/>
              </a:ext>
            </a:extLst>
          </p:cNvPr>
          <p:cNvSpPr/>
          <p:nvPr/>
        </p:nvSpPr>
        <p:spPr>
          <a:xfrm>
            <a:off x="7273878" y="5227562"/>
            <a:ext cx="4822172" cy="139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80747C0-D18F-E83A-E8A7-327AA05BB806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1715050" y="4679493"/>
            <a:ext cx="0" cy="485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F731094-FCD8-E113-C08F-C473CE94ED81}"/>
              </a:ext>
            </a:extLst>
          </p:cNvPr>
          <p:cNvSpPr txBox="1"/>
          <p:nvPr/>
        </p:nvSpPr>
        <p:spPr>
          <a:xfrm>
            <a:off x="10353349" y="4846623"/>
            <a:ext cx="1570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 Workflow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F1F3EF2-31AF-A2E1-C1E3-F95C11E36F19}"/>
              </a:ext>
            </a:extLst>
          </p:cNvPr>
          <p:cNvCxnSpPr>
            <a:cxnSpLocks/>
            <a:stCxn id="80" idx="1"/>
          </p:cNvCxnSpPr>
          <p:nvPr/>
        </p:nvCxnSpPr>
        <p:spPr>
          <a:xfrm flipH="1" flipV="1">
            <a:off x="6602906" y="5857413"/>
            <a:ext cx="670972" cy="69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DB07AB8-DEE5-C37F-5226-788F3C81AAFD}"/>
              </a:ext>
            </a:extLst>
          </p:cNvPr>
          <p:cNvCxnSpPr>
            <a:cxnSpLocks/>
          </p:cNvCxnSpPr>
          <p:nvPr/>
        </p:nvCxnSpPr>
        <p:spPr>
          <a:xfrm flipH="1" flipV="1">
            <a:off x="8054722" y="5618759"/>
            <a:ext cx="1362993" cy="34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Graphic 14">
            <a:extLst>
              <a:ext uri="{FF2B5EF4-FFF2-40B4-BE49-F238E27FC236}">
                <a16:creationId xmlns:a16="http://schemas.microsoft.com/office/drawing/2014/main" id="{44191512-CEEC-4189-2C90-F36864B52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1484" y="56410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6A04CF27-B9B1-1188-41FF-054B329F1A09}"/>
              </a:ext>
            </a:extLst>
          </p:cNvPr>
          <p:cNvSpPr txBox="1"/>
          <p:nvPr/>
        </p:nvSpPr>
        <p:spPr>
          <a:xfrm>
            <a:off x="11193393" y="195723"/>
            <a:ext cx="1068353" cy="368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Athena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E05D70-BE41-434F-3BFF-C26A8248103F}"/>
              </a:ext>
            </a:extLst>
          </p:cNvPr>
          <p:cNvCxnSpPr>
            <a:stCxn id="5" idx="3"/>
            <a:endCxn id="12" idx="1"/>
          </p:cNvCxnSpPr>
          <p:nvPr/>
        </p:nvCxnSpPr>
        <p:spPr>
          <a:xfrm flipV="1">
            <a:off x="10441223" y="2783023"/>
            <a:ext cx="892827" cy="16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A7C935B-B92B-190F-30F6-0C4E57BE244D}"/>
              </a:ext>
            </a:extLst>
          </p:cNvPr>
          <p:cNvCxnSpPr>
            <a:stCxn id="28" idx="1"/>
            <a:endCxn id="75" idx="3"/>
          </p:cNvCxnSpPr>
          <p:nvPr/>
        </p:nvCxnSpPr>
        <p:spPr>
          <a:xfrm flipH="1" flipV="1">
            <a:off x="10179715" y="5644517"/>
            <a:ext cx="1194404" cy="1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F4F8AD8-6D2B-C503-C4B8-407B9313C656}"/>
              </a:ext>
            </a:extLst>
          </p:cNvPr>
          <p:cNvCxnSpPr>
            <a:stCxn id="12" idx="2"/>
            <a:endCxn id="71" idx="2"/>
          </p:cNvCxnSpPr>
          <p:nvPr/>
        </p:nvCxnSpPr>
        <p:spPr>
          <a:xfrm>
            <a:off x="11715050" y="3164023"/>
            <a:ext cx="5820" cy="743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07959BE-10C6-4A77-6687-35D448014DD7}"/>
              </a:ext>
            </a:extLst>
          </p:cNvPr>
          <p:cNvCxnSpPr>
            <a:endCxn id="124" idx="2"/>
          </p:cNvCxnSpPr>
          <p:nvPr/>
        </p:nvCxnSpPr>
        <p:spPr>
          <a:xfrm flipH="1" flipV="1">
            <a:off x="11672484" y="1326108"/>
            <a:ext cx="42566" cy="1024087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9E32C18-26FA-17B5-1284-2DBF5BBACBF8}"/>
              </a:ext>
            </a:extLst>
          </p:cNvPr>
          <p:cNvCxnSpPr/>
          <p:nvPr/>
        </p:nvCxnSpPr>
        <p:spPr>
          <a:xfrm>
            <a:off x="4924139" y="3000652"/>
            <a:ext cx="77820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2F0DA3B-4B5A-F709-D3F7-9DA9803E83B9}"/>
              </a:ext>
            </a:extLst>
          </p:cNvPr>
          <p:cNvCxnSpPr>
            <a:cxnSpLocks/>
          </p:cNvCxnSpPr>
          <p:nvPr/>
        </p:nvCxnSpPr>
        <p:spPr>
          <a:xfrm>
            <a:off x="5702348" y="2991775"/>
            <a:ext cx="0" cy="37610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001E9A5-0970-28CC-A605-209EA77A4DAF}"/>
              </a:ext>
            </a:extLst>
          </p:cNvPr>
          <p:cNvCxnSpPr>
            <a:cxnSpLocks/>
          </p:cNvCxnSpPr>
          <p:nvPr/>
        </p:nvCxnSpPr>
        <p:spPr>
          <a:xfrm>
            <a:off x="5702348" y="3367880"/>
            <a:ext cx="4409069" cy="5293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3045D3E-72E6-68BE-A7A8-BC34776CC065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10060223" y="3180493"/>
            <a:ext cx="51194" cy="21385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6B6AD18-542D-C44D-207F-7D58CD143EF7}"/>
              </a:ext>
            </a:extLst>
          </p:cNvPr>
          <p:cNvSpPr txBox="1"/>
          <p:nvPr/>
        </p:nvSpPr>
        <p:spPr>
          <a:xfrm>
            <a:off x="7396886" y="3313621"/>
            <a:ext cx="153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Source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CAF3D94-8BE7-8A90-6316-D5F6743D9AB1}"/>
              </a:ext>
            </a:extLst>
          </p:cNvPr>
          <p:cNvCxnSpPr>
            <a:cxnSpLocks/>
          </p:cNvCxnSpPr>
          <p:nvPr/>
        </p:nvCxnSpPr>
        <p:spPr>
          <a:xfrm flipH="1">
            <a:off x="10776917" y="3000652"/>
            <a:ext cx="59720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4CB396E-CD1A-C87C-93EE-FB917E9328D8}"/>
              </a:ext>
            </a:extLst>
          </p:cNvPr>
          <p:cNvCxnSpPr/>
          <p:nvPr/>
        </p:nvCxnSpPr>
        <p:spPr>
          <a:xfrm>
            <a:off x="10776917" y="2991775"/>
            <a:ext cx="0" cy="174024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17E9473-CE47-1FFE-EDF2-203B58D3EBF4}"/>
              </a:ext>
            </a:extLst>
          </p:cNvPr>
          <p:cNvCxnSpPr/>
          <p:nvPr/>
        </p:nvCxnSpPr>
        <p:spPr>
          <a:xfrm flipH="1">
            <a:off x="9798715" y="4721498"/>
            <a:ext cx="97820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E3ECF79-4280-3C9B-54B8-2D09523748D1}"/>
              </a:ext>
            </a:extLst>
          </p:cNvPr>
          <p:cNvCxnSpPr>
            <a:endCxn id="75" idx="0"/>
          </p:cNvCxnSpPr>
          <p:nvPr/>
        </p:nvCxnSpPr>
        <p:spPr>
          <a:xfrm>
            <a:off x="9798715" y="4732016"/>
            <a:ext cx="0" cy="53150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4769D65E-1BB3-83D8-85E3-1D3B1FD5769A}"/>
              </a:ext>
            </a:extLst>
          </p:cNvPr>
          <p:cNvSpPr txBox="1"/>
          <p:nvPr/>
        </p:nvSpPr>
        <p:spPr>
          <a:xfrm rot="16200000">
            <a:off x="9987326" y="3690394"/>
            <a:ext cx="1369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Source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C11165F-6052-B202-5072-F91FD51866BA}"/>
              </a:ext>
            </a:extLst>
          </p:cNvPr>
          <p:cNvSpPr txBox="1"/>
          <p:nvPr/>
        </p:nvSpPr>
        <p:spPr>
          <a:xfrm>
            <a:off x="8751842" y="2473402"/>
            <a:ext cx="8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00FFFF"/>
                </a:highlight>
              </a:rPr>
              <a:t>Step 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D452166-DCF5-E122-B9FA-F34D88697785}"/>
              </a:ext>
            </a:extLst>
          </p:cNvPr>
          <p:cNvSpPr txBox="1"/>
          <p:nvPr/>
        </p:nvSpPr>
        <p:spPr>
          <a:xfrm>
            <a:off x="7811204" y="1628650"/>
            <a:ext cx="8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00FFFF"/>
                </a:highlight>
              </a:rPr>
              <a:t>Step 1</a:t>
            </a:r>
          </a:p>
        </p:txBody>
      </p:sp>
    </p:spTree>
    <p:extLst>
      <p:ext uri="{BB962C8B-B14F-4D97-AF65-F5344CB8AC3E}">
        <p14:creationId xmlns:p14="http://schemas.microsoft.com/office/powerpoint/2010/main" val="413761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0C5C33C-A162-32D4-A495-E7086E9A0166}"/>
              </a:ext>
            </a:extLst>
          </p:cNvPr>
          <p:cNvSpPr txBox="1"/>
          <p:nvPr/>
        </p:nvSpPr>
        <p:spPr>
          <a:xfrm>
            <a:off x="1633491" y="2175029"/>
            <a:ext cx="102537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 the Glue Workflow, the first job – Glue Spark ETL job – loads the Redshift staging table from S3 staging area (with Job bookmark enabled) and the second job – Glue Python Shell job – performs data enrichment and “Upsert” into the Redshift final table.</a:t>
            </a:r>
          </a:p>
          <a:p>
            <a:endParaRPr lang="en-IN" dirty="0"/>
          </a:p>
          <a:p>
            <a:r>
              <a:rPr lang="en-IN" dirty="0"/>
              <a:t>For the Glue Workflow, the Trigger is the EventBridge Rule but the data source is the S3 Staging area. </a:t>
            </a:r>
          </a:p>
          <a:p>
            <a:endParaRPr lang="en-IN" dirty="0"/>
          </a:p>
          <a:p>
            <a:r>
              <a:rPr lang="en-IN" dirty="0"/>
              <a:t>Glue Crawler is setup to run on the S3 Staging area. </a:t>
            </a:r>
          </a:p>
          <a:p>
            <a:r>
              <a:rPr lang="en-IN" dirty="0"/>
              <a:t>So staging area is available for raw data analysis (before data enrichment) through Athena.</a:t>
            </a:r>
          </a:p>
          <a:p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79A717-80AF-66E2-F2D9-29FCDFD99184}"/>
              </a:ext>
            </a:extLst>
          </p:cNvPr>
          <p:cNvSpPr txBox="1"/>
          <p:nvPr/>
        </p:nvSpPr>
        <p:spPr>
          <a:xfrm>
            <a:off x="1633491" y="1411550"/>
            <a:ext cx="1216241" cy="479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Notes:</a:t>
            </a:r>
          </a:p>
        </p:txBody>
      </p:sp>
    </p:spTree>
    <p:extLst>
      <p:ext uri="{BB962C8B-B14F-4D97-AF65-F5344CB8AC3E}">
        <p14:creationId xmlns:p14="http://schemas.microsoft.com/office/powerpoint/2010/main" val="2341181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5152</TotalTime>
  <Words>223</Words>
  <Application>Microsoft Office PowerPoint</Application>
  <PresentationFormat>Widescreen</PresentationFormat>
  <Paragraphs>48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Data pipeline from Front Office to Data Lake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Engineering AWS + Snowflake</dc:title>
  <dc:creator>Vinod</dc:creator>
  <cp:lastModifiedBy>Vinod</cp:lastModifiedBy>
  <cp:revision>71</cp:revision>
  <dcterms:created xsi:type="dcterms:W3CDTF">2022-12-21T13:35:56Z</dcterms:created>
  <dcterms:modified xsi:type="dcterms:W3CDTF">2023-05-06T08:55:59Z</dcterms:modified>
</cp:coreProperties>
</file>