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od" initials="V" lastIdx="1" clrIdx="0">
    <p:extLst>
      <p:ext uri="{19B8F6BF-5375-455C-9EA6-DF929625EA0E}">
        <p15:presenceInfo xmlns:p15="http://schemas.microsoft.com/office/powerpoint/2012/main" userId="747e77d1285eff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B48857-751D-4020-BDD4-DA04E3BA6E62}" type="datetimeFigureOut">
              <a:rPr lang="en-IN" smtClean="0"/>
              <a:t>06-05-2023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F480C-452A-4E71-9100-D55331B018D6}" type="slidenum">
              <a:rPr lang="en-IN" smtClean="0"/>
              <a:t>‹#›</a:t>
            </a:fld>
            <a:endParaRPr lang="en-IN"/>
          </a:p>
        </p:txBody>
      </p:sp>
    </p:spTree>
    <p:extLst>
      <p:ext uri="{BB962C8B-B14F-4D97-AF65-F5344CB8AC3E}">
        <p14:creationId xmlns:p14="http://schemas.microsoft.com/office/powerpoint/2010/main" val="48612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3E69-873E-E332-8664-502381292C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CF93EB-7EBA-5088-83E3-4D6FEAE6B2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15315F-AF07-9155-C97D-738C2C361110}"/>
              </a:ext>
            </a:extLst>
          </p:cNvPr>
          <p:cNvSpPr>
            <a:spLocks noGrp="1"/>
          </p:cNvSpPr>
          <p:nvPr>
            <p:ph type="dt" sz="half" idx="10"/>
          </p:nvPr>
        </p:nvSpPr>
        <p:spPr/>
        <p:txBody>
          <a:bodyPr/>
          <a:lstStyle/>
          <a:p>
            <a:fld id="{DE0B1710-A272-4F17-89D0-19DDB6C2C4C7}" type="datetimeFigureOut">
              <a:rPr lang="en-IN" smtClean="0"/>
              <a:t>06-05-2023</a:t>
            </a:fld>
            <a:endParaRPr lang="en-IN"/>
          </a:p>
        </p:txBody>
      </p:sp>
      <p:sp>
        <p:nvSpPr>
          <p:cNvPr id="5" name="Footer Placeholder 4">
            <a:extLst>
              <a:ext uri="{FF2B5EF4-FFF2-40B4-BE49-F238E27FC236}">
                <a16:creationId xmlns:a16="http://schemas.microsoft.com/office/drawing/2014/main" id="{EA0E0FFF-EAAB-1B0F-5CF8-9CEE9C3A64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EB7495-BC30-85BA-A6F7-804F6F90B498}"/>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49297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1F75-8911-49A2-ABDE-F65D41FEED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3E753F-02DB-7894-954D-6A8BC13B19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ECA0F-110C-5A40-143D-CBAC0B2AEB27}"/>
              </a:ext>
            </a:extLst>
          </p:cNvPr>
          <p:cNvSpPr>
            <a:spLocks noGrp="1"/>
          </p:cNvSpPr>
          <p:nvPr>
            <p:ph type="dt" sz="half" idx="10"/>
          </p:nvPr>
        </p:nvSpPr>
        <p:spPr/>
        <p:txBody>
          <a:bodyPr/>
          <a:lstStyle/>
          <a:p>
            <a:fld id="{DE0B1710-A272-4F17-89D0-19DDB6C2C4C7}" type="datetimeFigureOut">
              <a:rPr lang="en-IN" smtClean="0"/>
              <a:t>06-05-2023</a:t>
            </a:fld>
            <a:endParaRPr lang="en-IN"/>
          </a:p>
        </p:txBody>
      </p:sp>
      <p:sp>
        <p:nvSpPr>
          <p:cNvPr id="5" name="Footer Placeholder 4">
            <a:extLst>
              <a:ext uri="{FF2B5EF4-FFF2-40B4-BE49-F238E27FC236}">
                <a16:creationId xmlns:a16="http://schemas.microsoft.com/office/drawing/2014/main" id="{BE303D72-2369-D903-2A21-6E9C330CA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6C36B-EBD5-CAE9-0C2E-1102B1E5F30D}"/>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130886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1D8218-25A4-3875-BC70-1B281C71F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F9720E-5563-A515-5669-B8043F0FF5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3CDEA6-9170-DD21-4B1E-24602C350706}"/>
              </a:ext>
            </a:extLst>
          </p:cNvPr>
          <p:cNvSpPr>
            <a:spLocks noGrp="1"/>
          </p:cNvSpPr>
          <p:nvPr>
            <p:ph type="dt" sz="half" idx="10"/>
          </p:nvPr>
        </p:nvSpPr>
        <p:spPr/>
        <p:txBody>
          <a:bodyPr/>
          <a:lstStyle/>
          <a:p>
            <a:fld id="{DE0B1710-A272-4F17-89D0-19DDB6C2C4C7}" type="datetimeFigureOut">
              <a:rPr lang="en-IN" smtClean="0"/>
              <a:t>06-05-2023</a:t>
            </a:fld>
            <a:endParaRPr lang="en-IN"/>
          </a:p>
        </p:txBody>
      </p:sp>
      <p:sp>
        <p:nvSpPr>
          <p:cNvPr id="5" name="Footer Placeholder 4">
            <a:extLst>
              <a:ext uri="{FF2B5EF4-FFF2-40B4-BE49-F238E27FC236}">
                <a16:creationId xmlns:a16="http://schemas.microsoft.com/office/drawing/2014/main" id="{1DE59CB4-69C2-62AA-BE6A-96060DBFB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6983A-A128-1DB5-E27E-35C9CCD15DBC}"/>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82296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DF58-70A0-C3DF-7FB0-ACDF67D14B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5DF6D3-DD71-08F8-890C-9F5FFF83FD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1623E9-17EB-DAD6-9714-093DB80C724A}"/>
              </a:ext>
            </a:extLst>
          </p:cNvPr>
          <p:cNvSpPr>
            <a:spLocks noGrp="1"/>
          </p:cNvSpPr>
          <p:nvPr>
            <p:ph type="dt" sz="half" idx="10"/>
          </p:nvPr>
        </p:nvSpPr>
        <p:spPr/>
        <p:txBody>
          <a:bodyPr/>
          <a:lstStyle/>
          <a:p>
            <a:fld id="{DE0B1710-A272-4F17-89D0-19DDB6C2C4C7}" type="datetimeFigureOut">
              <a:rPr lang="en-IN" smtClean="0"/>
              <a:t>06-05-2023</a:t>
            </a:fld>
            <a:endParaRPr lang="en-IN"/>
          </a:p>
        </p:txBody>
      </p:sp>
      <p:sp>
        <p:nvSpPr>
          <p:cNvPr id="5" name="Footer Placeholder 4">
            <a:extLst>
              <a:ext uri="{FF2B5EF4-FFF2-40B4-BE49-F238E27FC236}">
                <a16:creationId xmlns:a16="http://schemas.microsoft.com/office/drawing/2014/main" id="{E49F5B52-E243-02A3-CCF5-11F17B9FD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BD671-3911-EC49-8671-F003A6426169}"/>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174096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7741-207F-397C-0615-CD1BA949E5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CAAE60-12B2-5F2C-363A-FF4E0EC98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720E9-F5A7-42A0-DA15-9C772ADCF83B}"/>
              </a:ext>
            </a:extLst>
          </p:cNvPr>
          <p:cNvSpPr>
            <a:spLocks noGrp="1"/>
          </p:cNvSpPr>
          <p:nvPr>
            <p:ph type="dt" sz="half" idx="10"/>
          </p:nvPr>
        </p:nvSpPr>
        <p:spPr/>
        <p:txBody>
          <a:bodyPr/>
          <a:lstStyle/>
          <a:p>
            <a:fld id="{DE0B1710-A272-4F17-89D0-19DDB6C2C4C7}" type="datetimeFigureOut">
              <a:rPr lang="en-IN" smtClean="0"/>
              <a:t>06-05-2023</a:t>
            </a:fld>
            <a:endParaRPr lang="en-IN"/>
          </a:p>
        </p:txBody>
      </p:sp>
      <p:sp>
        <p:nvSpPr>
          <p:cNvPr id="5" name="Footer Placeholder 4">
            <a:extLst>
              <a:ext uri="{FF2B5EF4-FFF2-40B4-BE49-F238E27FC236}">
                <a16:creationId xmlns:a16="http://schemas.microsoft.com/office/drawing/2014/main" id="{954FFC2A-7243-3BD2-2DCF-0E1AA267B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6E6694-3C59-7B2E-995F-EDF9924AE0F8}"/>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19247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7B78-FD92-2954-AB0E-BCB1C63E3C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D194C0-F4F6-5A05-6E4E-E0663331D0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4251AC-CF0E-E549-BD28-99482A500B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F7A7B9-A3D1-A5F4-7CAA-F39CC42176E0}"/>
              </a:ext>
            </a:extLst>
          </p:cNvPr>
          <p:cNvSpPr>
            <a:spLocks noGrp="1"/>
          </p:cNvSpPr>
          <p:nvPr>
            <p:ph type="dt" sz="half" idx="10"/>
          </p:nvPr>
        </p:nvSpPr>
        <p:spPr/>
        <p:txBody>
          <a:bodyPr/>
          <a:lstStyle/>
          <a:p>
            <a:fld id="{DE0B1710-A272-4F17-89D0-19DDB6C2C4C7}" type="datetimeFigureOut">
              <a:rPr lang="en-IN" smtClean="0"/>
              <a:t>06-05-2023</a:t>
            </a:fld>
            <a:endParaRPr lang="en-IN"/>
          </a:p>
        </p:txBody>
      </p:sp>
      <p:sp>
        <p:nvSpPr>
          <p:cNvPr id="6" name="Footer Placeholder 5">
            <a:extLst>
              <a:ext uri="{FF2B5EF4-FFF2-40B4-BE49-F238E27FC236}">
                <a16:creationId xmlns:a16="http://schemas.microsoft.com/office/drawing/2014/main" id="{C662861E-9C56-268F-A94A-45238F007B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EB1A51-06BD-3676-3D22-EDF92A74307D}"/>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36459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B3D1-4F22-6DC6-2382-0EFA9E07C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D3D7BD-60F9-D27C-B60E-80A2B9E289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A46CFC-F46C-C732-385F-CC3427966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FF9201-132A-A631-C345-7B0E1F9BB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14B81-B771-ED28-52A1-9FFA6DFD20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61C761-DCD3-552A-AAF6-F3E50057E65B}"/>
              </a:ext>
            </a:extLst>
          </p:cNvPr>
          <p:cNvSpPr>
            <a:spLocks noGrp="1"/>
          </p:cNvSpPr>
          <p:nvPr>
            <p:ph type="dt" sz="half" idx="10"/>
          </p:nvPr>
        </p:nvSpPr>
        <p:spPr/>
        <p:txBody>
          <a:bodyPr/>
          <a:lstStyle/>
          <a:p>
            <a:fld id="{DE0B1710-A272-4F17-89D0-19DDB6C2C4C7}" type="datetimeFigureOut">
              <a:rPr lang="en-IN" smtClean="0"/>
              <a:t>06-05-2023</a:t>
            </a:fld>
            <a:endParaRPr lang="en-IN"/>
          </a:p>
        </p:txBody>
      </p:sp>
      <p:sp>
        <p:nvSpPr>
          <p:cNvPr id="8" name="Footer Placeholder 7">
            <a:extLst>
              <a:ext uri="{FF2B5EF4-FFF2-40B4-BE49-F238E27FC236}">
                <a16:creationId xmlns:a16="http://schemas.microsoft.com/office/drawing/2014/main" id="{128C1486-0E90-C9B6-DD63-10CDD7181D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851FE6-F8B4-7F3B-6E1B-1AE18F866484}"/>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70225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FFDF-DC8B-0BDE-7E53-523A7C060B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08A302-F144-02DD-3615-23D045397F5E}"/>
              </a:ext>
            </a:extLst>
          </p:cNvPr>
          <p:cNvSpPr>
            <a:spLocks noGrp="1"/>
          </p:cNvSpPr>
          <p:nvPr>
            <p:ph type="dt" sz="half" idx="10"/>
          </p:nvPr>
        </p:nvSpPr>
        <p:spPr/>
        <p:txBody>
          <a:bodyPr/>
          <a:lstStyle/>
          <a:p>
            <a:fld id="{DE0B1710-A272-4F17-89D0-19DDB6C2C4C7}" type="datetimeFigureOut">
              <a:rPr lang="en-IN" smtClean="0"/>
              <a:t>06-05-2023</a:t>
            </a:fld>
            <a:endParaRPr lang="en-IN"/>
          </a:p>
        </p:txBody>
      </p:sp>
      <p:sp>
        <p:nvSpPr>
          <p:cNvPr id="4" name="Footer Placeholder 3">
            <a:extLst>
              <a:ext uri="{FF2B5EF4-FFF2-40B4-BE49-F238E27FC236}">
                <a16:creationId xmlns:a16="http://schemas.microsoft.com/office/drawing/2014/main" id="{D75061C4-B861-4B9E-F4CD-95AA74E843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97EF88-9E7B-A5F0-79C5-C22D8971EEE5}"/>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36969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2BA5B-30D7-A176-8A97-FD61F5B4615D}"/>
              </a:ext>
            </a:extLst>
          </p:cNvPr>
          <p:cNvSpPr>
            <a:spLocks noGrp="1"/>
          </p:cNvSpPr>
          <p:nvPr>
            <p:ph type="dt" sz="half" idx="10"/>
          </p:nvPr>
        </p:nvSpPr>
        <p:spPr/>
        <p:txBody>
          <a:bodyPr/>
          <a:lstStyle/>
          <a:p>
            <a:fld id="{DE0B1710-A272-4F17-89D0-19DDB6C2C4C7}" type="datetimeFigureOut">
              <a:rPr lang="en-IN" smtClean="0"/>
              <a:t>06-05-2023</a:t>
            </a:fld>
            <a:endParaRPr lang="en-IN"/>
          </a:p>
        </p:txBody>
      </p:sp>
      <p:sp>
        <p:nvSpPr>
          <p:cNvPr id="3" name="Footer Placeholder 2">
            <a:extLst>
              <a:ext uri="{FF2B5EF4-FFF2-40B4-BE49-F238E27FC236}">
                <a16:creationId xmlns:a16="http://schemas.microsoft.com/office/drawing/2014/main" id="{5AF9B35C-CD34-76A2-A873-AD3AF28B0A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D2CFBC-D38C-A756-DACE-C391B0482963}"/>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137456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33AD-0298-63E2-0D23-7FA62A5A5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123742-E949-2982-2238-80E306645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09DE35-9A18-2C6E-BF95-EF84C7E9C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CD3CAD-1CA6-FD83-2853-F5B58FCFCF33}"/>
              </a:ext>
            </a:extLst>
          </p:cNvPr>
          <p:cNvSpPr>
            <a:spLocks noGrp="1"/>
          </p:cNvSpPr>
          <p:nvPr>
            <p:ph type="dt" sz="half" idx="10"/>
          </p:nvPr>
        </p:nvSpPr>
        <p:spPr/>
        <p:txBody>
          <a:bodyPr/>
          <a:lstStyle/>
          <a:p>
            <a:fld id="{DE0B1710-A272-4F17-89D0-19DDB6C2C4C7}" type="datetimeFigureOut">
              <a:rPr lang="en-IN" smtClean="0"/>
              <a:t>06-05-2023</a:t>
            </a:fld>
            <a:endParaRPr lang="en-IN"/>
          </a:p>
        </p:txBody>
      </p:sp>
      <p:sp>
        <p:nvSpPr>
          <p:cNvPr id="6" name="Footer Placeholder 5">
            <a:extLst>
              <a:ext uri="{FF2B5EF4-FFF2-40B4-BE49-F238E27FC236}">
                <a16:creationId xmlns:a16="http://schemas.microsoft.com/office/drawing/2014/main" id="{C04FD3F1-F219-11A1-4EE4-7E3A5021DB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41936F-9976-6C81-5FB5-17967A4C19D3}"/>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403697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0727-9661-AB93-5228-422D0B294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CF5941-560B-60D7-D5F3-1ECCDB2B3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8D0C43-F544-9D04-97C0-3D49700FF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AEAEC-6444-ABAB-066D-10F9FF577F1F}"/>
              </a:ext>
            </a:extLst>
          </p:cNvPr>
          <p:cNvSpPr>
            <a:spLocks noGrp="1"/>
          </p:cNvSpPr>
          <p:nvPr>
            <p:ph type="dt" sz="half" idx="10"/>
          </p:nvPr>
        </p:nvSpPr>
        <p:spPr/>
        <p:txBody>
          <a:bodyPr/>
          <a:lstStyle/>
          <a:p>
            <a:fld id="{DE0B1710-A272-4F17-89D0-19DDB6C2C4C7}" type="datetimeFigureOut">
              <a:rPr lang="en-IN" smtClean="0"/>
              <a:t>06-05-2023</a:t>
            </a:fld>
            <a:endParaRPr lang="en-IN"/>
          </a:p>
        </p:txBody>
      </p:sp>
      <p:sp>
        <p:nvSpPr>
          <p:cNvPr id="6" name="Footer Placeholder 5">
            <a:extLst>
              <a:ext uri="{FF2B5EF4-FFF2-40B4-BE49-F238E27FC236}">
                <a16:creationId xmlns:a16="http://schemas.microsoft.com/office/drawing/2014/main" id="{24AC0260-FA05-D17C-BCBE-CD8C888EF4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6FC769-446F-E3F1-7CCE-F5DBAEE20292}"/>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41166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384BA-B341-CA3B-0257-31D454E47F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599F38-8F21-1636-28FF-AD012B3AF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E66DDA-C890-30C1-3C45-9E4BE84EF9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B1710-A272-4F17-89D0-19DDB6C2C4C7}" type="datetimeFigureOut">
              <a:rPr lang="en-IN" smtClean="0"/>
              <a:t>06-05-2023</a:t>
            </a:fld>
            <a:endParaRPr lang="en-IN"/>
          </a:p>
        </p:txBody>
      </p:sp>
      <p:sp>
        <p:nvSpPr>
          <p:cNvPr id="5" name="Footer Placeholder 4">
            <a:extLst>
              <a:ext uri="{FF2B5EF4-FFF2-40B4-BE49-F238E27FC236}">
                <a16:creationId xmlns:a16="http://schemas.microsoft.com/office/drawing/2014/main" id="{03223912-8BFD-BCC1-23AD-DCE1DBF31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068821-F5E6-F900-A050-9D94CDC2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266E1-248C-48D7-A06C-F3F91A79B3F0}" type="slidenum">
              <a:rPr lang="en-IN" smtClean="0"/>
              <a:t>‹#›</a:t>
            </a:fld>
            <a:endParaRPr lang="en-IN"/>
          </a:p>
        </p:txBody>
      </p:sp>
    </p:spTree>
    <p:extLst>
      <p:ext uri="{BB962C8B-B14F-4D97-AF65-F5344CB8AC3E}">
        <p14:creationId xmlns:p14="http://schemas.microsoft.com/office/powerpoint/2010/main" val="3235504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F6E6-E31D-62E3-BDE2-AB6E4571C4B8}"/>
              </a:ext>
            </a:extLst>
          </p:cNvPr>
          <p:cNvSpPr>
            <a:spLocks noGrp="1"/>
          </p:cNvSpPr>
          <p:nvPr>
            <p:ph type="ctrTitle"/>
          </p:nvPr>
        </p:nvSpPr>
        <p:spPr/>
        <p:txBody>
          <a:bodyPr/>
          <a:lstStyle/>
          <a:p>
            <a:r>
              <a:rPr lang="en-IN" dirty="0"/>
              <a:t>Data pipeline from Front Office to Data Lake</a:t>
            </a:r>
          </a:p>
        </p:txBody>
      </p:sp>
    </p:spTree>
    <p:extLst>
      <p:ext uri="{BB962C8B-B14F-4D97-AF65-F5344CB8AC3E}">
        <p14:creationId xmlns:p14="http://schemas.microsoft.com/office/powerpoint/2010/main" val="171309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Graphic 9">
            <a:extLst>
              <a:ext uri="{FF2B5EF4-FFF2-40B4-BE49-F238E27FC236}">
                <a16:creationId xmlns:a16="http://schemas.microsoft.com/office/drawing/2014/main" id="{F2488BA9-20FC-F042-91E7-ACB347569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437" y="233852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Graphic 12">
            <a:extLst>
              <a:ext uri="{FF2B5EF4-FFF2-40B4-BE49-F238E27FC236}">
                <a16:creationId xmlns:a16="http://schemas.microsoft.com/office/drawing/2014/main" id="{5EA8505D-C1F4-EE4E-833B-CB64A1B34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565" y="235019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Graphic 10">
            <a:extLst>
              <a:ext uri="{FF2B5EF4-FFF2-40B4-BE49-F238E27FC236}">
                <a16:creationId xmlns:a16="http://schemas.microsoft.com/office/drawing/2014/main" id="{7249C1EC-5A69-3C4D-9DDF-0DB93BB70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608" y="43033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Graphic 10">
            <a:extLst>
              <a:ext uri="{FF2B5EF4-FFF2-40B4-BE49-F238E27FC236}">
                <a16:creationId xmlns:a16="http://schemas.microsoft.com/office/drawing/2014/main" id="{29345409-DB64-C802-B6EB-366F62BD85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561" y="378171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5" name="Straight Arrow Connector 64">
            <a:extLst>
              <a:ext uri="{FF2B5EF4-FFF2-40B4-BE49-F238E27FC236}">
                <a16:creationId xmlns:a16="http://schemas.microsoft.com/office/drawing/2014/main" id="{C9D4C604-A311-02D8-FCCA-3D5AA019E3AA}"/>
              </a:ext>
            </a:extLst>
          </p:cNvPr>
          <p:cNvCxnSpPr>
            <a:stCxn id="53" idx="3"/>
            <a:endCxn id="56" idx="1"/>
          </p:cNvCxnSpPr>
          <p:nvPr/>
        </p:nvCxnSpPr>
        <p:spPr>
          <a:xfrm>
            <a:off x="1292437" y="2719526"/>
            <a:ext cx="1043128" cy="11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F179586-D061-0DB1-090C-61FAAA97AC0E}"/>
              </a:ext>
            </a:extLst>
          </p:cNvPr>
          <p:cNvCxnSpPr>
            <a:cxnSpLocks/>
            <a:stCxn id="59" idx="2"/>
            <a:endCxn id="56" idx="0"/>
          </p:cNvCxnSpPr>
          <p:nvPr/>
        </p:nvCxnSpPr>
        <p:spPr>
          <a:xfrm>
            <a:off x="2713608" y="1192337"/>
            <a:ext cx="2957" cy="1157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183F758-3305-57E4-8F7D-8EB9CEEE06C0}"/>
              </a:ext>
            </a:extLst>
          </p:cNvPr>
          <p:cNvCxnSpPr>
            <a:stCxn id="53" idx="3"/>
            <a:endCxn id="62" idx="1"/>
          </p:cNvCxnSpPr>
          <p:nvPr/>
        </p:nvCxnSpPr>
        <p:spPr>
          <a:xfrm>
            <a:off x="1292437" y="2719526"/>
            <a:ext cx="1136124" cy="1443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Graphic 23">
            <a:extLst>
              <a:ext uri="{FF2B5EF4-FFF2-40B4-BE49-F238E27FC236}">
                <a16:creationId xmlns:a16="http://schemas.microsoft.com/office/drawing/2014/main" id="{780C44B0-24CB-0E46-8E63-78BE71121D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5918" y="551174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6" name="Straight Arrow Connector 75">
            <a:extLst>
              <a:ext uri="{FF2B5EF4-FFF2-40B4-BE49-F238E27FC236}">
                <a16:creationId xmlns:a16="http://schemas.microsoft.com/office/drawing/2014/main" id="{B3CFC345-274E-BF2F-ED0E-F8FCA70C40B5}"/>
              </a:ext>
            </a:extLst>
          </p:cNvPr>
          <p:cNvCxnSpPr>
            <a:cxnSpLocks/>
            <a:stCxn id="62" idx="2"/>
            <a:endCxn id="73" idx="0"/>
          </p:cNvCxnSpPr>
          <p:nvPr/>
        </p:nvCxnSpPr>
        <p:spPr>
          <a:xfrm>
            <a:off x="2809561" y="4543711"/>
            <a:ext cx="57357" cy="968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Graphic 8">
            <a:extLst>
              <a:ext uri="{FF2B5EF4-FFF2-40B4-BE49-F238E27FC236}">
                <a16:creationId xmlns:a16="http://schemas.microsoft.com/office/drawing/2014/main" id="{0D4A9B47-8231-EF4D-B9AB-A3D9E4B813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2139" y="235907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Straight Arrow Connector 80">
            <a:extLst>
              <a:ext uri="{FF2B5EF4-FFF2-40B4-BE49-F238E27FC236}">
                <a16:creationId xmlns:a16="http://schemas.microsoft.com/office/drawing/2014/main" id="{DC37780B-F3BE-6843-746B-5AFC146B1CFA}"/>
              </a:ext>
            </a:extLst>
          </p:cNvPr>
          <p:cNvCxnSpPr>
            <a:stCxn id="56" idx="3"/>
            <a:endCxn id="79" idx="1"/>
          </p:cNvCxnSpPr>
          <p:nvPr/>
        </p:nvCxnSpPr>
        <p:spPr>
          <a:xfrm>
            <a:off x="3097565" y="2731195"/>
            <a:ext cx="1064574" cy="8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3" name="Graphic 26">
            <a:extLst>
              <a:ext uri="{FF2B5EF4-FFF2-40B4-BE49-F238E27FC236}">
                <a16:creationId xmlns:a16="http://schemas.microsoft.com/office/drawing/2014/main" id="{187B6328-29CD-514D-8F9D-42D2525701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0975" y="238987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Graphic 10">
            <a:extLst>
              <a:ext uri="{FF2B5EF4-FFF2-40B4-BE49-F238E27FC236}">
                <a16:creationId xmlns:a16="http://schemas.microsoft.com/office/drawing/2014/main" id="{C05A97E0-D402-48A3-6698-F1164A3926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7137" y="240346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9" name="Straight Arrow Connector 88">
            <a:extLst>
              <a:ext uri="{FF2B5EF4-FFF2-40B4-BE49-F238E27FC236}">
                <a16:creationId xmlns:a16="http://schemas.microsoft.com/office/drawing/2014/main" id="{01D48ADD-0DC3-A29A-820D-A5F58747AF4E}"/>
              </a:ext>
            </a:extLst>
          </p:cNvPr>
          <p:cNvCxnSpPr>
            <a:cxnSpLocks/>
            <a:endCxn id="83" idx="1"/>
          </p:cNvCxnSpPr>
          <p:nvPr/>
        </p:nvCxnSpPr>
        <p:spPr>
          <a:xfrm>
            <a:off x="4879749" y="2748951"/>
            <a:ext cx="1081226" cy="21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E435C53-A8C0-81CE-DEE0-05C19B89B151}"/>
              </a:ext>
            </a:extLst>
          </p:cNvPr>
          <p:cNvCxnSpPr>
            <a:cxnSpLocks/>
            <a:stCxn id="83" idx="3"/>
            <a:endCxn id="84" idx="1"/>
          </p:cNvCxnSpPr>
          <p:nvPr/>
        </p:nvCxnSpPr>
        <p:spPr>
          <a:xfrm>
            <a:off x="6722975" y="2770877"/>
            <a:ext cx="1234162" cy="1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4063055D-C323-362E-B6EB-C6855C2DF89E}"/>
              </a:ext>
            </a:extLst>
          </p:cNvPr>
          <p:cNvSpPr txBox="1"/>
          <p:nvPr/>
        </p:nvSpPr>
        <p:spPr>
          <a:xfrm>
            <a:off x="274124" y="1949427"/>
            <a:ext cx="1515249" cy="378912"/>
          </a:xfrm>
          <a:prstGeom prst="rect">
            <a:avLst/>
          </a:prstGeom>
          <a:noFill/>
        </p:spPr>
        <p:txBody>
          <a:bodyPr wrap="square" rtlCol="0">
            <a:spAutoFit/>
          </a:bodyPr>
          <a:lstStyle/>
          <a:p>
            <a:r>
              <a:rPr lang="en-IN" dirty="0"/>
              <a:t>K data stream </a:t>
            </a:r>
          </a:p>
        </p:txBody>
      </p:sp>
      <p:sp>
        <p:nvSpPr>
          <p:cNvPr id="106" name="TextBox 105">
            <a:extLst>
              <a:ext uri="{FF2B5EF4-FFF2-40B4-BE49-F238E27FC236}">
                <a16:creationId xmlns:a16="http://schemas.microsoft.com/office/drawing/2014/main" id="{AC7ED319-A101-857C-F2F0-B7FC3DFE958B}"/>
              </a:ext>
            </a:extLst>
          </p:cNvPr>
          <p:cNvSpPr txBox="1"/>
          <p:nvPr/>
        </p:nvSpPr>
        <p:spPr>
          <a:xfrm>
            <a:off x="2034540" y="1958418"/>
            <a:ext cx="1860842" cy="369332"/>
          </a:xfrm>
          <a:prstGeom prst="rect">
            <a:avLst/>
          </a:prstGeom>
          <a:noFill/>
        </p:spPr>
        <p:txBody>
          <a:bodyPr wrap="square" rtlCol="0">
            <a:spAutoFit/>
          </a:bodyPr>
          <a:lstStyle/>
          <a:p>
            <a:r>
              <a:rPr lang="en-IN" dirty="0"/>
              <a:t>K delivery stream </a:t>
            </a:r>
          </a:p>
        </p:txBody>
      </p:sp>
      <p:sp>
        <p:nvSpPr>
          <p:cNvPr id="107" name="TextBox 106">
            <a:extLst>
              <a:ext uri="{FF2B5EF4-FFF2-40B4-BE49-F238E27FC236}">
                <a16:creationId xmlns:a16="http://schemas.microsoft.com/office/drawing/2014/main" id="{ECC6D5C7-E6CA-6A95-F946-A117946E2012}"/>
              </a:ext>
            </a:extLst>
          </p:cNvPr>
          <p:cNvSpPr txBox="1"/>
          <p:nvPr/>
        </p:nvSpPr>
        <p:spPr>
          <a:xfrm>
            <a:off x="1916837" y="75672"/>
            <a:ext cx="1483312" cy="369332"/>
          </a:xfrm>
          <a:prstGeom prst="rect">
            <a:avLst/>
          </a:prstGeom>
          <a:noFill/>
        </p:spPr>
        <p:txBody>
          <a:bodyPr wrap="square" rtlCol="0">
            <a:spAutoFit/>
          </a:bodyPr>
          <a:lstStyle/>
          <a:p>
            <a:r>
              <a:rPr lang="en-IN" dirty="0"/>
              <a:t>L Transformer</a:t>
            </a:r>
          </a:p>
        </p:txBody>
      </p:sp>
      <p:sp>
        <p:nvSpPr>
          <p:cNvPr id="108" name="TextBox 107">
            <a:extLst>
              <a:ext uri="{FF2B5EF4-FFF2-40B4-BE49-F238E27FC236}">
                <a16:creationId xmlns:a16="http://schemas.microsoft.com/office/drawing/2014/main" id="{4C1EBCA1-FFEB-E193-DEAD-E44381BB25DA}"/>
              </a:ext>
            </a:extLst>
          </p:cNvPr>
          <p:cNvSpPr txBox="1"/>
          <p:nvPr/>
        </p:nvSpPr>
        <p:spPr>
          <a:xfrm>
            <a:off x="2033974" y="4523458"/>
            <a:ext cx="1898329" cy="646331"/>
          </a:xfrm>
          <a:prstGeom prst="rect">
            <a:avLst/>
          </a:prstGeom>
          <a:noFill/>
        </p:spPr>
        <p:txBody>
          <a:bodyPr wrap="square" rtlCol="0">
            <a:spAutoFit/>
          </a:bodyPr>
          <a:lstStyle/>
          <a:p>
            <a:r>
              <a:rPr lang="en-IN" dirty="0"/>
              <a:t>L Data Consumer</a:t>
            </a:r>
          </a:p>
          <a:p>
            <a:endParaRPr lang="en-IN" dirty="0"/>
          </a:p>
        </p:txBody>
      </p:sp>
      <p:sp>
        <p:nvSpPr>
          <p:cNvPr id="109" name="TextBox 108">
            <a:extLst>
              <a:ext uri="{FF2B5EF4-FFF2-40B4-BE49-F238E27FC236}">
                <a16:creationId xmlns:a16="http://schemas.microsoft.com/office/drawing/2014/main" id="{BAF22D07-3C91-6143-5B2E-6F1899A429F8}"/>
              </a:ext>
            </a:extLst>
          </p:cNvPr>
          <p:cNvSpPr txBox="1"/>
          <p:nvPr/>
        </p:nvSpPr>
        <p:spPr>
          <a:xfrm>
            <a:off x="2285478" y="6242954"/>
            <a:ext cx="1440403" cy="646331"/>
          </a:xfrm>
          <a:prstGeom prst="rect">
            <a:avLst/>
          </a:prstGeom>
          <a:noFill/>
        </p:spPr>
        <p:txBody>
          <a:bodyPr wrap="square" rtlCol="0">
            <a:spAutoFit/>
          </a:bodyPr>
          <a:lstStyle/>
          <a:p>
            <a:r>
              <a:rPr lang="en-IN" dirty="0"/>
              <a:t>DynamoDB Data Table</a:t>
            </a:r>
          </a:p>
        </p:txBody>
      </p:sp>
      <p:sp>
        <p:nvSpPr>
          <p:cNvPr id="110" name="TextBox 109">
            <a:extLst>
              <a:ext uri="{FF2B5EF4-FFF2-40B4-BE49-F238E27FC236}">
                <a16:creationId xmlns:a16="http://schemas.microsoft.com/office/drawing/2014/main" id="{98AC7E9D-218F-86DA-AB25-7014DD1A7B6B}"/>
              </a:ext>
            </a:extLst>
          </p:cNvPr>
          <p:cNvSpPr txBox="1"/>
          <p:nvPr/>
        </p:nvSpPr>
        <p:spPr>
          <a:xfrm>
            <a:off x="3932303" y="3097654"/>
            <a:ext cx="1534233" cy="646331"/>
          </a:xfrm>
          <a:prstGeom prst="rect">
            <a:avLst/>
          </a:prstGeom>
          <a:noFill/>
        </p:spPr>
        <p:txBody>
          <a:bodyPr wrap="square" rtlCol="0">
            <a:spAutoFit/>
          </a:bodyPr>
          <a:lstStyle/>
          <a:p>
            <a:r>
              <a:rPr lang="en-IN" dirty="0"/>
              <a:t>S3 bucket </a:t>
            </a:r>
          </a:p>
          <a:p>
            <a:r>
              <a:rPr lang="en-IN" dirty="0"/>
              <a:t>(landing area)</a:t>
            </a:r>
          </a:p>
        </p:txBody>
      </p:sp>
      <p:sp>
        <p:nvSpPr>
          <p:cNvPr id="111" name="TextBox 110">
            <a:extLst>
              <a:ext uri="{FF2B5EF4-FFF2-40B4-BE49-F238E27FC236}">
                <a16:creationId xmlns:a16="http://schemas.microsoft.com/office/drawing/2014/main" id="{C02CE5C6-A73E-78CB-D32E-8469A4E0DEC1}"/>
              </a:ext>
            </a:extLst>
          </p:cNvPr>
          <p:cNvSpPr txBox="1"/>
          <p:nvPr/>
        </p:nvSpPr>
        <p:spPr>
          <a:xfrm>
            <a:off x="5702348" y="2032691"/>
            <a:ext cx="1232880" cy="369332"/>
          </a:xfrm>
          <a:prstGeom prst="rect">
            <a:avLst/>
          </a:prstGeom>
          <a:noFill/>
        </p:spPr>
        <p:txBody>
          <a:bodyPr wrap="square" rtlCol="0">
            <a:spAutoFit/>
          </a:bodyPr>
          <a:lstStyle/>
          <a:p>
            <a:r>
              <a:rPr lang="en-IN" dirty="0"/>
              <a:t>SQS Lnd Q</a:t>
            </a:r>
          </a:p>
        </p:txBody>
      </p:sp>
      <p:sp>
        <p:nvSpPr>
          <p:cNvPr id="112" name="TextBox 111">
            <a:extLst>
              <a:ext uri="{FF2B5EF4-FFF2-40B4-BE49-F238E27FC236}">
                <a16:creationId xmlns:a16="http://schemas.microsoft.com/office/drawing/2014/main" id="{6DFC96E4-2D10-EE72-300D-5E0452D92FC4}"/>
              </a:ext>
            </a:extLst>
          </p:cNvPr>
          <p:cNvSpPr txBox="1"/>
          <p:nvPr/>
        </p:nvSpPr>
        <p:spPr>
          <a:xfrm>
            <a:off x="7043341" y="2048027"/>
            <a:ext cx="2332491" cy="369332"/>
          </a:xfrm>
          <a:prstGeom prst="rect">
            <a:avLst/>
          </a:prstGeom>
          <a:noFill/>
        </p:spPr>
        <p:txBody>
          <a:bodyPr wrap="square" rtlCol="0">
            <a:spAutoFit/>
          </a:bodyPr>
          <a:lstStyle/>
          <a:p>
            <a:r>
              <a:rPr lang="en-IN" dirty="0"/>
              <a:t>L G ETL + Audit entries</a:t>
            </a:r>
          </a:p>
        </p:txBody>
      </p:sp>
      <p:sp>
        <p:nvSpPr>
          <p:cNvPr id="2" name="Rectangle 1">
            <a:extLst>
              <a:ext uri="{FF2B5EF4-FFF2-40B4-BE49-F238E27FC236}">
                <a16:creationId xmlns:a16="http://schemas.microsoft.com/office/drawing/2014/main" id="{DA20F2F0-0321-C84B-B39F-CE77CC71337B}"/>
              </a:ext>
            </a:extLst>
          </p:cNvPr>
          <p:cNvSpPr/>
          <p:nvPr/>
        </p:nvSpPr>
        <p:spPr>
          <a:xfrm>
            <a:off x="6857" y="6415293"/>
            <a:ext cx="2079393" cy="367035"/>
          </a:xfrm>
          <a:prstGeom prst="rect">
            <a:avLst/>
          </a:prstGeom>
          <a:solidFill>
            <a:srgbClr val="5A6B86">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Capture Order Details (UI)</a:t>
            </a:r>
          </a:p>
        </p:txBody>
      </p:sp>
      <p:sp>
        <p:nvSpPr>
          <p:cNvPr id="4" name="TextBox 3">
            <a:extLst>
              <a:ext uri="{FF2B5EF4-FFF2-40B4-BE49-F238E27FC236}">
                <a16:creationId xmlns:a16="http://schemas.microsoft.com/office/drawing/2014/main" id="{743409AB-A0D3-039E-7ED9-91EBD5521A99}"/>
              </a:ext>
            </a:extLst>
          </p:cNvPr>
          <p:cNvSpPr txBox="1"/>
          <p:nvPr/>
        </p:nvSpPr>
        <p:spPr>
          <a:xfrm>
            <a:off x="6904975" y="2758465"/>
            <a:ext cx="966999" cy="367104"/>
          </a:xfrm>
          <a:prstGeom prst="rect">
            <a:avLst/>
          </a:prstGeom>
          <a:noFill/>
        </p:spPr>
        <p:txBody>
          <a:bodyPr wrap="square" rtlCol="0">
            <a:spAutoFit/>
          </a:bodyPr>
          <a:lstStyle/>
          <a:p>
            <a:r>
              <a:rPr lang="en-IN" dirty="0"/>
              <a:t>5 min</a:t>
            </a:r>
          </a:p>
        </p:txBody>
      </p:sp>
      <p:sp>
        <p:nvSpPr>
          <p:cNvPr id="7" name="TextBox 6">
            <a:extLst>
              <a:ext uri="{FF2B5EF4-FFF2-40B4-BE49-F238E27FC236}">
                <a16:creationId xmlns:a16="http://schemas.microsoft.com/office/drawing/2014/main" id="{DEA7F321-1893-263F-7102-26D6DE132F9E}"/>
              </a:ext>
            </a:extLst>
          </p:cNvPr>
          <p:cNvSpPr txBox="1"/>
          <p:nvPr/>
        </p:nvSpPr>
        <p:spPr>
          <a:xfrm>
            <a:off x="1856920" y="3269481"/>
            <a:ext cx="1182092" cy="369332"/>
          </a:xfrm>
          <a:prstGeom prst="rect">
            <a:avLst/>
          </a:prstGeom>
          <a:noFill/>
        </p:spPr>
        <p:txBody>
          <a:bodyPr wrap="square" rtlCol="0">
            <a:spAutoFit/>
          </a:bodyPr>
          <a:lstStyle/>
          <a:p>
            <a:r>
              <a:rPr lang="en-IN" dirty="0"/>
              <a:t>0 min</a:t>
            </a:r>
          </a:p>
        </p:txBody>
      </p:sp>
      <p:pic>
        <p:nvPicPr>
          <p:cNvPr id="5" name="Graphic 6">
            <a:extLst>
              <a:ext uri="{FF2B5EF4-FFF2-40B4-BE49-F238E27FC236}">
                <a16:creationId xmlns:a16="http://schemas.microsoft.com/office/drawing/2014/main" id="{8A95272D-DDD0-A4DF-2315-BDD3ADBD48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9223" y="241849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phic 8">
            <a:extLst>
              <a:ext uri="{FF2B5EF4-FFF2-40B4-BE49-F238E27FC236}">
                <a16:creationId xmlns:a16="http://schemas.microsoft.com/office/drawing/2014/main" id="{53693B71-1871-4286-0AD3-642489286A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4050" y="240202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4A049D64-4759-60AE-D23F-4848CF368FC6}"/>
              </a:ext>
            </a:extLst>
          </p:cNvPr>
          <p:cNvSpPr txBox="1"/>
          <p:nvPr/>
        </p:nvSpPr>
        <p:spPr>
          <a:xfrm>
            <a:off x="9325919" y="2059522"/>
            <a:ext cx="1570996" cy="369332"/>
          </a:xfrm>
          <a:prstGeom prst="rect">
            <a:avLst/>
          </a:prstGeom>
          <a:noFill/>
        </p:spPr>
        <p:txBody>
          <a:bodyPr wrap="square" rtlCol="0">
            <a:spAutoFit/>
          </a:bodyPr>
          <a:lstStyle/>
          <a:p>
            <a:r>
              <a:rPr lang="en-IN" dirty="0"/>
              <a:t>G Spark ETL</a:t>
            </a:r>
          </a:p>
        </p:txBody>
      </p:sp>
      <p:sp>
        <p:nvSpPr>
          <p:cNvPr id="16" name="TextBox 15">
            <a:extLst>
              <a:ext uri="{FF2B5EF4-FFF2-40B4-BE49-F238E27FC236}">
                <a16:creationId xmlns:a16="http://schemas.microsoft.com/office/drawing/2014/main" id="{60E4C210-18A8-371D-9A59-CA3783C7531F}"/>
              </a:ext>
            </a:extLst>
          </p:cNvPr>
          <p:cNvSpPr txBox="1"/>
          <p:nvPr/>
        </p:nvSpPr>
        <p:spPr>
          <a:xfrm>
            <a:off x="10659194" y="1777388"/>
            <a:ext cx="1484230" cy="646331"/>
          </a:xfrm>
          <a:prstGeom prst="rect">
            <a:avLst/>
          </a:prstGeom>
          <a:noFill/>
        </p:spPr>
        <p:txBody>
          <a:bodyPr wrap="square" rtlCol="0">
            <a:spAutoFit/>
          </a:bodyPr>
          <a:lstStyle/>
          <a:p>
            <a:r>
              <a:rPr lang="en-IN" dirty="0"/>
              <a:t>S3 bucket </a:t>
            </a:r>
          </a:p>
          <a:p>
            <a:r>
              <a:rPr lang="en-IN" dirty="0"/>
              <a:t>(staging area)</a:t>
            </a:r>
          </a:p>
        </p:txBody>
      </p:sp>
      <p:pic>
        <p:nvPicPr>
          <p:cNvPr id="19" name="Graphic 6">
            <a:extLst>
              <a:ext uri="{FF2B5EF4-FFF2-40B4-BE49-F238E27FC236}">
                <a16:creationId xmlns:a16="http://schemas.microsoft.com/office/drawing/2014/main" id="{5F4995D1-16AA-EFA2-109A-8A014BDBB6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1995" y="5263517"/>
            <a:ext cx="692727" cy="69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a:extLst>
              <a:ext uri="{FF2B5EF4-FFF2-40B4-BE49-F238E27FC236}">
                <a16:creationId xmlns:a16="http://schemas.microsoft.com/office/drawing/2014/main" id="{97767181-77A1-1E3F-1CB2-CEA28B3F817F}"/>
              </a:ext>
            </a:extLst>
          </p:cNvPr>
          <p:cNvSpPr txBox="1"/>
          <p:nvPr/>
        </p:nvSpPr>
        <p:spPr>
          <a:xfrm>
            <a:off x="7284638" y="5926356"/>
            <a:ext cx="1679283" cy="369332"/>
          </a:xfrm>
          <a:prstGeom prst="rect">
            <a:avLst/>
          </a:prstGeom>
          <a:noFill/>
        </p:spPr>
        <p:txBody>
          <a:bodyPr wrap="square" rtlCol="0">
            <a:spAutoFit/>
          </a:bodyPr>
          <a:lstStyle/>
          <a:p>
            <a:r>
              <a:rPr lang="en-IN" dirty="0"/>
              <a:t>G Python Shell</a:t>
            </a:r>
          </a:p>
        </p:txBody>
      </p:sp>
      <p:pic>
        <p:nvPicPr>
          <p:cNvPr id="24" name="Graphic 7">
            <a:extLst>
              <a:ext uri="{FF2B5EF4-FFF2-40B4-BE49-F238E27FC236}">
                <a16:creationId xmlns:a16="http://schemas.microsoft.com/office/drawing/2014/main" id="{109D3ED0-9A2F-3C86-F3C9-37D547E0FF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8991" y="5537683"/>
            <a:ext cx="692727" cy="69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a:extLst>
              <a:ext uri="{FF2B5EF4-FFF2-40B4-BE49-F238E27FC236}">
                <a16:creationId xmlns:a16="http://schemas.microsoft.com/office/drawing/2014/main" id="{8BCFAA28-F432-9282-4B7D-D32FD135C540}"/>
              </a:ext>
            </a:extLst>
          </p:cNvPr>
          <p:cNvSpPr txBox="1"/>
          <p:nvPr/>
        </p:nvSpPr>
        <p:spPr>
          <a:xfrm>
            <a:off x="5859825" y="6364035"/>
            <a:ext cx="979572" cy="369332"/>
          </a:xfrm>
          <a:prstGeom prst="rect">
            <a:avLst/>
          </a:prstGeom>
          <a:noFill/>
        </p:spPr>
        <p:txBody>
          <a:bodyPr wrap="square" rtlCol="0">
            <a:spAutoFit/>
          </a:bodyPr>
          <a:lstStyle/>
          <a:p>
            <a:r>
              <a:rPr lang="en-IN" dirty="0"/>
              <a:t>Redshift</a:t>
            </a:r>
          </a:p>
        </p:txBody>
      </p:sp>
      <p:pic>
        <p:nvPicPr>
          <p:cNvPr id="28" name="Graphic 7">
            <a:extLst>
              <a:ext uri="{FF2B5EF4-FFF2-40B4-BE49-F238E27FC236}">
                <a16:creationId xmlns:a16="http://schemas.microsoft.com/office/drawing/2014/main" id="{74114319-97C1-5660-E1AB-393B5BDDAA1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74119" y="541743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49">
            <a:extLst>
              <a:ext uri="{FF2B5EF4-FFF2-40B4-BE49-F238E27FC236}">
                <a16:creationId xmlns:a16="http://schemas.microsoft.com/office/drawing/2014/main" id="{DBBDE58B-AF25-47CC-E321-6EBBAF5C3CA8}"/>
              </a:ext>
            </a:extLst>
          </p:cNvPr>
          <p:cNvSpPr txBox="1"/>
          <p:nvPr/>
        </p:nvSpPr>
        <p:spPr>
          <a:xfrm>
            <a:off x="11022862" y="5777386"/>
            <a:ext cx="1132486" cy="369332"/>
          </a:xfrm>
          <a:prstGeom prst="rect">
            <a:avLst/>
          </a:prstGeom>
          <a:noFill/>
        </p:spPr>
        <p:txBody>
          <a:bodyPr wrap="square" rtlCol="0">
            <a:spAutoFit/>
          </a:bodyPr>
          <a:lstStyle/>
          <a:p>
            <a:r>
              <a:rPr lang="en-IN" dirty="0"/>
              <a:t>G Stg Crw</a:t>
            </a:r>
          </a:p>
        </p:txBody>
      </p:sp>
      <p:sp>
        <p:nvSpPr>
          <p:cNvPr id="6" name="TextBox 5">
            <a:extLst>
              <a:ext uri="{FF2B5EF4-FFF2-40B4-BE49-F238E27FC236}">
                <a16:creationId xmlns:a16="http://schemas.microsoft.com/office/drawing/2014/main" id="{A6FED46E-C80A-EE2B-3E51-77F3114827B7}"/>
              </a:ext>
            </a:extLst>
          </p:cNvPr>
          <p:cNvSpPr txBox="1"/>
          <p:nvPr/>
        </p:nvSpPr>
        <p:spPr>
          <a:xfrm>
            <a:off x="3165100" y="2365836"/>
            <a:ext cx="815383" cy="369332"/>
          </a:xfrm>
          <a:prstGeom prst="rect">
            <a:avLst/>
          </a:prstGeom>
          <a:noFill/>
        </p:spPr>
        <p:txBody>
          <a:bodyPr wrap="square" rtlCol="0">
            <a:spAutoFit/>
          </a:bodyPr>
          <a:lstStyle/>
          <a:p>
            <a:r>
              <a:rPr lang="en-IN" dirty="0"/>
              <a:t>1 min</a:t>
            </a:r>
          </a:p>
        </p:txBody>
      </p:sp>
      <p:cxnSp>
        <p:nvCxnSpPr>
          <p:cNvPr id="22" name="Straight Arrow Connector 21">
            <a:extLst>
              <a:ext uri="{FF2B5EF4-FFF2-40B4-BE49-F238E27FC236}">
                <a16:creationId xmlns:a16="http://schemas.microsoft.com/office/drawing/2014/main" id="{193EE9CC-713D-C268-F6E9-08B916CD4723}"/>
              </a:ext>
            </a:extLst>
          </p:cNvPr>
          <p:cNvCxnSpPr>
            <a:cxnSpLocks/>
            <a:stCxn id="84" idx="3"/>
            <a:endCxn id="5" idx="1"/>
          </p:cNvCxnSpPr>
          <p:nvPr/>
        </p:nvCxnSpPr>
        <p:spPr>
          <a:xfrm>
            <a:off x="8719137" y="2784463"/>
            <a:ext cx="960086" cy="15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00673C1-8930-C99C-294E-16774F7EC63E}"/>
              </a:ext>
            </a:extLst>
          </p:cNvPr>
          <p:cNvSpPr txBox="1"/>
          <p:nvPr/>
        </p:nvSpPr>
        <p:spPr>
          <a:xfrm>
            <a:off x="3775219" y="3814892"/>
            <a:ext cx="2142014" cy="2308324"/>
          </a:xfrm>
          <a:prstGeom prst="rect">
            <a:avLst/>
          </a:prstGeom>
          <a:noFill/>
        </p:spPr>
        <p:txBody>
          <a:bodyPr wrap="square" rtlCol="0">
            <a:spAutoFit/>
          </a:bodyPr>
          <a:lstStyle/>
          <a:p>
            <a:r>
              <a:rPr lang="en-IN" dirty="0">
                <a:highlight>
                  <a:srgbClr val="FFFF00"/>
                </a:highlight>
              </a:rPr>
              <a:t>L -&gt; Lambda</a:t>
            </a:r>
          </a:p>
          <a:p>
            <a:r>
              <a:rPr lang="en-IN" dirty="0">
                <a:highlight>
                  <a:srgbClr val="FFFF00"/>
                </a:highlight>
              </a:rPr>
              <a:t>K -&gt; Kinesis</a:t>
            </a:r>
          </a:p>
          <a:p>
            <a:r>
              <a:rPr lang="en-IN" dirty="0">
                <a:highlight>
                  <a:srgbClr val="FFFF00"/>
                </a:highlight>
              </a:rPr>
              <a:t>Lnd -&gt; Landing Area</a:t>
            </a:r>
          </a:p>
          <a:p>
            <a:r>
              <a:rPr lang="en-IN" dirty="0">
                <a:highlight>
                  <a:srgbClr val="FFFF00"/>
                </a:highlight>
              </a:rPr>
              <a:t>Stg -&gt; Staging Area</a:t>
            </a:r>
          </a:p>
          <a:p>
            <a:r>
              <a:rPr lang="en-IN" dirty="0">
                <a:highlight>
                  <a:srgbClr val="FFFF00"/>
                </a:highlight>
              </a:rPr>
              <a:t>Crw -&gt; Crawler</a:t>
            </a:r>
          </a:p>
          <a:p>
            <a:r>
              <a:rPr lang="en-IN" dirty="0">
                <a:highlight>
                  <a:srgbClr val="FFFF00"/>
                </a:highlight>
              </a:rPr>
              <a:t>Trg -&gt; Trigger</a:t>
            </a:r>
          </a:p>
          <a:p>
            <a:r>
              <a:rPr lang="en-IN" dirty="0">
                <a:highlight>
                  <a:srgbClr val="FFFF00"/>
                </a:highlight>
              </a:rPr>
              <a:t>G -&gt; Glue</a:t>
            </a:r>
          </a:p>
          <a:p>
            <a:r>
              <a:rPr lang="en-IN" dirty="0">
                <a:highlight>
                  <a:srgbClr val="FFFF00"/>
                </a:highlight>
              </a:rPr>
              <a:t>EB -&gt; EventBridge</a:t>
            </a:r>
          </a:p>
        </p:txBody>
      </p:sp>
      <p:sp>
        <p:nvSpPr>
          <p:cNvPr id="8" name="TextBox 7">
            <a:extLst>
              <a:ext uri="{FF2B5EF4-FFF2-40B4-BE49-F238E27FC236}">
                <a16:creationId xmlns:a16="http://schemas.microsoft.com/office/drawing/2014/main" id="{D8DA8C2D-0B56-ECB2-1FC8-8178F43AEDA9}"/>
              </a:ext>
            </a:extLst>
          </p:cNvPr>
          <p:cNvSpPr txBox="1"/>
          <p:nvPr/>
        </p:nvSpPr>
        <p:spPr>
          <a:xfrm>
            <a:off x="2722692" y="1515053"/>
            <a:ext cx="815383" cy="369332"/>
          </a:xfrm>
          <a:prstGeom prst="rect">
            <a:avLst/>
          </a:prstGeom>
          <a:noFill/>
        </p:spPr>
        <p:txBody>
          <a:bodyPr wrap="square" rtlCol="0">
            <a:spAutoFit/>
          </a:bodyPr>
          <a:lstStyle/>
          <a:p>
            <a:r>
              <a:rPr lang="en-IN" dirty="0"/>
              <a:t>1 min</a:t>
            </a:r>
          </a:p>
        </p:txBody>
      </p:sp>
      <p:pic>
        <p:nvPicPr>
          <p:cNvPr id="11" name="Graphic 23">
            <a:extLst>
              <a:ext uri="{FF2B5EF4-FFF2-40B4-BE49-F238E27FC236}">
                <a16:creationId xmlns:a16="http://schemas.microsoft.com/office/drawing/2014/main" id="{CE6BAB94-AB81-EB23-674B-1CE33D8F9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1204" y="20804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A2DD9FEF-B22E-7B3E-2E14-EFFB999F0E80}"/>
              </a:ext>
            </a:extLst>
          </p:cNvPr>
          <p:cNvSpPr txBox="1"/>
          <p:nvPr/>
        </p:nvSpPr>
        <p:spPr>
          <a:xfrm>
            <a:off x="7610764" y="939255"/>
            <a:ext cx="1440403" cy="646331"/>
          </a:xfrm>
          <a:prstGeom prst="rect">
            <a:avLst/>
          </a:prstGeom>
          <a:noFill/>
        </p:spPr>
        <p:txBody>
          <a:bodyPr wrap="square" rtlCol="0">
            <a:spAutoFit/>
          </a:bodyPr>
          <a:lstStyle/>
          <a:p>
            <a:r>
              <a:rPr lang="en-IN" dirty="0"/>
              <a:t>DynamoDB Audit Table</a:t>
            </a:r>
          </a:p>
        </p:txBody>
      </p:sp>
      <p:cxnSp>
        <p:nvCxnSpPr>
          <p:cNvPr id="35" name="Straight Arrow Connector 34">
            <a:extLst>
              <a:ext uri="{FF2B5EF4-FFF2-40B4-BE49-F238E27FC236}">
                <a16:creationId xmlns:a16="http://schemas.microsoft.com/office/drawing/2014/main" id="{15A901D9-AB30-5F99-F706-90A3345A5CF2}"/>
              </a:ext>
            </a:extLst>
          </p:cNvPr>
          <p:cNvCxnSpPr>
            <a:stCxn id="112" idx="2"/>
          </p:cNvCxnSpPr>
          <p:nvPr/>
        </p:nvCxnSpPr>
        <p:spPr>
          <a:xfrm flipH="1" flipV="1">
            <a:off x="8202967" y="939255"/>
            <a:ext cx="6620" cy="147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Graphic 17">
            <a:extLst>
              <a:ext uri="{FF2B5EF4-FFF2-40B4-BE49-F238E27FC236}">
                <a16:creationId xmlns:a16="http://schemas.microsoft.com/office/drawing/2014/main" id="{ECBCA1C7-4793-05E0-ACD3-587F592058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579" y="500762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a:extLst>
              <a:ext uri="{FF2B5EF4-FFF2-40B4-BE49-F238E27FC236}">
                <a16:creationId xmlns:a16="http://schemas.microsoft.com/office/drawing/2014/main" id="{EA903566-DE33-2D04-121F-DE1655FFF3CB}"/>
              </a:ext>
            </a:extLst>
          </p:cNvPr>
          <p:cNvSpPr txBox="1"/>
          <p:nvPr/>
        </p:nvSpPr>
        <p:spPr>
          <a:xfrm>
            <a:off x="207069" y="5761185"/>
            <a:ext cx="1515249" cy="378912"/>
          </a:xfrm>
          <a:prstGeom prst="rect">
            <a:avLst/>
          </a:prstGeom>
          <a:noFill/>
        </p:spPr>
        <p:txBody>
          <a:bodyPr wrap="square" rtlCol="0">
            <a:spAutoFit/>
          </a:bodyPr>
          <a:lstStyle/>
          <a:p>
            <a:r>
              <a:rPr lang="en-IN" dirty="0"/>
              <a:t>API Gateway</a:t>
            </a:r>
          </a:p>
        </p:txBody>
      </p:sp>
      <p:pic>
        <p:nvPicPr>
          <p:cNvPr id="32" name="Graphic 10">
            <a:extLst>
              <a:ext uri="{FF2B5EF4-FFF2-40B4-BE49-F238E27FC236}">
                <a16:creationId xmlns:a16="http://schemas.microsoft.com/office/drawing/2014/main" id="{8C4058C3-71D1-71B4-75A1-F9F0DF3794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950" y="369441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Arrow Connector 36">
            <a:extLst>
              <a:ext uri="{FF2B5EF4-FFF2-40B4-BE49-F238E27FC236}">
                <a16:creationId xmlns:a16="http://schemas.microsoft.com/office/drawing/2014/main" id="{92CA0825-33DF-AD6E-4E10-093EA84005AE}"/>
              </a:ext>
            </a:extLst>
          </p:cNvPr>
          <p:cNvCxnSpPr>
            <a:cxnSpLocks/>
            <a:stCxn id="2" idx="0"/>
            <a:endCxn id="25" idx="0"/>
          </p:cNvCxnSpPr>
          <p:nvPr/>
        </p:nvCxnSpPr>
        <p:spPr>
          <a:xfrm flipH="1" flipV="1">
            <a:off x="964694" y="5761185"/>
            <a:ext cx="81860" cy="654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44661DA-5A83-1098-6577-632AEA76D0DC}"/>
              </a:ext>
            </a:extLst>
          </p:cNvPr>
          <p:cNvCxnSpPr>
            <a:stCxn id="13" idx="0"/>
            <a:endCxn id="32" idx="2"/>
          </p:cNvCxnSpPr>
          <p:nvPr/>
        </p:nvCxnSpPr>
        <p:spPr>
          <a:xfrm flipH="1" flipV="1">
            <a:off x="857950" y="4456412"/>
            <a:ext cx="10629" cy="55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8F49245-8E55-557B-4ACC-0D98EC94EDAE}"/>
              </a:ext>
            </a:extLst>
          </p:cNvPr>
          <p:cNvCxnSpPr>
            <a:stCxn id="32" idx="0"/>
            <a:endCxn id="53" idx="2"/>
          </p:cNvCxnSpPr>
          <p:nvPr/>
        </p:nvCxnSpPr>
        <p:spPr>
          <a:xfrm flipV="1">
            <a:off x="857950" y="3100526"/>
            <a:ext cx="53487" cy="59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05D68D7-B097-54C7-F257-9E402382C737}"/>
              </a:ext>
            </a:extLst>
          </p:cNvPr>
          <p:cNvSpPr txBox="1"/>
          <p:nvPr/>
        </p:nvSpPr>
        <p:spPr>
          <a:xfrm>
            <a:off x="170443" y="4532042"/>
            <a:ext cx="1729618" cy="378912"/>
          </a:xfrm>
          <a:prstGeom prst="rect">
            <a:avLst/>
          </a:prstGeom>
          <a:noFill/>
        </p:spPr>
        <p:txBody>
          <a:bodyPr wrap="square" rtlCol="0">
            <a:spAutoFit/>
          </a:bodyPr>
          <a:lstStyle/>
          <a:p>
            <a:r>
              <a:rPr lang="en-IN" dirty="0"/>
              <a:t>L Data Publisher</a:t>
            </a:r>
          </a:p>
        </p:txBody>
      </p:sp>
      <p:pic>
        <p:nvPicPr>
          <p:cNvPr id="3" name="Graphic 19">
            <a:extLst>
              <a:ext uri="{FF2B5EF4-FFF2-40B4-BE49-F238E27FC236}">
                <a16:creationId xmlns:a16="http://schemas.microsoft.com/office/drawing/2014/main" id="{5AB0057B-08E1-14AC-01C5-04EE282F9A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34050" y="391749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Box 70">
            <a:extLst>
              <a:ext uri="{FF2B5EF4-FFF2-40B4-BE49-F238E27FC236}">
                <a16:creationId xmlns:a16="http://schemas.microsoft.com/office/drawing/2014/main" id="{673C4434-AA6B-38D3-236A-8B8C02605436}"/>
              </a:ext>
            </a:extLst>
          </p:cNvPr>
          <p:cNvSpPr txBox="1"/>
          <p:nvPr/>
        </p:nvSpPr>
        <p:spPr>
          <a:xfrm>
            <a:off x="11230827" y="3538357"/>
            <a:ext cx="980085" cy="369332"/>
          </a:xfrm>
          <a:prstGeom prst="rect">
            <a:avLst/>
          </a:prstGeom>
          <a:noFill/>
        </p:spPr>
        <p:txBody>
          <a:bodyPr wrap="square" rtlCol="0">
            <a:spAutoFit/>
          </a:bodyPr>
          <a:lstStyle/>
          <a:p>
            <a:r>
              <a:rPr lang="en-IN" dirty="0"/>
              <a:t>EB Rule</a:t>
            </a:r>
          </a:p>
        </p:txBody>
      </p:sp>
      <p:pic>
        <p:nvPicPr>
          <p:cNvPr id="75" name="Graphic 6">
            <a:extLst>
              <a:ext uri="{FF2B5EF4-FFF2-40B4-BE49-F238E27FC236}">
                <a16:creationId xmlns:a16="http://schemas.microsoft.com/office/drawing/2014/main" id="{EB992EB8-E7E3-AD3B-1C67-185D599693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17715" y="526351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TextBox 77">
            <a:extLst>
              <a:ext uri="{FF2B5EF4-FFF2-40B4-BE49-F238E27FC236}">
                <a16:creationId xmlns:a16="http://schemas.microsoft.com/office/drawing/2014/main" id="{B4D661C8-710A-D9A8-6A29-1129DE8957E9}"/>
              </a:ext>
            </a:extLst>
          </p:cNvPr>
          <p:cNvSpPr txBox="1"/>
          <p:nvPr/>
        </p:nvSpPr>
        <p:spPr>
          <a:xfrm>
            <a:off x="9332023" y="5984190"/>
            <a:ext cx="1719838" cy="646331"/>
          </a:xfrm>
          <a:prstGeom prst="rect">
            <a:avLst/>
          </a:prstGeom>
          <a:noFill/>
        </p:spPr>
        <p:txBody>
          <a:bodyPr wrap="square" rtlCol="0">
            <a:spAutoFit/>
          </a:bodyPr>
          <a:lstStyle/>
          <a:p>
            <a:r>
              <a:rPr lang="en-IN" dirty="0"/>
              <a:t>G Spark ETL</a:t>
            </a:r>
          </a:p>
          <a:p>
            <a:r>
              <a:rPr lang="en-IN" dirty="0"/>
              <a:t>Job bookmark</a:t>
            </a:r>
          </a:p>
        </p:txBody>
      </p:sp>
      <p:sp>
        <p:nvSpPr>
          <p:cNvPr id="80" name="Rectangle 79">
            <a:extLst>
              <a:ext uri="{FF2B5EF4-FFF2-40B4-BE49-F238E27FC236}">
                <a16:creationId xmlns:a16="http://schemas.microsoft.com/office/drawing/2014/main" id="{44291930-36FE-4DF3-DAAD-E901073DEFBC}"/>
              </a:ext>
            </a:extLst>
          </p:cNvPr>
          <p:cNvSpPr/>
          <p:nvPr/>
        </p:nvSpPr>
        <p:spPr>
          <a:xfrm>
            <a:off x="7273878" y="5227562"/>
            <a:ext cx="4822172" cy="13996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5" name="Straight Arrow Connector 84">
            <a:extLst>
              <a:ext uri="{FF2B5EF4-FFF2-40B4-BE49-F238E27FC236}">
                <a16:creationId xmlns:a16="http://schemas.microsoft.com/office/drawing/2014/main" id="{180747C0-D18F-E83A-E8A7-327AA05BB806}"/>
              </a:ext>
            </a:extLst>
          </p:cNvPr>
          <p:cNvCxnSpPr>
            <a:cxnSpLocks/>
            <a:stCxn id="3" idx="2"/>
          </p:cNvCxnSpPr>
          <p:nvPr/>
        </p:nvCxnSpPr>
        <p:spPr>
          <a:xfrm>
            <a:off x="11715050" y="4679493"/>
            <a:ext cx="0" cy="485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2F731094-FCD8-E113-C08F-C473CE94ED81}"/>
              </a:ext>
            </a:extLst>
          </p:cNvPr>
          <p:cNvSpPr txBox="1"/>
          <p:nvPr/>
        </p:nvSpPr>
        <p:spPr>
          <a:xfrm>
            <a:off x="10353349" y="4846623"/>
            <a:ext cx="1570996" cy="369332"/>
          </a:xfrm>
          <a:prstGeom prst="rect">
            <a:avLst/>
          </a:prstGeom>
          <a:noFill/>
        </p:spPr>
        <p:txBody>
          <a:bodyPr wrap="square" rtlCol="0">
            <a:spAutoFit/>
          </a:bodyPr>
          <a:lstStyle/>
          <a:p>
            <a:r>
              <a:rPr lang="en-IN" dirty="0"/>
              <a:t>G Workflow</a:t>
            </a:r>
          </a:p>
        </p:txBody>
      </p:sp>
      <p:cxnSp>
        <p:nvCxnSpPr>
          <p:cNvPr id="92" name="Straight Arrow Connector 91">
            <a:extLst>
              <a:ext uri="{FF2B5EF4-FFF2-40B4-BE49-F238E27FC236}">
                <a16:creationId xmlns:a16="http://schemas.microsoft.com/office/drawing/2014/main" id="{0F1F3EF2-31AF-A2E1-C1E3-F95C11E36F19}"/>
              </a:ext>
            </a:extLst>
          </p:cNvPr>
          <p:cNvCxnSpPr>
            <a:cxnSpLocks/>
            <a:stCxn id="80" idx="1"/>
          </p:cNvCxnSpPr>
          <p:nvPr/>
        </p:nvCxnSpPr>
        <p:spPr>
          <a:xfrm flipH="1" flipV="1">
            <a:off x="6602906" y="5857413"/>
            <a:ext cx="670972" cy="69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DB07AB8-DEE5-C37F-5226-788F3C81AAFD}"/>
              </a:ext>
            </a:extLst>
          </p:cNvPr>
          <p:cNvCxnSpPr>
            <a:cxnSpLocks/>
          </p:cNvCxnSpPr>
          <p:nvPr/>
        </p:nvCxnSpPr>
        <p:spPr>
          <a:xfrm flipH="1" flipV="1">
            <a:off x="8054722" y="5618759"/>
            <a:ext cx="1362993" cy="34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4" name="Graphic 14">
            <a:extLst>
              <a:ext uri="{FF2B5EF4-FFF2-40B4-BE49-F238E27FC236}">
                <a16:creationId xmlns:a16="http://schemas.microsoft.com/office/drawing/2014/main" id="{44191512-CEEC-4189-2C90-F36864B52AA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91484" y="56410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TextBox 139">
            <a:extLst>
              <a:ext uri="{FF2B5EF4-FFF2-40B4-BE49-F238E27FC236}">
                <a16:creationId xmlns:a16="http://schemas.microsoft.com/office/drawing/2014/main" id="{6A04CF27-B9B1-1188-41FF-054B329F1A09}"/>
              </a:ext>
            </a:extLst>
          </p:cNvPr>
          <p:cNvSpPr txBox="1"/>
          <p:nvPr/>
        </p:nvSpPr>
        <p:spPr>
          <a:xfrm>
            <a:off x="11193393" y="195723"/>
            <a:ext cx="1068353" cy="368385"/>
          </a:xfrm>
          <a:prstGeom prst="rect">
            <a:avLst/>
          </a:prstGeom>
          <a:noFill/>
        </p:spPr>
        <p:txBody>
          <a:bodyPr wrap="square" rtlCol="0">
            <a:spAutoFit/>
          </a:bodyPr>
          <a:lstStyle/>
          <a:p>
            <a:r>
              <a:rPr lang="en-IN" dirty="0"/>
              <a:t>Athena</a:t>
            </a:r>
          </a:p>
        </p:txBody>
      </p:sp>
      <p:cxnSp>
        <p:nvCxnSpPr>
          <p:cNvPr id="18" name="Straight Arrow Connector 17">
            <a:extLst>
              <a:ext uri="{FF2B5EF4-FFF2-40B4-BE49-F238E27FC236}">
                <a16:creationId xmlns:a16="http://schemas.microsoft.com/office/drawing/2014/main" id="{12E05D70-BE41-434F-3BFF-C26A8248103F}"/>
              </a:ext>
            </a:extLst>
          </p:cNvPr>
          <p:cNvCxnSpPr>
            <a:stCxn id="5" idx="3"/>
            <a:endCxn id="12" idx="1"/>
          </p:cNvCxnSpPr>
          <p:nvPr/>
        </p:nvCxnSpPr>
        <p:spPr>
          <a:xfrm flipV="1">
            <a:off x="10441223" y="2783023"/>
            <a:ext cx="892827" cy="1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A7C935B-B92B-190F-30F6-0C4E57BE244D}"/>
              </a:ext>
            </a:extLst>
          </p:cNvPr>
          <p:cNvCxnSpPr>
            <a:stCxn id="28" idx="1"/>
            <a:endCxn id="75" idx="3"/>
          </p:cNvCxnSpPr>
          <p:nvPr/>
        </p:nvCxnSpPr>
        <p:spPr>
          <a:xfrm flipH="1" flipV="1">
            <a:off x="10179715" y="5644517"/>
            <a:ext cx="1194404" cy="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F4F8AD8-6D2B-C503-C4B8-407B9313C656}"/>
              </a:ext>
            </a:extLst>
          </p:cNvPr>
          <p:cNvCxnSpPr>
            <a:stCxn id="12" idx="2"/>
            <a:endCxn id="71" idx="2"/>
          </p:cNvCxnSpPr>
          <p:nvPr/>
        </p:nvCxnSpPr>
        <p:spPr>
          <a:xfrm>
            <a:off x="11715050" y="3164023"/>
            <a:ext cx="5820" cy="74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07959BE-10C6-4A77-6687-35D448014DD7}"/>
              </a:ext>
            </a:extLst>
          </p:cNvPr>
          <p:cNvCxnSpPr>
            <a:endCxn id="124" idx="2"/>
          </p:cNvCxnSpPr>
          <p:nvPr/>
        </p:nvCxnSpPr>
        <p:spPr>
          <a:xfrm flipH="1" flipV="1">
            <a:off x="11672484" y="1326108"/>
            <a:ext cx="42566" cy="102408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E32C18-26FA-17B5-1284-2DBF5BBACBF8}"/>
              </a:ext>
            </a:extLst>
          </p:cNvPr>
          <p:cNvCxnSpPr/>
          <p:nvPr/>
        </p:nvCxnSpPr>
        <p:spPr>
          <a:xfrm>
            <a:off x="4924139" y="3000652"/>
            <a:ext cx="77820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F0DA3B-4B5A-F709-D3F7-9DA9803E83B9}"/>
              </a:ext>
            </a:extLst>
          </p:cNvPr>
          <p:cNvCxnSpPr>
            <a:cxnSpLocks/>
          </p:cNvCxnSpPr>
          <p:nvPr/>
        </p:nvCxnSpPr>
        <p:spPr>
          <a:xfrm>
            <a:off x="5702348" y="2991775"/>
            <a:ext cx="0" cy="37610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01E9A5-0970-28CC-A605-209EA77A4DAF}"/>
              </a:ext>
            </a:extLst>
          </p:cNvPr>
          <p:cNvCxnSpPr>
            <a:cxnSpLocks/>
          </p:cNvCxnSpPr>
          <p:nvPr/>
        </p:nvCxnSpPr>
        <p:spPr>
          <a:xfrm>
            <a:off x="5702348" y="3367880"/>
            <a:ext cx="4409069" cy="5293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3045D3E-72E6-68BE-A7A8-BC34776CC065}"/>
              </a:ext>
            </a:extLst>
          </p:cNvPr>
          <p:cNvCxnSpPr>
            <a:cxnSpLocks/>
            <a:endCxn id="5" idx="2"/>
          </p:cNvCxnSpPr>
          <p:nvPr/>
        </p:nvCxnSpPr>
        <p:spPr>
          <a:xfrm flipH="1" flipV="1">
            <a:off x="10060223" y="3180493"/>
            <a:ext cx="51194" cy="21385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6B6AD18-542D-C44D-207F-7D58CD143EF7}"/>
              </a:ext>
            </a:extLst>
          </p:cNvPr>
          <p:cNvSpPr txBox="1"/>
          <p:nvPr/>
        </p:nvSpPr>
        <p:spPr>
          <a:xfrm>
            <a:off x="7396886" y="3313621"/>
            <a:ext cx="1531815" cy="369332"/>
          </a:xfrm>
          <a:prstGeom prst="rect">
            <a:avLst/>
          </a:prstGeom>
          <a:noFill/>
        </p:spPr>
        <p:txBody>
          <a:bodyPr wrap="square" rtlCol="0">
            <a:spAutoFit/>
          </a:bodyPr>
          <a:lstStyle/>
          <a:p>
            <a:r>
              <a:rPr lang="en-IN" dirty="0"/>
              <a:t>Data Source</a:t>
            </a:r>
          </a:p>
        </p:txBody>
      </p:sp>
      <p:cxnSp>
        <p:nvCxnSpPr>
          <p:cNvPr id="55" name="Straight Connector 54">
            <a:extLst>
              <a:ext uri="{FF2B5EF4-FFF2-40B4-BE49-F238E27FC236}">
                <a16:creationId xmlns:a16="http://schemas.microsoft.com/office/drawing/2014/main" id="{5CAF3D94-8BE7-8A90-6316-D5F6743D9AB1}"/>
              </a:ext>
            </a:extLst>
          </p:cNvPr>
          <p:cNvCxnSpPr>
            <a:cxnSpLocks/>
          </p:cNvCxnSpPr>
          <p:nvPr/>
        </p:nvCxnSpPr>
        <p:spPr>
          <a:xfrm flipH="1">
            <a:off x="10776917" y="3000652"/>
            <a:ext cx="5972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4CB396E-CD1A-C87C-93EE-FB917E9328D8}"/>
              </a:ext>
            </a:extLst>
          </p:cNvPr>
          <p:cNvCxnSpPr/>
          <p:nvPr/>
        </p:nvCxnSpPr>
        <p:spPr>
          <a:xfrm>
            <a:off x="10776917" y="2991775"/>
            <a:ext cx="0" cy="174024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17E9473-CE47-1FFE-EDF2-203B58D3EBF4}"/>
              </a:ext>
            </a:extLst>
          </p:cNvPr>
          <p:cNvCxnSpPr/>
          <p:nvPr/>
        </p:nvCxnSpPr>
        <p:spPr>
          <a:xfrm flipH="1">
            <a:off x="9798715" y="4721498"/>
            <a:ext cx="9782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E3ECF79-4280-3C9B-54B8-2D09523748D1}"/>
              </a:ext>
            </a:extLst>
          </p:cNvPr>
          <p:cNvCxnSpPr>
            <a:endCxn id="75" idx="0"/>
          </p:cNvCxnSpPr>
          <p:nvPr/>
        </p:nvCxnSpPr>
        <p:spPr>
          <a:xfrm>
            <a:off x="9798715" y="4732016"/>
            <a:ext cx="0" cy="53150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769D65E-1BB3-83D8-85E3-1D3B1FD5769A}"/>
              </a:ext>
            </a:extLst>
          </p:cNvPr>
          <p:cNvSpPr txBox="1"/>
          <p:nvPr/>
        </p:nvSpPr>
        <p:spPr>
          <a:xfrm rot="16200000">
            <a:off x="9987326" y="3690394"/>
            <a:ext cx="1369473" cy="369332"/>
          </a:xfrm>
          <a:prstGeom prst="rect">
            <a:avLst/>
          </a:prstGeom>
          <a:noFill/>
        </p:spPr>
        <p:txBody>
          <a:bodyPr wrap="square" rtlCol="0">
            <a:spAutoFit/>
          </a:bodyPr>
          <a:lstStyle/>
          <a:p>
            <a:r>
              <a:rPr lang="en-IN" dirty="0"/>
              <a:t>Data Source</a:t>
            </a:r>
          </a:p>
        </p:txBody>
      </p:sp>
      <p:sp>
        <p:nvSpPr>
          <p:cNvPr id="88" name="TextBox 87">
            <a:extLst>
              <a:ext uri="{FF2B5EF4-FFF2-40B4-BE49-F238E27FC236}">
                <a16:creationId xmlns:a16="http://schemas.microsoft.com/office/drawing/2014/main" id="{AC11165F-6052-B202-5072-F91FD51866BA}"/>
              </a:ext>
            </a:extLst>
          </p:cNvPr>
          <p:cNvSpPr txBox="1"/>
          <p:nvPr/>
        </p:nvSpPr>
        <p:spPr>
          <a:xfrm>
            <a:off x="8751842" y="2473402"/>
            <a:ext cx="828645" cy="369332"/>
          </a:xfrm>
          <a:prstGeom prst="rect">
            <a:avLst/>
          </a:prstGeom>
          <a:noFill/>
        </p:spPr>
        <p:txBody>
          <a:bodyPr wrap="square" rtlCol="0">
            <a:spAutoFit/>
          </a:bodyPr>
          <a:lstStyle/>
          <a:p>
            <a:r>
              <a:rPr lang="en-IN" dirty="0">
                <a:highlight>
                  <a:srgbClr val="00FFFF"/>
                </a:highlight>
              </a:rPr>
              <a:t>Step 2</a:t>
            </a:r>
          </a:p>
        </p:txBody>
      </p:sp>
      <p:sp>
        <p:nvSpPr>
          <p:cNvPr id="90" name="TextBox 89">
            <a:extLst>
              <a:ext uri="{FF2B5EF4-FFF2-40B4-BE49-F238E27FC236}">
                <a16:creationId xmlns:a16="http://schemas.microsoft.com/office/drawing/2014/main" id="{AD452166-DCF5-E122-B9FA-F34D88697785}"/>
              </a:ext>
            </a:extLst>
          </p:cNvPr>
          <p:cNvSpPr txBox="1"/>
          <p:nvPr/>
        </p:nvSpPr>
        <p:spPr>
          <a:xfrm>
            <a:off x="7811204" y="1628650"/>
            <a:ext cx="828645" cy="369332"/>
          </a:xfrm>
          <a:prstGeom prst="rect">
            <a:avLst/>
          </a:prstGeom>
          <a:noFill/>
        </p:spPr>
        <p:txBody>
          <a:bodyPr wrap="square" rtlCol="0">
            <a:spAutoFit/>
          </a:bodyPr>
          <a:lstStyle/>
          <a:p>
            <a:r>
              <a:rPr lang="en-IN" dirty="0">
                <a:highlight>
                  <a:srgbClr val="00FFFF"/>
                </a:highlight>
              </a:rPr>
              <a:t>Step 1</a:t>
            </a:r>
          </a:p>
        </p:txBody>
      </p:sp>
    </p:spTree>
    <p:extLst>
      <p:ext uri="{BB962C8B-B14F-4D97-AF65-F5344CB8AC3E}">
        <p14:creationId xmlns:p14="http://schemas.microsoft.com/office/powerpoint/2010/main" val="41376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0C5C33C-A162-32D4-A495-E7086E9A0166}"/>
              </a:ext>
            </a:extLst>
          </p:cNvPr>
          <p:cNvSpPr txBox="1"/>
          <p:nvPr/>
        </p:nvSpPr>
        <p:spPr>
          <a:xfrm>
            <a:off x="1633491" y="2175029"/>
            <a:ext cx="10253708" cy="5078313"/>
          </a:xfrm>
          <a:prstGeom prst="rect">
            <a:avLst/>
          </a:prstGeom>
          <a:noFill/>
        </p:spPr>
        <p:txBody>
          <a:bodyPr wrap="square" rtlCol="0">
            <a:spAutoFit/>
          </a:bodyPr>
          <a:lstStyle/>
          <a:p>
            <a:r>
              <a:rPr lang="en-IN" dirty="0"/>
              <a:t>In the Glue Workflow, the first job – Glue Spark ETL job – loads the Redshift staging table from S3 staging area (with Job bookmark enabled) and the second job – Glue Python Shell job – performs data enrichment and “Upsert” into the Redshift final table.</a:t>
            </a:r>
          </a:p>
          <a:p>
            <a:endParaRPr lang="en-IN" dirty="0"/>
          </a:p>
          <a:p>
            <a:r>
              <a:rPr lang="en-IN" dirty="0"/>
              <a:t>For the Glue Workflow, the Trigger is the EventBridge Rule but the data source is the S3 Staging area. </a:t>
            </a:r>
          </a:p>
          <a:p>
            <a:endParaRPr lang="en-IN" dirty="0"/>
          </a:p>
          <a:p>
            <a:r>
              <a:rPr lang="en-IN" dirty="0"/>
              <a:t>Glue Crawler is setup to run on the S3 Staging area. </a:t>
            </a:r>
          </a:p>
          <a:p>
            <a:r>
              <a:rPr lang="en-IN" dirty="0"/>
              <a:t>So staging area is available for raw data analysis (before data enrichment) through Athena.</a:t>
            </a:r>
          </a:p>
          <a:p>
            <a:endParaRPr lang="en-IN" dirty="0"/>
          </a:p>
          <a:p>
            <a:r>
              <a:rPr lang="en-IN" dirty="0"/>
              <a:t>From “L G ETL + Audit entries”, there are 2 steps – one step to start the Glue Spark ETL job that processes data from S3 landing area to S3 staging area and another step to load the dynamodb audit table with info around the files that were processed from the landing area. This info is used to </a:t>
            </a:r>
            <a:r>
              <a:rPr lang="en-IN" dirty="0" err="1"/>
              <a:t>cleanup</a:t>
            </a:r>
            <a:r>
              <a:rPr lang="en-IN" dirty="0"/>
              <a:t> the landing area as well, through the use of DynamoDB streams and lambda function. It is important that, as </a:t>
            </a:r>
            <a:r>
              <a:rPr lang="en-IN" dirty="0">
                <a:highlight>
                  <a:srgbClr val="00FFFF"/>
                </a:highlight>
              </a:rPr>
              <a:t>Step 1</a:t>
            </a:r>
            <a:r>
              <a:rPr lang="en-IN" dirty="0"/>
              <a:t> the Glue Spark ETL job is triggered and only after the completion of this job, as </a:t>
            </a:r>
            <a:r>
              <a:rPr lang="en-IN" dirty="0">
                <a:highlight>
                  <a:srgbClr val="00FFFF"/>
                </a:highlight>
              </a:rPr>
              <a:t>Step 2</a:t>
            </a:r>
            <a:r>
              <a:rPr lang="en-IN" dirty="0"/>
              <a:t>, the dynamodb audit table is loaded. Else, the landing area could be cleaned up before the processing into the S3 staging area, resulting in either job failure (of the Glue Spark ETL job) or data loss.</a:t>
            </a:r>
          </a:p>
          <a:p>
            <a:endParaRPr lang="en-IN" dirty="0"/>
          </a:p>
          <a:p>
            <a:endParaRPr lang="en-IN" dirty="0"/>
          </a:p>
        </p:txBody>
      </p:sp>
      <p:sp>
        <p:nvSpPr>
          <p:cNvPr id="36" name="TextBox 35">
            <a:extLst>
              <a:ext uri="{FF2B5EF4-FFF2-40B4-BE49-F238E27FC236}">
                <a16:creationId xmlns:a16="http://schemas.microsoft.com/office/drawing/2014/main" id="{FF79A717-80AF-66E2-F2D9-29FCDFD99184}"/>
              </a:ext>
            </a:extLst>
          </p:cNvPr>
          <p:cNvSpPr txBox="1"/>
          <p:nvPr/>
        </p:nvSpPr>
        <p:spPr>
          <a:xfrm>
            <a:off x="1633491" y="1411550"/>
            <a:ext cx="1216241" cy="479394"/>
          </a:xfrm>
          <a:prstGeom prst="rect">
            <a:avLst/>
          </a:prstGeom>
          <a:noFill/>
        </p:spPr>
        <p:txBody>
          <a:bodyPr wrap="square" rtlCol="0">
            <a:spAutoFit/>
          </a:bodyPr>
          <a:lstStyle/>
          <a:p>
            <a:r>
              <a:rPr lang="en-IN" sz="2400" b="1" dirty="0"/>
              <a:t>Notes:</a:t>
            </a:r>
          </a:p>
        </p:txBody>
      </p:sp>
    </p:spTree>
    <p:extLst>
      <p:ext uri="{BB962C8B-B14F-4D97-AF65-F5344CB8AC3E}">
        <p14:creationId xmlns:p14="http://schemas.microsoft.com/office/powerpoint/2010/main" val="2341181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5152</TotalTime>
  <Words>371</Words>
  <Application>Microsoft Office PowerPoint</Application>
  <PresentationFormat>Widescreen</PresentationFormat>
  <Paragraphs>50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Data pipeline from Front Office to Data Lake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AWS + Snowflake</dc:title>
  <dc:creator>Vinod</dc:creator>
  <cp:lastModifiedBy>Vinod</cp:lastModifiedBy>
  <cp:revision>70</cp:revision>
  <dcterms:created xsi:type="dcterms:W3CDTF">2022-12-21T13:35:56Z</dcterms:created>
  <dcterms:modified xsi:type="dcterms:W3CDTF">2023-05-06T06:53:35Z</dcterms:modified>
</cp:coreProperties>
</file>