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" initials="V" lastIdx="1" clrIdx="0">
    <p:extLst>
      <p:ext uri="{19B8F6BF-5375-455C-9EA6-DF929625EA0E}">
        <p15:presenceInfo xmlns:p15="http://schemas.microsoft.com/office/powerpoint/2012/main" userId="747e77d1285eff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8857-751D-4020-BDD4-DA04E3BA6E62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F480C-452A-4E71-9100-D55331B01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1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3E69-873E-E332-8664-502381292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F93EB-7EBA-5088-83E3-4D6FEAE6B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315F-AF07-9155-C97D-738C2C3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0FFF-EAAB-1B0F-5CF8-9CEE9C3A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7495-BC30-85BA-A6F7-804F6F90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1F75-8911-49A2-ABDE-F65D41F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753F-02DB-7894-954D-6A8BC13B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CA0F-110C-5A40-143D-CBAC0B2A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3D72-2369-D903-2A21-6E9C330C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C36B-EBD5-CAE9-0C2E-1102B1E5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D8218-25A4-3875-BC70-1B281C71F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9720E-5563-A515-5669-B8043F0F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DEA6-9170-DD21-4B1E-24602C35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9CB4-69C2-62AA-BE6A-96060DB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983A-A128-1DB5-E27E-35C9CCD1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F58-70A0-C3DF-7FB0-ACDF67D1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F6D3-DD71-08F8-890C-9F5FFF83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23E9-17EB-DAD6-9714-093DB80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5B52-E243-02A3-CCF5-11F17B9F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D671-3911-EC49-8671-F003A642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6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7741-207F-397C-0615-CD1BA94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AAE60-12B2-5F2C-363A-FF4E0EC9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20E9-F5A7-42A0-DA15-9C772ADC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FC2A-7243-3BD2-2DCF-0E1AA26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6694-3C59-7B2E-995F-EDF9924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7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7B78-FD92-2954-AB0E-BCB1C63E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94C0-F4F6-5A05-6E4E-E0663331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251AC-CF0E-E549-BD28-99482A500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A7B9-A3D1-A5F4-7CAA-F39CC42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2861E-9C56-268F-A94A-45238F00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1A51-06BD-3676-3D22-EDF92A7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B3D1-4F22-6DC6-2382-0EFA9E07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D7BD-60F9-D27C-B60E-80A2B9E2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6CFC-F46C-C732-385F-CC342796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F9201-132A-A631-C345-7B0E1F9B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14B81-B771-ED28-52A1-9FFA6DFD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1C761-DCD3-552A-AAF6-F3E50057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C1486-0E90-C9B6-DD63-10CDD718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51FE6-F8B4-7F3B-6E1B-1AE18F86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FFDF-DC8B-0BDE-7E53-523A7C0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8A302-F144-02DD-3615-23D04539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061C4-B861-4B9E-F4CD-95AA74E8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7EF88-9E7B-A5F0-79C5-C22D8971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2BA5B-30D7-A176-8A97-FD61F5B4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B35C-CD34-76A2-A873-AD3AF28B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2CFBC-D38C-A756-DACE-C391B048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6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33AD-0298-63E2-0D23-7FA62A5A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3742-E949-2982-2238-80E30664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DE35-9A18-2C6E-BF95-EF84C7E9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3CAD-1CA6-FD83-2853-F5B58FCF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FD3F1-F219-11A1-4EE4-7E3A502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1936F-9976-6C81-5FB5-17967A4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0727-9661-AB93-5228-422D0B2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F5941-560B-60D7-D5F3-1ECCDB2B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D0C43-F544-9D04-97C0-3D49700FF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EAEC-6444-ABAB-066D-10F9FF57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0260-FA05-D17C-BCBE-CD8C888E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FC769-446F-E3F1-7CCE-F5DBAEE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384BA-B341-CA3B-0257-31D454E4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9F38-8F21-1636-28FF-AD012B3A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6DDA-C890-30C1-3C45-9E4BE84EF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1710-A272-4F17-89D0-19DDB6C2C4C7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3912-8BFD-BCC1-23AD-DCE1DBF31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8821-F5E6-F900-A050-9D94CDC2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raphic 9">
            <a:extLst>
              <a:ext uri="{FF2B5EF4-FFF2-40B4-BE49-F238E27FC236}">
                <a16:creationId xmlns:a16="http://schemas.microsoft.com/office/drawing/2014/main" id="{F2488BA9-20FC-F042-91E7-ACB347569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7" y="233852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65" y="23501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08" y="7827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D4C604-A311-02D8-FCCA-3D5AA019E3AA}"/>
              </a:ext>
            </a:extLst>
          </p:cNvPr>
          <p:cNvCxnSpPr>
            <a:stCxn id="53" idx="3"/>
            <a:endCxn id="56" idx="1"/>
          </p:cNvCxnSpPr>
          <p:nvPr/>
        </p:nvCxnSpPr>
        <p:spPr>
          <a:xfrm>
            <a:off x="1292437" y="2719526"/>
            <a:ext cx="1043128" cy="1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179586-D061-0DB1-090C-61FAAA97AC0E}"/>
              </a:ext>
            </a:extLst>
          </p:cNvPr>
          <p:cNvCxnSpPr>
            <a:cxnSpLocks/>
            <a:stCxn id="59" idx="2"/>
            <a:endCxn id="56" idx="0"/>
          </p:cNvCxnSpPr>
          <p:nvPr/>
        </p:nvCxnSpPr>
        <p:spPr>
          <a:xfrm>
            <a:off x="2713608" y="1544762"/>
            <a:ext cx="2957" cy="80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39" y="23590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C37780B-F3BE-6843-746B-5AFC146B1CFA}"/>
              </a:ext>
            </a:extLst>
          </p:cNvPr>
          <p:cNvCxnSpPr>
            <a:stCxn id="56" idx="3"/>
            <a:endCxn id="79" idx="1"/>
          </p:cNvCxnSpPr>
          <p:nvPr/>
        </p:nvCxnSpPr>
        <p:spPr>
          <a:xfrm>
            <a:off x="3097565" y="2731195"/>
            <a:ext cx="1064574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D48ADD-0DC3-A29A-820D-A5F58747AF4E}"/>
              </a:ext>
            </a:extLst>
          </p:cNvPr>
          <p:cNvCxnSpPr>
            <a:cxnSpLocks/>
          </p:cNvCxnSpPr>
          <p:nvPr/>
        </p:nvCxnSpPr>
        <p:spPr>
          <a:xfrm flipV="1">
            <a:off x="4879749" y="2581423"/>
            <a:ext cx="1266225" cy="16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063055D-C323-362E-B6EB-C6855C2DF89E}"/>
              </a:ext>
            </a:extLst>
          </p:cNvPr>
          <p:cNvSpPr txBox="1"/>
          <p:nvPr/>
        </p:nvSpPr>
        <p:spPr>
          <a:xfrm>
            <a:off x="186332" y="1960834"/>
            <a:ext cx="151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data stream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C7ED319-A101-857C-F2F0-B7FC3DFE958B}"/>
              </a:ext>
            </a:extLst>
          </p:cNvPr>
          <p:cNvSpPr txBox="1"/>
          <p:nvPr/>
        </p:nvSpPr>
        <p:spPr>
          <a:xfrm>
            <a:off x="1991203" y="1968561"/>
            <a:ext cx="186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delivery stream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CC6D5C7-E6CA-6A95-F946-A117946E2012}"/>
              </a:ext>
            </a:extLst>
          </p:cNvPr>
          <p:cNvSpPr txBox="1"/>
          <p:nvPr/>
        </p:nvSpPr>
        <p:spPr>
          <a:xfrm>
            <a:off x="1916837" y="428097"/>
            <a:ext cx="148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 Transformer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AC7E9D-218F-86DA-AB25-7014DD1A7B6B}"/>
              </a:ext>
            </a:extLst>
          </p:cNvPr>
          <p:cNvSpPr txBox="1"/>
          <p:nvPr/>
        </p:nvSpPr>
        <p:spPr>
          <a:xfrm>
            <a:off x="4291199" y="3129652"/>
            <a:ext cx="630361" cy="37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6857" y="6415293"/>
            <a:ext cx="2079393" cy="36703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 Order Details (UI)</a:t>
            </a:r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53693B71-1871-4286-0AD3-642489286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835" y="2992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E4C210-18A8-371D-9A59-CA3783C7531F}"/>
              </a:ext>
            </a:extLst>
          </p:cNvPr>
          <p:cNvSpPr txBox="1"/>
          <p:nvPr/>
        </p:nvSpPr>
        <p:spPr>
          <a:xfrm>
            <a:off x="9654910" y="-81746"/>
            <a:ext cx="63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S3S</a:t>
            </a:r>
          </a:p>
        </p:txBody>
      </p:sp>
      <p:pic>
        <p:nvPicPr>
          <p:cNvPr id="19" name="Graphic 6">
            <a:extLst>
              <a:ext uri="{FF2B5EF4-FFF2-40B4-BE49-F238E27FC236}">
                <a16:creationId xmlns:a16="http://schemas.microsoft.com/office/drawing/2014/main" id="{5F4995D1-16AA-EFA2-109A-8A014BDB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053" y="2367915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767181-77A1-1E3F-1CB2-CEA28B3F817F}"/>
              </a:ext>
            </a:extLst>
          </p:cNvPr>
          <p:cNvSpPr txBox="1"/>
          <p:nvPr/>
        </p:nvSpPr>
        <p:spPr>
          <a:xfrm>
            <a:off x="7315162" y="2992591"/>
            <a:ext cx="47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GP</a:t>
            </a:r>
          </a:p>
        </p:txBody>
      </p:sp>
      <p:pic>
        <p:nvPicPr>
          <p:cNvPr id="28" name="Graphic 7">
            <a:extLst>
              <a:ext uri="{FF2B5EF4-FFF2-40B4-BE49-F238E27FC236}">
                <a16:creationId xmlns:a16="http://schemas.microsoft.com/office/drawing/2014/main" id="{74114319-97C1-5660-E1AB-393B5BDDA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974" y="24741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00673C1-8930-C99C-294E-16774F7EC63E}"/>
              </a:ext>
            </a:extLst>
          </p:cNvPr>
          <p:cNvSpPr txBox="1"/>
          <p:nvPr/>
        </p:nvSpPr>
        <p:spPr>
          <a:xfrm>
            <a:off x="2260974" y="3250511"/>
            <a:ext cx="49533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L -&gt; Lambda</a:t>
            </a:r>
          </a:p>
          <a:p>
            <a:r>
              <a:rPr lang="en-IN" dirty="0">
                <a:highlight>
                  <a:srgbClr val="FFFF00"/>
                </a:highlight>
              </a:rPr>
              <a:t>K -&gt; Kinesis</a:t>
            </a:r>
          </a:p>
          <a:p>
            <a:r>
              <a:rPr lang="en-IN" dirty="0">
                <a:highlight>
                  <a:srgbClr val="FFFF00"/>
                </a:highlight>
              </a:rPr>
              <a:t>S3L -&gt; S3 Landing Area</a:t>
            </a:r>
          </a:p>
          <a:p>
            <a:r>
              <a:rPr lang="en-IN" dirty="0">
                <a:highlight>
                  <a:srgbClr val="FFFF00"/>
                </a:highlight>
              </a:rPr>
              <a:t>S3S -&gt; S3 Staging Area</a:t>
            </a:r>
          </a:p>
          <a:p>
            <a:r>
              <a:rPr lang="en-IN" dirty="0">
                <a:highlight>
                  <a:srgbClr val="FFFF00"/>
                </a:highlight>
              </a:rPr>
              <a:t>GC -&gt; Glue Crawler</a:t>
            </a:r>
          </a:p>
          <a:p>
            <a:r>
              <a:rPr lang="en-IN" dirty="0">
                <a:highlight>
                  <a:srgbClr val="FFFF00"/>
                </a:highlight>
              </a:rPr>
              <a:t>GP -&gt; Glue Python Shell Job</a:t>
            </a:r>
          </a:p>
          <a:p>
            <a:r>
              <a:rPr lang="en-IN" dirty="0">
                <a:highlight>
                  <a:srgbClr val="FFFF00"/>
                </a:highlight>
              </a:rPr>
              <a:t>GS -&gt; Glue Spark ETL Job</a:t>
            </a:r>
          </a:p>
          <a:p>
            <a:r>
              <a:rPr lang="en-IN" dirty="0">
                <a:highlight>
                  <a:srgbClr val="FFFF00"/>
                </a:highlight>
              </a:rPr>
              <a:t>GW -&gt; Glue Workflow</a:t>
            </a:r>
          </a:p>
          <a:p>
            <a:r>
              <a:rPr lang="en-IN" dirty="0">
                <a:highlight>
                  <a:srgbClr val="FFFF00"/>
                </a:highlight>
              </a:rPr>
              <a:t>EB -&gt; EventBridge</a:t>
            </a:r>
          </a:p>
          <a:p>
            <a:r>
              <a:rPr lang="en-IN" dirty="0">
                <a:highlight>
                  <a:srgbClr val="FFFF00"/>
                </a:highlight>
              </a:rPr>
              <a:t>DDB -&gt; DynamoDB</a:t>
            </a:r>
          </a:p>
          <a:p>
            <a:r>
              <a:rPr lang="en-IN" dirty="0">
                <a:highlight>
                  <a:srgbClr val="FFFF00"/>
                </a:highlight>
              </a:rPr>
              <a:t>GDO -&gt; Glue Data </a:t>
            </a:r>
            <a:r>
              <a:rPr lang="en-IN" dirty="0" err="1">
                <a:highlight>
                  <a:srgbClr val="FFFF00"/>
                </a:highlight>
              </a:rPr>
              <a:t>Catalog</a:t>
            </a:r>
            <a:r>
              <a:rPr lang="en-IN" dirty="0">
                <a:highlight>
                  <a:srgbClr val="FFFF00"/>
                </a:highlight>
              </a:rPr>
              <a:t> – orders table</a:t>
            </a:r>
          </a:p>
          <a:p>
            <a:r>
              <a:rPr lang="en-IN" dirty="0">
                <a:highlight>
                  <a:srgbClr val="FFFF00"/>
                </a:highlight>
              </a:rPr>
              <a:t>GDS -&gt; Glue Data </a:t>
            </a:r>
            <a:r>
              <a:rPr lang="en-IN" dirty="0" err="1">
                <a:highlight>
                  <a:srgbClr val="FFFF00"/>
                </a:highlight>
              </a:rPr>
              <a:t>Catalog</a:t>
            </a:r>
            <a:r>
              <a:rPr lang="en-IN" dirty="0">
                <a:highlight>
                  <a:srgbClr val="FFFF00"/>
                </a:highlight>
              </a:rPr>
              <a:t> – </a:t>
            </a:r>
            <a:r>
              <a:rPr lang="en-IN" dirty="0" err="1">
                <a:highlight>
                  <a:srgbClr val="FFFF00"/>
                </a:highlight>
              </a:rPr>
              <a:t>staging_orders</a:t>
            </a:r>
            <a:r>
              <a:rPr lang="en-IN" dirty="0">
                <a:highlight>
                  <a:srgbClr val="FFFF00"/>
                </a:highlight>
              </a:rPr>
              <a:t> table</a:t>
            </a:r>
          </a:p>
          <a:p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11" name="Graphic 23">
            <a:extLst>
              <a:ext uri="{FF2B5EF4-FFF2-40B4-BE49-F238E27FC236}">
                <a16:creationId xmlns:a16="http://schemas.microsoft.com/office/drawing/2014/main" id="{CE6BAB94-AB81-EB23-674B-1CE33D8F9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706" y="36701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DD9FEF-B22E-7B3E-2E14-EFFB999F0E80}"/>
              </a:ext>
            </a:extLst>
          </p:cNvPr>
          <p:cNvSpPr txBox="1"/>
          <p:nvPr/>
        </p:nvSpPr>
        <p:spPr>
          <a:xfrm>
            <a:off x="8606822" y="4403251"/>
            <a:ext cx="191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DDB Audit Table</a:t>
            </a:r>
          </a:p>
        </p:txBody>
      </p:sp>
      <p:pic>
        <p:nvPicPr>
          <p:cNvPr id="13" name="Graphic 17">
            <a:extLst>
              <a:ext uri="{FF2B5EF4-FFF2-40B4-BE49-F238E27FC236}">
                <a16:creationId xmlns:a16="http://schemas.microsoft.com/office/drawing/2014/main" id="{ECBCA1C7-4793-05E0-ACD3-587F59205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9" y="50076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903566-DE33-2D04-121F-DE1655FFF3CB}"/>
              </a:ext>
            </a:extLst>
          </p:cNvPr>
          <p:cNvSpPr txBox="1"/>
          <p:nvPr/>
        </p:nvSpPr>
        <p:spPr>
          <a:xfrm>
            <a:off x="207069" y="5761185"/>
            <a:ext cx="1515249" cy="37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Gateway</a:t>
            </a: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id="{8C4058C3-71D1-71B4-75A1-F9F0DF379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0" y="36563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CA0825-33DF-AD6E-4E10-093EA84005AE}"/>
              </a:ext>
            </a:extLst>
          </p:cNvPr>
          <p:cNvCxnSpPr>
            <a:cxnSpLocks/>
            <a:stCxn id="2" idx="0"/>
            <a:endCxn id="25" idx="0"/>
          </p:cNvCxnSpPr>
          <p:nvPr/>
        </p:nvCxnSpPr>
        <p:spPr>
          <a:xfrm flipH="1" flipV="1">
            <a:off x="964694" y="5761185"/>
            <a:ext cx="81860" cy="6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4661DA-5A83-1098-6577-632AEA76D0DC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857950" y="4418312"/>
            <a:ext cx="10629" cy="58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F49245-8E55-557B-4ACC-0D98EC94EDAE}"/>
              </a:ext>
            </a:extLst>
          </p:cNvPr>
          <p:cNvCxnSpPr>
            <a:stCxn id="32" idx="0"/>
            <a:endCxn id="53" idx="2"/>
          </p:cNvCxnSpPr>
          <p:nvPr/>
        </p:nvCxnSpPr>
        <p:spPr>
          <a:xfrm flipV="1">
            <a:off x="857950" y="3100526"/>
            <a:ext cx="53487" cy="55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5D68D7-B097-54C7-F257-9E402382C737}"/>
              </a:ext>
            </a:extLst>
          </p:cNvPr>
          <p:cNvSpPr txBox="1"/>
          <p:nvPr/>
        </p:nvSpPr>
        <p:spPr>
          <a:xfrm>
            <a:off x="170443" y="4532042"/>
            <a:ext cx="1729618" cy="37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 Data Publisher</a:t>
            </a:r>
          </a:p>
        </p:txBody>
      </p:sp>
      <p:pic>
        <p:nvPicPr>
          <p:cNvPr id="3" name="Graphic 19">
            <a:extLst>
              <a:ext uri="{FF2B5EF4-FFF2-40B4-BE49-F238E27FC236}">
                <a16:creationId xmlns:a16="http://schemas.microsoft.com/office/drawing/2014/main" id="{5AB0057B-08E1-14AC-01C5-04EE282F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98" y="44032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73C4434-AA6B-38D3-236A-8B8C02605436}"/>
              </a:ext>
            </a:extLst>
          </p:cNvPr>
          <p:cNvSpPr txBox="1"/>
          <p:nvPr/>
        </p:nvSpPr>
        <p:spPr>
          <a:xfrm>
            <a:off x="6498929" y="4038432"/>
            <a:ext cx="98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EB Rule</a:t>
            </a:r>
          </a:p>
        </p:txBody>
      </p:sp>
      <p:pic>
        <p:nvPicPr>
          <p:cNvPr id="75" name="Graphic 6">
            <a:extLst>
              <a:ext uri="{FF2B5EF4-FFF2-40B4-BE49-F238E27FC236}">
                <a16:creationId xmlns:a16="http://schemas.microsoft.com/office/drawing/2014/main" id="{EB992EB8-E7E3-AD3B-1C67-185D5996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565" y="23407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4D661C8-710A-D9A8-6A29-1129DE8957E9}"/>
              </a:ext>
            </a:extLst>
          </p:cNvPr>
          <p:cNvSpPr txBox="1"/>
          <p:nvPr/>
        </p:nvSpPr>
        <p:spPr>
          <a:xfrm>
            <a:off x="8631926" y="3052994"/>
            <a:ext cx="47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291930-36FE-4DF3-DAAD-E901073DEFBC}"/>
              </a:ext>
            </a:extLst>
          </p:cNvPr>
          <p:cNvSpPr/>
          <p:nvPr/>
        </p:nvSpPr>
        <p:spPr>
          <a:xfrm>
            <a:off x="5954744" y="2100553"/>
            <a:ext cx="6050923" cy="139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731094-FCD8-E113-C08F-C473CE94ED81}"/>
              </a:ext>
            </a:extLst>
          </p:cNvPr>
          <p:cNvSpPr txBox="1"/>
          <p:nvPr/>
        </p:nvSpPr>
        <p:spPr>
          <a:xfrm>
            <a:off x="5883455" y="3500164"/>
            <a:ext cx="53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IN" dirty="0"/>
              <a:t>W</a:t>
            </a:r>
          </a:p>
        </p:txBody>
      </p:sp>
      <p:pic>
        <p:nvPicPr>
          <p:cNvPr id="124" name="Graphic 14">
            <a:extLst>
              <a:ext uri="{FF2B5EF4-FFF2-40B4-BE49-F238E27FC236}">
                <a16:creationId xmlns:a16="http://schemas.microsoft.com/office/drawing/2014/main" id="{44191512-CEEC-4189-2C90-F36864B52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593" y="6452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6A04CF27-B9B1-1188-41FF-054B329F1A09}"/>
              </a:ext>
            </a:extLst>
          </p:cNvPr>
          <p:cNvSpPr txBox="1"/>
          <p:nvPr/>
        </p:nvSpPr>
        <p:spPr>
          <a:xfrm>
            <a:off x="7706439" y="284991"/>
            <a:ext cx="1068353" cy="36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Athena</a:t>
            </a:r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EB16F53D-5E6E-480E-2C07-5AB7B4733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910" y="25173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98B0CE25-4116-59EA-16E2-2589238C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819" y="2384831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FF4065-3AC7-CA6F-91EF-0E2F13582119}"/>
              </a:ext>
            </a:extLst>
          </p:cNvPr>
          <p:cNvSpPr txBox="1"/>
          <p:nvPr/>
        </p:nvSpPr>
        <p:spPr>
          <a:xfrm>
            <a:off x="10918275" y="3060642"/>
            <a:ext cx="61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GP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4AC2D3-576C-D39E-E93E-1CFCA770964C}"/>
              </a:ext>
            </a:extLst>
          </p:cNvPr>
          <p:cNvCxnSpPr>
            <a:cxnSpLocks/>
            <a:stCxn id="75" idx="0"/>
            <a:endCxn id="12" idx="2"/>
          </p:cNvCxnSpPr>
          <p:nvPr/>
        </p:nvCxnSpPr>
        <p:spPr>
          <a:xfrm flipV="1">
            <a:off x="8836565" y="1061254"/>
            <a:ext cx="1172270" cy="1279505"/>
          </a:xfrm>
          <a:prstGeom prst="straightConnector1">
            <a:avLst/>
          </a:prstGeom>
          <a:ln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BE654B5-7496-D013-1D60-88C9DC9791EB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9883510" y="1061254"/>
            <a:ext cx="125325" cy="1456142"/>
          </a:xfrm>
          <a:prstGeom prst="straightConnector1">
            <a:avLst/>
          </a:prstGeom>
          <a:ln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13F4AC6-BCA9-2B42-6824-B894FCB573F9}"/>
              </a:ext>
            </a:extLst>
          </p:cNvPr>
          <p:cNvCxnSpPr>
            <a:stCxn id="23" idx="0"/>
            <a:endCxn id="11" idx="1"/>
          </p:cNvCxnSpPr>
          <p:nvPr/>
        </p:nvCxnSpPr>
        <p:spPr>
          <a:xfrm>
            <a:off x="7551169" y="2992591"/>
            <a:ext cx="1513537" cy="1058596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2539FEF-CE6A-42A2-AD7A-0478464E5B11}"/>
              </a:ext>
            </a:extLst>
          </p:cNvPr>
          <p:cNvCxnSpPr>
            <a:cxnSpLocks/>
            <a:stCxn id="20" idx="0"/>
            <a:endCxn id="11" idx="3"/>
          </p:cNvCxnSpPr>
          <p:nvPr/>
        </p:nvCxnSpPr>
        <p:spPr>
          <a:xfrm flipH="1">
            <a:off x="9826706" y="3060642"/>
            <a:ext cx="1398894" cy="990545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81FEE76-1DFD-CF7C-8B2F-709EE0B6D099}"/>
              </a:ext>
            </a:extLst>
          </p:cNvPr>
          <p:cNvSpPr txBox="1"/>
          <p:nvPr/>
        </p:nvSpPr>
        <p:spPr>
          <a:xfrm>
            <a:off x="6129548" y="2924664"/>
            <a:ext cx="47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79E4B5F-2BE6-12D8-974E-EF20B4053ADA}"/>
              </a:ext>
            </a:extLst>
          </p:cNvPr>
          <p:cNvSpPr txBox="1"/>
          <p:nvPr/>
        </p:nvSpPr>
        <p:spPr>
          <a:xfrm>
            <a:off x="9626147" y="2824114"/>
            <a:ext cx="47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GC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2857E0F-A4AC-4B01-D6A5-92B31BC1DFFE}"/>
              </a:ext>
            </a:extLst>
          </p:cNvPr>
          <p:cNvCxnSpPr>
            <a:cxnSpLocks/>
            <a:stCxn id="156" idx="0"/>
            <a:endCxn id="124" idx="1"/>
          </p:cNvCxnSpPr>
          <p:nvPr/>
        </p:nvCxnSpPr>
        <p:spPr>
          <a:xfrm flipV="1">
            <a:off x="7043877" y="1026215"/>
            <a:ext cx="697716" cy="617138"/>
          </a:xfrm>
          <a:prstGeom prst="straightConnector1">
            <a:avLst/>
          </a:prstGeom>
          <a:ln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054D45A-8D7B-E38D-F866-9C1649872EDC}"/>
              </a:ext>
            </a:extLst>
          </p:cNvPr>
          <p:cNvCxnSpPr>
            <a:cxnSpLocks/>
            <a:stCxn id="175" idx="1"/>
            <a:endCxn id="124" idx="3"/>
          </p:cNvCxnSpPr>
          <p:nvPr/>
        </p:nvCxnSpPr>
        <p:spPr>
          <a:xfrm flipH="1" flipV="1">
            <a:off x="8503593" y="1026215"/>
            <a:ext cx="1743068" cy="866197"/>
          </a:xfrm>
          <a:prstGeom prst="straightConnector1">
            <a:avLst/>
          </a:prstGeom>
          <a:ln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E365329-DDF2-6141-3A0A-386E5FE2A27E}"/>
              </a:ext>
            </a:extLst>
          </p:cNvPr>
          <p:cNvCxnSpPr>
            <a:stCxn id="79" idx="2"/>
            <a:endCxn id="3" idx="1"/>
          </p:cNvCxnSpPr>
          <p:nvPr/>
        </p:nvCxnSpPr>
        <p:spPr>
          <a:xfrm>
            <a:off x="4543139" y="3121073"/>
            <a:ext cx="2006759" cy="166317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2DAC0A3-40A5-7C2D-1881-4C3395E4B997}"/>
              </a:ext>
            </a:extLst>
          </p:cNvPr>
          <p:cNvCxnSpPr>
            <a:stCxn id="71" idx="2"/>
          </p:cNvCxnSpPr>
          <p:nvPr/>
        </p:nvCxnSpPr>
        <p:spPr>
          <a:xfrm flipH="1" flipV="1">
            <a:off x="6951375" y="3527184"/>
            <a:ext cx="37597" cy="88058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9">
            <a:extLst>
              <a:ext uri="{FF2B5EF4-FFF2-40B4-BE49-F238E27FC236}">
                <a16:creationId xmlns:a16="http://schemas.microsoft.com/office/drawing/2014/main" id="{542963F2-BF34-0062-9A92-D526C369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277" y="16433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Graphic 9">
            <a:extLst>
              <a:ext uri="{FF2B5EF4-FFF2-40B4-BE49-F238E27FC236}">
                <a16:creationId xmlns:a16="http://schemas.microsoft.com/office/drawing/2014/main" id="{71CF915E-9B12-D450-48D1-69481159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661" y="16638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BCE0286-0C37-AD3A-5211-920D620F6A4F}"/>
              </a:ext>
            </a:extLst>
          </p:cNvPr>
          <p:cNvCxnSpPr>
            <a:stCxn id="19" idx="3"/>
            <a:endCxn id="75" idx="1"/>
          </p:cNvCxnSpPr>
          <p:nvPr/>
        </p:nvCxnSpPr>
        <p:spPr>
          <a:xfrm>
            <a:off x="7866780" y="2714279"/>
            <a:ext cx="588785" cy="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C796566-7EFE-8192-6391-81366C904F40}"/>
              </a:ext>
            </a:extLst>
          </p:cNvPr>
          <p:cNvCxnSpPr>
            <a:stCxn id="28" idx="3"/>
            <a:endCxn id="19" idx="1"/>
          </p:cNvCxnSpPr>
          <p:nvPr/>
        </p:nvCxnSpPr>
        <p:spPr>
          <a:xfrm>
            <a:off x="6603174" y="2702709"/>
            <a:ext cx="570879" cy="1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63295E9-113D-DB01-25DD-5FFD72C4E792}"/>
              </a:ext>
            </a:extLst>
          </p:cNvPr>
          <p:cNvCxnSpPr>
            <a:cxnSpLocks/>
            <a:stCxn id="156" idx="2"/>
            <a:endCxn id="19" idx="0"/>
          </p:cNvCxnSpPr>
          <p:nvPr/>
        </p:nvCxnSpPr>
        <p:spPr>
          <a:xfrm>
            <a:off x="7043877" y="2100553"/>
            <a:ext cx="476540" cy="267362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9392EE97-C011-619E-92F4-ADF5C3BEF1ED}"/>
              </a:ext>
            </a:extLst>
          </p:cNvPr>
          <p:cNvSpPr txBox="1"/>
          <p:nvPr/>
        </p:nvSpPr>
        <p:spPr>
          <a:xfrm>
            <a:off x="7221974" y="1678501"/>
            <a:ext cx="6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GDO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3E31267-705A-26E8-2AB9-176F564A37D9}"/>
              </a:ext>
            </a:extLst>
          </p:cNvPr>
          <p:cNvSpPr txBox="1"/>
          <p:nvPr/>
        </p:nvSpPr>
        <p:spPr>
          <a:xfrm>
            <a:off x="10640766" y="1731221"/>
            <a:ext cx="6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GDS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30FC950-9D2F-3A3F-7F04-45761D7B17C3}"/>
              </a:ext>
            </a:extLst>
          </p:cNvPr>
          <p:cNvCxnSpPr>
            <a:stCxn id="28" idx="0"/>
          </p:cNvCxnSpPr>
          <p:nvPr/>
        </p:nvCxnSpPr>
        <p:spPr>
          <a:xfrm flipV="1">
            <a:off x="6374574" y="2100553"/>
            <a:ext cx="614398" cy="373556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4A7293E-AA73-1B8D-C2C3-29C4412C69AF}"/>
              </a:ext>
            </a:extLst>
          </p:cNvPr>
          <p:cNvCxnSpPr>
            <a:stCxn id="75" idx="3"/>
            <a:endCxn id="10" idx="1"/>
          </p:cNvCxnSpPr>
          <p:nvPr/>
        </p:nvCxnSpPr>
        <p:spPr>
          <a:xfrm>
            <a:off x="9217565" y="2721759"/>
            <a:ext cx="437345" cy="2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A6E2542-781F-DED9-2B7E-A3DD342E0B99}"/>
              </a:ext>
            </a:extLst>
          </p:cNvPr>
          <p:cNvCxnSpPr>
            <a:stCxn id="10" idx="0"/>
          </p:cNvCxnSpPr>
          <p:nvPr/>
        </p:nvCxnSpPr>
        <p:spPr>
          <a:xfrm flipV="1">
            <a:off x="9883510" y="2121012"/>
            <a:ext cx="635052" cy="396384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AFB3341-5C5C-EBCA-54D7-C4CB4902BA1A}"/>
              </a:ext>
            </a:extLst>
          </p:cNvPr>
          <p:cNvCxnSpPr>
            <a:stCxn id="175" idx="2"/>
            <a:endCxn id="14" idx="1"/>
          </p:cNvCxnSpPr>
          <p:nvPr/>
        </p:nvCxnSpPr>
        <p:spPr>
          <a:xfrm>
            <a:off x="10475261" y="2121012"/>
            <a:ext cx="369558" cy="610183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CAC7F-3E60-B6C2-F879-959E500BF2BA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10112110" y="2731195"/>
            <a:ext cx="732709" cy="1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6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5258</TotalTime>
  <Words>96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AWS + Snowflake</dc:title>
  <dc:creator>Vinod</dc:creator>
  <cp:lastModifiedBy>Vinod</cp:lastModifiedBy>
  <cp:revision>76</cp:revision>
  <dcterms:created xsi:type="dcterms:W3CDTF">2022-12-21T13:35:56Z</dcterms:created>
  <dcterms:modified xsi:type="dcterms:W3CDTF">2023-08-26T02:53:10Z</dcterms:modified>
</cp:coreProperties>
</file>