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1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8857-751D-4020-BDD4-DA04E3BA6E62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F480C-452A-4E71-9100-D55331B01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1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3E69-873E-E332-8664-50238129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93EB-7EBA-5088-83E3-4D6FEAE6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315F-AF07-9155-C97D-738C2C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0FFF-EAAB-1B0F-5CF8-9CEE9C3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495-BC30-85BA-A6F7-804F6F9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F75-8911-49A2-ABDE-F65D41F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753F-02DB-7894-954D-6A8BC13B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CA0F-110C-5A40-143D-CBAC0B2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3D72-2369-D903-2A21-6E9C330C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C36B-EBD5-CAE9-0C2E-1102B1E5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D8218-25A4-3875-BC70-1B281C71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720E-5563-A515-5669-B8043F0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DEA6-9170-DD21-4B1E-24602C3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9CB4-69C2-62AA-BE6A-96060D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83A-A128-1DB5-E27E-35C9CCD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F58-70A0-C3DF-7FB0-ACDF67D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F6D3-DD71-08F8-890C-9F5FFF8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23E9-17EB-DAD6-9714-093DB80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5B52-E243-02A3-CCF5-11F17B9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D671-3911-EC49-8671-F003A642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7741-207F-397C-0615-CD1BA94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AE60-12B2-5F2C-363A-FF4E0EC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0E9-F5A7-42A0-DA15-9C772AD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FC2A-7243-3BD2-2DCF-0E1AA26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6694-3C59-7B2E-995F-EDF992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7B78-FD92-2954-AB0E-BCB1C63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94C0-F4F6-5A05-6E4E-E0663331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51AC-CF0E-E549-BD28-99482A50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7B9-A3D1-A5F4-7CAA-F39CC42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861E-9C56-268F-A94A-45238F0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1A51-06BD-3676-3D22-EDF92A7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B3D1-4F22-6DC6-2382-0EFA9E0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D7BD-60F9-D27C-B60E-80A2B9E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6CFC-F46C-C732-385F-CC342796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F9201-132A-A631-C345-7B0E1F9B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14B81-B771-ED28-52A1-9FFA6DFD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1C761-DCD3-552A-AAF6-F3E5005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1486-0E90-C9B6-DD63-10CDD71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51FE6-F8B4-7F3B-6E1B-1AE18F8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FFDF-DC8B-0BDE-7E53-523A7C0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A302-F144-02DD-3615-23D04539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61C4-B861-4B9E-F4CD-95AA74E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EF88-9E7B-A5F0-79C5-C22D8971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BA5B-30D7-A176-8A97-FD61F5B4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B35C-CD34-76A2-A873-AD3AF28B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CFBC-D38C-A756-DACE-C391B04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33AD-0298-63E2-0D23-7FA62A5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3742-E949-2982-2238-80E30664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DE35-9A18-2C6E-BF95-EF84C7E9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3CAD-1CA6-FD83-2853-F5B58FC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D3F1-F219-11A1-4EE4-7E3A502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936F-9976-6C81-5FB5-17967A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727-9661-AB93-5228-422D0B2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F5941-560B-60D7-D5F3-1ECCDB2B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D0C43-F544-9D04-97C0-3D49700F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AEC-6444-ABAB-066D-10F9FF57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0260-FA05-D17C-BCBE-CD8C888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C769-446F-E3F1-7CCE-F5DBAEE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384BA-B341-CA3B-0257-31D454E4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9F38-8F21-1636-28FF-AD012B3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DDA-C890-30C1-3C45-9E4BE84E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1710-A272-4F17-89D0-19DDB6C2C4C7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3912-8BFD-BCC1-23AD-DCE1DBF3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8821-F5E6-F900-A050-9D94CDC2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aphic 9">
            <a:extLst>
              <a:ext uri="{FF2B5EF4-FFF2-40B4-BE49-F238E27FC236}">
                <a16:creationId xmlns:a16="http://schemas.microsoft.com/office/drawing/2014/main" id="{F2488BA9-20FC-F042-91E7-ACB34756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0" y="6517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672" y="64841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063055D-C323-362E-B6EB-C6855C2DF89E}"/>
              </a:ext>
            </a:extLst>
          </p:cNvPr>
          <p:cNvSpPr txBox="1"/>
          <p:nvPr/>
        </p:nvSpPr>
        <p:spPr>
          <a:xfrm>
            <a:off x="-8879" y="327623"/>
            <a:ext cx="158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Kinesis data stream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AC7E9D-218F-86DA-AB25-7014DD1A7B6B}"/>
              </a:ext>
            </a:extLst>
          </p:cNvPr>
          <p:cNvSpPr txBox="1"/>
          <p:nvPr/>
        </p:nvSpPr>
        <p:spPr>
          <a:xfrm>
            <a:off x="4113625" y="338046"/>
            <a:ext cx="47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S3L</a:t>
            </a:r>
          </a:p>
        </p:txBody>
      </p:sp>
      <p:pic>
        <p:nvPicPr>
          <p:cNvPr id="3" name="Graphic 19">
            <a:extLst>
              <a:ext uri="{FF2B5EF4-FFF2-40B4-BE49-F238E27FC236}">
                <a16:creationId xmlns:a16="http://schemas.microsoft.com/office/drawing/2014/main" id="{5AB0057B-08E1-14AC-01C5-04EE282F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898" y="6365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73C4434-AA6B-38D3-236A-8B8C02605436}"/>
              </a:ext>
            </a:extLst>
          </p:cNvPr>
          <p:cNvSpPr txBox="1"/>
          <p:nvPr/>
        </p:nvSpPr>
        <p:spPr>
          <a:xfrm>
            <a:off x="5738120" y="335937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EB Rule-1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4BFB14-D3A1-A2C9-2758-7C13B4AECFB7}"/>
              </a:ext>
            </a:extLst>
          </p:cNvPr>
          <p:cNvCxnSpPr>
            <a:stCxn id="53" idx="3"/>
          </p:cNvCxnSpPr>
          <p:nvPr/>
        </p:nvCxnSpPr>
        <p:spPr>
          <a:xfrm>
            <a:off x="1026110" y="1032761"/>
            <a:ext cx="1098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484E9C-2251-044E-D73E-EA2F76FAE6E3}"/>
              </a:ext>
            </a:extLst>
          </p:cNvPr>
          <p:cNvCxnSpPr>
            <a:cxnSpLocks/>
            <a:stCxn id="20" idx="3"/>
            <a:endCxn id="79" idx="1"/>
          </p:cNvCxnSpPr>
          <p:nvPr/>
        </p:nvCxnSpPr>
        <p:spPr>
          <a:xfrm>
            <a:off x="2867336" y="1029417"/>
            <a:ext cx="1167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59A2066-EBCE-BE66-D1DB-BEDBC7F5A9C1}"/>
              </a:ext>
            </a:extLst>
          </p:cNvPr>
          <p:cNvCxnSpPr>
            <a:stCxn id="79" idx="3"/>
            <a:endCxn id="3" idx="1"/>
          </p:cNvCxnSpPr>
          <p:nvPr/>
        </p:nvCxnSpPr>
        <p:spPr>
          <a:xfrm flipV="1">
            <a:off x="4796672" y="1017508"/>
            <a:ext cx="1079226" cy="1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">
            <a:extLst>
              <a:ext uri="{FF2B5EF4-FFF2-40B4-BE49-F238E27FC236}">
                <a16:creationId xmlns:a16="http://schemas.microsoft.com/office/drawing/2014/main" id="{5BE5FD5D-08ED-9DB6-0C6F-1F3E9137B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5" y="2875656"/>
            <a:ext cx="334547" cy="33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ACAAD2B-1C34-BD3E-9308-E6E77BC09B62}"/>
              </a:ext>
            </a:extLst>
          </p:cNvPr>
          <p:cNvSpPr/>
          <p:nvPr/>
        </p:nvSpPr>
        <p:spPr>
          <a:xfrm>
            <a:off x="168677" y="2119658"/>
            <a:ext cx="7821224" cy="15765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DFEB6F-35D3-1905-6418-3610C785C5DA}"/>
              </a:ext>
            </a:extLst>
          </p:cNvPr>
          <p:cNvSpPr txBox="1"/>
          <p:nvPr/>
        </p:nvSpPr>
        <p:spPr>
          <a:xfrm>
            <a:off x="376518" y="2552076"/>
            <a:ext cx="58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GC-1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00CAEE-8253-E170-6E54-A01CAE2A05CC}"/>
              </a:ext>
            </a:extLst>
          </p:cNvPr>
          <p:cNvSpPr txBox="1"/>
          <p:nvPr/>
        </p:nvSpPr>
        <p:spPr>
          <a:xfrm>
            <a:off x="59967" y="1821954"/>
            <a:ext cx="151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Glue Workflow</a:t>
            </a:r>
          </a:p>
        </p:txBody>
      </p:sp>
      <p:pic>
        <p:nvPicPr>
          <p:cNvPr id="13" name="Graphic 6">
            <a:extLst>
              <a:ext uri="{FF2B5EF4-FFF2-40B4-BE49-F238E27FC236}">
                <a16:creationId xmlns:a16="http://schemas.microsoft.com/office/drawing/2014/main" id="{EEDF702D-4F10-8A46-670A-39AD110EC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99" y="26813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7">
            <a:extLst>
              <a:ext uri="{FF2B5EF4-FFF2-40B4-BE49-F238E27FC236}">
                <a16:creationId xmlns:a16="http://schemas.microsoft.com/office/drawing/2014/main" id="{9014989F-CFC5-3DC7-8936-3C90FE07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445" y="2875655"/>
            <a:ext cx="334547" cy="33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8">
            <a:extLst>
              <a:ext uri="{FF2B5EF4-FFF2-40B4-BE49-F238E27FC236}">
                <a16:creationId xmlns:a16="http://schemas.microsoft.com/office/drawing/2014/main" id="{DF194C4F-2AEB-7B9B-C916-E32AB22EA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522" y="26813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12">
            <a:extLst>
              <a:ext uri="{FF2B5EF4-FFF2-40B4-BE49-F238E27FC236}">
                <a16:creationId xmlns:a16="http://schemas.microsoft.com/office/drawing/2014/main" id="{746CD739-D131-2D33-30B8-58DB57F7F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36" y="64841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4F2C6A3-37BF-6BD1-0213-E15215C49057}"/>
              </a:ext>
            </a:extLst>
          </p:cNvPr>
          <p:cNvSpPr txBox="1"/>
          <p:nvPr/>
        </p:nvSpPr>
        <p:spPr>
          <a:xfrm>
            <a:off x="1697115" y="337980"/>
            <a:ext cx="158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Amazon Firehose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06655A-DBA6-C579-D1BF-DE551DA1538B}"/>
              </a:ext>
            </a:extLst>
          </p:cNvPr>
          <p:cNvSpPr txBox="1"/>
          <p:nvPr/>
        </p:nvSpPr>
        <p:spPr>
          <a:xfrm>
            <a:off x="5313698" y="2534835"/>
            <a:ext cx="58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GC-2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5DF11E-2986-6375-77B7-A25E295EA4C8}"/>
              </a:ext>
            </a:extLst>
          </p:cNvPr>
          <p:cNvCxnSpPr>
            <a:stCxn id="3" idx="2"/>
          </p:cNvCxnSpPr>
          <p:nvPr/>
        </p:nvCxnSpPr>
        <p:spPr>
          <a:xfrm>
            <a:off x="6256898" y="1398508"/>
            <a:ext cx="0" cy="7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7B7F58-2082-0ED0-8F96-CA82C47ED7DA}"/>
              </a:ext>
            </a:extLst>
          </p:cNvPr>
          <p:cNvCxnSpPr>
            <a:stCxn id="73" idx="3"/>
            <a:endCxn id="13" idx="1"/>
          </p:cNvCxnSpPr>
          <p:nvPr/>
        </p:nvCxnSpPr>
        <p:spPr>
          <a:xfrm>
            <a:off x="785672" y="3042930"/>
            <a:ext cx="885927" cy="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060C88-656A-2A9B-B454-F8966F718C29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2433599" y="3062386"/>
            <a:ext cx="1121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7BF4BB-D053-7700-C278-82E71B8CD1AB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 flipV="1">
            <a:off x="4317522" y="3042929"/>
            <a:ext cx="1121923" cy="1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CA108E5-9B57-ED6B-34E4-023514AD4B5E}"/>
              </a:ext>
            </a:extLst>
          </p:cNvPr>
          <p:cNvSpPr txBox="1"/>
          <p:nvPr/>
        </p:nvSpPr>
        <p:spPr>
          <a:xfrm>
            <a:off x="3555522" y="2363377"/>
            <a:ext cx="47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S3S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9E845F-F3A9-5A30-0A23-2CC05817C672}"/>
              </a:ext>
            </a:extLst>
          </p:cNvPr>
          <p:cNvSpPr txBox="1"/>
          <p:nvPr/>
        </p:nvSpPr>
        <p:spPr>
          <a:xfrm>
            <a:off x="1697115" y="2354817"/>
            <a:ext cx="58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GS-1</a:t>
            </a:r>
          </a:p>
        </p:txBody>
      </p:sp>
      <p:pic>
        <p:nvPicPr>
          <p:cNvPr id="2" name="Graphic 6">
            <a:extLst>
              <a:ext uri="{FF2B5EF4-FFF2-40B4-BE49-F238E27FC236}">
                <a16:creationId xmlns:a16="http://schemas.microsoft.com/office/drawing/2014/main" id="{33EB8C68-660E-8115-3F53-DDB11BBC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98" y="26619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A72E03-808A-926B-64BF-4F04E11CD623}"/>
              </a:ext>
            </a:extLst>
          </p:cNvPr>
          <p:cNvSpPr txBox="1"/>
          <p:nvPr/>
        </p:nvSpPr>
        <p:spPr>
          <a:xfrm>
            <a:off x="6927607" y="2340766"/>
            <a:ext cx="58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GS-2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1271A0-9F2C-1EFD-0F89-BF7905139FB1}"/>
              </a:ext>
            </a:extLst>
          </p:cNvPr>
          <p:cNvCxnSpPr>
            <a:stCxn id="16" idx="3"/>
            <a:endCxn id="2" idx="1"/>
          </p:cNvCxnSpPr>
          <p:nvPr/>
        </p:nvCxnSpPr>
        <p:spPr>
          <a:xfrm flipV="1">
            <a:off x="5773992" y="3042928"/>
            <a:ext cx="11984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19">
            <a:extLst>
              <a:ext uri="{FF2B5EF4-FFF2-40B4-BE49-F238E27FC236}">
                <a16:creationId xmlns:a16="http://schemas.microsoft.com/office/drawing/2014/main" id="{CF1704FF-E9DF-C8F3-B45F-351E6848A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496" y="26584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27DFB4-3B49-54FF-3BB5-7A45AFB4E187}"/>
              </a:ext>
            </a:extLst>
          </p:cNvPr>
          <p:cNvSpPr txBox="1"/>
          <p:nvPr/>
        </p:nvSpPr>
        <p:spPr>
          <a:xfrm>
            <a:off x="8909012" y="2359555"/>
            <a:ext cx="1027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EB Rule-2</a:t>
            </a:r>
          </a:p>
        </p:txBody>
      </p:sp>
      <p:pic>
        <p:nvPicPr>
          <p:cNvPr id="8" name="Graphic 17">
            <a:extLst>
              <a:ext uri="{FF2B5EF4-FFF2-40B4-BE49-F238E27FC236}">
                <a16:creationId xmlns:a16="http://schemas.microsoft.com/office/drawing/2014/main" id="{FA6FD338-8579-EA81-C1A0-31C64C720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265" y="26639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F34CFF-70AF-57F8-3420-72B6044B4394}"/>
              </a:ext>
            </a:extLst>
          </p:cNvPr>
          <p:cNvSpPr txBox="1"/>
          <p:nvPr/>
        </p:nvSpPr>
        <p:spPr>
          <a:xfrm>
            <a:off x="10494885" y="2319593"/>
            <a:ext cx="1255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Step Function</a:t>
            </a:r>
          </a:p>
        </p:txBody>
      </p:sp>
      <p:pic>
        <p:nvPicPr>
          <p:cNvPr id="11" name="Graphic 7">
            <a:extLst>
              <a:ext uri="{FF2B5EF4-FFF2-40B4-BE49-F238E27FC236}">
                <a16:creationId xmlns:a16="http://schemas.microsoft.com/office/drawing/2014/main" id="{53B40826-D336-6527-E2A5-C72822D45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83" y="47680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1F154D-14C6-B49D-1CA9-236DD1B73B2E}"/>
              </a:ext>
            </a:extLst>
          </p:cNvPr>
          <p:cNvSpPr txBox="1"/>
          <p:nvPr/>
        </p:nvSpPr>
        <p:spPr>
          <a:xfrm>
            <a:off x="968949" y="5530401"/>
            <a:ext cx="1809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Redshift Staging Layer</a:t>
            </a:r>
          </a:p>
        </p:txBody>
      </p:sp>
      <p:pic>
        <p:nvPicPr>
          <p:cNvPr id="15" name="Graphic 7">
            <a:extLst>
              <a:ext uri="{FF2B5EF4-FFF2-40B4-BE49-F238E27FC236}">
                <a16:creationId xmlns:a16="http://schemas.microsoft.com/office/drawing/2014/main" id="{8A7E80E2-F568-22AB-2276-5F1728F42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373" y="47656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70CC76-5234-05EB-2DF6-84787F78BFA7}"/>
              </a:ext>
            </a:extLst>
          </p:cNvPr>
          <p:cNvSpPr txBox="1"/>
          <p:nvPr/>
        </p:nvSpPr>
        <p:spPr>
          <a:xfrm>
            <a:off x="3152748" y="5521682"/>
            <a:ext cx="1704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Redshift Final Layer</a:t>
            </a:r>
          </a:p>
        </p:txBody>
      </p:sp>
      <p:pic>
        <p:nvPicPr>
          <p:cNvPr id="22" name="Graphic 7">
            <a:extLst>
              <a:ext uri="{FF2B5EF4-FFF2-40B4-BE49-F238E27FC236}">
                <a16:creationId xmlns:a16="http://schemas.microsoft.com/office/drawing/2014/main" id="{151C6CAA-9D5F-C401-80AB-DFBDD3174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05" y="47596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C500EE-0A96-649C-ED63-563DD3DB8C02}"/>
              </a:ext>
            </a:extLst>
          </p:cNvPr>
          <p:cNvSpPr txBox="1"/>
          <p:nvPr/>
        </p:nvSpPr>
        <p:spPr>
          <a:xfrm>
            <a:off x="4899084" y="5525173"/>
            <a:ext cx="206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Redshift vs S3 Audit 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85E265-D64C-2969-EE37-DEC614EEC37E}"/>
              </a:ext>
            </a:extLst>
          </p:cNvPr>
          <p:cNvSpPr txBox="1"/>
          <p:nvPr/>
        </p:nvSpPr>
        <p:spPr>
          <a:xfrm>
            <a:off x="3936003" y="4354709"/>
            <a:ext cx="169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Audit Stored Proc</a:t>
            </a: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6E09E0F6-5149-ECE4-284A-89D60149A2DB}"/>
              </a:ext>
            </a:extLst>
          </p:cNvPr>
          <p:cNvSpPr/>
          <p:nvPr/>
        </p:nvSpPr>
        <p:spPr>
          <a:xfrm>
            <a:off x="4229619" y="4634284"/>
            <a:ext cx="717475" cy="314543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Graphic 10">
            <a:extLst>
              <a:ext uri="{FF2B5EF4-FFF2-40B4-BE49-F238E27FC236}">
                <a16:creationId xmlns:a16="http://schemas.microsoft.com/office/drawing/2014/main" id="{DF5D98FA-4404-A638-2670-8081E6995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21" y="47464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0238E-B381-519D-7483-B9C3A76A178E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1899783" y="5146618"/>
            <a:ext cx="1303590" cy="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6A4980-80B0-497A-45DC-93CF65780DB7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 flipV="1">
            <a:off x="3965373" y="5140682"/>
            <a:ext cx="1365932" cy="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D7351B-46FE-5B86-015C-B2E7776DA758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 flipV="1">
            <a:off x="6093305" y="5127484"/>
            <a:ext cx="1439916" cy="1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81D27C0-7631-A476-4269-D82BB7AF3382}"/>
              </a:ext>
            </a:extLst>
          </p:cNvPr>
          <p:cNvSpPr txBox="1"/>
          <p:nvPr/>
        </p:nvSpPr>
        <p:spPr>
          <a:xfrm>
            <a:off x="1611903" y="4374402"/>
            <a:ext cx="1965509" cy="30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Enrichment Stored Proc</a:t>
            </a:r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BEC122E6-B0E0-9B5E-A05C-C48BD9BA8682}"/>
              </a:ext>
            </a:extLst>
          </p:cNvPr>
          <p:cNvSpPr/>
          <p:nvPr/>
        </p:nvSpPr>
        <p:spPr>
          <a:xfrm>
            <a:off x="2213480" y="4670172"/>
            <a:ext cx="717475" cy="314543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Graphic 24">
            <a:extLst>
              <a:ext uri="{FF2B5EF4-FFF2-40B4-BE49-F238E27FC236}">
                <a16:creationId xmlns:a16="http://schemas.microsoft.com/office/drawing/2014/main" id="{CAE638E1-CFF9-9302-29ED-6CEBAA68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994" y="47429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CBC5212-4937-EBAF-CDC9-D30345B9C2D8}"/>
              </a:ext>
            </a:extLst>
          </p:cNvPr>
          <p:cNvSpPr txBox="1"/>
          <p:nvPr/>
        </p:nvSpPr>
        <p:spPr>
          <a:xfrm>
            <a:off x="9771932" y="5504983"/>
            <a:ext cx="55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SNS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AB706A-1B5C-9A4E-1E17-416CA627E261}"/>
              </a:ext>
            </a:extLst>
          </p:cNvPr>
          <p:cNvCxnSpPr>
            <a:stCxn id="26" idx="3"/>
            <a:endCxn id="34" idx="1"/>
          </p:cNvCxnSpPr>
          <p:nvPr/>
        </p:nvCxnSpPr>
        <p:spPr>
          <a:xfrm flipV="1">
            <a:off x="8295221" y="5123983"/>
            <a:ext cx="1396773" cy="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67180D-43EE-83FE-DD65-436D4DA6F27E}"/>
              </a:ext>
            </a:extLst>
          </p:cNvPr>
          <p:cNvSpPr/>
          <p:nvPr/>
        </p:nvSpPr>
        <p:spPr>
          <a:xfrm>
            <a:off x="97654" y="3888069"/>
            <a:ext cx="11780668" cy="25082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0D6F48-9441-5572-8C25-356228311890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7734398" y="3039454"/>
            <a:ext cx="1232098" cy="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3EAE0A-C00A-0777-21ED-E78A99AEEB26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9728496" y="3039454"/>
            <a:ext cx="980769" cy="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A7010C8-91D2-C8AF-B00A-A4F6D3AEABDB}"/>
              </a:ext>
            </a:extLst>
          </p:cNvPr>
          <p:cNvSpPr txBox="1"/>
          <p:nvPr/>
        </p:nvSpPr>
        <p:spPr>
          <a:xfrm>
            <a:off x="6705399" y="4235473"/>
            <a:ext cx="242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Check Audit Table and send notification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016E47-135F-621D-3971-14648DB1A159}"/>
              </a:ext>
            </a:extLst>
          </p:cNvPr>
          <p:cNvCxnSpPr>
            <a:stCxn id="8" idx="2"/>
          </p:cNvCxnSpPr>
          <p:nvPr/>
        </p:nvCxnSpPr>
        <p:spPr>
          <a:xfrm>
            <a:off x="11090265" y="3425981"/>
            <a:ext cx="42333" cy="46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748A0F2E-57DD-8DE0-14A1-8FB7F2BFE66E}"/>
              </a:ext>
            </a:extLst>
          </p:cNvPr>
          <p:cNvSpPr txBox="1"/>
          <p:nvPr/>
        </p:nvSpPr>
        <p:spPr>
          <a:xfrm>
            <a:off x="354687" y="421195"/>
            <a:ext cx="1140822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S3L -&gt; s3://real-time-streaming-project-vinod/landing-area/</a:t>
            </a:r>
          </a:p>
          <a:p>
            <a:r>
              <a:rPr lang="en-IN" dirty="0"/>
              <a:t>S3S -&gt; s3://real-time-streaming-project-vinod/stagng-area/</a:t>
            </a:r>
          </a:p>
          <a:p>
            <a:r>
              <a:rPr lang="en-IN" dirty="0"/>
              <a:t>Glue Workflow -&gt; new-orders-workflow-</a:t>
            </a:r>
            <a:r>
              <a:rPr lang="en-IN" dirty="0" err="1"/>
              <a:t>nrt</a:t>
            </a:r>
            <a:endParaRPr lang="en-IN" dirty="0"/>
          </a:p>
          <a:p>
            <a:r>
              <a:rPr lang="en-IN" dirty="0"/>
              <a:t>GC-1 -&gt; new-orders-landing-area-crawler</a:t>
            </a:r>
          </a:p>
          <a:p>
            <a:r>
              <a:rPr lang="en-IN" dirty="0"/>
              <a:t>GC-2 -&gt; new-orders-staging-area-crawler</a:t>
            </a:r>
          </a:p>
          <a:p>
            <a:r>
              <a:rPr lang="en-IN" dirty="0"/>
              <a:t>GS-1 -&gt; </a:t>
            </a:r>
            <a:r>
              <a:rPr lang="en-US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new_orders_s3Landing_to_s3Staging (Glue Spark ETL job to move data from S3 Landing to S3 Staging)</a:t>
            </a:r>
          </a:p>
          <a:p>
            <a:r>
              <a:rPr lang="en-IN" dirty="0"/>
              <a:t>GS-2 -&gt; </a:t>
            </a:r>
            <a:r>
              <a:rPr lang="en-US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new_order_s3Staging_to_RedshiftStaging (Glue Spark ETL job to move data from S3 Staging to Redshift Staging)</a:t>
            </a:r>
            <a:endParaRPr lang="en-IN" dirty="0"/>
          </a:p>
          <a:p>
            <a:r>
              <a:rPr lang="en-IN" dirty="0"/>
              <a:t>EB Rule-1 -&gt; new-orders-landing-area-</a:t>
            </a:r>
            <a:r>
              <a:rPr lang="en-IN" dirty="0" err="1"/>
              <a:t>nrt</a:t>
            </a:r>
            <a:r>
              <a:rPr lang="en-IN" dirty="0"/>
              <a:t>-rule</a:t>
            </a:r>
          </a:p>
          <a:p>
            <a:r>
              <a:rPr lang="en-IN" dirty="0"/>
              <a:t>EB Rule-2 -&gt; new-orders-redshift-area-</a:t>
            </a:r>
            <a:r>
              <a:rPr lang="en-IN" dirty="0" err="1"/>
              <a:t>nrt</a:t>
            </a:r>
            <a:r>
              <a:rPr lang="en-IN" dirty="0"/>
              <a:t>-rule</a:t>
            </a:r>
          </a:p>
          <a:p>
            <a:r>
              <a:rPr lang="en-IN" dirty="0"/>
              <a:t>Step Function -&gt; </a:t>
            </a:r>
            <a:r>
              <a:rPr lang="en-IN" dirty="0" err="1"/>
              <a:t>MyStateMachine</a:t>
            </a:r>
            <a:r>
              <a:rPr lang="en-IN" dirty="0"/>
              <a:t>-redshift-serverless-loader</a:t>
            </a:r>
          </a:p>
          <a:p>
            <a:r>
              <a:rPr lang="en-IN" sz="1800" dirty="0"/>
              <a:t>Redshift Stored Proc for data enrichment -&gt; </a:t>
            </a:r>
            <a:r>
              <a:rPr lang="en-US" sz="1800" dirty="0"/>
              <a:t>s3://real-time-streaming-project-vinod/enriched_orders_sp.sql</a:t>
            </a:r>
          </a:p>
          <a:p>
            <a:r>
              <a:rPr lang="en-US" dirty="0"/>
              <a:t>Redshift Stored Proc for S3 vs Redshift comparison -&gt; s3://real-time-streaming-project-vinod/audit_orders_sp.sql</a:t>
            </a:r>
          </a:p>
          <a:p>
            <a:r>
              <a:rPr lang="en-US" sz="1800" dirty="0"/>
              <a:t>Lambda function that check</a:t>
            </a:r>
            <a:r>
              <a:rPr lang="en-US" dirty="0"/>
              <a:t>s audit and invokes SNS -&gt; </a:t>
            </a:r>
            <a:r>
              <a:rPr lang="en-IN" dirty="0"/>
              <a:t>orders-audit-</a:t>
            </a:r>
            <a:r>
              <a:rPr lang="en-IN" dirty="0" err="1"/>
              <a:t>fn</a:t>
            </a:r>
            <a:endParaRPr lang="en-IN" dirty="0"/>
          </a:p>
          <a:p>
            <a:r>
              <a:rPr lang="en-IN" dirty="0"/>
              <a:t>SNS topic -&gt; new-orders-topic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71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6277</TotalTime>
  <Words>185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AWS + Snowflake</dc:title>
  <dc:creator>Vinod</dc:creator>
  <cp:lastModifiedBy>Vinod Subramanian</cp:lastModifiedBy>
  <cp:revision>111</cp:revision>
  <dcterms:created xsi:type="dcterms:W3CDTF">2022-12-21T13:35:56Z</dcterms:created>
  <dcterms:modified xsi:type="dcterms:W3CDTF">2024-08-17T13:14:19Z</dcterms:modified>
</cp:coreProperties>
</file>