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AWS Terraform for the Data pipeline from Front Office to Data Lake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4303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0">
            <a:extLst>
              <a:ext uri="{FF2B5EF4-FFF2-40B4-BE49-F238E27FC236}">
                <a16:creationId xmlns:a16="http://schemas.microsoft.com/office/drawing/2014/main" id="{29345409-DB64-C802-B6EB-366F62BD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1" y="37817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192337"/>
            <a:ext cx="2957" cy="11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3F758-3305-57E4-8F7D-8EB9CEEE06C0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1292437" y="2719526"/>
            <a:ext cx="1136124" cy="14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18" y="55117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FC345-274E-BF2F-ED0E-F8FCA70C40B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2809561" y="4543711"/>
            <a:ext cx="57357" cy="96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75" y="23898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">
            <a:extLst>
              <a:ext uri="{FF2B5EF4-FFF2-40B4-BE49-F238E27FC236}">
                <a16:creationId xmlns:a16="http://schemas.microsoft.com/office/drawing/2014/main" id="{C05A97E0-D402-48A3-6698-F1164A39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37" y="2403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879749" y="2748951"/>
            <a:ext cx="1081226" cy="2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435C53-A8C0-81CE-DEE0-05C19B89B151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6722975" y="2770877"/>
            <a:ext cx="1234162" cy="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274124" y="1949427"/>
            <a:ext cx="1515249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data stream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2034540" y="1958418"/>
            <a:ext cx="18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1916837" y="75672"/>
            <a:ext cx="14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Transformer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1EBCA1-FFEB-E193-DEAD-E44381BB25DA}"/>
              </a:ext>
            </a:extLst>
          </p:cNvPr>
          <p:cNvSpPr txBox="1"/>
          <p:nvPr/>
        </p:nvSpPr>
        <p:spPr>
          <a:xfrm>
            <a:off x="2033974" y="4523458"/>
            <a:ext cx="189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Data Consumer</a:t>
            </a:r>
          </a:p>
          <a:p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F22D07-3C91-6143-5B2E-6F1899A429F8}"/>
              </a:ext>
            </a:extLst>
          </p:cNvPr>
          <p:cNvSpPr txBox="1"/>
          <p:nvPr/>
        </p:nvSpPr>
        <p:spPr>
          <a:xfrm>
            <a:off x="2285478" y="6242954"/>
            <a:ext cx="144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Data Table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3932303" y="3097654"/>
            <a:ext cx="153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</a:t>
            </a:r>
          </a:p>
          <a:p>
            <a:r>
              <a:rPr lang="en-IN" dirty="0"/>
              <a:t>(landing area)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2CE5C6-A73E-78CB-D32E-8469A4E0DEC1}"/>
              </a:ext>
            </a:extLst>
          </p:cNvPr>
          <p:cNvSpPr txBox="1"/>
          <p:nvPr/>
        </p:nvSpPr>
        <p:spPr>
          <a:xfrm>
            <a:off x="5702348" y="2032691"/>
            <a:ext cx="12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SQS Lnd Q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FC96E4-2D10-EE72-300D-5E0452D92FC4}"/>
              </a:ext>
            </a:extLst>
          </p:cNvPr>
          <p:cNvSpPr txBox="1"/>
          <p:nvPr/>
        </p:nvSpPr>
        <p:spPr>
          <a:xfrm>
            <a:off x="7043341" y="2048027"/>
            <a:ext cx="233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G ETL + Audit entries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409AB-A0D3-039E-7ED9-91EBD5521A99}"/>
              </a:ext>
            </a:extLst>
          </p:cNvPr>
          <p:cNvSpPr txBox="1"/>
          <p:nvPr/>
        </p:nvSpPr>
        <p:spPr>
          <a:xfrm>
            <a:off x="6904975" y="2758465"/>
            <a:ext cx="966999" cy="36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F321-1893-263F-7102-26D6DE132F9E}"/>
              </a:ext>
            </a:extLst>
          </p:cNvPr>
          <p:cNvSpPr txBox="1"/>
          <p:nvPr/>
        </p:nvSpPr>
        <p:spPr>
          <a:xfrm>
            <a:off x="1856920" y="3269481"/>
            <a:ext cx="11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min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8A95272D-DDD0-A4DF-2315-BDD3ADBD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23" y="24184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50" y="2402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049D64-4759-60AE-D23F-4848CF368FC6}"/>
              </a:ext>
            </a:extLst>
          </p:cNvPr>
          <p:cNvSpPr txBox="1"/>
          <p:nvPr/>
        </p:nvSpPr>
        <p:spPr>
          <a:xfrm>
            <a:off x="9325919" y="2059522"/>
            <a:ext cx="157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Spark ETL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10659194" y="1777388"/>
            <a:ext cx="148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</a:t>
            </a:r>
          </a:p>
          <a:p>
            <a:r>
              <a:rPr lang="en-IN" dirty="0"/>
              <a:t>(staging area)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95" y="526351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284638" y="5926356"/>
            <a:ext cx="167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Python Shell</a:t>
            </a:r>
          </a:p>
        </p:txBody>
      </p:sp>
      <p:pic>
        <p:nvPicPr>
          <p:cNvPr id="24" name="Graphic 7">
            <a:extLst>
              <a:ext uri="{FF2B5EF4-FFF2-40B4-BE49-F238E27FC236}">
                <a16:creationId xmlns:a16="http://schemas.microsoft.com/office/drawing/2014/main" id="{109D3ED0-9A2F-3C86-F3C9-37D547E0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91" y="5537683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CFAA28-F432-9282-4B7D-D32FD135C540}"/>
              </a:ext>
            </a:extLst>
          </p:cNvPr>
          <p:cNvSpPr txBox="1"/>
          <p:nvPr/>
        </p:nvSpPr>
        <p:spPr>
          <a:xfrm>
            <a:off x="5859825" y="6364035"/>
            <a:ext cx="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119" y="5417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BDE58B-AF25-47CC-E321-6EBBAF5C3CA8}"/>
              </a:ext>
            </a:extLst>
          </p:cNvPr>
          <p:cNvSpPr txBox="1"/>
          <p:nvPr/>
        </p:nvSpPr>
        <p:spPr>
          <a:xfrm>
            <a:off x="11022862" y="5777386"/>
            <a:ext cx="11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Stg Crw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ED46E-C80A-EE2B-3E51-77F3114827B7}"/>
              </a:ext>
            </a:extLst>
          </p:cNvPr>
          <p:cNvSpPr txBox="1"/>
          <p:nvPr/>
        </p:nvSpPr>
        <p:spPr>
          <a:xfrm>
            <a:off x="3165100" y="2365836"/>
            <a:ext cx="8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EE9CC-713D-C268-F6E9-08B916CD4723}"/>
              </a:ext>
            </a:extLst>
          </p:cNvPr>
          <p:cNvCxnSpPr>
            <a:cxnSpLocks/>
            <a:stCxn id="84" idx="3"/>
            <a:endCxn id="5" idx="1"/>
          </p:cNvCxnSpPr>
          <p:nvPr/>
        </p:nvCxnSpPr>
        <p:spPr>
          <a:xfrm>
            <a:off x="8719137" y="2784463"/>
            <a:ext cx="960086" cy="1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3775219" y="3814892"/>
            <a:ext cx="2142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dirty="0">
                <a:highlight>
                  <a:srgbClr val="FFFF00"/>
                </a:highlight>
              </a:rPr>
              <a:t>Lnd -&gt; Landing Area</a:t>
            </a:r>
          </a:p>
          <a:p>
            <a:r>
              <a:rPr lang="en-IN" dirty="0">
                <a:highlight>
                  <a:srgbClr val="FFFF00"/>
                </a:highlight>
              </a:rPr>
              <a:t>Stg -&gt; Staging Area</a:t>
            </a:r>
          </a:p>
          <a:p>
            <a:r>
              <a:rPr lang="en-IN" dirty="0">
                <a:highlight>
                  <a:srgbClr val="FFFF00"/>
                </a:highlight>
              </a:rPr>
              <a:t>Crw -&gt; Crawler</a:t>
            </a:r>
          </a:p>
          <a:p>
            <a:r>
              <a:rPr lang="en-IN" dirty="0">
                <a:highlight>
                  <a:srgbClr val="FFFF00"/>
                </a:highlight>
              </a:rPr>
              <a:t>Trg -&gt; Trigger</a:t>
            </a:r>
          </a:p>
          <a:p>
            <a:r>
              <a:rPr lang="en-IN" dirty="0">
                <a:highlight>
                  <a:srgbClr val="FFFF00"/>
                </a:highlight>
              </a:rPr>
              <a:t>G -&gt; Glue</a:t>
            </a:r>
          </a:p>
          <a:p>
            <a:r>
              <a:rPr lang="en-IN" dirty="0">
                <a:highlight>
                  <a:srgbClr val="FFFF00"/>
                </a:highlight>
              </a:rPr>
              <a:t>EB -&gt; EventBridge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A8C2D-0B56-ECB2-1FC8-8178F43AEDA9}"/>
              </a:ext>
            </a:extLst>
          </p:cNvPr>
          <p:cNvSpPr txBox="1"/>
          <p:nvPr/>
        </p:nvSpPr>
        <p:spPr>
          <a:xfrm>
            <a:off x="2722692" y="1515053"/>
            <a:ext cx="8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min</a:t>
            </a: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4" y="2080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7610764" y="939255"/>
            <a:ext cx="144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Audit Table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901D9-AB30-5F99-F706-90A3345A5CF2}"/>
              </a:ext>
            </a:extLst>
          </p:cNvPr>
          <p:cNvCxnSpPr>
            <a:stCxn id="112" idx="2"/>
          </p:cNvCxnSpPr>
          <p:nvPr/>
        </p:nvCxnSpPr>
        <p:spPr>
          <a:xfrm flipH="1" flipV="1">
            <a:off x="8202967" y="939255"/>
            <a:ext cx="6620" cy="14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944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56412"/>
            <a:ext cx="10629" cy="5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9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50" y="39174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11230827" y="3538357"/>
            <a:ext cx="98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EB Rule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EB992EB8-E7E3-AD3B-1C67-185D599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15" y="52635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9332023" y="5984190"/>
            <a:ext cx="171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Spark ETL</a:t>
            </a:r>
          </a:p>
          <a:p>
            <a:r>
              <a:rPr lang="en-IN" dirty="0"/>
              <a:t>Job bookmark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7273878" y="5227562"/>
            <a:ext cx="4822172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0747C0-D18F-E83A-E8A7-327AA05BB80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715050" y="4679493"/>
            <a:ext cx="0" cy="4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10353349" y="4846623"/>
            <a:ext cx="157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Workflow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F1F3EF2-31AF-A2E1-C1E3-F95C11E36F19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6602906" y="5857413"/>
            <a:ext cx="670972" cy="6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B07AB8-DEE5-C37F-5226-788F3C81AAFD}"/>
              </a:ext>
            </a:extLst>
          </p:cNvPr>
          <p:cNvCxnSpPr>
            <a:cxnSpLocks/>
          </p:cNvCxnSpPr>
          <p:nvPr/>
        </p:nvCxnSpPr>
        <p:spPr>
          <a:xfrm flipH="1" flipV="1">
            <a:off x="8054722" y="5618759"/>
            <a:ext cx="1362993" cy="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84" y="564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11193393" y="195723"/>
            <a:ext cx="1068353" cy="36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05D70-BE41-434F-3BFF-C26A8248103F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0441223" y="2783023"/>
            <a:ext cx="892827" cy="1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7C935B-B92B-190F-30F6-0C4E57BE244D}"/>
              </a:ext>
            </a:extLst>
          </p:cNvPr>
          <p:cNvCxnSpPr>
            <a:stCxn id="28" idx="1"/>
            <a:endCxn id="75" idx="3"/>
          </p:cNvCxnSpPr>
          <p:nvPr/>
        </p:nvCxnSpPr>
        <p:spPr>
          <a:xfrm flipH="1" flipV="1">
            <a:off x="10179715" y="5644517"/>
            <a:ext cx="1194404" cy="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4F8AD8-6D2B-C503-C4B8-407B9313C656}"/>
              </a:ext>
            </a:extLst>
          </p:cNvPr>
          <p:cNvCxnSpPr>
            <a:stCxn id="12" idx="2"/>
            <a:endCxn id="71" idx="2"/>
          </p:cNvCxnSpPr>
          <p:nvPr/>
        </p:nvCxnSpPr>
        <p:spPr>
          <a:xfrm>
            <a:off x="11715050" y="3164023"/>
            <a:ext cx="5820" cy="74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959BE-10C6-4A77-6687-35D448014DD7}"/>
              </a:ext>
            </a:extLst>
          </p:cNvPr>
          <p:cNvCxnSpPr>
            <a:endCxn id="124" idx="2"/>
          </p:cNvCxnSpPr>
          <p:nvPr/>
        </p:nvCxnSpPr>
        <p:spPr>
          <a:xfrm flipH="1" flipV="1">
            <a:off x="11672484" y="1326108"/>
            <a:ext cx="42566" cy="10240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32C18-26FA-17B5-1284-2DBF5BBACBF8}"/>
              </a:ext>
            </a:extLst>
          </p:cNvPr>
          <p:cNvCxnSpPr/>
          <p:nvPr/>
        </p:nvCxnSpPr>
        <p:spPr>
          <a:xfrm>
            <a:off x="4924139" y="3000652"/>
            <a:ext cx="7782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0DA3B-4B5A-F709-D3F7-9DA9803E83B9}"/>
              </a:ext>
            </a:extLst>
          </p:cNvPr>
          <p:cNvCxnSpPr>
            <a:cxnSpLocks/>
          </p:cNvCxnSpPr>
          <p:nvPr/>
        </p:nvCxnSpPr>
        <p:spPr>
          <a:xfrm>
            <a:off x="5702348" y="2991775"/>
            <a:ext cx="0" cy="3761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01E9A5-0970-28CC-A605-209EA77A4DAF}"/>
              </a:ext>
            </a:extLst>
          </p:cNvPr>
          <p:cNvCxnSpPr>
            <a:cxnSpLocks/>
          </p:cNvCxnSpPr>
          <p:nvPr/>
        </p:nvCxnSpPr>
        <p:spPr>
          <a:xfrm>
            <a:off x="5702348" y="3367880"/>
            <a:ext cx="4409069" cy="52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045D3E-72E6-68BE-A7A8-BC34776CC065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0060223" y="3180493"/>
            <a:ext cx="51194" cy="2138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B6AD18-542D-C44D-207F-7D58CD143EF7}"/>
              </a:ext>
            </a:extLst>
          </p:cNvPr>
          <p:cNvSpPr txBox="1"/>
          <p:nvPr/>
        </p:nvSpPr>
        <p:spPr>
          <a:xfrm>
            <a:off x="7396886" y="3313621"/>
            <a:ext cx="153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Source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AF3D94-8BE7-8A90-6316-D5F6743D9AB1}"/>
              </a:ext>
            </a:extLst>
          </p:cNvPr>
          <p:cNvCxnSpPr>
            <a:cxnSpLocks/>
          </p:cNvCxnSpPr>
          <p:nvPr/>
        </p:nvCxnSpPr>
        <p:spPr>
          <a:xfrm flipH="1">
            <a:off x="10776917" y="3000652"/>
            <a:ext cx="597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CB396E-CD1A-C87C-93EE-FB917E9328D8}"/>
              </a:ext>
            </a:extLst>
          </p:cNvPr>
          <p:cNvCxnSpPr/>
          <p:nvPr/>
        </p:nvCxnSpPr>
        <p:spPr>
          <a:xfrm>
            <a:off x="10776917" y="2991775"/>
            <a:ext cx="0" cy="1740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7E9473-CE47-1FFE-EDF2-203B58D3EBF4}"/>
              </a:ext>
            </a:extLst>
          </p:cNvPr>
          <p:cNvCxnSpPr/>
          <p:nvPr/>
        </p:nvCxnSpPr>
        <p:spPr>
          <a:xfrm flipH="1">
            <a:off x="9798715" y="4721498"/>
            <a:ext cx="978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3ECF79-4280-3C9B-54B8-2D09523748D1}"/>
              </a:ext>
            </a:extLst>
          </p:cNvPr>
          <p:cNvCxnSpPr>
            <a:endCxn id="75" idx="0"/>
          </p:cNvCxnSpPr>
          <p:nvPr/>
        </p:nvCxnSpPr>
        <p:spPr>
          <a:xfrm>
            <a:off x="9798715" y="4732016"/>
            <a:ext cx="0" cy="5315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769D65E-1BB3-83D8-85E3-1D3B1FD5769A}"/>
              </a:ext>
            </a:extLst>
          </p:cNvPr>
          <p:cNvSpPr txBox="1"/>
          <p:nvPr/>
        </p:nvSpPr>
        <p:spPr>
          <a:xfrm rot="16200000">
            <a:off x="9987326" y="3690394"/>
            <a:ext cx="13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Source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1165F-6052-B202-5072-F91FD51866BA}"/>
              </a:ext>
            </a:extLst>
          </p:cNvPr>
          <p:cNvSpPr txBox="1"/>
          <p:nvPr/>
        </p:nvSpPr>
        <p:spPr>
          <a:xfrm>
            <a:off x="8751842" y="2473402"/>
            <a:ext cx="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Step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452166-DCF5-E122-B9FA-F34D88697785}"/>
              </a:ext>
            </a:extLst>
          </p:cNvPr>
          <p:cNvSpPr txBox="1"/>
          <p:nvPr/>
        </p:nvSpPr>
        <p:spPr>
          <a:xfrm>
            <a:off x="7811204" y="1628650"/>
            <a:ext cx="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123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Terraform for the Data pipeline from Front Office to Data Lake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72</cp:revision>
  <dcterms:created xsi:type="dcterms:W3CDTF">2022-12-21T13:35:56Z</dcterms:created>
  <dcterms:modified xsi:type="dcterms:W3CDTF">2023-05-21T14:50:03Z</dcterms:modified>
</cp:coreProperties>
</file>