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2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8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11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1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5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39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BAC6-2AE4-47E3-9793-D92C403122FE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3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BBAC6-2AE4-47E3-9793-D92C403122FE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01272-161F-4678-97BA-E6E87604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5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8">
            <a:extLst>
              <a:ext uri="{FF2B5EF4-FFF2-40B4-BE49-F238E27FC236}">
                <a16:creationId xmlns:a16="http://schemas.microsoft.com/office/drawing/2014/main" id="{82992A35-3768-C771-F3A7-335FF35E0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57" y="120664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10">
            <a:extLst>
              <a:ext uri="{FF2B5EF4-FFF2-40B4-BE49-F238E27FC236}">
                <a16:creationId xmlns:a16="http://schemas.microsoft.com/office/drawing/2014/main" id="{D9B981D2-12B0-9A65-C694-3100B13D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713" y="122506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Graphic 8">
            <a:extLst>
              <a:ext uri="{FF2B5EF4-FFF2-40B4-BE49-F238E27FC236}">
                <a16:creationId xmlns:a16="http://schemas.microsoft.com/office/drawing/2014/main" id="{2B58EAA9-2DA8-7223-33E4-E50582DCE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339" y="123142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10">
            <a:extLst>
              <a:ext uri="{FF2B5EF4-FFF2-40B4-BE49-F238E27FC236}">
                <a16:creationId xmlns:a16="http://schemas.microsoft.com/office/drawing/2014/main" id="{D9B981D2-12B0-9A65-C694-3100B13D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260" y="31203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Graphic 8">
            <a:extLst>
              <a:ext uri="{FF2B5EF4-FFF2-40B4-BE49-F238E27FC236}">
                <a16:creationId xmlns:a16="http://schemas.microsoft.com/office/drawing/2014/main" id="{2B58EAA9-2DA8-7223-33E4-E50582DCE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487" y="30837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01656" y="831992"/>
            <a:ext cx="1393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vinod-aws-ai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638997" y="845907"/>
            <a:ext cx="274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vinod</a:t>
            </a:r>
            <a:r>
              <a:rPr lang="en-IN" dirty="0"/>
              <a:t>-document-processor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07263" y="845685"/>
            <a:ext cx="215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vinod</a:t>
            </a:r>
            <a:r>
              <a:rPr lang="en-IN" dirty="0" smtClean="0"/>
              <a:t>-</a:t>
            </a:r>
            <a:r>
              <a:rPr lang="en-IN" dirty="0" err="1" smtClean="0"/>
              <a:t>aws</a:t>
            </a:r>
            <a:r>
              <a:rPr lang="en-IN" dirty="0" smtClean="0"/>
              <a:t>-</a:t>
            </a:r>
            <a:r>
              <a:rPr lang="en-IN" dirty="0" err="1" smtClean="0"/>
              <a:t>ai</a:t>
            </a:r>
            <a:r>
              <a:rPr lang="en-IN" dirty="0" smtClean="0"/>
              <a:t>-output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2671944" y="3863153"/>
            <a:ext cx="274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vinod-aws-ai-output-2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5442367" y="3878979"/>
            <a:ext cx="30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vinod-document-processor-2</a:t>
            </a:r>
            <a:endParaRPr lang="en-IN" dirty="0"/>
          </a:p>
        </p:txBody>
      </p:sp>
      <p:pic>
        <p:nvPicPr>
          <p:cNvPr id="14" name="Graphic 10">
            <a:extLst>
              <a:ext uri="{FF2B5EF4-FFF2-40B4-BE49-F238E27FC236}">
                <a16:creationId xmlns:a16="http://schemas.microsoft.com/office/drawing/2014/main" id="{D9B981D2-12B0-9A65-C694-3100B13D3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9" y="52036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66745" y="6056338"/>
            <a:ext cx="30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vinod-document-processor-3</a:t>
            </a:r>
            <a:endParaRPr lang="en-IN" dirty="0"/>
          </a:p>
        </p:txBody>
      </p:sp>
      <p:cxnSp>
        <p:nvCxnSpPr>
          <p:cNvPr id="8" name="Straight Arrow Connector 7"/>
          <p:cNvCxnSpPr>
            <a:stCxn id="45" idx="3"/>
            <a:endCxn id="35" idx="1"/>
          </p:cNvCxnSpPr>
          <p:nvPr/>
        </p:nvCxnSpPr>
        <p:spPr>
          <a:xfrm>
            <a:off x="7300713" y="1606069"/>
            <a:ext cx="2100626" cy="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6">
            <a:extLst>
              <a:ext uri="{FF2B5EF4-FFF2-40B4-BE49-F238E27FC236}">
                <a16:creationId xmlns:a16="http://schemas.microsoft.com/office/drawing/2014/main" id="{187B6328-29CD-514D-8F9D-42D2525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9" y="30837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61194" y="3845735"/>
            <a:ext cx="209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</a:t>
            </a:r>
            <a:r>
              <a:rPr lang="en-IN" dirty="0" smtClean="0"/>
              <a:t>omprehend-queue</a:t>
            </a:r>
            <a:endParaRPr lang="en-IN" dirty="0"/>
          </a:p>
        </p:txBody>
      </p:sp>
      <p:pic>
        <p:nvPicPr>
          <p:cNvPr id="23" name="Graphic 26">
            <a:extLst>
              <a:ext uri="{FF2B5EF4-FFF2-40B4-BE49-F238E27FC236}">
                <a16:creationId xmlns:a16="http://schemas.microsoft.com/office/drawing/2014/main" id="{187B6328-29CD-514D-8F9D-42D2525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183" y="125413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3093234" y="872995"/>
            <a:ext cx="1624245" cy="381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textract</a:t>
            </a:r>
            <a:r>
              <a:rPr lang="en-IN" dirty="0" smtClean="0"/>
              <a:t>-queue</a:t>
            </a:r>
            <a:endParaRPr lang="en-IN" dirty="0"/>
          </a:p>
        </p:txBody>
      </p:sp>
      <p:pic>
        <p:nvPicPr>
          <p:cNvPr id="30" name="Graphic 26">
            <a:extLst>
              <a:ext uri="{FF2B5EF4-FFF2-40B4-BE49-F238E27FC236}">
                <a16:creationId xmlns:a16="http://schemas.microsoft.com/office/drawing/2014/main" id="{187B6328-29CD-514D-8F9D-42D25257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394" y="316052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Arrow Connector 19"/>
          <p:cNvCxnSpPr>
            <a:stCxn id="35" idx="2"/>
            <a:endCxn id="30" idx="0"/>
          </p:cNvCxnSpPr>
          <p:nvPr/>
        </p:nvCxnSpPr>
        <p:spPr>
          <a:xfrm>
            <a:off x="9782339" y="1993429"/>
            <a:ext cx="40055" cy="116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984600" y="3925357"/>
            <a:ext cx="202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</a:t>
            </a:r>
            <a:r>
              <a:rPr lang="en-IN" dirty="0" smtClean="0"/>
              <a:t>ile-splitter-queue</a:t>
            </a:r>
            <a:endParaRPr lang="en-IN" dirty="0"/>
          </a:p>
        </p:txBody>
      </p:sp>
      <p:cxnSp>
        <p:nvCxnSpPr>
          <p:cNvPr id="37" name="Straight Arrow Connector 36"/>
          <p:cNvCxnSpPr>
            <a:stCxn id="30" idx="1"/>
            <a:endCxn id="24" idx="3"/>
          </p:cNvCxnSpPr>
          <p:nvPr/>
        </p:nvCxnSpPr>
        <p:spPr>
          <a:xfrm flipH="1" flipV="1">
            <a:off x="7335260" y="3501353"/>
            <a:ext cx="2106134" cy="40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1"/>
            <a:endCxn id="26" idx="3"/>
          </p:cNvCxnSpPr>
          <p:nvPr/>
        </p:nvCxnSpPr>
        <p:spPr>
          <a:xfrm flipH="1" flipV="1">
            <a:off x="4223487" y="3464735"/>
            <a:ext cx="2349773" cy="36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1"/>
            <a:endCxn id="22" idx="3"/>
          </p:cNvCxnSpPr>
          <p:nvPr/>
        </p:nvCxnSpPr>
        <p:spPr>
          <a:xfrm flipH="1">
            <a:off x="1488839" y="3464735"/>
            <a:ext cx="1972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5" idx="0"/>
            <a:endCxn id="14" idx="0"/>
          </p:cNvCxnSpPr>
          <p:nvPr/>
        </p:nvCxnSpPr>
        <p:spPr>
          <a:xfrm>
            <a:off x="1107839" y="3845735"/>
            <a:ext cx="0" cy="1357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5" idx="3"/>
            <a:endCxn id="23" idx="1"/>
          </p:cNvCxnSpPr>
          <p:nvPr/>
        </p:nvCxnSpPr>
        <p:spPr>
          <a:xfrm>
            <a:off x="1347557" y="1587647"/>
            <a:ext cx="2100626" cy="4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3" idx="3"/>
            <a:endCxn id="45" idx="1"/>
          </p:cNvCxnSpPr>
          <p:nvPr/>
        </p:nvCxnSpPr>
        <p:spPr>
          <a:xfrm flipV="1">
            <a:off x="4210183" y="1606069"/>
            <a:ext cx="2328530" cy="2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phic 23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976" y="520368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>
            <a:stCxn id="14" idx="3"/>
            <a:endCxn id="33" idx="1"/>
          </p:cNvCxnSpPr>
          <p:nvPr/>
        </p:nvCxnSpPr>
        <p:spPr>
          <a:xfrm>
            <a:off x="1488839" y="5584681"/>
            <a:ext cx="2172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16695" y="6100075"/>
            <a:ext cx="305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vinod-</a:t>
            </a:r>
            <a:r>
              <a:rPr lang="en-IN" dirty="0" err="1" smtClean="0"/>
              <a:t>ai</a:t>
            </a:r>
            <a:r>
              <a:rPr lang="en-IN" dirty="0" smtClean="0"/>
              <a:t>-output </a:t>
            </a:r>
            <a:r>
              <a:rPr lang="en-IN" dirty="0" err="1" smtClean="0"/>
              <a:t>DynamoDB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87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190" y="445494"/>
            <a:ext cx="1052866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vinod-document-processor: </a:t>
            </a:r>
            <a:r>
              <a:rPr lang="en-US" dirty="0" smtClean="0"/>
              <a:t>Invokes the asynchronous Textract API </a:t>
            </a:r>
            <a:r>
              <a:rPr lang="en-US" b="1" i="1" u="sng" dirty="0" smtClean="0"/>
              <a:t>start_document_text_detection</a:t>
            </a:r>
            <a:r>
              <a:rPr lang="en-US" dirty="0" smtClean="0"/>
              <a:t> to break down the uploaded PDF into blocks of pages, lines, words, text. Note that, instead of the synchronous function </a:t>
            </a:r>
            <a:r>
              <a:rPr lang="en-IN" b="1" i="1" u="sng" dirty="0" err="1" smtClean="0"/>
              <a:t>detect_document_text</a:t>
            </a:r>
            <a:r>
              <a:rPr lang="en-IN" b="1" i="1" u="sng" dirty="0" smtClean="0"/>
              <a:t>,</a:t>
            </a:r>
            <a:r>
              <a:rPr lang="en-IN" b="1" i="1" dirty="0" smtClean="0"/>
              <a:t> </a:t>
            </a:r>
            <a:r>
              <a:rPr lang="en-IN" dirty="0" smtClean="0"/>
              <a:t>I have used the </a:t>
            </a:r>
            <a:r>
              <a:rPr lang="en-IN" dirty="0" err="1" smtClean="0"/>
              <a:t>async</a:t>
            </a:r>
            <a:r>
              <a:rPr lang="en-IN" dirty="0" smtClean="0"/>
              <a:t> API as I cannot do much with the Block level info </a:t>
            </a:r>
            <a:r>
              <a:rPr lang="en-US" dirty="0" smtClean="0"/>
              <a:t>that Textract returns. I need to further massage the info and pass it to Comprehend for meaningful analysis. I need to build a data pipeline for this and </a:t>
            </a:r>
            <a:r>
              <a:rPr lang="en-US" dirty="0" err="1" smtClean="0"/>
              <a:t>async</a:t>
            </a:r>
            <a:r>
              <a:rPr lang="en-US" dirty="0" smtClean="0"/>
              <a:t> helps here. </a:t>
            </a:r>
            <a:endParaRPr lang="en-US" b="1" i="1" u="sng" dirty="0" smtClean="0"/>
          </a:p>
          <a:p>
            <a:r>
              <a:rPr lang="en-US" dirty="0" smtClean="0"/>
              <a:t>input </a:t>
            </a:r>
            <a:r>
              <a:rPr lang="en-US" dirty="0"/>
              <a:t>bucket: vinod-</a:t>
            </a:r>
            <a:r>
              <a:rPr lang="en-US" dirty="0" err="1"/>
              <a:t>aws</a:t>
            </a:r>
            <a:r>
              <a:rPr lang="en-US" dirty="0"/>
              <a:t>-</a:t>
            </a:r>
            <a:r>
              <a:rPr lang="en-US" dirty="0" err="1"/>
              <a:t>ai</a:t>
            </a:r>
            <a:endParaRPr lang="en-US" dirty="0"/>
          </a:p>
          <a:p>
            <a:r>
              <a:rPr lang="en-US" dirty="0"/>
              <a:t>output bucket: vinod-</a:t>
            </a:r>
            <a:r>
              <a:rPr lang="en-US" dirty="0" err="1"/>
              <a:t>aws</a:t>
            </a:r>
            <a:r>
              <a:rPr lang="en-US" dirty="0"/>
              <a:t>-</a:t>
            </a:r>
            <a:r>
              <a:rPr lang="en-US" dirty="0" err="1"/>
              <a:t>ai</a:t>
            </a:r>
            <a:r>
              <a:rPr lang="en-US" dirty="0"/>
              <a:t>-output</a:t>
            </a:r>
            <a:endParaRPr lang="en-US" dirty="0" smtClean="0"/>
          </a:p>
          <a:p>
            <a:endParaRPr lang="en-US" dirty="0"/>
          </a:p>
          <a:p>
            <a:r>
              <a:rPr lang="en-US" i="1" dirty="0"/>
              <a:t>v</a:t>
            </a:r>
            <a:r>
              <a:rPr lang="en-US" i="1" dirty="0" smtClean="0"/>
              <a:t>inod-document-processor-2: </a:t>
            </a:r>
            <a:r>
              <a:rPr lang="en-US" dirty="0" smtClean="0"/>
              <a:t>Extracts blocktype == LINE and the corresponding text from the files created by above lambda. Splits the files into files of size lesser than 5KB because comprehend cannot process larger than 5 KB files.</a:t>
            </a:r>
          </a:p>
          <a:p>
            <a:r>
              <a:rPr lang="en-US" dirty="0"/>
              <a:t>input bucket: </a:t>
            </a:r>
            <a:r>
              <a:rPr lang="en-US" dirty="0" smtClean="0"/>
              <a:t>vinod-</a:t>
            </a:r>
            <a:r>
              <a:rPr lang="en-US" dirty="0" err="1" smtClean="0"/>
              <a:t>aws</a:t>
            </a:r>
            <a:r>
              <a:rPr lang="en-US" dirty="0" smtClean="0"/>
              <a:t>-</a:t>
            </a:r>
            <a:r>
              <a:rPr lang="en-US" dirty="0" err="1" smtClean="0"/>
              <a:t>ai</a:t>
            </a:r>
            <a:r>
              <a:rPr lang="en-US" dirty="0" smtClean="0"/>
              <a:t>-output</a:t>
            </a:r>
            <a:endParaRPr lang="en-US" dirty="0"/>
          </a:p>
          <a:p>
            <a:r>
              <a:rPr lang="en-US" dirty="0"/>
              <a:t>output bucket: </a:t>
            </a:r>
            <a:r>
              <a:rPr lang="en-US" dirty="0" smtClean="0"/>
              <a:t>vinod-aws-ai-output-2</a:t>
            </a:r>
          </a:p>
          <a:p>
            <a:endParaRPr lang="en-US" dirty="0"/>
          </a:p>
          <a:p>
            <a:r>
              <a:rPr lang="en-US" i="1" dirty="0" smtClean="0"/>
              <a:t>vinod-document-processor-3:</a:t>
            </a:r>
            <a:r>
              <a:rPr lang="en-US" dirty="0" smtClean="0"/>
              <a:t> Invokes Comprehend API batch_detect_sentiment that accepts up to 25 input files and returns the sentiment (neutral / positive / negative) for this batch of files. Note </a:t>
            </a:r>
            <a:r>
              <a:rPr lang="en-US" dirty="0"/>
              <a:t>that, we can also use the asynchronous </a:t>
            </a:r>
            <a:r>
              <a:rPr lang="en-US" dirty="0" smtClean="0"/>
              <a:t>API </a:t>
            </a:r>
            <a:r>
              <a:rPr lang="en-IN" b="1" i="1" u="sng" dirty="0" smtClean="0"/>
              <a:t>start_sentiment_detection_job</a:t>
            </a:r>
            <a:r>
              <a:rPr lang="en-US" dirty="0" smtClean="0"/>
              <a:t>. </a:t>
            </a:r>
            <a:r>
              <a:rPr lang="en-US" dirty="0"/>
              <a:t>However here I have used the synchronous </a:t>
            </a:r>
            <a:r>
              <a:rPr lang="en-US" b="1" i="1" u="sng" dirty="0"/>
              <a:t>batch_detect_sentiment</a:t>
            </a:r>
            <a:r>
              <a:rPr lang="en-US" dirty="0"/>
              <a:t> API for immediate result</a:t>
            </a:r>
            <a:r>
              <a:rPr lang="en-US" dirty="0" smtClean="0"/>
              <a:t>. If the file/s to be processed is very huge (that result in a huge number of file chunks to be processed and processing time could be more than 15 minutes), the asynchronous API might be a better option</a:t>
            </a:r>
          </a:p>
          <a:p>
            <a:r>
              <a:rPr lang="en-US" dirty="0"/>
              <a:t>input bucket: </a:t>
            </a:r>
            <a:r>
              <a:rPr lang="en-US" dirty="0" smtClean="0"/>
              <a:t>vinod-aws-ai-output-2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81601" y="115418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Code Details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9177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190" y="1341117"/>
            <a:ext cx="105286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Comprehend cannot accept / process files greater than 5 KB but </a:t>
            </a:r>
            <a:r>
              <a:rPr lang="en-US" i="1" dirty="0" smtClean="0"/>
              <a:t>vinod-document-processor </a:t>
            </a:r>
            <a:r>
              <a:rPr lang="en-US" dirty="0" smtClean="0"/>
              <a:t>created much larger files 700-800KB. Even when I extracted text corresponding to </a:t>
            </a:r>
            <a:r>
              <a:rPr lang="en-US" dirty="0" err="1" smtClean="0"/>
              <a:t>BlockType</a:t>
            </a:r>
            <a:r>
              <a:rPr lang="en-US" dirty="0" smtClean="0"/>
              <a:t> == LINE, the files were much bigger than 5 KB.</a:t>
            </a:r>
          </a:p>
          <a:p>
            <a:endParaRPr lang="en-US" dirty="0"/>
          </a:p>
          <a:p>
            <a:r>
              <a:rPr lang="en-US" dirty="0" smtClean="0"/>
              <a:t>So I had to write another lambda </a:t>
            </a:r>
            <a:r>
              <a:rPr lang="en-US" i="1" dirty="0" smtClean="0"/>
              <a:t>vinod-document-processor-2 </a:t>
            </a:r>
            <a:r>
              <a:rPr lang="en-US" dirty="0" smtClean="0"/>
              <a:t>that will break down large files into multiple smaller files. I noticed a lot of files were generated and these files were not anywhere near 5KB. I had to print out each text extracted, text list to which text is appended, text </a:t>
            </a:r>
            <a:r>
              <a:rPr lang="en-US" dirty="0" err="1" smtClean="0"/>
              <a:t>str</a:t>
            </a:r>
            <a:r>
              <a:rPr lang="en-US" dirty="0" smtClean="0"/>
              <a:t> created out of the text list and the length/size of text </a:t>
            </a:r>
            <a:r>
              <a:rPr lang="en-US" dirty="0" err="1" smtClean="0"/>
              <a:t>str</a:t>
            </a:r>
            <a:r>
              <a:rPr lang="en-US" dirty="0" smtClean="0"/>
              <a:t> for each iteration. The size was getting printed as 4.5+ KB but the file output in S3 was 600-700 Bytes. Then I realized I was calculating the size as counter (</a:t>
            </a:r>
            <a:r>
              <a:rPr lang="en-US" dirty="0" err="1" smtClean="0"/>
              <a:t>sze</a:t>
            </a:r>
            <a:r>
              <a:rPr lang="en-US" dirty="0" smtClean="0"/>
              <a:t> = </a:t>
            </a:r>
            <a:r>
              <a:rPr lang="en-US" dirty="0" err="1" smtClean="0"/>
              <a:t>sze</a:t>
            </a:r>
            <a:r>
              <a:rPr lang="en-US" dirty="0" smtClean="0"/>
              <a:t> +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text_str</a:t>
            </a:r>
            <a:r>
              <a:rPr lang="en-US" dirty="0" smtClean="0"/>
              <a:t>)) instead of </a:t>
            </a:r>
            <a:r>
              <a:rPr lang="en-US" dirty="0" err="1" smtClean="0"/>
              <a:t>sze</a:t>
            </a:r>
            <a:r>
              <a:rPr lang="en-US" dirty="0" smtClean="0"/>
              <a:t> =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text_str</a:t>
            </a:r>
            <a:r>
              <a:rPr lang="en-US" dirty="0" smtClean="0"/>
              <a:t>) and corrected this.</a:t>
            </a:r>
          </a:p>
          <a:p>
            <a:r>
              <a:rPr lang="en-US" dirty="0" smtClean="0"/>
              <a:t>Now, I realized only larger files were getting written to S3 and I corrected this by performing an S3 put object operation after coming out of the loop.</a:t>
            </a:r>
          </a:p>
          <a:p>
            <a:r>
              <a:rPr lang="en-US" dirty="0" smtClean="0"/>
              <a:t>I initially used </a:t>
            </a:r>
            <a:r>
              <a:rPr lang="en-US" dirty="0" err="1" smtClean="0"/>
              <a:t>sys.getsizeof</a:t>
            </a:r>
            <a:r>
              <a:rPr lang="en-US" dirty="0" smtClean="0"/>
              <a:t>() to capture size but changed it to simple ‘</a:t>
            </a:r>
            <a:r>
              <a:rPr lang="en-US" dirty="0" err="1" smtClean="0"/>
              <a:t>len</a:t>
            </a:r>
            <a:r>
              <a:rPr lang="en-US" dirty="0" smtClean="0"/>
              <a:t>’ function thinking this might be the reason for the size mismatch between the lambda output and S3. </a:t>
            </a:r>
            <a:r>
              <a:rPr lang="en-US" dirty="0" err="1"/>
              <a:t>sys.getsizeof</a:t>
            </a:r>
            <a:r>
              <a:rPr lang="en-US" dirty="0"/>
              <a:t>() </a:t>
            </a:r>
            <a:r>
              <a:rPr lang="en-US" dirty="0" smtClean="0"/>
              <a:t>would have also worked.</a:t>
            </a:r>
          </a:p>
          <a:p>
            <a:endParaRPr lang="en-US" dirty="0"/>
          </a:p>
          <a:p>
            <a:r>
              <a:rPr lang="en-US" i="1" dirty="0" smtClean="0"/>
              <a:t>vinod-document-processor-3 </a:t>
            </a:r>
            <a:r>
              <a:rPr lang="en-US" dirty="0" smtClean="0"/>
              <a:t>was failing because </a:t>
            </a:r>
            <a:r>
              <a:rPr lang="en-US" i="1" dirty="0" smtClean="0"/>
              <a:t>vinod-document-processor-2 </a:t>
            </a:r>
            <a:r>
              <a:rPr lang="en-US" dirty="0" smtClean="0"/>
              <a:t>was creating more than 25 files and comprehend batch_detect_sentiment has a limit of 25 files apart from size limit of 5KB. So modified the code to detect sentiment in batches of 25 files.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181601" y="604463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Challenges faced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2652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1190" y="1341117"/>
            <a:ext cx="10528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final lambda – vinod-document-processor-3 – returns the sentiment scores. Due to the multiple layers, we have lost track of the input file. </a:t>
            </a:r>
            <a:r>
              <a:rPr lang="en-US" dirty="0" smtClean="0"/>
              <a:t>Unless we tie the sentiment scores to the input files, it will be difficult to run analysis / queries at a later stage. To overcome this, I have copied the input file across the S3 buckets. This file can be deleted if not required.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1" y="604463"/>
            <a:ext cx="1767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Challenges </a:t>
            </a:r>
            <a:r>
              <a:rPr lang="en-US" b="1" dirty="0" smtClean="0"/>
              <a:t>faced (continued)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671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599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BNYMellon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Subramanian, Vinod</dc:creator>
  <cp:lastModifiedBy>VINOD</cp:lastModifiedBy>
  <cp:revision>70</cp:revision>
  <dcterms:created xsi:type="dcterms:W3CDTF">2019-08-07T07:59:16Z</dcterms:created>
  <dcterms:modified xsi:type="dcterms:W3CDTF">2025-04-06T14:31:22Z</dcterms:modified>
</cp:coreProperties>
</file>