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d" initials="V" lastIdx="1" clrIdx="0">
    <p:extLst>
      <p:ext uri="{19B8F6BF-5375-455C-9EA6-DF929625EA0E}">
        <p15:presenceInfo xmlns:p15="http://schemas.microsoft.com/office/powerpoint/2012/main" userId="747e77d1285ef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3E69-873E-E332-8664-50238129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F93EB-7EBA-5088-83E3-4D6FEAE6B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315F-AF07-9155-C97D-738C2C36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E0FFF-EAAB-1B0F-5CF8-9CEE9C3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495-BC30-85BA-A6F7-804F6F9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7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F75-8911-49A2-ABDE-F65D41F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753F-02DB-7894-954D-6A8BC13B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CA0F-110C-5A40-143D-CBAC0B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3D72-2369-D903-2A21-6E9C330C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C36B-EBD5-CAE9-0C2E-1102B1E5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D8218-25A4-3875-BC70-1B281C71F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720E-5563-A515-5669-B8043F0F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DEA6-9170-DD21-4B1E-24602C3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9CB4-69C2-62AA-BE6A-96060D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83A-A128-1DB5-E27E-35C9CCD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DF58-70A0-C3DF-7FB0-ACDF67D1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F6D3-DD71-08F8-890C-9F5FFF83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23E9-17EB-DAD6-9714-093DB80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5B52-E243-02A3-CCF5-11F17B9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D671-3911-EC49-8671-F003A642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7741-207F-397C-0615-CD1BA94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E60-12B2-5F2C-363A-FF4E0EC9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20E9-F5A7-42A0-DA15-9C772ADC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FC2A-7243-3BD2-2DCF-0E1AA26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6694-3C59-7B2E-995F-EDF992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7B78-FD92-2954-AB0E-BCB1C63E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94C0-F4F6-5A05-6E4E-E0663331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51AC-CF0E-E549-BD28-99482A500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7B9-A3D1-A5F4-7CAA-F39CC42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2861E-9C56-268F-A94A-45238F00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1A51-06BD-3676-3D22-EDF92A7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B3D1-4F22-6DC6-2382-0EFA9E07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D7BD-60F9-D27C-B60E-80A2B9E28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6CFC-F46C-C732-385F-CC342796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F9201-132A-A631-C345-7B0E1F9B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14B81-B771-ED28-52A1-9FFA6DFD2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1C761-DCD3-552A-AAF6-F3E50057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C1486-0E90-C9B6-DD63-10CDD71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51FE6-F8B4-7F3B-6E1B-1AE18F86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FFDF-DC8B-0BDE-7E53-523A7C0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A302-F144-02DD-3615-23D04539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061C4-B861-4B9E-F4CD-95AA74E8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7EF88-9E7B-A5F0-79C5-C22D8971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2BA5B-30D7-A176-8A97-FD61F5B4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B35C-CD34-76A2-A873-AD3AF28B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2CFBC-D38C-A756-DACE-C391B0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33AD-0298-63E2-0D23-7FA62A5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3742-E949-2982-2238-80E30664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DE35-9A18-2C6E-BF95-EF84C7E9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D3CAD-1CA6-FD83-2853-F5B58FCF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FD3F1-F219-11A1-4EE4-7E3A50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936F-9976-6C81-5FB5-17967A4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727-9661-AB93-5228-422D0B2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F5941-560B-60D7-D5F3-1ECCDB2B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0C43-F544-9D04-97C0-3D49700F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AEC-6444-ABAB-066D-10F9FF5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B1710-A272-4F17-89D0-19DDB6C2C4C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0260-FA05-D17C-BCBE-CD8C888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FC769-446F-E3F1-7CCE-F5DBAEE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84BA-B341-CA3B-0257-31D454E4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9F38-8F21-1636-28FF-AD012B3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6DDA-C890-30C1-3C45-9E4BE84EF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B1710-A272-4F17-89D0-19DDB6C2C4C7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3912-8BFD-BCC1-23AD-DCE1DBF31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8821-F5E6-F900-A050-9D94CDC2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66E1-248C-48D7-A06C-F3F91A79B3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F6E6-E31D-62E3-BDE2-AB6E4571C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Migrating Snowflake data into AWS</a:t>
            </a:r>
          </a:p>
        </p:txBody>
      </p:sp>
    </p:spTree>
    <p:extLst>
      <p:ext uri="{BB962C8B-B14F-4D97-AF65-F5344CB8AC3E}">
        <p14:creationId xmlns:p14="http://schemas.microsoft.com/office/powerpoint/2010/main" val="17130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368" y="19360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11" y="54605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7E93AC-6F80-9A1D-DF3D-B7FB98B26CE2}"/>
              </a:ext>
            </a:extLst>
          </p:cNvPr>
          <p:cNvSpPr txBox="1"/>
          <p:nvPr/>
        </p:nvSpPr>
        <p:spPr>
          <a:xfrm>
            <a:off x="8437617" y="1191010"/>
            <a:ext cx="354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AWS S3 vinod-bucket-for-snowflake (landing area)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2351C-CE70-35C5-4371-F6F60DB5AC84}"/>
              </a:ext>
            </a:extLst>
          </p:cNvPr>
          <p:cNvSpPr txBox="1"/>
          <p:nvPr/>
        </p:nvSpPr>
        <p:spPr>
          <a:xfrm>
            <a:off x="4385173" y="5009319"/>
            <a:ext cx="904041" cy="3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Athena</a:t>
            </a:r>
          </a:p>
        </p:txBody>
      </p:sp>
      <p:pic>
        <p:nvPicPr>
          <p:cNvPr id="4" name="Graphic 26">
            <a:extLst>
              <a:ext uri="{FF2B5EF4-FFF2-40B4-BE49-F238E27FC236}">
                <a16:creationId xmlns:a16="http://schemas.microsoft.com/office/drawing/2014/main" id="{187B6328-29CD-514D-8F9D-42D25257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08" y="37119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B3EB09-6178-A6B2-3849-DBC7E6408CB2}"/>
              </a:ext>
            </a:extLst>
          </p:cNvPr>
          <p:cNvSpPr txBox="1"/>
          <p:nvPr/>
        </p:nvSpPr>
        <p:spPr>
          <a:xfrm>
            <a:off x="8743420" y="3344947"/>
            <a:ext cx="2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AWS SQS sales-data-queue</a:t>
            </a:r>
          </a:p>
        </p:txBody>
      </p:sp>
      <p:pic>
        <p:nvPicPr>
          <p:cNvPr id="15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039" y="54671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7">
            <a:extLst>
              <a:ext uri="{FF2B5EF4-FFF2-40B4-BE49-F238E27FC236}">
                <a16:creationId xmlns:a16="http://schemas.microsoft.com/office/drawing/2014/main" id="{85FFB855-0F6F-42F7-742F-193A45C0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53" y="56336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8185F7-DBCE-6319-6E9A-9C24A2A7B679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9780368" y="2698071"/>
            <a:ext cx="14440" cy="101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225A20-6978-4F74-9DB5-C84F7EB33728}"/>
              </a:ext>
            </a:extLst>
          </p:cNvPr>
          <p:cNvCxnSpPr>
            <a:cxnSpLocks/>
          </p:cNvCxnSpPr>
          <p:nvPr/>
        </p:nvCxnSpPr>
        <p:spPr>
          <a:xfrm>
            <a:off x="9768174" y="4473905"/>
            <a:ext cx="73865" cy="99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F753FF-1675-0EBA-FB38-EE193E5B113D}"/>
              </a:ext>
            </a:extLst>
          </p:cNvPr>
          <p:cNvCxnSpPr>
            <a:cxnSpLocks/>
            <a:stCxn id="15" idx="1"/>
            <a:endCxn id="18" idx="3"/>
          </p:cNvCxnSpPr>
          <p:nvPr/>
        </p:nvCxnSpPr>
        <p:spPr>
          <a:xfrm flipH="1">
            <a:off x="7626053" y="5848191"/>
            <a:ext cx="1834986" cy="1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9E3733-58AA-1988-961D-708E46C2574A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5267811" y="5841529"/>
            <a:ext cx="1901042" cy="2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606FC9-7DF1-45E7-873A-19B27161DB5D}"/>
              </a:ext>
            </a:extLst>
          </p:cNvPr>
          <p:cNvSpPr txBox="1"/>
          <p:nvPr/>
        </p:nvSpPr>
        <p:spPr>
          <a:xfrm>
            <a:off x="6284882" y="5000781"/>
            <a:ext cx="2289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AWS Glue Crawler (sales-data-crawler)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7C4E-46EB-356A-091F-E6C48C30B88B}"/>
              </a:ext>
            </a:extLst>
          </p:cNvPr>
          <p:cNvSpPr txBox="1"/>
          <p:nvPr/>
        </p:nvSpPr>
        <p:spPr>
          <a:xfrm>
            <a:off x="8706041" y="6222529"/>
            <a:ext cx="256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AWS lambda function sales-data-glue-trigger-</a:t>
            </a:r>
            <a:r>
              <a:rPr lang="en-IN" dirty="0" err="1"/>
              <a:t>fn</a:t>
            </a:r>
            <a:endParaRPr lang="en-IN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83677A-F9A5-6516-8418-4E5D20AA78CA}"/>
              </a:ext>
            </a:extLst>
          </p:cNvPr>
          <p:cNvGrpSpPr/>
          <p:nvPr/>
        </p:nvGrpSpPr>
        <p:grpSpPr>
          <a:xfrm>
            <a:off x="6770708" y="2029125"/>
            <a:ext cx="519433" cy="575892"/>
            <a:chOff x="923918" y="1342216"/>
            <a:chExt cx="519433" cy="575892"/>
          </a:xfrm>
        </p:grpSpPr>
        <p:sp>
          <p:nvSpPr>
            <p:cNvPr id="56" name="Freeform 374">
              <a:extLst>
                <a:ext uri="{FF2B5EF4-FFF2-40B4-BE49-F238E27FC236}">
                  <a16:creationId xmlns:a16="http://schemas.microsoft.com/office/drawing/2014/main" id="{59460A37-F100-69F2-EF5A-E3D36E838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18" y="1453253"/>
              <a:ext cx="519433" cy="464855"/>
            </a:xfrm>
            <a:custGeom>
              <a:avLst/>
              <a:gdLst>
                <a:gd name="T0" fmla="*/ 0 w 76"/>
                <a:gd name="T1" fmla="*/ 0 h 68"/>
                <a:gd name="T2" fmla="*/ 0 w 76"/>
                <a:gd name="T3" fmla="*/ 52 h 68"/>
                <a:gd name="T4" fmla="*/ 38 w 76"/>
                <a:gd name="T5" fmla="*/ 68 h 68"/>
                <a:gd name="T6" fmla="*/ 76 w 76"/>
                <a:gd name="T7" fmla="*/ 52 h 68"/>
                <a:gd name="T8" fmla="*/ 76 w 76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8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61"/>
                    <a:pt x="17" y="68"/>
                    <a:pt x="38" y="68"/>
                  </a:cubicBezTo>
                  <a:cubicBezTo>
                    <a:pt x="59" y="68"/>
                    <a:pt x="76" y="61"/>
                    <a:pt x="76" y="52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Freeform 372">
              <a:extLst>
                <a:ext uri="{FF2B5EF4-FFF2-40B4-BE49-F238E27FC236}">
                  <a16:creationId xmlns:a16="http://schemas.microsoft.com/office/drawing/2014/main" id="{E259EA34-574D-A3C2-756B-55A474977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18" y="1562410"/>
              <a:ext cx="519433" cy="109156"/>
            </a:xfrm>
            <a:custGeom>
              <a:avLst/>
              <a:gdLst>
                <a:gd name="T0" fmla="*/ 76 w 76"/>
                <a:gd name="T1" fmla="*/ 0 h 16"/>
                <a:gd name="T2" fmla="*/ 38 w 76"/>
                <a:gd name="T3" fmla="*/ 16 h 16"/>
                <a:gd name="T4" fmla="*/ 0 w 7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6">
                  <a:moveTo>
                    <a:pt x="76" y="0"/>
                  </a:moveTo>
                  <a:cubicBezTo>
                    <a:pt x="76" y="9"/>
                    <a:pt x="59" y="16"/>
                    <a:pt x="38" y="16"/>
                  </a:cubicBezTo>
                  <a:cubicBezTo>
                    <a:pt x="17" y="16"/>
                    <a:pt x="0" y="9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Freeform 373">
              <a:extLst>
                <a:ext uri="{FF2B5EF4-FFF2-40B4-BE49-F238E27FC236}">
                  <a16:creationId xmlns:a16="http://schemas.microsoft.com/office/drawing/2014/main" id="{C094D026-F31A-235A-A30F-BB79C980C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18" y="1684741"/>
              <a:ext cx="519433" cy="111037"/>
            </a:xfrm>
            <a:custGeom>
              <a:avLst/>
              <a:gdLst>
                <a:gd name="T0" fmla="*/ 76 w 76"/>
                <a:gd name="T1" fmla="*/ 0 h 16"/>
                <a:gd name="T2" fmla="*/ 38 w 76"/>
                <a:gd name="T3" fmla="*/ 16 h 16"/>
                <a:gd name="T4" fmla="*/ 0 w 7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6">
                  <a:moveTo>
                    <a:pt x="76" y="0"/>
                  </a:moveTo>
                  <a:cubicBezTo>
                    <a:pt x="76" y="9"/>
                    <a:pt x="59" y="16"/>
                    <a:pt x="38" y="16"/>
                  </a:cubicBezTo>
                  <a:cubicBezTo>
                    <a:pt x="17" y="16"/>
                    <a:pt x="0" y="9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Oval 371">
              <a:extLst>
                <a:ext uri="{FF2B5EF4-FFF2-40B4-BE49-F238E27FC236}">
                  <a16:creationId xmlns:a16="http://schemas.microsoft.com/office/drawing/2014/main" id="{9686B5D9-0B41-69E3-3C45-EE431AE5F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918" y="1342216"/>
              <a:ext cx="519433" cy="220194"/>
            </a:xfrm>
            <a:prstGeom prst="ellipse">
              <a:avLst/>
            </a:prstGeom>
            <a:noFill/>
            <a:ln w="254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7F174DB-5DDC-B25A-4F1B-BE92236CC38B}"/>
                </a:ext>
              </a:extLst>
            </p:cNvPr>
            <p:cNvGrpSpPr/>
            <p:nvPr/>
          </p:nvGrpSpPr>
          <p:grpSpPr>
            <a:xfrm>
              <a:off x="1033061" y="1376095"/>
              <a:ext cx="290508" cy="143528"/>
              <a:chOff x="5729775" y="4117411"/>
              <a:chExt cx="866713" cy="855391"/>
            </a:xfrm>
            <a:solidFill>
              <a:schemeClr val="accent1"/>
            </a:solidFill>
          </p:grpSpPr>
          <p:sp>
            <p:nvSpPr>
              <p:cNvPr id="63" name="Freeform 88">
                <a:extLst>
                  <a:ext uri="{FF2B5EF4-FFF2-40B4-BE49-F238E27FC236}">
                    <a16:creationId xmlns:a16="http://schemas.microsoft.com/office/drawing/2014/main" id="{A47EA500-0B07-A4AA-63B5-93E693020B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2756" y="4216787"/>
                <a:ext cx="300645" cy="225169"/>
              </a:xfrm>
              <a:custGeom>
                <a:avLst/>
                <a:gdLst>
                  <a:gd name="T0" fmla="*/ 7 w 135"/>
                  <a:gd name="T1" fmla="*/ 87 h 101"/>
                  <a:gd name="T2" fmla="*/ 6 w 135"/>
                  <a:gd name="T3" fmla="*/ 85 h 101"/>
                  <a:gd name="T4" fmla="*/ 15 w 135"/>
                  <a:gd name="T5" fmla="*/ 53 h 101"/>
                  <a:gd name="T6" fmla="*/ 96 w 135"/>
                  <a:gd name="T7" fmla="*/ 7 h 101"/>
                  <a:gd name="T8" fmla="*/ 128 w 135"/>
                  <a:gd name="T9" fmla="*/ 15 h 101"/>
                  <a:gd name="T10" fmla="*/ 129 w 135"/>
                  <a:gd name="T11" fmla="*/ 16 h 101"/>
                  <a:gd name="T12" fmla="*/ 120 w 135"/>
                  <a:gd name="T13" fmla="*/ 48 h 101"/>
                  <a:gd name="T14" fmla="*/ 39 w 135"/>
                  <a:gd name="T15" fmla="*/ 95 h 101"/>
                  <a:gd name="T16" fmla="*/ 7 w 135"/>
                  <a:gd name="T17" fmla="*/ 8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7" y="87"/>
                    </a:moveTo>
                    <a:cubicBezTo>
                      <a:pt x="6" y="85"/>
                      <a:pt x="6" y="85"/>
                      <a:pt x="6" y="85"/>
                    </a:cubicBezTo>
                    <a:cubicBezTo>
                      <a:pt x="0" y="74"/>
                      <a:pt x="4" y="59"/>
                      <a:pt x="15" y="53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7" y="0"/>
                      <a:pt x="122" y="3"/>
                      <a:pt x="128" y="15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2" y="41"/>
                      <a:pt x="120" y="48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8" y="101"/>
                      <a:pt x="14" y="97"/>
                      <a:pt x="7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65" name="Freeform 89">
                <a:extLst>
                  <a:ext uri="{FF2B5EF4-FFF2-40B4-BE49-F238E27FC236}">
                    <a16:creationId xmlns:a16="http://schemas.microsoft.com/office/drawing/2014/main" id="{5A4674F1-8DF0-7712-408C-ECA046FEA7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9045" y="4117411"/>
                <a:ext cx="106924" cy="315740"/>
              </a:xfrm>
              <a:custGeom>
                <a:avLst/>
                <a:gdLst>
                  <a:gd name="T0" fmla="*/ 25 w 48"/>
                  <a:gd name="T1" fmla="*/ 141 h 141"/>
                  <a:gd name="T2" fmla="*/ 23 w 48"/>
                  <a:gd name="T3" fmla="*/ 141 h 141"/>
                  <a:gd name="T4" fmla="*/ 0 w 48"/>
                  <a:gd name="T5" fmla="*/ 117 h 141"/>
                  <a:gd name="T6" fmla="*/ 0 w 48"/>
                  <a:gd name="T7" fmla="*/ 23 h 141"/>
                  <a:gd name="T8" fmla="*/ 23 w 48"/>
                  <a:gd name="T9" fmla="*/ 0 h 141"/>
                  <a:gd name="T10" fmla="*/ 25 w 48"/>
                  <a:gd name="T11" fmla="*/ 0 h 141"/>
                  <a:gd name="T12" fmla="*/ 48 w 48"/>
                  <a:gd name="T13" fmla="*/ 23 h 141"/>
                  <a:gd name="T14" fmla="*/ 48 w 48"/>
                  <a:gd name="T15" fmla="*/ 117 h 141"/>
                  <a:gd name="T16" fmla="*/ 25 w 48"/>
                  <a:gd name="T1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41">
                    <a:moveTo>
                      <a:pt x="25" y="141"/>
                    </a:moveTo>
                    <a:cubicBezTo>
                      <a:pt x="23" y="141"/>
                      <a:pt x="23" y="141"/>
                      <a:pt x="23" y="141"/>
                    </a:cubicBezTo>
                    <a:cubicBezTo>
                      <a:pt x="11" y="141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7" y="0"/>
                      <a:pt x="48" y="11"/>
                      <a:pt x="48" y="23"/>
                    </a:cubicBezTo>
                    <a:cubicBezTo>
                      <a:pt x="48" y="117"/>
                      <a:pt x="48" y="117"/>
                      <a:pt x="48" y="117"/>
                    </a:cubicBezTo>
                    <a:cubicBezTo>
                      <a:pt x="48" y="130"/>
                      <a:pt x="37" y="141"/>
                      <a:pt x="2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66" name="Freeform 90">
                <a:extLst>
                  <a:ext uri="{FF2B5EF4-FFF2-40B4-BE49-F238E27FC236}">
                    <a16:creationId xmlns:a16="http://schemas.microsoft.com/office/drawing/2014/main" id="{990DD9AA-CE58-4B56-39A0-51890C4138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3327" y="4484726"/>
                <a:ext cx="300645" cy="228943"/>
              </a:xfrm>
              <a:custGeom>
                <a:avLst/>
                <a:gdLst>
                  <a:gd name="T0" fmla="*/ 7 w 135"/>
                  <a:gd name="T1" fmla="*/ 17 h 102"/>
                  <a:gd name="T2" fmla="*/ 7 w 135"/>
                  <a:gd name="T3" fmla="*/ 16 h 102"/>
                  <a:gd name="T4" fmla="*/ 40 w 135"/>
                  <a:gd name="T5" fmla="*/ 7 h 102"/>
                  <a:gd name="T6" fmla="*/ 120 w 135"/>
                  <a:gd name="T7" fmla="*/ 54 h 102"/>
                  <a:gd name="T8" fmla="*/ 129 w 135"/>
                  <a:gd name="T9" fmla="*/ 86 h 102"/>
                  <a:gd name="T10" fmla="*/ 129 w 135"/>
                  <a:gd name="T11" fmla="*/ 87 h 102"/>
                  <a:gd name="T12" fmla="*/ 96 w 135"/>
                  <a:gd name="T13" fmla="*/ 95 h 102"/>
                  <a:gd name="T14" fmla="*/ 15 w 135"/>
                  <a:gd name="T15" fmla="*/ 49 h 102"/>
                  <a:gd name="T16" fmla="*/ 7 w 135"/>
                  <a:gd name="T17" fmla="*/ 1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7" y="17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13" y="5"/>
                      <a:pt x="28" y="0"/>
                      <a:pt x="40" y="7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32" y="61"/>
                      <a:pt x="135" y="75"/>
                      <a:pt x="129" y="86"/>
                    </a:cubicBezTo>
                    <a:cubicBezTo>
                      <a:pt x="129" y="87"/>
                      <a:pt x="129" y="87"/>
                      <a:pt x="129" y="87"/>
                    </a:cubicBezTo>
                    <a:cubicBezTo>
                      <a:pt x="122" y="99"/>
                      <a:pt x="107" y="102"/>
                      <a:pt x="96" y="95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2"/>
                      <a:pt x="0" y="28"/>
                      <a:pt x="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67" name="Freeform 91">
                <a:extLst>
                  <a:ext uri="{FF2B5EF4-FFF2-40B4-BE49-F238E27FC236}">
                    <a16:creationId xmlns:a16="http://schemas.microsoft.com/office/drawing/2014/main" id="{8300B8AC-FA79-CE54-28ED-0FF67D5B04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5843" y="4380318"/>
                <a:ext cx="300645" cy="227685"/>
              </a:xfrm>
              <a:custGeom>
                <a:avLst/>
                <a:gdLst>
                  <a:gd name="T0" fmla="*/ 6 w 135"/>
                  <a:gd name="T1" fmla="*/ 87 h 102"/>
                  <a:gd name="T2" fmla="*/ 6 w 135"/>
                  <a:gd name="T3" fmla="*/ 85 h 102"/>
                  <a:gd name="T4" fmla="*/ 15 w 135"/>
                  <a:gd name="T5" fmla="*/ 53 h 102"/>
                  <a:gd name="T6" fmla="*/ 95 w 135"/>
                  <a:gd name="T7" fmla="*/ 7 h 102"/>
                  <a:gd name="T8" fmla="*/ 128 w 135"/>
                  <a:gd name="T9" fmla="*/ 15 h 102"/>
                  <a:gd name="T10" fmla="*/ 128 w 135"/>
                  <a:gd name="T11" fmla="*/ 16 h 102"/>
                  <a:gd name="T12" fmla="*/ 120 w 135"/>
                  <a:gd name="T13" fmla="*/ 48 h 102"/>
                  <a:gd name="T14" fmla="*/ 39 w 135"/>
                  <a:gd name="T15" fmla="*/ 95 h 102"/>
                  <a:gd name="T16" fmla="*/ 6 w 135"/>
                  <a:gd name="T17" fmla="*/ 8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6" y="87"/>
                    </a:moveTo>
                    <a:cubicBezTo>
                      <a:pt x="6" y="85"/>
                      <a:pt x="6" y="85"/>
                      <a:pt x="6" y="85"/>
                    </a:cubicBezTo>
                    <a:cubicBezTo>
                      <a:pt x="0" y="75"/>
                      <a:pt x="3" y="60"/>
                      <a:pt x="15" y="53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107" y="0"/>
                      <a:pt x="122" y="4"/>
                      <a:pt x="128" y="15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35" y="28"/>
                      <a:pt x="131" y="42"/>
                      <a:pt x="120" y="48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8" y="102"/>
                      <a:pt x="13" y="98"/>
                      <a:pt x="6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69" name="Freeform 92">
                <a:extLst>
                  <a:ext uri="{FF2B5EF4-FFF2-40B4-BE49-F238E27FC236}">
                    <a16:creationId xmlns:a16="http://schemas.microsoft.com/office/drawing/2014/main" id="{3A72A57C-F424-B591-569A-9CC756781E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7787" y="4659578"/>
                <a:ext cx="108182" cy="313224"/>
              </a:xfrm>
              <a:custGeom>
                <a:avLst/>
                <a:gdLst>
                  <a:gd name="T0" fmla="*/ 24 w 49"/>
                  <a:gd name="T1" fmla="*/ 0 h 140"/>
                  <a:gd name="T2" fmla="*/ 25 w 49"/>
                  <a:gd name="T3" fmla="*/ 0 h 140"/>
                  <a:gd name="T4" fmla="*/ 49 w 49"/>
                  <a:gd name="T5" fmla="*/ 23 h 140"/>
                  <a:gd name="T6" fmla="*/ 49 w 49"/>
                  <a:gd name="T7" fmla="*/ 117 h 140"/>
                  <a:gd name="T8" fmla="*/ 25 w 49"/>
                  <a:gd name="T9" fmla="*/ 140 h 140"/>
                  <a:gd name="T10" fmla="*/ 24 w 49"/>
                  <a:gd name="T11" fmla="*/ 140 h 140"/>
                  <a:gd name="T12" fmla="*/ 0 w 49"/>
                  <a:gd name="T13" fmla="*/ 117 h 140"/>
                  <a:gd name="T14" fmla="*/ 0 w 49"/>
                  <a:gd name="T15" fmla="*/ 23 h 140"/>
                  <a:gd name="T16" fmla="*/ 24 w 49"/>
                  <a:gd name="T1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0">
                    <a:moveTo>
                      <a:pt x="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38" y="0"/>
                      <a:pt x="49" y="11"/>
                      <a:pt x="49" y="23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9" y="130"/>
                      <a:pt x="38" y="140"/>
                      <a:pt x="25" y="140"/>
                    </a:cubicBezTo>
                    <a:cubicBezTo>
                      <a:pt x="24" y="140"/>
                      <a:pt x="24" y="140"/>
                      <a:pt x="24" y="140"/>
                    </a:cubicBezTo>
                    <a:cubicBezTo>
                      <a:pt x="11" y="140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71" name="Freeform 93">
                <a:extLst>
                  <a:ext uri="{FF2B5EF4-FFF2-40B4-BE49-F238E27FC236}">
                    <a16:creationId xmlns:a16="http://schemas.microsoft.com/office/drawing/2014/main" id="{E37B1495-91AC-A6D4-D502-686EE6BD91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5272" y="4650772"/>
                <a:ext cx="299387" cy="227685"/>
              </a:xfrm>
              <a:custGeom>
                <a:avLst/>
                <a:gdLst>
                  <a:gd name="T0" fmla="*/ 6 w 135"/>
                  <a:gd name="T1" fmla="*/ 16 h 102"/>
                  <a:gd name="T2" fmla="*/ 6 w 135"/>
                  <a:gd name="T3" fmla="*/ 15 h 102"/>
                  <a:gd name="T4" fmla="*/ 38 w 135"/>
                  <a:gd name="T5" fmla="*/ 6 h 102"/>
                  <a:gd name="T6" fmla="*/ 120 w 135"/>
                  <a:gd name="T7" fmla="*/ 53 h 102"/>
                  <a:gd name="T8" fmla="*/ 128 w 135"/>
                  <a:gd name="T9" fmla="*/ 86 h 102"/>
                  <a:gd name="T10" fmla="*/ 127 w 135"/>
                  <a:gd name="T11" fmla="*/ 86 h 102"/>
                  <a:gd name="T12" fmla="*/ 95 w 135"/>
                  <a:gd name="T13" fmla="*/ 95 h 102"/>
                  <a:gd name="T14" fmla="*/ 14 w 135"/>
                  <a:gd name="T15" fmla="*/ 48 h 102"/>
                  <a:gd name="T16" fmla="*/ 6 w 135"/>
                  <a:gd name="T17" fmla="*/ 1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6" y="16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13" y="4"/>
                      <a:pt x="28" y="0"/>
                      <a:pt x="38" y="6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31" y="60"/>
                      <a:pt x="135" y="74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2" y="98"/>
                      <a:pt x="107" y="102"/>
                      <a:pt x="95" y="95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3" y="42"/>
                      <a:pt x="0" y="28"/>
                      <a:pt x="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72" name="Freeform 94">
                <a:extLst>
                  <a:ext uri="{FF2B5EF4-FFF2-40B4-BE49-F238E27FC236}">
                    <a16:creationId xmlns:a16="http://schemas.microsoft.com/office/drawing/2014/main" id="{BA14F762-6C2A-809A-0C93-528A081787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22862" y="4648257"/>
                <a:ext cx="299387" cy="226427"/>
              </a:xfrm>
              <a:custGeom>
                <a:avLst/>
                <a:gdLst>
                  <a:gd name="T0" fmla="*/ 128 w 135"/>
                  <a:gd name="T1" fmla="*/ 15 h 101"/>
                  <a:gd name="T2" fmla="*/ 129 w 135"/>
                  <a:gd name="T3" fmla="*/ 16 h 101"/>
                  <a:gd name="T4" fmla="*/ 120 w 135"/>
                  <a:gd name="T5" fmla="*/ 49 h 101"/>
                  <a:gd name="T6" fmla="*/ 39 w 135"/>
                  <a:gd name="T7" fmla="*/ 96 h 101"/>
                  <a:gd name="T8" fmla="*/ 7 w 135"/>
                  <a:gd name="T9" fmla="*/ 87 h 101"/>
                  <a:gd name="T10" fmla="*/ 6 w 135"/>
                  <a:gd name="T11" fmla="*/ 86 h 101"/>
                  <a:gd name="T12" fmla="*/ 15 w 135"/>
                  <a:gd name="T13" fmla="*/ 54 h 101"/>
                  <a:gd name="T14" fmla="*/ 96 w 135"/>
                  <a:gd name="T15" fmla="*/ 7 h 101"/>
                  <a:gd name="T16" fmla="*/ 128 w 135"/>
                  <a:gd name="T17" fmla="*/ 1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8" y="15"/>
                    </a:move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1" y="42"/>
                      <a:pt x="120" y="49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28" y="101"/>
                      <a:pt x="13" y="98"/>
                      <a:pt x="7" y="87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0" y="74"/>
                      <a:pt x="3" y="60"/>
                      <a:pt x="15" y="54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7" y="0"/>
                      <a:pt x="121" y="4"/>
                      <a:pt x="12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73" name="Freeform 95">
                <a:extLst>
                  <a:ext uri="{FF2B5EF4-FFF2-40B4-BE49-F238E27FC236}">
                    <a16:creationId xmlns:a16="http://schemas.microsoft.com/office/drawing/2014/main" id="{502A206B-AFE7-CC5B-DEF5-CF170235D6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9035" y="4659578"/>
                <a:ext cx="106924" cy="313224"/>
              </a:xfrm>
              <a:custGeom>
                <a:avLst/>
                <a:gdLst>
                  <a:gd name="T0" fmla="*/ 23 w 48"/>
                  <a:gd name="T1" fmla="*/ 0 h 140"/>
                  <a:gd name="T2" fmla="*/ 25 w 48"/>
                  <a:gd name="T3" fmla="*/ 0 h 140"/>
                  <a:gd name="T4" fmla="*/ 48 w 48"/>
                  <a:gd name="T5" fmla="*/ 23 h 140"/>
                  <a:gd name="T6" fmla="*/ 48 w 48"/>
                  <a:gd name="T7" fmla="*/ 117 h 140"/>
                  <a:gd name="T8" fmla="*/ 25 w 48"/>
                  <a:gd name="T9" fmla="*/ 140 h 140"/>
                  <a:gd name="T10" fmla="*/ 23 w 48"/>
                  <a:gd name="T11" fmla="*/ 140 h 140"/>
                  <a:gd name="T12" fmla="*/ 0 w 48"/>
                  <a:gd name="T13" fmla="*/ 117 h 140"/>
                  <a:gd name="T14" fmla="*/ 0 w 48"/>
                  <a:gd name="T15" fmla="*/ 23 h 140"/>
                  <a:gd name="T16" fmla="*/ 23 w 48"/>
                  <a:gd name="T1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40">
                    <a:moveTo>
                      <a:pt x="23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37" y="0"/>
                      <a:pt x="48" y="11"/>
                      <a:pt x="48" y="23"/>
                    </a:cubicBezTo>
                    <a:cubicBezTo>
                      <a:pt x="48" y="117"/>
                      <a:pt x="48" y="117"/>
                      <a:pt x="48" y="117"/>
                    </a:cubicBezTo>
                    <a:cubicBezTo>
                      <a:pt x="48" y="130"/>
                      <a:pt x="37" y="140"/>
                      <a:pt x="25" y="140"/>
                    </a:cubicBezTo>
                    <a:cubicBezTo>
                      <a:pt x="23" y="140"/>
                      <a:pt x="23" y="140"/>
                      <a:pt x="23" y="140"/>
                    </a:cubicBezTo>
                    <a:cubicBezTo>
                      <a:pt x="11" y="140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74" name="Freeform 96">
                <a:extLst>
                  <a:ext uri="{FF2B5EF4-FFF2-40B4-BE49-F238E27FC236}">
                    <a16:creationId xmlns:a16="http://schemas.microsoft.com/office/drawing/2014/main" id="{F654D0C0-5B4F-7224-64F9-3866EE675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32291" y="4380318"/>
                <a:ext cx="299387" cy="225169"/>
              </a:xfrm>
              <a:custGeom>
                <a:avLst/>
                <a:gdLst>
                  <a:gd name="T0" fmla="*/ 128 w 135"/>
                  <a:gd name="T1" fmla="*/ 85 h 101"/>
                  <a:gd name="T2" fmla="*/ 128 w 135"/>
                  <a:gd name="T3" fmla="*/ 86 h 101"/>
                  <a:gd name="T4" fmla="*/ 96 w 135"/>
                  <a:gd name="T5" fmla="*/ 94 h 101"/>
                  <a:gd name="T6" fmla="*/ 15 w 135"/>
                  <a:gd name="T7" fmla="*/ 47 h 101"/>
                  <a:gd name="T8" fmla="*/ 7 w 135"/>
                  <a:gd name="T9" fmla="*/ 15 h 101"/>
                  <a:gd name="T10" fmla="*/ 7 w 135"/>
                  <a:gd name="T11" fmla="*/ 14 h 101"/>
                  <a:gd name="T12" fmla="*/ 39 w 135"/>
                  <a:gd name="T13" fmla="*/ 6 h 101"/>
                  <a:gd name="T14" fmla="*/ 120 w 135"/>
                  <a:gd name="T15" fmla="*/ 52 h 101"/>
                  <a:gd name="T16" fmla="*/ 128 w 135"/>
                  <a:gd name="T17" fmla="*/ 8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8" y="85"/>
                    </a:moveTo>
                    <a:cubicBezTo>
                      <a:pt x="128" y="86"/>
                      <a:pt x="128" y="86"/>
                      <a:pt x="128" y="86"/>
                    </a:cubicBezTo>
                    <a:cubicBezTo>
                      <a:pt x="122" y="97"/>
                      <a:pt x="107" y="101"/>
                      <a:pt x="96" y="94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3" y="42"/>
                      <a:pt x="0" y="27"/>
                      <a:pt x="7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3" y="3"/>
                      <a:pt x="28" y="0"/>
                      <a:pt x="39" y="6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31" y="59"/>
                      <a:pt x="135" y="74"/>
                      <a:pt x="128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76" name="Freeform 97">
                <a:extLst>
                  <a:ext uri="{FF2B5EF4-FFF2-40B4-BE49-F238E27FC236}">
                    <a16:creationId xmlns:a16="http://schemas.microsoft.com/office/drawing/2014/main" id="{0C1FF140-33B2-5C33-41FA-E509802A2C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29775" y="4484726"/>
                <a:ext cx="299387" cy="226427"/>
              </a:xfrm>
              <a:custGeom>
                <a:avLst/>
                <a:gdLst>
                  <a:gd name="T0" fmla="*/ 129 w 135"/>
                  <a:gd name="T1" fmla="*/ 14 h 101"/>
                  <a:gd name="T2" fmla="*/ 129 w 135"/>
                  <a:gd name="T3" fmla="*/ 16 h 101"/>
                  <a:gd name="T4" fmla="*/ 120 w 135"/>
                  <a:gd name="T5" fmla="*/ 48 h 101"/>
                  <a:gd name="T6" fmla="*/ 40 w 135"/>
                  <a:gd name="T7" fmla="*/ 94 h 101"/>
                  <a:gd name="T8" fmla="*/ 8 w 135"/>
                  <a:gd name="T9" fmla="*/ 86 h 101"/>
                  <a:gd name="T10" fmla="*/ 7 w 135"/>
                  <a:gd name="T11" fmla="*/ 85 h 101"/>
                  <a:gd name="T12" fmla="*/ 15 w 135"/>
                  <a:gd name="T13" fmla="*/ 53 h 101"/>
                  <a:gd name="T14" fmla="*/ 97 w 135"/>
                  <a:gd name="T15" fmla="*/ 6 h 101"/>
                  <a:gd name="T16" fmla="*/ 129 w 135"/>
                  <a:gd name="T17" fmla="*/ 1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9" y="14"/>
                    </a:move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2" y="42"/>
                      <a:pt x="120" y="48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28" y="101"/>
                      <a:pt x="13" y="98"/>
                      <a:pt x="8" y="86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0" y="74"/>
                      <a:pt x="4" y="60"/>
                      <a:pt x="15" y="53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107" y="0"/>
                      <a:pt x="122" y="4"/>
                      <a:pt x="12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78" name="Freeform 98">
                <a:extLst>
                  <a:ext uri="{FF2B5EF4-FFF2-40B4-BE49-F238E27FC236}">
                    <a16:creationId xmlns:a16="http://schemas.microsoft.com/office/drawing/2014/main" id="{689C7B5A-897C-2BF3-B831-E64445921F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9035" y="4117411"/>
                <a:ext cx="109440" cy="315740"/>
              </a:xfrm>
              <a:custGeom>
                <a:avLst/>
                <a:gdLst>
                  <a:gd name="T0" fmla="*/ 25 w 49"/>
                  <a:gd name="T1" fmla="*/ 141 h 141"/>
                  <a:gd name="T2" fmla="*/ 24 w 49"/>
                  <a:gd name="T3" fmla="*/ 141 h 141"/>
                  <a:gd name="T4" fmla="*/ 0 w 49"/>
                  <a:gd name="T5" fmla="*/ 117 h 141"/>
                  <a:gd name="T6" fmla="*/ 0 w 49"/>
                  <a:gd name="T7" fmla="*/ 23 h 141"/>
                  <a:gd name="T8" fmla="*/ 24 w 49"/>
                  <a:gd name="T9" fmla="*/ 0 h 141"/>
                  <a:gd name="T10" fmla="*/ 25 w 49"/>
                  <a:gd name="T11" fmla="*/ 0 h 141"/>
                  <a:gd name="T12" fmla="*/ 49 w 49"/>
                  <a:gd name="T13" fmla="*/ 23 h 141"/>
                  <a:gd name="T14" fmla="*/ 49 w 49"/>
                  <a:gd name="T15" fmla="*/ 117 h 141"/>
                  <a:gd name="T16" fmla="*/ 25 w 49"/>
                  <a:gd name="T1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1">
                    <a:moveTo>
                      <a:pt x="25" y="141"/>
                    </a:moveTo>
                    <a:cubicBezTo>
                      <a:pt x="24" y="141"/>
                      <a:pt x="24" y="141"/>
                      <a:pt x="24" y="141"/>
                    </a:cubicBezTo>
                    <a:cubicBezTo>
                      <a:pt x="11" y="141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8" y="0"/>
                      <a:pt x="49" y="11"/>
                      <a:pt x="49" y="23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9" y="130"/>
                      <a:pt x="38" y="141"/>
                      <a:pt x="2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79" name="Freeform 99">
                <a:extLst>
                  <a:ext uri="{FF2B5EF4-FFF2-40B4-BE49-F238E27FC236}">
                    <a16:creationId xmlns:a16="http://schemas.microsoft.com/office/drawing/2014/main" id="{A6209464-559D-71E8-715A-A503D1D362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20346" y="4211756"/>
                <a:ext cx="300645" cy="230201"/>
              </a:xfrm>
              <a:custGeom>
                <a:avLst/>
                <a:gdLst>
                  <a:gd name="T0" fmla="*/ 129 w 135"/>
                  <a:gd name="T1" fmla="*/ 86 h 103"/>
                  <a:gd name="T2" fmla="*/ 129 w 135"/>
                  <a:gd name="T3" fmla="*/ 87 h 103"/>
                  <a:gd name="T4" fmla="*/ 97 w 135"/>
                  <a:gd name="T5" fmla="*/ 96 h 103"/>
                  <a:gd name="T6" fmla="*/ 15 w 135"/>
                  <a:gd name="T7" fmla="*/ 49 h 103"/>
                  <a:gd name="T8" fmla="*/ 7 w 135"/>
                  <a:gd name="T9" fmla="*/ 17 h 103"/>
                  <a:gd name="T10" fmla="*/ 8 w 135"/>
                  <a:gd name="T11" fmla="*/ 16 h 103"/>
                  <a:gd name="T12" fmla="*/ 40 w 135"/>
                  <a:gd name="T13" fmla="*/ 7 h 103"/>
                  <a:gd name="T14" fmla="*/ 121 w 135"/>
                  <a:gd name="T15" fmla="*/ 54 h 103"/>
                  <a:gd name="T16" fmla="*/ 129 w 135"/>
                  <a:gd name="T17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3">
                    <a:moveTo>
                      <a:pt x="129" y="86"/>
                    </a:moveTo>
                    <a:cubicBezTo>
                      <a:pt x="129" y="87"/>
                      <a:pt x="129" y="87"/>
                      <a:pt x="129" y="87"/>
                    </a:cubicBezTo>
                    <a:cubicBezTo>
                      <a:pt x="122" y="99"/>
                      <a:pt x="107" y="103"/>
                      <a:pt x="97" y="96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2"/>
                      <a:pt x="0" y="28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3" y="5"/>
                      <a:pt x="28" y="0"/>
                      <a:pt x="40" y="7"/>
                    </a:cubicBezTo>
                    <a:cubicBezTo>
                      <a:pt x="121" y="54"/>
                      <a:pt x="121" y="54"/>
                      <a:pt x="121" y="54"/>
                    </a:cubicBezTo>
                    <a:cubicBezTo>
                      <a:pt x="132" y="61"/>
                      <a:pt x="135" y="75"/>
                      <a:pt x="129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80" name="Freeform 100">
                <a:extLst>
                  <a:ext uri="{FF2B5EF4-FFF2-40B4-BE49-F238E27FC236}">
                    <a16:creationId xmlns:a16="http://schemas.microsoft.com/office/drawing/2014/main" id="{B2881263-BD1E-93C4-350C-00F3E50EE5D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63126" y="4444472"/>
                <a:ext cx="200011" cy="203784"/>
              </a:xfrm>
              <a:custGeom>
                <a:avLst/>
                <a:gdLst>
                  <a:gd name="T0" fmla="*/ 83 w 90"/>
                  <a:gd name="T1" fmla="*/ 34 h 91"/>
                  <a:gd name="T2" fmla="*/ 57 w 90"/>
                  <a:gd name="T3" fmla="*/ 7 h 91"/>
                  <a:gd name="T4" fmla="*/ 33 w 90"/>
                  <a:gd name="T5" fmla="*/ 7 h 91"/>
                  <a:gd name="T6" fmla="*/ 7 w 90"/>
                  <a:gd name="T7" fmla="*/ 34 h 91"/>
                  <a:gd name="T8" fmla="*/ 7 w 90"/>
                  <a:gd name="T9" fmla="*/ 57 h 91"/>
                  <a:gd name="T10" fmla="*/ 33 w 90"/>
                  <a:gd name="T11" fmla="*/ 84 h 91"/>
                  <a:gd name="T12" fmla="*/ 57 w 90"/>
                  <a:gd name="T13" fmla="*/ 84 h 91"/>
                  <a:gd name="T14" fmla="*/ 83 w 90"/>
                  <a:gd name="T15" fmla="*/ 57 h 91"/>
                  <a:gd name="T16" fmla="*/ 83 w 90"/>
                  <a:gd name="T17" fmla="*/ 34 h 91"/>
                  <a:gd name="T18" fmla="*/ 59 w 90"/>
                  <a:gd name="T19" fmla="*/ 48 h 91"/>
                  <a:gd name="T20" fmla="*/ 48 w 90"/>
                  <a:gd name="T21" fmla="*/ 60 h 91"/>
                  <a:gd name="T22" fmla="*/ 42 w 90"/>
                  <a:gd name="T23" fmla="*/ 60 h 91"/>
                  <a:gd name="T24" fmla="*/ 31 w 90"/>
                  <a:gd name="T25" fmla="*/ 48 h 91"/>
                  <a:gd name="T26" fmla="*/ 31 w 90"/>
                  <a:gd name="T27" fmla="*/ 43 h 91"/>
                  <a:gd name="T28" fmla="*/ 42 w 90"/>
                  <a:gd name="T29" fmla="*/ 32 h 91"/>
                  <a:gd name="T30" fmla="*/ 48 w 90"/>
                  <a:gd name="T31" fmla="*/ 32 h 91"/>
                  <a:gd name="T32" fmla="*/ 59 w 90"/>
                  <a:gd name="T33" fmla="*/ 43 h 91"/>
                  <a:gd name="T34" fmla="*/ 59 w 90"/>
                  <a:gd name="T35" fmla="*/ 4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" h="91">
                    <a:moveTo>
                      <a:pt x="83" y="34"/>
                    </a:moveTo>
                    <a:cubicBezTo>
                      <a:pt x="57" y="7"/>
                      <a:pt x="57" y="7"/>
                      <a:pt x="57" y="7"/>
                    </a:cubicBezTo>
                    <a:cubicBezTo>
                      <a:pt x="50" y="0"/>
                      <a:pt x="40" y="0"/>
                      <a:pt x="33" y="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0" y="41"/>
                      <a:pt x="0" y="51"/>
                      <a:pt x="7" y="57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40" y="91"/>
                      <a:pt x="50" y="91"/>
                      <a:pt x="57" y="84"/>
                    </a:cubicBezTo>
                    <a:cubicBezTo>
                      <a:pt x="83" y="57"/>
                      <a:pt x="83" y="57"/>
                      <a:pt x="83" y="57"/>
                    </a:cubicBezTo>
                    <a:cubicBezTo>
                      <a:pt x="90" y="51"/>
                      <a:pt x="90" y="41"/>
                      <a:pt x="83" y="34"/>
                    </a:cubicBezTo>
                    <a:close/>
                    <a:moveTo>
                      <a:pt x="59" y="48"/>
                    </a:moveTo>
                    <a:cubicBezTo>
                      <a:pt x="48" y="60"/>
                      <a:pt x="48" y="60"/>
                      <a:pt x="48" y="60"/>
                    </a:cubicBezTo>
                    <a:cubicBezTo>
                      <a:pt x="46" y="61"/>
                      <a:pt x="44" y="61"/>
                      <a:pt x="42" y="60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29" y="47"/>
                      <a:pt x="29" y="44"/>
                      <a:pt x="31" y="43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4" y="30"/>
                      <a:pt x="46" y="30"/>
                      <a:pt x="48" y="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4"/>
                      <a:pt x="61" y="47"/>
                      <a:pt x="5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F27A2DF-CE2E-94C7-33CC-BD990059AA9A}"/>
              </a:ext>
            </a:extLst>
          </p:cNvPr>
          <p:cNvGrpSpPr/>
          <p:nvPr/>
        </p:nvGrpSpPr>
        <p:grpSpPr>
          <a:xfrm>
            <a:off x="3554839" y="2029125"/>
            <a:ext cx="519433" cy="575892"/>
            <a:chOff x="923918" y="1342216"/>
            <a:chExt cx="519433" cy="575892"/>
          </a:xfrm>
        </p:grpSpPr>
        <p:sp>
          <p:nvSpPr>
            <p:cNvPr id="82" name="Freeform 374">
              <a:extLst>
                <a:ext uri="{FF2B5EF4-FFF2-40B4-BE49-F238E27FC236}">
                  <a16:creationId xmlns:a16="http://schemas.microsoft.com/office/drawing/2014/main" id="{4774737C-21FD-83C0-FC00-9D98430B1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18" y="1453253"/>
              <a:ext cx="519433" cy="464855"/>
            </a:xfrm>
            <a:custGeom>
              <a:avLst/>
              <a:gdLst>
                <a:gd name="T0" fmla="*/ 0 w 76"/>
                <a:gd name="T1" fmla="*/ 0 h 68"/>
                <a:gd name="T2" fmla="*/ 0 w 76"/>
                <a:gd name="T3" fmla="*/ 52 h 68"/>
                <a:gd name="T4" fmla="*/ 38 w 76"/>
                <a:gd name="T5" fmla="*/ 68 h 68"/>
                <a:gd name="T6" fmla="*/ 76 w 76"/>
                <a:gd name="T7" fmla="*/ 52 h 68"/>
                <a:gd name="T8" fmla="*/ 76 w 76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8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61"/>
                    <a:pt x="17" y="68"/>
                    <a:pt x="38" y="68"/>
                  </a:cubicBezTo>
                  <a:cubicBezTo>
                    <a:pt x="59" y="68"/>
                    <a:pt x="76" y="61"/>
                    <a:pt x="76" y="52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Freeform 372">
              <a:extLst>
                <a:ext uri="{FF2B5EF4-FFF2-40B4-BE49-F238E27FC236}">
                  <a16:creationId xmlns:a16="http://schemas.microsoft.com/office/drawing/2014/main" id="{E8808799-60DC-87D9-73DE-53FAF45E0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18" y="1562410"/>
              <a:ext cx="519433" cy="109156"/>
            </a:xfrm>
            <a:custGeom>
              <a:avLst/>
              <a:gdLst>
                <a:gd name="T0" fmla="*/ 76 w 76"/>
                <a:gd name="T1" fmla="*/ 0 h 16"/>
                <a:gd name="T2" fmla="*/ 38 w 76"/>
                <a:gd name="T3" fmla="*/ 16 h 16"/>
                <a:gd name="T4" fmla="*/ 0 w 7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6">
                  <a:moveTo>
                    <a:pt x="76" y="0"/>
                  </a:moveTo>
                  <a:cubicBezTo>
                    <a:pt x="76" y="9"/>
                    <a:pt x="59" y="16"/>
                    <a:pt x="38" y="16"/>
                  </a:cubicBezTo>
                  <a:cubicBezTo>
                    <a:pt x="17" y="16"/>
                    <a:pt x="0" y="9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Freeform 373">
              <a:extLst>
                <a:ext uri="{FF2B5EF4-FFF2-40B4-BE49-F238E27FC236}">
                  <a16:creationId xmlns:a16="http://schemas.microsoft.com/office/drawing/2014/main" id="{231E2417-982A-9841-2102-8E67BC86F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18" y="1684741"/>
              <a:ext cx="519433" cy="111037"/>
            </a:xfrm>
            <a:custGeom>
              <a:avLst/>
              <a:gdLst>
                <a:gd name="T0" fmla="*/ 76 w 76"/>
                <a:gd name="T1" fmla="*/ 0 h 16"/>
                <a:gd name="T2" fmla="*/ 38 w 76"/>
                <a:gd name="T3" fmla="*/ 16 h 16"/>
                <a:gd name="T4" fmla="*/ 0 w 7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16">
                  <a:moveTo>
                    <a:pt x="76" y="0"/>
                  </a:moveTo>
                  <a:cubicBezTo>
                    <a:pt x="76" y="9"/>
                    <a:pt x="59" y="16"/>
                    <a:pt x="38" y="16"/>
                  </a:cubicBezTo>
                  <a:cubicBezTo>
                    <a:pt x="17" y="16"/>
                    <a:pt x="0" y="9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Oval 371">
              <a:extLst>
                <a:ext uri="{FF2B5EF4-FFF2-40B4-BE49-F238E27FC236}">
                  <a16:creationId xmlns:a16="http://schemas.microsoft.com/office/drawing/2014/main" id="{9D5DA9C2-3DC1-4C55-6E9F-575545CD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918" y="1342216"/>
              <a:ext cx="519433" cy="220194"/>
            </a:xfrm>
            <a:prstGeom prst="ellipse">
              <a:avLst/>
            </a:prstGeom>
            <a:noFill/>
            <a:ln w="25400" cap="rnd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1710CC-F9C0-2270-6776-DEE67B3676FE}"/>
                </a:ext>
              </a:extLst>
            </p:cNvPr>
            <p:cNvGrpSpPr/>
            <p:nvPr/>
          </p:nvGrpSpPr>
          <p:grpSpPr>
            <a:xfrm>
              <a:off x="1033061" y="1376095"/>
              <a:ext cx="290508" cy="143528"/>
              <a:chOff x="5729775" y="4117411"/>
              <a:chExt cx="866713" cy="855391"/>
            </a:xfrm>
            <a:solidFill>
              <a:schemeClr val="accent1"/>
            </a:solidFill>
          </p:grpSpPr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93A20544-A4AB-10DC-FA89-BCB3C25F4E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2756" y="4216787"/>
                <a:ext cx="300645" cy="225169"/>
              </a:xfrm>
              <a:custGeom>
                <a:avLst/>
                <a:gdLst>
                  <a:gd name="T0" fmla="*/ 7 w 135"/>
                  <a:gd name="T1" fmla="*/ 87 h 101"/>
                  <a:gd name="T2" fmla="*/ 6 w 135"/>
                  <a:gd name="T3" fmla="*/ 85 h 101"/>
                  <a:gd name="T4" fmla="*/ 15 w 135"/>
                  <a:gd name="T5" fmla="*/ 53 h 101"/>
                  <a:gd name="T6" fmla="*/ 96 w 135"/>
                  <a:gd name="T7" fmla="*/ 7 h 101"/>
                  <a:gd name="T8" fmla="*/ 128 w 135"/>
                  <a:gd name="T9" fmla="*/ 15 h 101"/>
                  <a:gd name="T10" fmla="*/ 129 w 135"/>
                  <a:gd name="T11" fmla="*/ 16 h 101"/>
                  <a:gd name="T12" fmla="*/ 120 w 135"/>
                  <a:gd name="T13" fmla="*/ 48 h 101"/>
                  <a:gd name="T14" fmla="*/ 39 w 135"/>
                  <a:gd name="T15" fmla="*/ 95 h 101"/>
                  <a:gd name="T16" fmla="*/ 7 w 135"/>
                  <a:gd name="T17" fmla="*/ 8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7" y="87"/>
                    </a:moveTo>
                    <a:cubicBezTo>
                      <a:pt x="6" y="85"/>
                      <a:pt x="6" y="85"/>
                      <a:pt x="6" y="85"/>
                    </a:cubicBezTo>
                    <a:cubicBezTo>
                      <a:pt x="0" y="74"/>
                      <a:pt x="4" y="59"/>
                      <a:pt x="15" y="53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7" y="0"/>
                      <a:pt x="122" y="3"/>
                      <a:pt x="128" y="15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2" y="41"/>
                      <a:pt x="120" y="48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8" y="101"/>
                      <a:pt x="14" y="97"/>
                      <a:pt x="7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91" name="Freeform 89">
                <a:extLst>
                  <a:ext uri="{FF2B5EF4-FFF2-40B4-BE49-F238E27FC236}">
                    <a16:creationId xmlns:a16="http://schemas.microsoft.com/office/drawing/2014/main" id="{E969D35F-DBD3-462D-31BA-13FDD2B78C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9045" y="4117411"/>
                <a:ext cx="106924" cy="315740"/>
              </a:xfrm>
              <a:custGeom>
                <a:avLst/>
                <a:gdLst>
                  <a:gd name="T0" fmla="*/ 25 w 48"/>
                  <a:gd name="T1" fmla="*/ 141 h 141"/>
                  <a:gd name="T2" fmla="*/ 23 w 48"/>
                  <a:gd name="T3" fmla="*/ 141 h 141"/>
                  <a:gd name="T4" fmla="*/ 0 w 48"/>
                  <a:gd name="T5" fmla="*/ 117 h 141"/>
                  <a:gd name="T6" fmla="*/ 0 w 48"/>
                  <a:gd name="T7" fmla="*/ 23 h 141"/>
                  <a:gd name="T8" fmla="*/ 23 w 48"/>
                  <a:gd name="T9" fmla="*/ 0 h 141"/>
                  <a:gd name="T10" fmla="*/ 25 w 48"/>
                  <a:gd name="T11" fmla="*/ 0 h 141"/>
                  <a:gd name="T12" fmla="*/ 48 w 48"/>
                  <a:gd name="T13" fmla="*/ 23 h 141"/>
                  <a:gd name="T14" fmla="*/ 48 w 48"/>
                  <a:gd name="T15" fmla="*/ 117 h 141"/>
                  <a:gd name="T16" fmla="*/ 25 w 48"/>
                  <a:gd name="T1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41">
                    <a:moveTo>
                      <a:pt x="25" y="141"/>
                    </a:moveTo>
                    <a:cubicBezTo>
                      <a:pt x="23" y="141"/>
                      <a:pt x="23" y="141"/>
                      <a:pt x="23" y="141"/>
                    </a:cubicBezTo>
                    <a:cubicBezTo>
                      <a:pt x="11" y="141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7" y="0"/>
                      <a:pt x="48" y="11"/>
                      <a:pt x="48" y="23"/>
                    </a:cubicBezTo>
                    <a:cubicBezTo>
                      <a:pt x="48" y="117"/>
                      <a:pt x="48" y="117"/>
                      <a:pt x="48" y="117"/>
                    </a:cubicBezTo>
                    <a:cubicBezTo>
                      <a:pt x="48" y="130"/>
                      <a:pt x="37" y="141"/>
                      <a:pt x="2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92" name="Freeform 90">
                <a:extLst>
                  <a:ext uri="{FF2B5EF4-FFF2-40B4-BE49-F238E27FC236}">
                    <a16:creationId xmlns:a16="http://schemas.microsoft.com/office/drawing/2014/main" id="{8BE8861F-47CA-EC42-FD91-7CDB59E169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3327" y="4484726"/>
                <a:ext cx="300645" cy="228943"/>
              </a:xfrm>
              <a:custGeom>
                <a:avLst/>
                <a:gdLst>
                  <a:gd name="T0" fmla="*/ 7 w 135"/>
                  <a:gd name="T1" fmla="*/ 17 h 102"/>
                  <a:gd name="T2" fmla="*/ 7 w 135"/>
                  <a:gd name="T3" fmla="*/ 16 h 102"/>
                  <a:gd name="T4" fmla="*/ 40 w 135"/>
                  <a:gd name="T5" fmla="*/ 7 h 102"/>
                  <a:gd name="T6" fmla="*/ 120 w 135"/>
                  <a:gd name="T7" fmla="*/ 54 h 102"/>
                  <a:gd name="T8" fmla="*/ 129 w 135"/>
                  <a:gd name="T9" fmla="*/ 86 h 102"/>
                  <a:gd name="T10" fmla="*/ 129 w 135"/>
                  <a:gd name="T11" fmla="*/ 87 h 102"/>
                  <a:gd name="T12" fmla="*/ 96 w 135"/>
                  <a:gd name="T13" fmla="*/ 95 h 102"/>
                  <a:gd name="T14" fmla="*/ 15 w 135"/>
                  <a:gd name="T15" fmla="*/ 49 h 102"/>
                  <a:gd name="T16" fmla="*/ 7 w 135"/>
                  <a:gd name="T17" fmla="*/ 1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7" y="17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13" y="5"/>
                      <a:pt x="28" y="0"/>
                      <a:pt x="40" y="7"/>
                    </a:cubicBezTo>
                    <a:cubicBezTo>
                      <a:pt x="120" y="54"/>
                      <a:pt x="120" y="54"/>
                      <a:pt x="120" y="54"/>
                    </a:cubicBezTo>
                    <a:cubicBezTo>
                      <a:pt x="132" y="61"/>
                      <a:pt x="135" y="75"/>
                      <a:pt x="129" y="86"/>
                    </a:cubicBezTo>
                    <a:cubicBezTo>
                      <a:pt x="129" y="87"/>
                      <a:pt x="129" y="87"/>
                      <a:pt x="129" y="87"/>
                    </a:cubicBezTo>
                    <a:cubicBezTo>
                      <a:pt x="122" y="99"/>
                      <a:pt x="107" y="102"/>
                      <a:pt x="96" y="95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2"/>
                      <a:pt x="0" y="28"/>
                      <a:pt x="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93" name="Freeform 91">
                <a:extLst>
                  <a:ext uri="{FF2B5EF4-FFF2-40B4-BE49-F238E27FC236}">
                    <a16:creationId xmlns:a16="http://schemas.microsoft.com/office/drawing/2014/main" id="{DA67E0FF-C338-8491-8F7F-E165A2D7EA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5843" y="4380318"/>
                <a:ext cx="300645" cy="227685"/>
              </a:xfrm>
              <a:custGeom>
                <a:avLst/>
                <a:gdLst>
                  <a:gd name="T0" fmla="*/ 6 w 135"/>
                  <a:gd name="T1" fmla="*/ 87 h 102"/>
                  <a:gd name="T2" fmla="*/ 6 w 135"/>
                  <a:gd name="T3" fmla="*/ 85 h 102"/>
                  <a:gd name="T4" fmla="*/ 15 w 135"/>
                  <a:gd name="T5" fmla="*/ 53 h 102"/>
                  <a:gd name="T6" fmla="*/ 95 w 135"/>
                  <a:gd name="T7" fmla="*/ 7 h 102"/>
                  <a:gd name="T8" fmla="*/ 128 w 135"/>
                  <a:gd name="T9" fmla="*/ 15 h 102"/>
                  <a:gd name="T10" fmla="*/ 128 w 135"/>
                  <a:gd name="T11" fmla="*/ 16 h 102"/>
                  <a:gd name="T12" fmla="*/ 120 w 135"/>
                  <a:gd name="T13" fmla="*/ 48 h 102"/>
                  <a:gd name="T14" fmla="*/ 39 w 135"/>
                  <a:gd name="T15" fmla="*/ 95 h 102"/>
                  <a:gd name="T16" fmla="*/ 6 w 135"/>
                  <a:gd name="T17" fmla="*/ 8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6" y="87"/>
                    </a:moveTo>
                    <a:cubicBezTo>
                      <a:pt x="6" y="85"/>
                      <a:pt x="6" y="85"/>
                      <a:pt x="6" y="85"/>
                    </a:cubicBezTo>
                    <a:cubicBezTo>
                      <a:pt x="0" y="75"/>
                      <a:pt x="3" y="60"/>
                      <a:pt x="15" y="53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107" y="0"/>
                      <a:pt x="122" y="4"/>
                      <a:pt x="128" y="15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35" y="28"/>
                      <a:pt x="131" y="42"/>
                      <a:pt x="120" y="48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28" y="102"/>
                      <a:pt x="13" y="98"/>
                      <a:pt x="6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94" name="Freeform 92">
                <a:extLst>
                  <a:ext uri="{FF2B5EF4-FFF2-40B4-BE49-F238E27FC236}">
                    <a16:creationId xmlns:a16="http://schemas.microsoft.com/office/drawing/2014/main" id="{453F1F23-0948-F0A0-0F0F-3B2F875EFD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7787" y="4659578"/>
                <a:ext cx="108182" cy="313224"/>
              </a:xfrm>
              <a:custGeom>
                <a:avLst/>
                <a:gdLst>
                  <a:gd name="T0" fmla="*/ 24 w 49"/>
                  <a:gd name="T1" fmla="*/ 0 h 140"/>
                  <a:gd name="T2" fmla="*/ 25 w 49"/>
                  <a:gd name="T3" fmla="*/ 0 h 140"/>
                  <a:gd name="T4" fmla="*/ 49 w 49"/>
                  <a:gd name="T5" fmla="*/ 23 h 140"/>
                  <a:gd name="T6" fmla="*/ 49 w 49"/>
                  <a:gd name="T7" fmla="*/ 117 h 140"/>
                  <a:gd name="T8" fmla="*/ 25 w 49"/>
                  <a:gd name="T9" fmla="*/ 140 h 140"/>
                  <a:gd name="T10" fmla="*/ 24 w 49"/>
                  <a:gd name="T11" fmla="*/ 140 h 140"/>
                  <a:gd name="T12" fmla="*/ 0 w 49"/>
                  <a:gd name="T13" fmla="*/ 117 h 140"/>
                  <a:gd name="T14" fmla="*/ 0 w 49"/>
                  <a:gd name="T15" fmla="*/ 23 h 140"/>
                  <a:gd name="T16" fmla="*/ 24 w 49"/>
                  <a:gd name="T1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0">
                    <a:moveTo>
                      <a:pt x="24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38" y="0"/>
                      <a:pt x="49" y="11"/>
                      <a:pt x="49" y="23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9" y="130"/>
                      <a:pt x="38" y="140"/>
                      <a:pt x="25" y="140"/>
                    </a:cubicBezTo>
                    <a:cubicBezTo>
                      <a:pt x="24" y="140"/>
                      <a:pt x="24" y="140"/>
                      <a:pt x="24" y="140"/>
                    </a:cubicBezTo>
                    <a:cubicBezTo>
                      <a:pt x="11" y="140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95" name="Freeform 93">
                <a:extLst>
                  <a:ext uri="{FF2B5EF4-FFF2-40B4-BE49-F238E27FC236}">
                    <a16:creationId xmlns:a16="http://schemas.microsoft.com/office/drawing/2014/main" id="{6FBBE43E-0F2B-164C-CC6E-BC7EA5B327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05272" y="4650772"/>
                <a:ext cx="299387" cy="227685"/>
              </a:xfrm>
              <a:custGeom>
                <a:avLst/>
                <a:gdLst>
                  <a:gd name="T0" fmla="*/ 6 w 135"/>
                  <a:gd name="T1" fmla="*/ 16 h 102"/>
                  <a:gd name="T2" fmla="*/ 6 w 135"/>
                  <a:gd name="T3" fmla="*/ 15 h 102"/>
                  <a:gd name="T4" fmla="*/ 38 w 135"/>
                  <a:gd name="T5" fmla="*/ 6 h 102"/>
                  <a:gd name="T6" fmla="*/ 120 w 135"/>
                  <a:gd name="T7" fmla="*/ 53 h 102"/>
                  <a:gd name="T8" fmla="*/ 128 w 135"/>
                  <a:gd name="T9" fmla="*/ 86 h 102"/>
                  <a:gd name="T10" fmla="*/ 127 w 135"/>
                  <a:gd name="T11" fmla="*/ 86 h 102"/>
                  <a:gd name="T12" fmla="*/ 95 w 135"/>
                  <a:gd name="T13" fmla="*/ 95 h 102"/>
                  <a:gd name="T14" fmla="*/ 14 w 135"/>
                  <a:gd name="T15" fmla="*/ 48 h 102"/>
                  <a:gd name="T16" fmla="*/ 6 w 135"/>
                  <a:gd name="T17" fmla="*/ 1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2">
                    <a:moveTo>
                      <a:pt x="6" y="16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13" y="4"/>
                      <a:pt x="28" y="0"/>
                      <a:pt x="38" y="6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31" y="60"/>
                      <a:pt x="135" y="74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2" y="98"/>
                      <a:pt x="107" y="102"/>
                      <a:pt x="95" y="95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3" y="42"/>
                      <a:pt x="0" y="28"/>
                      <a:pt x="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96" name="Freeform 94">
                <a:extLst>
                  <a:ext uri="{FF2B5EF4-FFF2-40B4-BE49-F238E27FC236}">
                    <a16:creationId xmlns:a16="http://schemas.microsoft.com/office/drawing/2014/main" id="{804E4B18-E0B4-1955-2064-942EB2A1FA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22862" y="4648257"/>
                <a:ext cx="299387" cy="226427"/>
              </a:xfrm>
              <a:custGeom>
                <a:avLst/>
                <a:gdLst>
                  <a:gd name="T0" fmla="*/ 128 w 135"/>
                  <a:gd name="T1" fmla="*/ 15 h 101"/>
                  <a:gd name="T2" fmla="*/ 129 w 135"/>
                  <a:gd name="T3" fmla="*/ 16 h 101"/>
                  <a:gd name="T4" fmla="*/ 120 w 135"/>
                  <a:gd name="T5" fmla="*/ 49 h 101"/>
                  <a:gd name="T6" fmla="*/ 39 w 135"/>
                  <a:gd name="T7" fmla="*/ 96 h 101"/>
                  <a:gd name="T8" fmla="*/ 7 w 135"/>
                  <a:gd name="T9" fmla="*/ 87 h 101"/>
                  <a:gd name="T10" fmla="*/ 6 w 135"/>
                  <a:gd name="T11" fmla="*/ 86 h 101"/>
                  <a:gd name="T12" fmla="*/ 15 w 135"/>
                  <a:gd name="T13" fmla="*/ 54 h 101"/>
                  <a:gd name="T14" fmla="*/ 96 w 135"/>
                  <a:gd name="T15" fmla="*/ 7 h 101"/>
                  <a:gd name="T16" fmla="*/ 128 w 135"/>
                  <a:gd name="T17" fmla="*/ 1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8" y="15"/>
                    </a:move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1" y="42"/>
                      <a:pt x="120" y="49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28" y="101"/>
                      <a:pt x="13" y="98"/>
                      <a:pt x="7" y="87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0" y="74"/>
                      <a:pt x="3" y="60"/>
                      <a:pt x="15" y="54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7" y="0"/>
                      <a:pt x="121" y="4"/>
                      <a:pt x="128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97" name="Freeform 95">
                <a:extLst>
                  <a:ext uri="{FF2B5EF4-FFF2-40B4-BE49-F238E27FC236}">
                    <a16:creationId xmlns:a16="http://schemas.microsoft.com/office/drawing/2014/main" id="{4A57F554-D692-037E-8F3D-434441C089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9035" y="4659578"/>
                <a:ext cx="106924" cy="313224"/>
              </a:xfrm>
              <a:custGeom>
                <a:avLst/>
                <a:gdLst>
                  <a:gd name="T0" fmla="*/ 23 w 48"/>
                  <a:gd name="T1" fmla="*/ 0 h 140"/>
                  <a:gd name="T2" fmla="*/ 25 w 48"/>
                  <a:gd name="T3" fmla="*/ 0 h 140"/>
                  <a:gd name="T4" fmla="*/ 48 w 48"/>
                  <a:gd name="T5" fmla="*/ 23 h 140"/>
                  <a:gd name="T6" fmla="*/ 48 w 48"/>
                  <a:gd name="T7" fmla="*/ 117 h 140"/>
                  <a:gd name="T8" fmla="*/ 25 w 48"/>
                  <a:gd name="T9" fmla="*/ 140 h 140"/>
                  <a:gd name="T10" fmla="*/ 23 w 48"/>
                  <a:gd name="T11" fmla="*/ 140 h 140"/>
                  <a:gd name="T12" fmla="*/ 0 w 48"/>
                  <a:gd name="T13" fmla="*/ 117 h 140"/>
                  <a:gd name="T14" fmla="*/ 0 w 48"/>
                  <a:gd name="T15" fmla="*/ 23 h 140"/>
                  <a:gd name="T16" fmla="*/ 23 w 48"/>
                  <a:gd name="T1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40">
                    <a:moveTo>
                      <a:pt x="23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37" y="0"/>
                      <a:pt x="48" y="11"/>
                      <a:pt x="48" y="23"/>
                    </a:cubicBezTo>
                    <a:cubicBezTo>
                      <a:pt x="48" y="117"/>
                      <a:pt x="48" y="117"/>
                      <a:pt x="48" y="117"/>
                    </a:cubicBezTo>
                    <a:cubicBezTo>
                      <a:pt x="48" y="130"/>
                      <a:pt x="37" y="140"/>
                      <a:pt x="25" y="140"/>
                    </a:cubicBezTo>
                    <a:cubicBezTo>
                      <a:pt x="23" y="140"/>
                      <a:pt x="23" y="140"/>
                      <a:pt x="23" y="140"/>
                    </a:cubicBezTo>
                    <a:cubicBezTo>
                      <a:pt x="11" y="140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CF4A1AD7-EC48-CB4E-85D2-B035A14224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32291" y="4380318"/>
                <a:ext cx="299387" cy="225169"/>
              </a:xfrm>
              <a:custGeom>
                <a:avLst/>
                <a:gdLst>
                  <a:gd name="T0" fmla="*/ 128 w 135"/>
                  <a:gd name="T1" fmla="*/ 85 h 101"/>
                  <a:gd name="T2" fmla="*/ 128 w 135"/>
                  <a:gd name="T3" fmla="*/ 86 h 101"/>
                  <a:gd name="T4" fmla="*/ 96 w 135"/>
                  <a:gd name="T5" fmla="*/ 94 h 101"/>
                  <a:gd name="T6" fmla="*/ 15 w 135"/>
                  <a:gd name="T7" fmla="*/ 47 h 101"/>
                  <a:gd name="T8" fmla="*/ 7 w 135"/>
                  <a:gd name="T9" fmla="*/ 15 h 101"/>
                  <a:gd name="T10" fmla="*/ 7 w 135"/>
                  <a:gd name="T11" fmla="*/ 14 h 101"/>
                  <a:gd name="T12" fmla="*/ 39 w 135"/>
                  <a:gd name="T13" fmla="*/ 6 h 101"/>
                  <a:gd name="T14" fmla="*/ 120 w 135"/>
                  <a:gd name="T15" fmla="*/ 52 h 101"/>
                  <a:gd name="T16" fmla="*/ 128 w 135"/>
                  <a:gd name="T17" fmla="*/ 8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8" y="85"/>
                    </a:moveTo>
                    <a:cubicBezTo>
                      <a:pt x="128" y="86"/>
                      <a:pt x="128" y="86"/>
                      <a:pt x="128" y="86"/>
                    </a:cubicBezTo>
                    <a:cubicBezTo>
                      <a:pt x="122" y="97"/>
                      <a:pt x="107" y="101"/>
                      <a:pt x="96" y="94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3" y="42"/>
                      <a:pt x="0" y="27"/>
                      <a:pt x="7" y="15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3" y="3"/>
                      <a:pt x="28" y="0"/>
                      <a:pt x="39" y="6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31" y="59"/>
                      <a:pt x="135" y="74"/>
                      <a:pt x="128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99" name="Freeform 97">
                <a:extLst>
                  <a:ext uri="{FF2B5EF4-FFF2-40B4-BE49-F238E27FC236}">
                    <a16:creationId xmlns:a16="http://schemas.microsoft.com/office/drawing/2014/main" id="{5E901E8B-2A21-0276-9E24-53A8912A3D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29775" y="4484726"/>
                <a:ext cx="299387" cy="226427"/>
              </a:xfrm>
              <a:custGeom>
                <a:avLst/>
                <a:gdLst>
                  <a:gd name="T0" fmla="*/ 129 w 135"/>
                  <a:gd name="T1" fmla="*/ 14 h 101"/>
                  <a:gd name="T2" fmla="*/ 129 w 135"/>
                  <a:gd name="T3" fmla="*/ 16 h 101"/>
                  <a:gd name="T4" fmla="*/ 120 w 135"/>
                  <a:gd name="T5" fmla="*/ 48 h 101"/>
                  <a:gd name="T6" fmla="*/ 40 w 135"/>
                  <a:gd name="T7" fmla="*/ 94 h 101"/>
                  <a:gd name="T8" fmla="*/ 8 w 135"/>
                  <a:gd name="T9" fmla="*/ 86 h 101"/>
                  <a:gd name="T10" fmla="*/ 7 w 135"/>
                  <a:gd name="T11" fmla="*/ 85 h 101"/>
                  <a:gd name="T12" fmla="*/ 15 w 135"/>
                  <a:gd name="T13" fmla="*/ 53 h 101"/>
                  <a:gd name="T14" fmla="*/ 97 w 135"/>
                  <a:gd name="T15" fmla="*/ 6 h 101"/>
                  <a:gd name="T16" fmla="*/ 129 w 135"/>
                  <a:gd name="T17" fmla="*/ 14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1">
                    <a:moveTo>
                      <a:pt x="129" y="14"/>
                    </a:moveTo>
                    <a:cubicBezTo>
                      <a:pt x="129" y="16"/>
                      <a:pt x="129" y="16"/>
                      <a:pt x="129" y="16"/>
                    </a:cubicBezTo>
                    <a:cubicBezTo>
                      <a:pt x="135" y="27"/>
                      <a:pt x="132" y="42"/>
                      <a:pt x="120" y="48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28" y="101"/>
                      <a:pt x="13" y="98"/>
                      <a:pt x="8" y="86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0" y="74"/>
                      <a:pt x="4" y="60"/>
                      <a:pt x="15" y="53"/>
                    </a:cubicBezTo>
                    <a:cubicBezTo>
                      <a:pt x="97" y="6"/>
                      <a:pt x="97" y="6"/>
                      <a:pt x="97" y="6"/>
                    </a:cubicBezTo>
                    <a:cubicBezTo>
                      <a:pt x="107" y="0"/>
                      <a:pt x="122" y="4"/>
                      <a:pt x="12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100" name="Freeform 98">
                <a:extLst>
                  <a:ext uri="{FF2B5EF4-FFF2-40B4-BE49-F238E27FC236}">
                    <a16:creationId xmlns:a16="http://schemas.microsoft.com/office/drawing/2014/main" id="{ECB65D0C-15F8-9F7B-C1F5-73DCD8DDBE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9035" y="4117411"/>
                <a:ext cx="109440" cy="315740"/>
              </a:xfrm>
              <a:custGeom>
                <a:avLst/>
                <a:gdLst>
                  <a:gd name="T0" fmla="*/ 25 w 49"/>
                  <a:gd name="T1" fmla="*/ 141 h 141"/>
                  <a:gd name="T2" fmla="*/ 24 w 49"/>
                  <a:gd name="T3" fmla="*/ 141 h 141"/>
                  <a:gd name="T4" fmla="*/ 0 w 49"/>
                  <a:gd name="T5" fmla="*/ 117 h 141"/>
                  <a:gd name="T6" fmla="*/ 0 w 49"/>
                  <a:gd name="T7" fmla="*/ 23 h 141"/>
                  <a:gd name="T8" fmla="*/ 24 w 49"/>
                  <a:gd name="T9" fmla="*/ 0 h 141"/>
                  <a:gd name="T10" fmla="*/ 25 w 49"/>
                  <a:gd name="T11" fmla="*/ 0 h 141"/>
                  <a:gd name="T12" fmla="*/ 49 w 49"/>
                  <a:gd name="T13" fmla="*/ 23 h 141"/>
                  <a:gd name="T14" fmla="*/ 49 w 49"/>
                  <a:gd name="T15" fmla="*/ 117 h 141"/>
                  <a:gd name="T16" fmla="*/ 25 w 49"/>
                  <a:gd name="T1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41">
                    <a:moveTo>
                      <a:pt x="25" y="141"/>
                    </a:moveTo>
                    <a:cubicBezTo>
                      <a:pt x="24" y="141"/>
                      <a:pt x="24" y="141"/>
                      <a:pt x="24" y="141"/>
                    </a:cubicBezTo>
                    <a:cubicBezTo>
                      <a:pt x="11" y="141"/>
                      <a:pt x="0" y="130"/>
                      <a:pt x="0" y="1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8" y="0"/>
                      <a:pt x="49" y="11"/>
                      <a:pt x="49" y="23"/>
                    </a:cubicBezTo>
                    <a:cubicBezTo>
                      <a:pt x="49" y="117"/>
                      <a:pt x="49" y="117"/>
                      <a:pt x="49" y="117"/>
                    </a:cubicBezTo>
                    <a:cubicBezTo>
                      <a:pt x="49" y="130"/>
                      <a:pt x="38" y="141"/>
                      <a:pt x="25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101" name="Freeform 99">
                <a:extLst>
                  <a:ext uri="{FF2B5EF4-FFF2-40B4-BE49-F238E27FC236}">
                    <a16:creationId xmlns:a16="http://schemas.microsoft.com/office/drawing/2014/main" id="{B36A2430-93C3-C64E-E406-C132579A26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20346" y="4211756"/>
                <a:ext cx="300645" cy="230201"/>
              </a:xfrm>
              <a:custGeom>
                <a:avLst/>
                <a:gdLst>
                  <a:gd name="T0" fmla="*/ 129 w 135"/>
                  <a:gd name="T1" fmla="*/ 86 h 103"/>
                  <a:gd name="T2" fmla="*/ 129 w 135"/>
                  <a:gd name="T3" fmla="*/ 87 h 103"/>
                  <a:gd name="T4" fmla="*/ 97 w 135"/>
                  <a:gd name="T5" fmla="*/ 96 h 103"/>
                  <a:gd name="T6" fmla="*/ 15 w 135"/>
                  <a:gd name="T7" fmla="*/ 49 h 103"/>
                  <a:gd name="T8" fmla="*/ 7 w 135"/>
                  <a:gd name="T9" fmla="*/ 17 h 103"/>
                  <a:gd name="T10" fmla="*/ 8 w 135"/>
                  <a:gd name="T11" fmla="*/ 16 h 103"/>
                  <a:gd name="T12" fmla="*/ 40 w 135"/>
                  <a:gd name="T13" fmla="*/ 7 h 103"/>
                  <a:gd name="T14" fmla="*/ 121 w 135"/>
                  <a:gd name="T15" fmla="*/ 54 h 103"/>
                  <a:gd name="T16" fmla="*/ 129 w 135"/>
                  <a:gd name="T17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103">
                    <a:moveTo>
                      <a:pt x="129" y="86"/>
                    </a:moveTo>
                    <a:cubicBezTo>
                      <a:pt x="129" y="87"/>
                      <a:pt x="129" y="87"/>
                      <a:pt x="129" y="87"/>
                    </a:cubicBezTo>
                    <a:cubicBezTo>
                      <a:pt x="122" y="99"/>
                      <a:pt x="107" y="103"/>
                      <a:pt x="97" y="96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4" y="42"/>
                      <a:pt x="0" y="28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3" y="5"/>
                      <a:pt x="28" y="0"/>
                      <a:pt x="40" y="7"/>
                    </a:cubicBezTo>
                    <a:cubicBezTo>
                      <a:pt x="121" y="54"/>
                      <a:pt x="121" y="54"/>
                      <a:pt x="121" y="54"/>
                    </a:cubicBezTo>
                    <a:cubicBezTo>
                      <a:pt x="132" y="61"/>
                      <a:pt x="135" y="75"/>
                      <a:pt x="129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  <p:sp>
            <p:nvSpPr>
              <p:cNvPr id="102" name="Freeform 100">
                <a:extLst>
                  <a:ext uri="{FF2B5EF4-FFF2-40B4-BE49-F238E27FC236}">
                    <a16:creationId xmlns:a16="http://schemas.microsoft.com/office/drawing/2014/main" id="{6F647EED-A33F-412A-3B63-A53A5148CFA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63126" y="4444472"/>
                <a:ext cx="200011" cy="203784"/>
              </a:xfrm>
              <a:custGeom>
                <a:avLst/>
                <a:gdLst>
                  <a:gd name="T0" fmla="*/ 83 w 90"/>
                  <a:gd name="T1" fmla="*/ 34 h 91"/>
                  <a:gd name="T2" fmla="*/ 57 w 90"/>
                  <a:gd name="T3" fmla="*/ 7 h 91"/>
                  <a:gd name="T4" fmla="*/ 33 w 90"/>
                  <a:gd name="T5" fmla="*/ 7 h 91"/>
                  <a:gd name="T6" fmla="*/ 7 w 90"/>
                  <a:gd name="T7" fmla="*/ 34 h 91"/>
                  <a:gd name="T8" fmla="*/ 7 w 90"/>
                  <a:gd name="T9" fmla="*/ 57 h 91"/>
                  <a:gd name="T10" fmla="*/ 33 w 90"/>
                  <a:gd name="T11" fmla="*/ 84 h 91"/>
                  <a:gd name="T12" fmla="*/ 57 w 90"/>
                  <a:gd name="T13" fmla="*/ 84 h 91"/>
                  <a:gd name="T14" fmla="*/ 83 w 90"/>
                  <a:gd name="T15" fmla="*/ 57 h 91"/>
                  <a:gd name="T16" fmla="*/ 83 w 90"/>
                  <a:gd name="T17" fmla="*/ 34 h 91"/>
                  <a:gd name="T18" fmla="*/ 59 w 90"/>
                  <a:gd name="T19" fmla="*/ 48 h 91"/>
                  <a:gd name="T20" fmla="*/ 48 w 90"/>
                  <a:gd name="T21" fmla="*/ 60 h 91"/>
                  <a:gd name="T22" fmla="*/ 42 w 90"/>
                  <a:gd name="T23" fmla="*/ 60 h 91"/>
                  <a:gd name="T24" fmla="*/ 31 w 90"/>
                  <a:gd name="T25" fmla="*/ 48 h 91"/>
                  <a:gd name="T26" fmla="*/ 31 w 90"/>
                  <a:gd name="T27" fmla="*/ 43 h 91"/>
                  <a:gd name="T28" fmla="*/ 42 w 90"/>
                  <a:gd name="T29" fmla="*/ 32 h 91"/>
                  <a:gd name="T30" fmla="*/ 48 w 90"/>
                  <a:gd name="T31" fmla="*/ 32 h 91"/>
                  <a:gd name="T32" fmla="*/ 59 w 90"/>
                  <a:gd name="T33" fmla="*/ 43 h 91"/>
                  <a:gd name="T34" fmla="*/ 59 w 90"/>
                  <a:gd name="T35" fmla="*/ 4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" h="91">
                    <a:moveTo>
                      <a:pt x="83" y="34"/>
                    </a:moveTo>
                    <a:cubicBezTo>
                      <a:pt x="57" y="7"/>
                      <a:pt x="57" y="7"/>
                      <a:pt x="57" y="7"/>
                    </a:cubicBezTo>
                    <a:cubicBezTo>
                      <a:pt x="50" y="0"/>
                      <a:pt x="40" y="0"/>
                      <a:pt x="33" y="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0" y="41"/>
                      <a:pt x="0" y="51"/>
                      <a:pt x="7" y="57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40" y="91"/>
                      <a:pt x="50" y="91"/>
                      <a:pt x="57" y="84"/>
                    </a:cubicBezTo>
                    <a:cubicBezTo>
                      <a:pt x="83" y="57"/>
                      <a:pt x="83" y="57"/>
                      <a:pt x="83" y="57"/>
                    </a:cubicBezTo>
                    <a:cubicBezTo>
                      <a:pt x="90" y="51"/>
                      <a:pt x="90" y="41"/>
                      <a:pt x="83" y="34"/>
                    </a:cubicBezTo>
                    <a:close/>
                    <a:moveTo>
                      <a:pt x="59" y="48"/>
                    </a:moveTo>
                    <a:cubicBezTo>
                      <a:pt x="48" y="60"/>
                      <a:pt x="48" y="60"/>
                      <a:pt x="48" y="60"/>
                    </a:cubicBezTo>
                    <a:cubicBezTo>
                      <a:pt x="46" y="61"/>
                      <a:pt x="44" y="61"/>
                      <a:pt x="42" y="60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29" y="47"/>
                      <a:pt x="29" y="44"/>
                      <a:pt x="31" y="43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4" y="30"/>
                      <a:pt x="46" y="30"/>
                      <a:pt x="48" y="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4"/>
                      <a:pt x="61" y="47"/>
                      <a:pt x="5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Medium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F6C1241-F2AF-4B53-3B62-5A29F59B3E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3" y="2124863"/>
            <a:ext cx="519432" cy="546574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1E86350-FC07-9B38-9BEC-A418F3ED47F7}"/>
              </a:ext>
            </a:extLst>
          </p:cNvPr>
          <p:cNvCxnSpPr>
            <a:cxnSpLocks/>
            <a:stCxn id="105" idx="3"/>
            <a:endCxn id="84" idx="2"/>
          </p:cNvCxnSpPr>
          <p:nvPr/>
        </p:nvCxnSpPr>
        <p:spPr>
          <a:xfrm flipV="1">
            <a:off x="736955" y="2371650"/>
            <a:ext cx="2817884" cy="2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712FE09-2DB8-0FB8-8754-75B696AAB474}"/>
              </a:ext>
            </a:extLst>
          </p:cNvPr>
          <p:cNvCxnSpPr>
            <a:cxnSpLocks/>
            <a:stCxn id="84" idx="0"/>
            <a:endCxn id="59" idx="2"/>
          </p:cNvCxnSpPr>
          <p:nvPr/>
        </p:nvCxnSpPr>
        <p:spPr>
          <a:xfrm>
            <a:off x="4074272" y="2371650"/>
            <a:ext cx="2696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71CE25-939F-9D1C-1815-088A559ADEF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899520" y="2317071"/>
            <a:ext cx="2499848" cy="1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49E768F-A10B-B55C-475A-AA560CBB76AD}"/>
              </a:ext>
            </a:extLst>
          </p:cNvPr>
          <p:cNvSpPr txBox="1"/>
          <p:nvPr/>
        </p:nvSpPr>
        <p:spPr>
          <a:xfrm>
            <a:off x="25055" y="2682365"/>
            <a:ext cx="224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sales-data Kafka topic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CE0D792-C5BD-B04C-CDA9-4233D174B44F}"/>
              </a:ext>
            </a:extLst>
          </p:cNvPr>
          <p:cNvSpPr txBox="1"/>
          <p:nvPr/>
        </p:nvSpPr>
        <p:spPr>
          <a:xfrm>
            <a:off x="3033312" y="2606345"/>
            <a:ext cx="236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sales-data </a:t>
            </a:r>
          </a:p>
          <a:p>
            <a:r>
              <a:rPr lang="en-IN" dirty="0"/>
              <a:t>SF  table (landing layer)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9E01E86-DA7D-93AB-81D1-19EA71DFBEE0}"/>
              </a:ext>
            </a:extLst>
          </p:cNvPr>
          <p:cNvSpPr txBox="1"/>
          <p:nvPr/>
        </p:nvSpPr>
        <p:spPr>
          <a:xfrm>
            <a:off x="6033071" y="2620207"/>
            <a:ext cx="295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sales-data-extracted SF table </a:t>
            </a:r>
          </a:p>
          <a:p>
            <a:r>
              <a:rPr lang="en-IN" dirty="0"/>
              <a:t>(transformed layer)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18909D7-7187-27FA-9C93-A740A6C21ED3}"/>
              </a:ext>
            </a:extLst>
          </p:cNvPr>
          <p:cNvSpPr txBox="1"/>
          <p:nvPr/>
        </p:nvSpPr>
        <p:spPr>
          <a:xfrm>
            <a:off x="1292451" y="2028818"/>
            <a:ext cx="128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Connector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D2250F7-2786-0546-B829-F8CC75F286F1}"/>
              </a:ext>
            </a:extLst>
          </p:cNvPr>
          <p:cNvSpPr txBox="1"/>
          <p:nvPr/>
        </p:nvSpPr>
        <p:spPr>
          <a:xfrm>
            <a:off x="4172792" y="1711287"/>
            <a:ext cx="249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SF Stream,</a:t>
            </a:r>
          </a:p>
          <a:p>
            <a:r>
              <a:rPr lang="en-IN" dirty="0"/>
              <a:t>SF Task using this stream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9CBADEF-9DFB-D824-819C-3470A32AB60F}"/>
              </a:ext>
            </a:extLst>
          </p:cNvPr>
          <p:cNvSpPr txBox="1"/>
          <p:nvPr/>
        </p:nvSpPr>
        <p:spPr>
          <a:xfrm>
            <a:off x="7670131" y="1915750"/>
            <a:ext cx="187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SF Task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1FE498-596A-F584-0F07-0512DE06A4C3}"/>
              </a:ext>
            </a:extLst>
          </p:cNvPr>
          <p:cNvSpPr txBox="1"/>
          <p:nvPr/>
        </p:nvSpPr>
        <p:spPr>
          <a:xfrm>
            <a:off x="523888" y="4275185"/>
            <a:ext cx="21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SF -&gt; Snowflake</a:t>
            </a:r>
          </a:p>
        </p:txBody>
      </p:sp>
    </p:spTree>
    <p:extLst>
      <p:ext uri="{BB962C8B-B14F-4D97-AF65-F5344CB8AC3E}">
        <p14:creationId xmlns:p14="http://schemas.microsoft.com/office/powerpoint/2010/main" val="41376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57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Medium</vt:lpstr>
      <vt:lpstr>Calibri</vt:lpstr>
      <vt:lpstr>Calibri Light</vt:lpstr>
      <vt:lpstr>Office Theme</vt:lpstr>
      <vt:lpstr>Migrating Snowflake data into AWS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AWS + Snowflake</dc:title>
  <dc:creator>Vinod</dc:creator>
  <cp:lastModifiedBy>Vinod Subramanian</cp:lastModifiedBy>
  <cp:revision>26</cp:revision>
  <dcterms:created xsi:type="dcterms:W3CDTF">2022-12-21T13:35:56Z</dcterms:created>
  <dcterms:modified xsi:type="dcterms:W3CDTF">2024-03-07T04:40:03Z</dcterms:modified>
</cp:coreProperties>
</file>