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od" initials="V" lastIdx="1" clrIdx="0">
    <p:extLst>
      <p:ext uri="{19B8F6BF-5375-455C-9EA6-DF929625EA0E}">
        <p15:presenceInfo xmlns:p15="http://schemas.microsoft.com/office/powerpoint/2012/main" userId="747e77d1285eff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3E69-873E-E332-8664-502381292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F93EB-7EBA-5088-83E3-4D6FEAE6B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315F-AF07-9155-C97D-738C2C36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0FFF-EAAB-1B0F-5CF8-9CEE9C3A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B7495-BC30-85BA-A6F7-804F6F90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97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1F75-8911-49A2-ABDE-F65D41FE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E753F-02DB-7894-954D-6A8BC13B1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ECA0F-110C-5A40-143D-CBAC0B2A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03D72-2369-D903-2A21-6E9C330C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6C36B-EBD5-CAE9-0C2E-1102B1E5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86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D8218-25A4-3875-BC70-1B281C71F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9720E-5563-A515-5669-B8043F0FF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DEA6-9170-DD21-4B1E-24602C35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59CB4-69C2-62AA-BE6A-96060DBF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983A-A128-1DB5-E27E-35C9CCD1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96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DF58-70A0-C3DF-7FB0-ACDF67D1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F6D3-DD71-08F8-890C-9F5FFF83F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623E9-17EB-DAD6-9714-093DB80C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5B52-E243-02A3-CCF5-11F17B9F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BD671-3911-EC49-8671-F003A642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96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7741-207F-397C-0615-CD1BA949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AAE60-12B2-5F2C-363A-FF4E0EC98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720E9-F5A7-42A0-DA15-9C772ADC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FFC2A-7243-3BD2-2DCF-0E1AA267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E6694-3C59-7B2E-995F-EDF9924A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47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7B78-FD92-2954-AB0E-BCB1C63E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194C0-F4F6-5A05-6E4E-E0663331D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251AC-CF0E-E549-BD28-99482A500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7A7B9-A3D1-A5F4-7CAA-F39CC421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2861E-9C56-268F-A94A-45238F00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B1A51-06BD-3676-3D22-EDF92A74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9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B3D1-4F22-6DC6-2382-0EFA9E07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3D7BD-60F9-D27C-B60E-80A2B9E28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46CFC-F46C-C732-385F-CC3427966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F9201-132A-A631-C345-7B0E1F9BB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14B81-B771-ED28-52A1-9FFA6DFD2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61C761-DCD3-552A-AAF6-F3E50057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C1486-0E90-C9B6-DD63-10CDD718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51FE6-F8B4-7F3B-6E1B-1AE18F86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25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FFDF-DC8B-0BDE-7E53-523A7C06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8A302-F144-02DD-3615-23D04539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061C4-B861-4B9E-F4CD-95AA74E8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7EF88-9E7B-A5F0-79C5-C22D8971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9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2BA5B-30D7-A176-8A97-FD61F5B4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9B35C-CD34-76A2-A873-AD3AF28B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2CFBC-D38C-A756-DACE-C391B048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56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33AD-0298-63E2-0D23-7FA62A5A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23742-E949-2982-2238-80E306645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9DE35-9A18-2C6E-BF95-EF84C7E9C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D3CAD-1CA6-FD83-2853-F5B58FCF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FD3F1-F219-11A1-4EE4-7E3A5021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1936F-9976-6C81-5FB5-17967A4C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97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0727-9661-AB93-5228-422D0B294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F5941-560B-60D7-D5F3-1ECCDB2B3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D0C43-F544-9D04-97C0-3D49700FF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AEAEC-6444-ABAB-066D-10F9FF57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C0260-FA05-D17C-BCBE-CD8C888E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FC769-446F-E3F1-7CCE-F5DBAEE2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6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384BA-B341-CA3B-0257-31D454E4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99F38-8F21-1636-28FF-AD012B3A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66DDA-C890-30C1-3C45-9E4BE84EF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B1710-A272-4F17-89D0-19DDB6C2C4C7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23912-8BFD-BCC1-23AD-DCE1DBF31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68821-F5E6-F900-A050-9D94CDC26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50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F6E6-E31D-62E3-BDE2-AB6E4571C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AWS Database Migration</a:t>
            </a:r>
            <a:br>
              <a:rPr lang="en-IN" dirty="0"/>
            </a:br>
            <a:r>
              <a:rPr lang="en-IN" dirty="0"/>
              <a:t>&amp;Data Engineering</a:t>
            </a:r>
          </a:p>
        </p:txBody>
      </p:sp>
    </p:spTree>
    <p:extLst>
      <p:ext uri="{BB962C8B-B14F-4D97-AF65-F5344CB8AC3E}">
        <p14:creationId xmlns:p14="http://schemas.microsoft.com/office/powerpoint/2010/main" val="171309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6">
            <a:extLst>
              <a:ext uri="{FF2B5EF4-FFF2-40B4-BE49-F238E27FC236}">
                <a16:creationId xmlns:a16="http://schemas.microsoft.com/office/drawing/2014/main" id="{88CA6A9E-9683-0144-9A6D-B3FECC12B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55" y="299695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139" y="303690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14">
            <a:extLst>
              <a:ext uri="{FF2B5EF4-FFF2-40B4-BE49-F238E27FC236}">
                <a16:creationId xmlns:a16="http://schemas.microsoft.com/office/drawing/2014/main" id="{03CFE0DA-7222-7240-9D26-C830D958A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58" y="59433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A0D041-7883-DE72-97CD-E71831AA4115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1298355" y="3377956"/>
            <a:ext cx="1188197" cy="1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F60F5B-134E-0768-F6FB-7421F035544D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263274" y="3417902"/>
            <a:ext cx="1217865" cy="24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68F4CF-0F37-1133-2FCE-7DCD8B9370BA}"/>
              </a:ext>
            </a:extLst>
          </p:cNvPr>
          <p:cNvSpPr txBox="1"/>
          <p:nvPr/>
        </p:nvSpPr>
        <p:spPr>
          <a:xfrm>
            <a:off x="40968" y="2217917"/>
            <a:ext cx="244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MySQL order details</a:t>
            </a:r>
          </a:p>
          <a:p>
            <a:r>
              <a:rPr lang="en-IN" dirty="0"/>
              <a:t>(Transaction data)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AD96F9-B93C-31DB-3CCE-30A8A0D308B6}"/>
              </a:ext>
            </a:extLst>
          </p:cNvPr>
          <p:cNvSpPr txBox="1"/>
          <p:nvPr/>
        </p:nvSpPr>
        <p:spPr>
          <a:xfrm>
            <a:off x="2234971" y="2678158"/>
            <a:ext cx="130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AWS DMS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7E93AC-6F80-9A1D-DF3D-B7FB98B26CE2}"/>
              </a:ext>
            </a:extLst>
          </p:cNvPr>
          <p:cNvSpPr txBox="1"/>
          <p:nvPr/>
        </p:nvSpPr>
        <p:spPr>
          <a:xfrm>
            <a:off x="4085368" y="2669674"/>
            <a:ext cx="200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S3 (Landing area)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C2351C-CE70-35C5-4371-F6F60DB5AC84}"/>
              </a:ext>
            </a:extLst>
          </p:cNvPr>
          <p:cNvSpPr txBox="1"/>
          <p:nvPr/>
        </p:nvSpPr>
        <p:spPr>
          <a:xfrm>
            <a:off x="628837" y="5535214"/>
            <a:ext cx="904041" cy="37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Athena</a:t>
            </a:r>
          </a:p>
        </p:txBody>
      </p:sp>
      <p:pic>
        <p:nvPicPr>
          <p:cNvPr id="13" name="Graphic 18">
            <a:extLst>
              <a:ext uri="{FF2B5EF4-FFF2-40B4-BE49-F238E27FC236}">
                <a16:creationId xmlns:a16="http://schemas.microsoft.com/office/drawing/2014/main" id="{2316EECD-EF56-9C4D-931C-5FCB904B4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552" y="300857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phic 26">
            <a:extLst>
              <a:ext uri="{FF2B5EF4-FFF2-40B4-BE49-F238E27FC236}">
                <a16:creationId xmlns:a16="http://schemas.microsoft.com/office/drawing/2014/main" id="{187B6328-29CD-514D-8F9D-42D252570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744" y="443773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B3EB09-6178-A6B2-3849-DBC7E6408CB2}"/>
              </a:ext>
            </a:extLst>
          </p:cNvPr>
          <p:cNvSpPr txBox="1"/>
          <p:nvPr/>
        </p:nvSpPr>
        <p:spPr>
          <a:xfrm>
            <a:off x="3881101" y="4063941"/>
            <a:ext cx="27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orders-landing-area-queue</a:t>
            </a:r>
          </a:p>
        </p:txBody>
      </p:sp>
      <p:pic>
        <p:nvPicPr>
          <p:cNvPr id="15" name="Graphic 10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924" y="604247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phic 7">
            <a:extLst>
              <a:ext uri="{FF2B5EF4-FFF2-40B4-BE49-F238E27FC236}">
                <a16:creationId xmlns:a16="http://schemas.microsoft.com/office/drawing/2014/main" id="{85FFB855-0F6F-42F7-742F-193A45C0E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291" y="62037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8185F7-DBCE-6319-6E9A-9C24A2A7B679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862003" y="3847732"/>
            <a:ext cx="40741" cy="58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5225A20-6978-4F74-9DB5-C84F7EB3372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916746" y="5243004"/>
            <a:ext cx="26178" cy="79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F753FF-1675-0EBA-FB38-EE193E5B113D}"/>
              </a:ext>
            </a:extLst>
          </p:cNvPr>
          <p:cNvCxnSpPr>
            <a:cxnSpLocks/>
          </p:cNvCxnSpPr>
          <p:nvPr/>
        </p:nvCxnSpPr>
        <p:spPr>
          <a:xfrm flipH="1">
            <a:off x="3305582" y="6385135"/>
            <a:ext cx="1248797" cy="1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9E3733-58AA-1988-961D-708E46C2574A}"/>
              </a:ext>
            </a:extLst>
          </p:cNvPr>
          <p:cNvCxnSpPr>
            <a:cxnSpLocks/>
            <a:stCxn id="18" idx="1"/>
            <a:endCxn id="8" idx="3"/>
          </p:cNvCxnSpPr>
          <p:nvPr/>
        </p:nvCxnSpPr>
        <p:spPr>
          <a:xfrm flipH="1" flipV="1">
            <a:off x="1461858" y="6324340"/>
            <a:ext cx="1321433" cy="10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9606FC9-7DF1-45E7-873A-19B27161DB5D}"/>
              </a:ext>
            </a:extLst>
          </p:cNvPr>
          <p:cNvSpPr txBox="1"/>
          <p:nvPr/>
        </p:nvSpPr>
        <p:spPr>
          <a:xfrm>
            <a:off x="2216176" y="5561638"/>
            <a:ext cx="158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Glue Crawler (Landing area)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447F3C3-D003-EE57-11A1-B5ECC36A64D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5323924" y="6375651"/>
            <a:ext cx="1360361" cy="47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9987C4E-46EB-356A-091F-E6C48C30B88B}"/>
              </a:ext>
            </a:extLst>
          </p:cNvPr>
          <p:cNvSpPr txBox="1"/>
          <p:nvPr/>
        </p:nvSpPr>
        <p:spPr>
          <a:xfrm>
            <a:off x="3784316" y="5661472"/>
            <a:ext cx="256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orders-landing-area-</a:t>
            </a:r>
            <a:r>
              <a:rPr lang="en-IN" dirty="0" err="1"/>
              <a:t>fn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839B00-3E2D-52CA-CBD5-37E470167376}"/>
              </a:ext>
            </a:extLst>
          </p:cNvPr>
          <p:cNvSpPr txBox="1"/>
          <p:nvPr/>
        </p:nvSpPr>
        <p:spPr>
          <a:xfrm>
            <a:off x="6526037" y="5671229"/>
            <a:ext cx="114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Glue job</a:t>
            </a:r>
          </a:p>
        </p:txBody>
      </p:sp>
      <p:pic>
        <p:nvPicPr>
          <p:cNvPr id="40" name="Graphic 8">
            <a:extLst>
              <a:ext uri="{FF2B5EF4-FFF2-40B4-BE49-F238E27FC236}">
                <a16:creationId xmlns:a16="http://schemas.microsoft.com/office/drawing/2014/main" id="{A0E87A9D-88EF-7CB1-A916-0ED1D605C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368" y="59857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3D22AE1-64AF-AB9A-59F0-B88F5754C67D}"/>
              </a:ext>
            </a:extLst>
          </p:cNvPr>
          <p:cNvSpPr txBox="1"/>
          <p:nvPr/>
        </p:nvSpPr>
        <p:spPr>
          <a:xfrm>
            <a:off x="7474242" y="5649652"/>
            <a:ext cx="229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S3 (Transformed area)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3DF217-6C6B-D11C-CDD2-3CE5B90937B9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 flipV="1">
            <a:off x="7446285" y="6366738"/>
            <a:ext cx="1334083" cy="54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3">
            <a:extLst>
              <a:ext uri="{FF2B5EF4-FFF2-40B4-BE49-F238E27FC236}">
                <a16:creationId xmlns:a16="http://schemas.microsoft.com/office/drawing/2014/main" id="{780C44B0-24CB-0E46-8E63-78BE7112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632" y="442418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82A45C-7D50-1554-EA6A-64B8BF19A746}"/>
              </a:ext>
            </a:extLst>
          </p:cNvPr>
          <p:cNvCxnSpPr>
            <a:cxnSpLocks/>
            <a:stCxn id="15" idx="1"/>
            <a:endCxn id="3" idx="3"/>
          </p:cNvCxnSpPr>
          <p:nvPr/>
        </p:nvCxnSpPr>
        <p:spPr>
          <a:xfrm flipH="1" flipV="1">
            <a:off x="3030632" y="4805183"/>
            <a:ext cx="1531292" cy="1618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097920A-94D3-6583-7A93-F721EB1F6B22}"/>
              </a:ext>
            </a:extLst>
          </p:cNvPr>
          <p:cNvSpPr txBox="1"/>
          <p:nvPr/>
        </p:nvSpPr>
        <p:spPr>
          <a:xfrm>
            <a:off x="1369449" y="4035985"/>
            <a:ext cx="249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Audit table (DynamoDB)</a:t>
            </a:r>
          </a:p>
        </p:txBody>
      </p:sp>
      <p:pic>
        <p:nvPicPr>
          <p:cNvPr id="9" name="Graphic 10">
            <a:extLst>
              <a:ext uri="{FF2B5EF4-FFF2-40B4-BE49-F238E27FC236}">
                <a16:creationId xmlns:a16="http://schemas.microsoft.com/office/drawing/2014/main" id="{8718F9FC-CB89-30B2-16C4-1A2E5AD72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979" y="34454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8F6713B-7932-DA66-0DDF-25A2197E4E84}"/>
              </a:ext>
            </a:extLst>
          </p:cNvPr>
          <p:cNvSpPr txBox="1"/>
          <p:nvPr/>
        </p:nvSpPr>
        <p:spPr>
          <a:xfrm>
            <a:off x="9148924" y="4222906"/>
            <a:ext cx="224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orders-</a:t>
            </a:r>
            <a:r>
              <a:rPr lang="en-IN" dirty="0" err="1"/>
              <a:t>trnsfm</a:t>
            </a:r>
            <a:r>
              <a:rPr lang="en-IN" dirty="0"/>
              <a:t>-data-</a:t>
            </a:r>
            <a:r>
              <a:rPr lang="en-IN" dirty="0" err="1"/>
              <a:t>fn</a:t>
            </a:r>
            <a:endParaRPr lang="en-IN" dirty="0"/>
          </a:p>
        </p:txBody>
      </p:sp>
      <p:pic>
        <p:nvPicPr>
          <p:cNvPr id="28" name="Graphic 7">
            <a:extLst>
              <a:ext uri="{FF2B5EF4-FFF2-40B4-BE49-F238E27FC236}">
                <a16:creationId xmlns:a16="http://schemas.microsoft.com/office/drawing/2014/main" id="{CAA0DE29-2723-6E44-A1EC-0D729C5F9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581" y="161281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910C206-4590-5CC1-B8BF-A9E34AB15873}"/>
              </a:ext>
            </a:extLst>
          </p:cNvPr>
          <p:cNvSpPr txBox="1"/>
          <p:nvPr/>
        </p:nvSpPr>
        <p:spPr>
          <a:xfrm>
            <a:off x="11034555" y="3714190"/>
            <a:ext cx="124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Audit table</a:t>
            </a:r>
          </a:p>
        </p:txBody>
      </p:sp>
      <p:pic>
        <p:nvPicPr>
          <p:cNvPr id="33" name="Graphic 23">
            <a:extLst>
              <a:ext uri="{FF2B5EF4-FFF2-40B4-BE49-F238E27FC236}">
                <a16:creationId xmlns:a16="http://schemas.microsoft.com/office/drawing/2014/main" id="{E3EC7B0F-4A28-944F-B521-066DC438B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0" y="292100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5FC9E1F-8FF5-6A4C-FC92-D4B395A5A6CA}"/>
              </a:ext>
            </a:extLst>
          </p:cNvPr>
          <p:cNvCxnSpPr>
            <a:cxnSpLocks/>
            <a:stCxn id="40" idx="3"/>
            <a:endCxn id="70" idx="1"/>
          </p:cNvCxnSpPr>
          <p:nvPr/>
        </p:nvCxnSpPr>
        <p:spPr>
          <a:xfrm flipV="1">
            <a:off x="9542368" y="6355636"/>
            <a:ext cx="1462593" cy="1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14">
            <a:extLst>
              <a:ext uri="{FF2B5EF4-FFF2-40B4-BE49-F238E27FC236}">
                <a16:creationId xmlns:a16="http://schemas.microsoft.com/office/drawing/2014/main" id="{211034FB-02BC-7423-A7EE-ED7309E10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581" y="292889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raphic 7">
            <a:extLst>
              <a:ext uri="{FF2B5EF4-FFF2-40B4-BE49-F238E27FC236}">
                <a16:creationId xmlns:a16="http://schemas.microsoft.com/office/drawing/2014/main" id="{64D16E0F-3D52-2511-A6F0-B9F06D7A2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362" y="31189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ECAAA6-3845-907B-FD34-D8A9F0865939}"/>
              </a:ext>
            </a:extLst>
          </p:cNvPr>
          <p:cNvCxnSpPr>
            <a:cxnSpLocks/>
            <a:stCxn id="37" idx="1"/>
            <a:endCxn id="34" idx="3"/>
          </p:cNvCxnSpPr>
          <p:nvPr/>
        </p:nvCxnSpPr>
        <p:spPr>
          <a:xfrm flipH="1" flipV="1">
            <a:off x="7333581" y="3309892"/>
            <a:ext cx="1003781" cy="37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D4F5312-21C3-2721-F6DB-E39CBE875779}"/>
              </a:ext>
            </a:extLst>
          </p:cNvPr>
          <p:cNvCxnSpPr>
            <a:cxnSpLocks/>
            <a:stCxn id="9" idx="1"/>
            <a:endCxn id="37" idx="2"/>
          </p:cNvCxnSpPr>
          <p:nvPr/>
        </p:nvCxnSpPr>
        <p:spPr>
          <a:xfrm flipH="1" flipV="1">
            <a:off x="8565962" y="3576125"/>
            <a:ext cx="1271017" cy="25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EAE41FD-D724-ADCA-DA1E-94F49B7B1A5E}"/>
              </a:ext>
            </a:extLst>
          </p:cNvPr>
          <p:cNvSpPr txBox="1"/>
          <p:nvPr/>
        </p:nvSpPr>
        <p:spPr>
          <a:xfrm>
            <a:off x="7815084" y="3538492"/>
            <a:ext cx="158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Glue Crawler (</a:t>
            </a:r>
            <a:r>
              <a:rPr lang="en-IN" dirty="0" err="1"/>
              <a:t>Trnsfm</a:t>
            </a:r>
            <a:r>
              <a:rPr lang="en-IN" dirty="0"/>
              <a:t> area)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18594E-D158-5044-B316-C566A262B0C9}"/>
              </a:ext>
            </a:extLst>
          </p:cNvPr>
          <p:cNvSpPr txBox="1"/>
          <p:nvPr/>
        </p:nvSpPr>
        <p:spPr>
          <a:xfrm>
            <a:off x="6472896" y="3707424"/>
            <a:ext cx="904041" cy="37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Athena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DD1CB14-3B63-D22B-CF55-A17E43D1DB89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 flipV="1">
            <a:off x="10598979" y="3302004"/>
            <a:ext cx="831021" cy="524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9B1FE8E-84D0-8BB8-37DA-E1ADA3DF35B1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7333581" y="1993811"/>
            <a:ext cx="2841527" cy="144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C8F8712-FA7A-1E4A-6248-6A6A88327150}"/>
              </a:ext>
            </a:extLst>
          </p:cNvPr>
          <p:cNvSpPr txBox="1"/>
          <p:nvPr/>
        </p:nvSpPr>
        <p:spPr>
          <a:xfrm>
            <a:off x="6072317" y="2333280"/>
            <a:ext cx="261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Redshift staging schema</a:t>
            </a:r>
          </a:p>
        </p:txBody>
      </p:sp>
      <p:pic>
        <p:nvPicPr>
          <p:cNvPr id="16" name="Graphic 6">
            <a:extLst>
              <a:ext uri="{FF2B5EF4-FFF2-40B4-BE49-F238E27FC236}">
                <a16:creationId xmlns:a16="http://schemas.microsoft.com/office/drawing/2014/main" id="{AF6834EB-A546-A933-362E-619D6944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54" y="41843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18">
            <a:extLst>
              <a:ext uri="{FF2B5EF4-FFF2-40B4-BE49-F238E27FC236}">
                <a16:creationId xmlns:a16="http://schemas.microsoft.com/office/drawing/2014/main" id="{6BF8B6B9-E843-EBB7-261B-38CEB5A60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264" y="41843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7">
            <a:extLst>
              <a:ext uri="{FF2B5EF4-FFF2-40B4-BE49-F238E27FC236}">
                <a16:creationId xmlns:a16="http://schemas.microsoft.com/office/drawing/2014/main" id="{26AE6926-C4A9-477C-0376-10C8492D3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373" y="3901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3E77314-A04B-24F1-4B9A-ACFA57BD83F6}"/>
              </a:ext>
            </a:extLst>
          </p:cNvPr>
          <p:cNvSpPr txBox="1"/>
          <p:nvPr/>
        </p:nvSpPr>
        <p:spPr>
          <a:xfrm>
            <a:off x="1172" y="1190240"/>
            <a:ext cx="2949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MySQL customer details</a:t>
            </a:r>
          </a:p>
          <a:p>
            <a:r>
              <a:rPr lang="en-IN" dirty="0"/>
              <a:t>(Reference data)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BC8586-162D-6017-6921-23595265FF2F}"/>
              </a:ext>
            </a:extLst>
          </p:cNvPr>
          <p:cNvCxnSpPr>
            <a:cxnSpLocks/>
          </p:cNvCxnSpPr>
          <p:nvPr/>
        </p:nvCxnSpPr>
        <p:spPr>
          <a:xfrm>
            <a:off x="1287711" y="805839"/>
            <a:ext cx="1188197" cy="1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D245CD7-4D22-9490-EA6D-13BBD5EB2C3A}"/>
              </a:ext>
            </a:extLst>
          </p:cNvPr>
          <p:cNvSpPr txBox="1"/>
          <p:nvPr/>
        </p:nvSpPr>
        <p:spPr>
          <a:xfrm>
            <a:off x="2200939" y="51841"/>
            <a:ext cx="130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AWS DMS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B91B99-D6AD-77D7-C79D-D54E6354B519}"/>
              </a:ext>
            </a:extLst>
          </p:cNvPr>
          <p:cNvCxnSpPr>
            <a:cxnSpLocks/>
          </p:cNvCxnSpPr>
          <p:nvPr/>
        </p:nvCxnSpPr>
        <p:spPr>
          <a:xfrm>
            <a:off x="3240491" y="745357"/>
            <a:ext cx="1188197" cy="1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3B33E9B-91DE-C286-9A81-52BD9E26B4F4}"/>
              </a:ext>
            </a:extLst>
          </p:cNvPr>
          <p:cNvSpPr txBox="1"/>
          <p:nvPr/>
        </p:nvSpPr>
        <p:spPr>
          <a:xfrm>
            <a:off x="3782645" y="1163030"/>
            <a:ext cx="218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Redshift final schema</a:t>
            </a:r>
          </a:p>
        </p:txBody>
      </p:sp>
      <p:pic>
        <p:nvPicPr>
          <p:cNvPr id="55" name="Graphic 7">
            <a:extLst>
              <a:ext uri="{FF2B5EF4-FFF2-40B4-BE49-F238E27FC236}">
                <a16:creationId xmlns:a16="http://schemas.microsoft.com/office/drawing/2014/main" id="{1470B9BE-8A51-6C83-3A2F-63853F23E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70" y="39461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7EBBA74-2809-C2CC-EC18-2C751CB1C0E7}"/>
              </a:ext>
            </a:extLst>
          </p:cNvPr>
          <p:cNvSpPr txBox="1"/>
          <p:nvPr/>
        </p:nvSpPr>
        <p:spPr>
          <a:xfrm>
            <a:off x="7132632" y="66816"/>
            <a:ext cx="261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Redshift final schema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4E2FD23-1A30-5519-EFA6-3102D4B17AB1}"/>
              </a:ext>
            </a:extLst>
          </p:cNvPr>
          <p:cNvCxnSpPr>
            <a:cxnSpLocks/>
            <a:stCxn id="9" idx="0"/>
            <a:endCxn id="55" idx="2"/>
          </p:cNvCxnSpPr>
          <p:nvPr/>
        </p:nvCxnSpPr>
        <p:spPr>
          <a:xfrm flipH="1" flipV="1">
            <a:off x="8820470" y="1156617"/>
            <a:ext cx="1397509" cy="2288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7C48F36-8A48-9843-8728-B61302FF35F5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6924916" y="698454"/>
            <a:ext cx="27665" cy="914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3A00201-79CB-ACAC-B166-9D47791764AA}"/>
              </a:ext>
            </a:extLst>
          </p:cNvPr>
          <p:cNvCxnSpPr>
            <a:stCxn id="25" idx="3"/>
          </p:cNvCxnSpPr>
          <p:nvPr/>
        </p:nvCxnSpPr>
        <p:spPr>
          <a:xfrm flipV="1">
            <a:off x="5263373" y="745357"/>
            <a:ext cx="1661543" cy="2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26AF49F-4EED-D2D0-8EFA-BE905A490C02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924916" y="745357"/>
            <a:ext cx="1514554" cy="3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6">
            <a:extLst>
              <a:ext uri="{FF2B5EF4-FFF2-40B4-BE49-F238E27FC236}">
                <a16:creationId xmlns:a16="http://schemas.microsoft.com/office/drawing/2014/main" id="{5CFA1FF3-6802-A5DC-FF01-BE3912586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285" y="604056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26">
            <a:extLst>
              <a:ext uri="{FF2B5EF4-FFF2-40B4-BE49-F238E27FC236}">
                <a16:creationId xmlns:a16="http://schemas.microsoft.com/office/drawing/2014/main" id="{8F35286D-9DFC-DF1E-3314-03ADF492A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961" y="59746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74E617F-1DBF-0335-4D02-D39BB4E88C6E}"/>
              </a:ext>
            </a:extLst>
          </p:cNvPr>
          <p:cNvSpPr txBox="1"/>
          <p:nvPr/>
        </p:nvSpPr>
        <p:spPr>
          <a:xfrm>
            <a:off x="9668441" y="5649181"/>
            <a:ext cx="27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orders-</a:t>
            </a:r>
            <a:r>
              <a:rPr lang="en-IN" dirty="0" err="1"/>
              <a:t>trnsfm</a:t>
            </a:r>
            <a:r>
              <a:rPr lang="en-IN" dirty="0"/>
              <a:t>-area-queue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75A4058-3C14-F979-C70D-F586FC4D3D4E}"/>
              </a:ext>
            </a:extLst>
          </p:cNvPr>
          <p:cNvCxnSpPr>
            <a:cxnSpLocks/>
            <a:endCxn id="27" idx="0"/>
          </p:cNvCxnSpPr>
          <p:nvPr/>
        </p:nvCxnSpPr>
        <p:spPr>
          <a:xfrm flipH="1" flipV="1">
            <a:off x="10272444" y="4222906"/>
            <a:ext cx="1113517" cy="175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73">
            <a:extLst>
              <a:ext uri="{FF2B5EF4-FFF2-40B4-BE49-F238E27FC236}">
                <a16:creationId xmlns:a16="http://schemas.microsoft.com/office/drawing/2014/main" id="{B52079E4-DED4-7371-F0D4-5188FB57AEDE}"/>
              </a:ext>
            </a:extLst>
          </p:cNvPr>
          <p:cNvSpPr txBox="1"/>
          <p:nvPr/>
        </p:nvSpPr>
        <p:spPr>
          <a:xfrm>
            <a:off x="7375032" y="1429849"/>
            <a:ext cx="4923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highlight>
                  <a:srgbClr val="FFFF00"/>
                </a:highlight>
              </a:rPr>
              <a:t>Lambda loads staging table as well as the final table for the orders data. Refer next slide</a:t>
            </a:r>
          </a:p>
        </p:txBody>
      </p:sp>
    </p:spTree>
    <p:extLst>
      <p:ext uri="{BB962C8B-B14F-4D97-AF65-F5344CB8AC3E}">
        <p14:creationId xmlns:p14="http://schemas.microsoft.com/office/powerpoint/2010/main" val="41376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682A-0490-D535-6DBC-59E3FCC0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details for the steps where the flow might not be clear.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07A3D-9B9E-98DD-39D8-6A5333784ED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547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Lambda will execute the copy command in redshift to copy transformed data from S3 into Redshift Staging layer. The same lambda will then invoke a Redshift stored procedure to join the orders staging data with the customers reference data and load the enriched orders data</a:t>
            </a:r>
          </a:p>
        </p:txBody>
      </p:sp>
    </p:spTree>
    <p:extLst>
      <p:ext uri="{BB962C8B-B14F-4D97-AF65-F5344CB8AC3E}">
        <p14:creationId xmlns:p14="http://schemas.microsoft.com/office/powerpoint/2010/main" val="25594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148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AWS Database Migration &amp;Data Engineering</vt:lpstr>
      <vt:lpstr>PowerPoint Presentation</vt:lpstr>
      <vt:lpstr>Additional details for the steps where the flow might not be clear.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AWS + Snowflake</dc:title>
  <dc:creator>Vinod</dc:creator>
  <cp:lastModifiedBy>Vinod</cp:lastModifiedBy>
  <cp:revision>22</cp:revision>
  <dcterms:created xsi:type="dcterms:W3CDTF">2022-12-21T13:35:56Z</dcterms:created>
  <dcterms:modified xsi:type="dcterms:W3CDTF">2023-01-18T06:56:01Z</dcterms:modified>
</cp:coreProperties>
</file>