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1"/>
  </p:notesMasterIdLst>
  <p:sldIdLst>
    <p:sldId id="256" r:id="rId4"/>
    <p:sldId id="270" r:id="rId5"/>
    <p:sldId id="261" r:id="rId6"/>
    <p:sldId id="299" r:id="rId7"/>
    <p:sldId id="303" r:id="rId8"/>
    <p:sldId id="301" r:id="rId9"/>
    <p:sldId id="281" r:id="rId10"/>
    <p:sldId id="304" r:id="rId11"/>
    <p:sldId id="305" r:id="rId12"/>
    <p:sldId id="286" r:id="rId13"/>
    <p:sldId id="306" r:id="rId14"/>
    <p:sldId id="307" r:id="rId15"/>
    <p:sldId id="308" r:id="rId16"/>
    <p:sldId id="309" r:id="rId17"/>
    <p:sldId id="273" r:id="rId18"/>
    <p:sldId id="269" r:id="rId19"/>
    <p:sldId id="262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7" autoAdjust="0"/>
    <p:restoredTop sz="96196" autoAdjust="0"/>
  </p:normalViewPr>
  <p:slideViewPr>
    <p:cSldViewPr>
      <p:cViewPr varScale="1">
        <p:scale>
          <a:sx n="108" d="100"/>
          <a:sy n="108" d="100"/>
        </p:scale>
        <p:origin x="91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2020-08-30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-powerpoint-templates-design.com/water-colored-splashes-powerpoint-template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83768" y="1563638"/>
            <a:ext cx="4284624" cy="1780645"/>
          </a:xfrm>
        </p:spPr>
        <p:txBody>
          <a:bodyPr/>
          <a:lstStyle/>
          <a:p>
            <a:pPr lvl="0"/>
            <a:r>
              <a:rPr lang="en-US" altLang="ko-KR" b="1" dirty="0">
                <a:ea typeface="맑은 고딕" pitchFamily="50" charset="-127"/>
              </a:rPr>
              <a:t>CELS Management System</a:t>
            </a:r>
            <a:endParaRPr lang="en-US" altLang="ko-KR" b="1" dirty="0">
              <a:solidFill>
                <a:srgbClr val="57A7BD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02830-2701-44BA-A1FA-ED0D8A53CC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2540" y="3507854"/>
            <a:ext cx="3398920" cy="457295"/>
          </a:xfrm>
        </p:spPr>
        <p:txBody>
          <a:bodyPr/>
          <a:lstStyle/>
          <a:p>
            <a:r>
              <a:rPr lang="en-US" dirty="0"/>
              <a:t>&gt; By Peaky Blinders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System functional features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3528" y="1203598"/>
            <a:ext cx="1494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View Student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3528" y="1710412"/>
            <a:ext cx="1422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View Staff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217226"/>
            <a:ext cx="1206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View Exam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3528" y="2724040"/>
            <a:ext cx="1350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View Classes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3528" y="3230855"/>
            <a:ext cx="2070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New Exam Registration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A1EADF-C468-4020-8AF9-E1789A04685B}"/>
              </a:ext>
            </a:extLst>
          </p:cNvPr>
          <p:cNvSpPr txBox="1"/>
          <p:nvPr/>
        </p:nvSpPr>
        <p:spPr>
          <a:xfrm>
            <a:off x="323528" y="3662903"/>
            <a:ext cx="2070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View Classes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3674C3-5480-4AD1-B3FE-0F466D29ABA8}"/>
              </a:ext>
            </a:extLst>
          </p:cNvPr>
          <p:cNvSpPr txBox="1"/>
          <p:nvPr/>
        </p:nvSpPr>
        <p:spPr>
          <a:xfrm>
            <a:off x="293879" y="4094951"/>
            <a:ext cx="2070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Collect fees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463081-366E-4626-B2FD-941D47CE62FE}"/>
              </a:ext>
            </a:extLst>
          </p:cNvPr>
          <p:cNvSpPr txBox="1"/>
          <p:nvPr/>
        </p:nvSpPr>
        <p:spPr>
          <a:xfrm>
            <a:off x="323528" y="4463265"/>
            <a:ext cx="2070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Mark Attendance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7F0033A3-68ED-469E-8EDA-2BA98CC3A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209308"/>
            <a:ext cx="4799697" cy="367240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25258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4279" y="51470"/>
            <a:ext cx="2232248" cy="1260140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Database Requirement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512" y="1155844"/>
            <a:ext cx="26199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According to our requirements our system will need about 10GB for the database.</a:t>
            </a:r>
          </a:p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We need to install the </a:t>
            </a:r>
          </a:p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Microsoft SQL Server </a:t>
            </a:r>
          </a:p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Management Studio 18 to </a:t>
            </a:r>
          </a:p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the computer.</a:t>
            </a:r>
          </a:p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We create our database with the use of following E-R Diagram</a:t>
            </a:r>
          </a:p>
        </p:txBody>
      </p:sp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E678CCE0-6F71-499B-8915-CBCB9158F81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490" y="0"/>
            <a:ext cx="6344510" cy="502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77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323528" y="1743658"/>
            <a:ext cx="2952328" cy="1656184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36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AECC4C-AC98-4497-9115-43DC415661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19" y="819995"/>
            <a:ext cx="1962150" cy="838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D17DC0-E9FA-408B-AA4B-D208509A0A7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028" y="885034"/>
            <a:ext cx="2257425" cy="981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7BFBA0-BB86-4B1C-942E-CA3BE220023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179" y="819995"/>
            <a:ext cx="2114550" cy="1809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720BEE-015B-4FAD-8088-7CC03C91B81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19" y="3342430"/>
            <a:ext cx="1866900" cy="1647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56E13F-0296-4784-96EB-5A5D7C2CA4CA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661" y="3342430"/>
            <a:ext cx="1857375" cy="1162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DF04BD-A4EE-49C2-945F-7DB41782077C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179" y="3342430"/>
            <a:ext cx="1866900" cy="981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828BA69-1B69-40AB-AD61-7C35B8A86F2E}"/>
              </a:ext>
            </a:extLst>
          </p:cNvPr>
          <p:cNvSpPr txBox="1"/>
          <p:nvPr/>
        </p:nvSpPr>
        <p:spPr>
          <a:xfrm>
            <a:off x="910903" y="463440"/>
            <a:ext cx="1428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1. Admin Table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62043B-F78C-441F-B293-5002D5A94A68}"/>
              </a:ext>
            </a:extLst>
          </p:cNvPr>
          <p:cNvSpPr txBox="1"/>
          <p:nvPr/>
        </p:nvSpPr>
        <p:spPr>
          <a:xfrm>
            <a:off x="3207915" y="499730"/>
            <a:ext cx="160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2. Receptionist Table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7F96C3-2E9B-4A4C-9904-BAEEDA0E9F84}"/>
              </a:ext>
            </a:extLst>
          </p:cNvPr>
          <p:cNvSpPr txBox="1"/>
          <p:nvPr/>
        </p:nvSpPr>
        <p:spPr>
          <a:xfrm>
            <a:off x="6016227" y="448378"/>
            <a:ext cx="129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3. Student Table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39BCC0-D36E-4126-B0CD-D2EE52DE360B}"/>
              </a:ext>
            </a:extLst>
          </p:cNvPr>
          <p:cNvSpPr txBox="1"/>
          <p:nvPr/>
        </p:nvSpPr>
        <p:spPr>
          <a:xfrm>
            <a:off x="762644" y="2979968"/>
            <a:ext cx="1428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4. Staff Table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222D9F-2883-4332-B21E-F2BC3E1118AE}"/>
              </a:ext>
            </a:extLst>
          </p:cNvPr>
          <p:cNvSpPr txBox="1"/>
          <p:nvPr/>
        </p:nvSpPr>
        <p:spPr>
          <a:xfrm>
            <a:off x="3388555" y="2979967"/>
            <a:ext cx="1428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5. Exam Table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D1A218-B035-46DD-8962-3C948B1A1D21}"/>
              </a:ext>
            </a:extLst>
          </p:cNvPr>
          <p:cNvSpPr txBox="1"/>
          <p:nvPr/>
        </p:nvSpPr>
        <p:spPr>
          <a:xfrm>
            <a:off x="5898391" y="2979967"/>
            <a:ext cx="1428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6. Class Table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897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839BCC0-D36E-4126-B0CD-D2EE52DE360B}"/>
              </a:ext>
            </a:extLst>
          </p:cNvPr>
          <p:cNvSpPr txBox="1"/>
          <p:nvPr/>
        </p:nvSpPr>
        <p:spPr>
          <a:xfrm>
            <a:off x="1115616" y="718592"/>
            <a:ext cx="1428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7. Course Table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222D9F-2883-4332-B21E-F2BC3E1118AE}"/>
              </a:ext>
            </a:extLst>
          </p:cNvPr>
          <p:cNvSpPr txBox="1"/>
          <p:nvPr/>
        </p:nvSpPr>
        <p:spPr>
          <a:xfrm>
            <a:off x="3741527" y="718591"/>
            <a:ext cx="1622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8. Transaction Table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D1A218-B035-46DD-8962-3C948B1A1D21}"/>
              </a:ext>
            </a:extLst>
          </p:cNvPr>
          <p:cNvSpPr txBox="1"/>
          <p:nvPr/>
        </p:nvSpPr>
        <p:spPr>
          <a:xfrm>
            <a:off x="1115616" y="3219822"/>
            <a:ext cx="1895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6. Announcement  Table</a:t>
            </a:r>
            <a:endParaRPr lang="ko-KR" altLang="en-US" sz="1200" dirty="0">
              <a:cs typeface="Arial" pitchFamily="34" charset="0"/>
            </a:endParaRP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4FE96E-D176-4B10-8912-227B13E740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50640"/>
            <a:ext cx="1895475" cy="1009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BAD9BA-EDD3-4F34-ADA7-C18B66C365C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131590"/>
            <a:ext cx="2305050" cy="1028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DAC37B-83E2-43EF-A3BE-17A83F014B5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59" y="3579862"/>
            <a:ext cx="2486025" cy="1009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11687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NON-Functional Requirement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3528" y="263066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Security Requirements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3528" y="304568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Software Quality Attributes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6245" y="1814214"/>
            <a:ext cx="415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Performance Requirements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245" y="2183546"/>
            <a:ext cx="357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Safety Requirements</a:t>
            </a:r>
          </a:p>
        </p:txBody>
      </p:sp>
      <p:pic>
        <p:nvPicPr>
          <p:cNvPr id="41" name="Picture 40" descr="A picture containing clock, table, sitting, room&#10;&#10;Description automatically generated">
            <a:extLst>
              <a:ext uri="{FF2B5EF4-FFF2-40B4-BE49-F238E27FC236}">
                <a16:creationId xmlns:a16="http://schemas.microsoft.com/office/drawing/2014/main" id="{E67B0A73-63A1-4C8C-9747-900065AD3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380" y="1635646"/>
            <a:ext cx="380706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60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System functional features</a:t>
            </a:r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2166052" y="1419622"/>
            <a:ext cx="1008112" cy="1008112"/>
          </a:xfrm>
          <a:prstGeom prst="ellipse">
            <a:avLst/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625256" y="1419622"/>
            <a:ext cx="1008112" cy="1008112"/>
          </a:xfrm>
          <a:prstGeom prst="ellipse">
            <a:avLst/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084460" y="1419622"/>
            <a:ext cx="1008112" cy="1008112"/>
          </a:xfrm>
          <a:prstGeom prst="ellipse">
            <a:avLst/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43052" y="2562918"/>
            <a:ext cx="2254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View Student.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2256" y="2562918"/>
            <a:ext cx="2254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Easy to change colors.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461459" y="2562918"/>
            <a:ext cx="2254112" cy="1377444"/>
            <a:chOff x="3017859" y="4363106"/>
            <a:chExt cx="1654565" cy="1377444"/>
          </a:xfrm>
        </p:grpSpPr>
        <p:sp>
          <p:nvSpPr>
            <p:cNvPr id="17" name="TextBox 16"/>
            <p:cNvSpPr txBox="1"/>
            <p:nvPr/>
          </p:nvSpPr>
          <p:spPr>
            <a:xfrm>
              <a:off x="3017860" y="4909553"/>
              <a:ext cx="165456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17860" y="4363106"/>
              <a:ext cx="16545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Easy to change colors.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1770008" y="4102740"/>
            <a:ext cx="1800200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61116" y="4128872"/>
            <a:ext cx="1017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Option A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229212" y="4102740"/>
            <a:ext cx="1800200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20320" y="4128872"/>
            <a:ext cx="1017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Option B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688416" y="4102740"/>
            <a:ext cx="1800200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79524" y="4128872"/>
            <a:ext cx="1017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Option C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" name="Oval 21"/>
          <p:cNvSpPr>
            <a:spLocks noChangeAspect="1"/>
          </p:cNvSpPr>
          <p:nvPr/>
        </p:nvSpPr>
        <p:spPr>
          <a:xfrm>
            <a:off x="7414549" y="1748257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9" name="Rounded Rectangle 27"/>
          <p:cNvSpPr/>
          <p:nvPr/>
        </p:nvSpPr>
        <p:spPr>
          <a:xfrm>
            <a:off x="4963522" y="1796330"/>
            <a:ext cx="331579" cy="2546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0" name="Rounded Rectangle 7"/>
          <p:cNvSpPr/>
          <p:nvPr/>
        </p:nvSpPr>
        <p:spPr>
          <a:xfrm>
            <a:off x="2492310" y="1770241"/>
            <a:ext cx="355596" cy="3068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111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References</a:t>
            </a:r>
            <a:endParaRPr lang="ko-KR" alt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069967" y="1778926"/>
            <a:ext cx="2448271" cy="579152"/>
            <a:chOff x="1069967" y="1778926"/>
            <a:chExt cx="2448271" cy="579152"/>
          </a:xfrm>
        </p:grpSpPr>
        <p:sp>
          <p:nvSpPr>
            <p:cNvPr id="7" name="Rounded Rectangle 6"/>
            <p:cNvSpPr/>
            <p:nvPr/>
          </p:nvSpPr>
          <p:spPr>
            <a:xfrm rot="2573601">
              <a:off x="1069967" y="1778926"/>
              <a:ext cx="2232248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 rot="2573601">
              <a:off x="1285990" y="2250078"/>
              <a:ext cx="2232248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47662" y="939861"/>
            <a:ext cx="5832648" cy="461665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2"/>
              </a:rPr>
              <a:t>https://www.free-powerpoint-templates-design.com/water-colored-splashes-powerpoint-template/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713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355976" y="483518"/>
            <a:ext cx="3672408" cy="516830"/>
            <a:chOff x="5004048" y="933547"/>
            <a:chExt cx="3456384" cy="516830"/>
          </a:xfrm>
        </p:grpSpPr>
        <p:sp>
          <p:nvSpPr>
            <p:cNvPr id="16" name="Text Placeholder 17"/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H G L S </a:t>
              </a:r>
              <a:r>
                <a:rPr lang="en-US" sz="1400" b="1" dirty="0" err="1">
                  <a:solidFill>
                    <a:schemeClr val="bg1"/>
                  </a:solidFill>
                  <a:cs typeface="Arial" pitchFamily="34" charset="0"/>
                </a:rPr>
                <a:t>Nawarathna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04048" y="1173378"/>
              <a:ext cx="34563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i="1" dirty="0">
                  <a:solidFill>
                    <a:schemeClr val="bg1"/>
                  </a:solidFill>
                  <a:cs typeface="Arial" pitchFamily="34" charset="0"/>
                </a:rPr>
                <a:t>Project Manager</a:t>
              </a:r>
              <a:endParaRPr lang="ko-KR" alt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 Placeholder 1"/>
          <p:cNvSpPr txBox="1">
            <a:spLocks/>
          </p:cNvSpPr>
          <p:nvPr/>
        </p:nvSpPr>
        <p:spPr>
          <a:xfrm>
            <a:off x="1523189" y="1646804"/>
            <a:ext cx="1896683" cy="1849893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Our 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Team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Layout</a:t>
            </a:r>
            <a:endParaRPr lang="ko-KR" altLang="en-US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3DA9D2-FEB9-4514-8A75-F6CA86A28A1F}"/>
              </a:ext>
            </a:extLst>
          </p:cNvPr>
          <p:cNvGrpSpPr/>
          <p:nvPr/>
        </p:nvGrpSpPr>
        <p:grpSpPr>
          <a:xfrm>
            <a:off x="4342587" y="1670426"/>
            <a:ext cx="3672408" cy="516830"/>
            <a:chOff x="5004048" y="933547"/>
            <a:chExt cx="3456384" cy="516830"/>
          </a:xfrm>
        </p:grpSpPr>
        <p:sp>
          <p:nvSpPr>
            <p:cNvPr id="19" name="Text Placeholder 17">
              <a:extLst>
                <a:ext uri="{FF2B5EF4-FFF2-40B4-BE49-F238E27FC236}">
                  <a16:creationId xmlns:a16="http://schemas.microsoft.com/office/drawing/2014/main" id="{405BD0DA-4447-43C0-B4CF-4FE6483E1AA8}"/>
                </a:ext>
              </a:extLst>
            </p:cNvPr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H E A I </a:t>
              </a:r>
              <a:r>
                <a:rPr lang="en-US" sz="1400" b="1" dirty="0" err="1">
                  <a:solidFill>
                    <a:schemeClr val="bg1"/>
                  </a:solidFill>
                  <a:cs typeface="Arial" pitchFamily="34" charset="0"/>
                </a:rPr>
                <a:t>Jayawardhana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2F08D0-5F9D-4C04-A1C3-38E012E14279}"/>
                </a:ext>
              </a:extLst>
            </p:cNvPr>
            <p:cNvSpPr txBox="1"/>
            <p:nvPr/>
          </p:nvSpPr>
          <p:spPr>
            <a:xfrm>
              <a:off x="5004048" y="1173378"/>
              <a:ext cx="34563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i="1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  <a:endParaRPr lang="ko-KR" alt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6EC9219-ED6B-49F4-BC76-8036B4FCC816}"/>
              </a:ext>
            </a:extLst>
          </p:cNvPr>
          <p:cNvGrpSpPr/>
          <p:nvPr/>
        </p:nvGrpSpPr>
        <p:grpSpPr>
          <a:xfrm>
            <a:off x="4342585" y="2857334"/>
            <a:ext cx="3672410" cy="516830"/>
            <a:chOff x="5004047" y="933547"/>
            <a:chExt cx="3456385" cy="516830"/>
          </a:xfrm>
        </p:grpSpPr>
        <p:sp>
          <p:nvSpPr>
            <p:cNvPr id="23" name="Text Placeholder 17">
              <a:extLst>
                <a:ext uri="{FF2B5EF4-FFF2-40B4-BE49-F238E27FC236}">
                  <a16:creationId xmlns:a16="http://schemas.microsoft.com/office/drawing/2014/main" id="{CA9DE79A-70E6-4127-8559-07EE0B167AB3}"/>
                </a:ext>
              </a:extLst>
            </p:cNvPr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 M V S </a:t>
              </a:r>
              <a:r>
                <a:rPr lang="en-US" sz="1400" b="1" dirty="0" err="1">
                  <a:solidFill>
                    <a:schemeClr val="bg1"/>
                  </a:solidFill>
                  <a:cs typeface="Arial" pitchFamily="34" charset="0"/>
                </a:rPr>
                <a:t>Nawarathna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5582BA9-DDA5-4ADA-B8A4-FA084A754B4D}"/>
                </a:ext>
              </a:extLst>
            </p:cNvPr>
            <p:cNvSpPr txBox="1"/>
            <p:nvPr/>
          </p:nvSpPr>
          <p:spPr>
            <a:xfrm>
              <a:off x="5004047" y="1173378"/>
              <a:ext cx="34563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i="1" dirty="0">
                  <a:solidFill>
                    <a:schemeClr val="bg1"/>
                  </a:solidFill>
                  <a:cs typeface="Arial" pitchFamily="34" charset="0"/>
                </a:rPr>
                <a:t>Database Manager</a:t>
              </a:r>
              <a:endParaRPr lang="ko-KR" alt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FD376F-6196-4A57-90DE-CDE2BFE419F0}"/>
              </a:ext>
            </a:extLst>
          </p:cNvPr>
          <p:cNvGrpSpPr/>
          <p:nvPr/>
        </p:nvGrpSpPr>
        <p:grpSpPr>
          <a:xfrm>
            <a:off x="4355976" y="4161736"/>
            <a:ext cx="3672410" cy="516830"/>
            <a:chOff x="5004047" y="933547"/>
            <a:chExt cx="3456385" cy="516830"/>
          </a:xfrm>
        </p:grpSpPr>
        <p:sp>
          <p:nvSpPr>
            <p:cNvPr id="26" name="Text Placeholder 17">
              <a:extLst>
                <a:ext uri="{FF2B5EF4-FFF2-40B4-BE49-F238E27FC236}">
                  <a16:creationId xmlns:a16="http://schemas.microsoft.com/office/drawing/2014/main" id="{3111D61B-F2B8-4D8A-B0ED-50F75DFD684C}"/>
                </a:ext>
              </a:extLst>
            </p:cNvPr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Y M L D K </a:t>
              </a:r>
              <a:r>
                <a:rPr lang="en-US" sz="1400" b="1" dirty="0" err="1">
                  <a:solidFill>
                    <a:schemeClr val="bg1"/>
                  </a:solidFill>
                  <a:cs typeface="Arial" pitchFamily="34" charset="0"/>
                </a:rPr>
                <a:t>Yapa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763F8E-D91D-4ABD-A9A4-9AFE0D310B6A}"/>
                </a:ext>
              </a:extLst>
            </p:cNvPr>
            <p:cNvSpPr txBox="1"/>
            <p:nvPr/>
          </p:nvSpPr>
          <p:spPr>
            <a:xfrm>
              <a:off x="5004047" y="1173378"/>
              <a:ext cx="34563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i="1" dirty="0">
                  <a:solidFill>
                    <a:schemeClr val="bg1"/>
                  </a:solidFill>
                  <a:cs typeface="Arial" pitchFamily="34" charset="0"/>
                </a:rPr>
                <a:t>UI Designer</a:t>
              </a:r>
              <a:endParaRPr lang="ko-KR" alt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10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051720" y="267494"/>
            <a:ext cx="70922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51720" y="987574"/>
            <a:ext cx="5860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01. Introduction.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B10DE0-FD1D-4AD0-A146-90FC892672ED}"/>
              </a:ext>
            </a:extLst>
          </p:cNvPr>
          <p:cNvSpPr txBox="1"/>
          <p:nvPr/>
        </p:nvSpPr>
        <p:spPr>
          <a:xfrm>
            <a:off x="2050358" y="1652614"/>
            <a:ext cx="5860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03. Product Functions.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E4AA0B-D17C-42B1-BED3-E119C10AA94F}"/>
              </a:ext>
            </a:extLst>
          </p:cNvPr>
          <p:cNvSpPr txBox="1"/>
          <p:nvPr/>
        </p:nvSpPr>
        <p:spPr>
          <a:xfrm>
            <a:off x="2050358" y="1974850"/>
            <a:ext cx="5860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04. User Classes and Characteristics.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95E61E-1A7F-4328-B117-1D196E79088C}"/>
              </a:ext>
            </a:extLst>
          </p:cNvPr>
          <p:cNvSpPr txBox="1"/>
          <p:nvPr/>
        </p:nvSpPr>
        <p:spPr>
          <a:xfrm>
            <a:off x="2064680" y="2593558"/>
            <a:ext cx="5860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06. Interfaces. 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D84CBD-08FE-4175-B0B5-4EAF6BA6B90F}"/>
              </a:ext>
            </a:extLst>
          </p:cNvPr>
          <p:cNvSpPr txBox="1"/>
          <p:nvPr/>
        </p:nvSpPr>
        <p:spPr>
          <a:xfrm>
            <a:off x="2050358" y="2889125"/>
            <a:ext cx="5860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07. System Functional Features.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BF8F03-9FDC-40EC-A38B-7CB5E82D4C9C}"/>
              </a:ext>
            </a:extLst>
          </p:cNvPr>
          <p:cNvSpPr txBox="1"/>
          <p:nvPr/>
        </p:nvSpPr>
        <p:spPr>
          <a:xfrm>
            <a:off x="2064679" y="3201437"/>
            <a:ext cx="5860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08. Database Requirements.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3CCCCD-59CF-4E97-B110-42BDD22A4D12}"/>
              </a:ext>
            </a:extLst>
          </p:cNvPr>
          <p:cNvSpPr txBox="1"/>
          <p:nvPr/>
        </p:nvSpPr>
        <p:spPr>
          <a:xfrm>
            <a:off x="2079590" y="3542858"/>
            <a:ext cx="5863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09. Use Case Description.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1CB782-DE6B-4B7C-8A81-28FBFA9DE81D}"/>
              </a:ext>
            </a:extLst>
          </p:cNvPr>
          <p:cNvSpPr txBox="1"/>
          <p:nvPr/>
        </p:nvSpPr>
        <p:spPr>
          <a:xfrm>
            <a:off x="2082580" y="3908803"/>
            <a:ext cx="5860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10. References.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C08BA4D-3207-4580-B685-20FC734854CA}"/>
              </a:ext>
            </a:extLst>
          </p:cNvPr>
          <p:cNvGrpSpPr/>
          <p:nvPr/>
        </p:nvGrpSpPr>
        <p:grpSpPr>
          <a:xfrm rot="2763616">
            <a:off x="5269905" y="1896119"/>
            <a:ext cx="2448271" cy="579152"/>
            <a:chOff x="1069967" y="1778926"/>
            <a:chExt cx="2448271" cy="579152"/>
          </a:xfrm>
        </p:grpSpPr>
        <p:sp>
          <p:nvSpPr>
            <p:cNvPr id="37" name="Rounded Rectangle 6">
              <a:extLst>
                <a:ext uri="{FF2B5EF4-FFF2-40B4-BE49-F238E27FC236}">
                  <a16:creationId xmlns:a16="http://schemas.microsoft.com/office/drawing/2014/main" id="{70099D62-B911-4B95-AF7B-1D1855F79524}"/>
                </a:ext>
              </a:extLst>
            </p:cNvPr>
            <p:cNvSpPr/>
            <p:nvPr/>
          </p:nvSpPr>
          <p:spPr>
            <a:xfrm rot="2573601">
              <a:off x="1069967" y="1778926"/>
              <a:ext cx="2232248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Rounded Rectangle 8">
              <a:extLst>
                <a:ext uri="{FF2B5EF4-FFF2-40B4-BE49-F238E27FC236}">
                  <a16:creationId xmlns:a16="http://schemas.microsoft.com/office/drawing/2014/main" id="{ADF0D612-9AC5-492B-9AD4-B113E23CB2A0}"/>
                </a:ext>
              </a:extLst>
            </p:cNvPr>
            <p:cNvSpPr/>
            <p:nvPr/>
          </p:nvSpPr>
          <p:spPr>
            <a:xfrm rot="2573601">
              <a:off x="1285990" y="2250078"/>
              <a:ext cx="2232248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0D8F7F4-DD3E-4C10-88EF-250ABE646EBD}"/>
              </a:ext>
            </a:extLst>
          </p:cNvPr>
          <p:cNvGrpSpPr/>
          <p:nvPr/>
        </p:nvGrpSpPr>
        <p:grpSpPr>
          <a:xfrm rot="2763616">
            <a:off x="5672759" y="1902834"/>
            <a:ext cx="2448271" cy="579152"/>
            <a:chOff x="1069967" y="1778926"/>
            <a:chExt cx="2448271" cy="579152"/>
          </a:xfrm>
        </p:grpSpPr>
        <p:sp>
          <p:nvSpPr>
            <p:cNvPr id="41" name="Rounded Rectangle 6">
              <a:extLst>
                <a:ext uri="{FF2B5EF4-FFF2-40B4-BE49-F238E27FC236}">
                  <a16:creationId xmlns:a16="http://schemas.microsoft.com/office/drawing/2014/main" id="{E03E5F8F-CFB5-4802-A31A-CBC8B7B34A4F}"/>
                </a:ext>
              </a:extLst>
            </p:cNvPr>
            <p:cNvSpPr/>
            <p:nvPr/>
          </p:nvSpPr>
          <p:spPr>
            <a:xfrm rot="2573601">
              <a:off x="1069967" y="1778926"/>
              <a:ext cx="2232248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Rounded Rectangle 8">
              <a:extLst>
                <a:ext uri="{FF2B5EF4-FFF2-40B4-BE49-F238E27FC236}">
                  <a16:creationId xmlns:a16="http://schemas.microsoft.com/office/drawing/2014/main" id="{2F48E928-BAB8-46B4-B323-1473FEDE61A1}"/>
                </a:ext>
              </a:extLst>
            </p:cNvPr>
            <p:cNvSpPr/>
            <p:nvPr/>
          </p:nvSpPr>
          <p:spPr>
            <a:xfrm rot="2573601">
              <a:off x="1285990" y="2250078"/>
              <a:ext cx="2232248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3D73FE2-CD34-4D2F-A9E7-E4339B0C7791}"/>
              </a:ext>
            </a:extLst>
          </p:cNvPr>
          <p:cNvSpPr txBox="1"/>
          <p:nvPr/>
        </p:nvSpPr>
        <p:spPr>
          <a:xfrm>
            <a:off x="2058495" y="1300867"/>
            <a:ext cx="5860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02. Product Perspective.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9409E9-2857-48C7-A581-78E959595AC5}"/>
              </a:ext>
            </a:extLst>
          </p:cNvPr>
          <p:cNvSpPr txBox="1"/>
          <p:nvPr/>
        </p:nvSpPr>
        <p:spPr>
          <a:xfrm>
            <a:off x="2050357" y="2269589"/>
            <a:ext cx="5860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05. Operating Environment.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Introduction.</a:t>
            </a:r>
            <a:endParaRPr lang="ko-KR" altLang="en-US" b="1" dirty="0"/>
          </a:p>
        </p:txBody>
      </p:sp>
      <p:sp>
        <p:nvSpPr>
          <p:cNvPr id="11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18019" y="1347614"/>
            <a:ext cx="7272809" cy="2677656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Cambridge English Language School is an institute which is doing their institute management manually.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Purpose of project is to build computer-based system which can do management. By this system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institute can manage their process soon and well.</a:t>
            </a:r>
          </a:p>
          <a:p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Purpose of this SRS to maintain good continue of the developing system and identify the every requirement that need to develop the system</a:t>
            </a:r>
            <a:r>
              <a:rPr lang="en-US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CELS management system has features to manage students, classes, staff, exams, documents, 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transactions and announcements.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It also let users to provide their service more efficiently to students.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The system is based on a relational database with this institute management.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89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2DCB51-F0EA-4C4D-9610-9F51A97F552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2" r="21462"/>
          <a:stretch>
            <a:fillRect/>
          </a:stretch>
        </p:blipFill>
        <p:spPr>
          <a:xfrm>
            <a:off x="2843808" y="0"/>
            <a:ext cx="6300192" cy="5143500"/>
          </a:xfr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462484" y="51470"/>
            <a:ext cx="2232248" cy="1260140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Product perspective</a:t>
            </a:r>
            <a:endParaRPr lang="en-US" altLang="ko-KR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279" y="1563638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Product is a computer-based system which connected with the database.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2898" y="3992746"/>
            <a:ext cx="1554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Rectangle 16"/>
          <p:cNvSpPr/>
          <p:nvPr/>
        </p:nvSpPr>
        <p:spPr>
          <a:xfrm rot="2700000">
            <a:off x="4161510" y="3518058"/>
            <a:ext cx="217001" cy="3890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C8EF9C-BECC-433D-8EA8-905A60FEE87B}"/>
              </a:ext>
            </a:extLst>
          </p:cNvPr>
          <p:cNvSpPr txBox="1"/>
          <p:nvPr/>
        </p:nvSpPr>
        <p:spPr>
          <a:xfrm>
            <a:off x="284279" y="2625756"/>
            <a:ext cx="22322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This system has two entities</a:t>
            </a: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One is Admin other one is User</a:t>
            </a:r>
          </a:p>
        </p:txBody>
      </p:sp>
    </p:spTree>
    <p:extLst>
      <p:ext uri="{BB962C8B-B14F-4D97-AF65-F5344CB8AC3E}">
        <p14:creationId xmlns:p14="http://schemas.microsoft.com/office/powerpoint/2010/main" val="20436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Product functions.</a:t>
            </a:r>
            <a:endParaRPr lang="ko-KR" altLang="en-US" dirty="0"/>
          </a:p>
        </p:txBody>
      </p:sp>
      <p:sp>
        <p:nvSpPr>
          <p:cNvPr id="11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88038" y="1504960"/>
            <a:ext cx="5832648" cy="307777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Student Management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05088A-E875-4749-A1EA-0A4881288CC3}"/>
              </a:ext>
            </a:extLst>
          </p:cNvPr>
          <p:cNvSpPr txBox="1"/>
          <p:nvPr/>
        </p:nvSpPr>
        <p:spPr>
          <a:xfrm>
            <a:off x="1788038" y="1850432"/>
            <a:ext cx="5832648" cy="307777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Class Management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8A5A81-7FA2-4DAC-BCD3-69A3DBD0F681}"/>
              </a:ext>
            </a:extLst>
          </p:cNvPr>
          <p:cNvSpPr txBox="1"/>
          <p:nvPr/>
        </p:nvSpPr>
        <p:spPr>
          <a:xfrm>
            <a:off x="1781387" y="2193457"/>
            <a:ext cx="5877563" cy="307777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Staff Management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99725B-B9A0-443B-878A-FFA3EA2B8A84}"/>
              </a:ext>
            </a:extLst>
          </p:cNvPr>
          <p:cNvSpPr txBox="1"/>
          <p:nvPr/>
        </p:nvSpPr>
        <p:spPr>
          <a:xfrm>
            <a:off x="1781387" y="2536482"/>
            <a:ext cx="5832648" cy="307777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Exam Management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652B1D-BED4-45BA-939A-45C64B8A9A62}"/>
              </a:ext>
            </a:extLst>
          </p:cNvPr>
          <p:cNvSpPr txBox="1"/>
          <p:nvPr/>
        </p:nvSpPr>
        <p:spPr>
          <a:xfrm>
            <a:off x="1781387" y="2878152"/>
            <a:ext cx="5832648" cy="307777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Document Management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98A932-66EA-42F5-8E60-A54F3A9542B4}"/>
              </a:ext>
            </a:extLst>
          </p:cNvPr>
          <p:cNvSpPr txBox="1"/>
          <p:nvPr/>
        </p:nvSpPr>
        <p:spPr>
          <a:xfrm>
            <a:off x="1763688" y="3219822"/>
            <a:ext cx="5832648" cy="307777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Transaction Management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119059-AD0A-4206-8698-5CBE68BA76AA}"/>
              </a:ext>
            </a:extLst>
          </p:cNvPr>
          <p:cNvSpPr txBox="1"/>
          <p:nvPr/>
        </p:nvSpPr>
        <p:spPr>
          <a:xfrm>
            <a:off x="1762966" y="3559045"/>
            <a:ext cx="5832648" cy="307777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Announcement Management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35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95536" y="1511374"/>
            <a:ext cx="19238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Administrator</a:t>
            </a:r>
            <a:endParaRPr lang="ko-KR" altLang="en-US" sz="20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395536" y="2198350"/>
            <a:ext cx="1923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Administrator can </a:t>
            </a:r>
          </a:p>
          <a:p>
            <a:pPr algn="just"/>
            <a:r>
              <a:rPr lang="en-US" sz="1200" dirty="0"/>
              <a:t>   manage all the things in </a:t>
            </a:r>
          </a:p>
          <a:p>
            <a:pPr algn="just"/>
            <a:r>
              <a:rPr lang="en-US" sz="1200" dirty="0"/>
              <a:t>   the system without any </a:t>
            </a:r>
          </a:p>
          <a:p>
            <a:pPr algn="just"/>
            <a:r>
              <a:rPr lang="en-US" sz="1200" dirty="0"/>
              <a:t>   boundary.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61302" y="1511374"/>
            <a:ext cx="184314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User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6761302" y="2195534"/>
            <a:ext cx="1923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User can manage all </a:t>
            </a:r>
          </a:p>
          <a:p>
            <a:r>
              <a:rPr lang="en-US" sz="1200" dirty="0"/>
              <a:t>    the things except some</a:t>
            </a:r>
          </a:p>
          <a:p>
            <a:r>
              <a:rPr lang="en-US" sz="1200" dirty="0"/>
              <a:t>    things. That means </a:t>
            </a:r>
          </a:p>
          <a:p>
            <a:r>
              <a:rPr lang="en-US" sz="1200" dirty="0"/>
              <a:t>    user have some</a:t>
            </a:r>
          </a:p>
          <a:p>
            <a:r>
              <a:rPr lang="en-US" sz="1200" dirty="0"/>
              <a:t>    boundaries than the </a:t>
            </a:r>
          </a:p>
          <a:p>
            <a:r>
              <a:rPr lang="en-US" sz="1200" dirty="0"/>
              <a:t>    administrator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51DBAA94-8165-4426-8190-512377087F4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7" r="27447"/>
          <a:stretch>
            <a:fillRect/>
          </a:stretch>
        </p:blipFill>
        <p:spPr>
          <a:xfrm>
            <a:off x="2408143" y="857967"/>
            <a:ext cx="4276725" cy="3996730"/>
          </a:xfr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D0406269-5099-444D-ACAF-4CD9CEAADEA1}"/>
              </a:ext>
            </a:extLst>
          </p:cNvPr>
          <p:cNvSpPr txBox="1">
            <a:spLocks/>
          </p:cNvSpPr>
          <p:nvPr/>
        </p:nvSpPr>
        <p:spPr>
          <a:xfrm>
            <a:off x="611560" y="102124"/>
            <a:ext cx="7524328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/>
              <a:t>User classes and characteristics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42073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611560" y="195486"/>
            <a:ext cx="5688632" cy="57606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Operating Environment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44" y="1286964"/>
            <a:ext cx="74888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product will operate with the Windows 7 or above version of the windows. As well as there is a special need of Microsoft SQL Server management studio 2019. PC must have at least below featured to run the product smoothly and to get better experience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01C6C794-99B0-4FE5-9630-F0B9CA3F8C9C}"/>
              </a:ext>
            </a:extLst>
          </p:cNvPr>
          <p:cNvSpPr/>
          <p:nvPr/>
        </p:nvSpPr>
        <p:spPr>
          <a:xfrm>
            <a:off x="4932040" y="2427734"/>
            <a:ext cx="3384376" cy="2585972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2060"/>
                </a:solidFill>
              </a:rPr>
              <a:t>   </a:t>
            </a:r>
            <a:r>
              <a:rPr lang="en-US" sz="1400" dirty="0">
                <a:solidFill>
                  <a:schemeClr val="tx1"/>
                </a:solidFill>
              </a:rPr>
              <a:t>4GB 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500GB Hard drive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Intel dual core processor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Keyboard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Mouse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Monitor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066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467544" y="123478"/>
            <a:ext cx="3312368" cy="63024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cs typeface="Arial" pitchFamily="34" charset="0"/>
              </a:rPr>
              <a:t>Interfaces.</a:t>
            </a:r>
            <a:endParaRPr lang="en-US" altLang="ko-KR" sz="3200" b="1" dirty="0">
              <a:latin typeface="+mj-lt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9516" y="1059582"/>
            <a:ext cx="26992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cs typeface="Arial" pitchFamily="34" charset="0"/>
              </a:rPr>
              <a:t>Home screen.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cs typeface="Arial" pitchFamily="34" charset="0"/>
              </a:rPr>
              <a:t>Student management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cs typeface="Arial" pitchFamily="34" charset="0"/>
              </a:rPr>
              <a:t>Staff management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cs typeface="Arial" pitchFamily="34" charset="0"/>
              </a:rPr>
              <a:t>Class management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cs typeface="Arial" pitchFamily="34" charset="0"/>
              </a:rPr>
              <a:t>Exam management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cs typeface="Arial" pitchFamily="34" charset="0"/>
              </a:rPr>
              <a:t>Document management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cs typeface="Arial" pitchFamily="34" charset="0"/>
              </a:rPr>
              <a:t>Transaction management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Announcement management </a:t>
            </a:r>
          </a:p>
          <a:p>
            <a:r>
              <a:rPr lang="en-US" sz="1200" dirty="0"/>
              <a:t>   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Login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Software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70393E-A0EA-49F7-AD27-5EEEB1D2D3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95935" y="1707654"/>
            <a:ext cx="4168549" cy="2447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068034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2428</TotalTime>
  <Words>559</Words>
  <Application>Microsoft Office PowerPoint</Application>
  <PresentationFormat>On-screen Show (16:9)</PresentationFormat>
  <Paragraphs>129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Malgun Gothic</vt:lpstr>
      <vt:lpstr>Arial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Lahiru DInelka</cp:lastModifiedBy>
  <cp:revision>123</cp:revision>
  <dcterms:created xsi:type="dcterms:W3CDTF">2016-12-05T23:26:54Z</dcterms:created>
  <dcterms:modified xsi:type="dcterms:W3CDTF">2020-08-30T18:51:51Z</dcterms:modified>
</cp:coreProperties>
</file>