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61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333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996DD6-0181-4450-A56D-8C9CFEF65D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7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 flipV="1">
            <a:off x="0" y="6092825"/>
            <a:ext cx="9144000" cy="7651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8" name="Picture 12" descr="original shadow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5516563"/>
            <a:ext cx="5746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purrington.com/tips/academic/posterdesig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295400" y="1628775"/>
            <a:ext cx="6553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4000" b="1" dirty="0">
                <a:latin typeface="Arabic Typesetting" pitchFamily="66" charset="-78"/>
                <a:cs typeface="Arabic Typesetting" pitchFamily="66" charset="-78"/>
              </a:rPr>
              <a:t>Assessment 2</a:t>
            </a:r>
          </a:p>
          <a:p>
            <a:pPr algn="ctr">
              <a:defRPr/>
            </a:pPr>
            <a:br>
              <a:rPr lang="en-GB" sz="2800" b="1" dirty="0"/>
            </a:br>
            <a:r>
              <a:rPr lang="en-GB" sz="28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Thesis Report &amp; Artefact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655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4000" b="1">
                <a:latin typeface="Arabic Typesetting"/>
                <a:ea typeface="Arabic Typesetting"/>
                <a:cs typeface="Arabic Typesetting"/>
              </a:rPr>
              <a:t>Assessment 2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58888" y="1341438"/>
            <a:ext cx="7497762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Worth 80 % overall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 Consists of 4 components:</a:t>
            </a:r>
          </a:p>
          <a:p>
            <a:pPr lvl="1"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solidFill>
                  <a:srgbClr val="7575D1"/>
                </a:solidFill>
                <a:latin typeface="Batang" pitchFamily="18" charset="-127"/>
                <a:ea typeface="Batang" pitchFamily="18" charset="-127"/>
              </a:rPr>
              <a:t> Thesis Report</a:t>
            </a:r>
          </a:p>
          <a:p>
            <a:pPr lvl="1"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solidFill>
                  <a:srgbClr val="7575D1"/>
                </a:solidFill>
                <a:latin typeface="Batang" pitchFamily="18" charset="-127"/>
                <a:ea typeface="Batang" pitchFamily="18" charset="-127"/>
              </a:rPr>
              <a:t> Artefact</a:t>
            </a:r>
          </a:p>
          <a:p>
            <a:pPr lvl="1"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solidFill>
                  <a:srgbClr val="7575D1"/>
                </a:solidFill>
                <a:latin typeface="Batang" pitchFamily="18" charset="-127"/>
                <a:ea typeface="Batang" pitchFamily="18" charset="-127"/>
              </a:rPr>
              <a:t> Poster</a:t>
            </a:r>
          </a:p>
          <a:p>
            <a:pPr lvl="1"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solidFill>
                  <a:srgbClr val="7575D1"/>
                </a:solidFill>
                <a:latin typeface="Batang" pitchFamily="18" charset="-127"/>
                <a:ea typeface="Batang" pitchFamily="18" charset="-127"/>
              </a:rPr>
              <a:t> Viva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Suggested length: </a:t>
            </a:r>
            <a:r>
              <a:rPr lang="en-GB" sz="2600" b="1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70 pages MS Word document (talk to your supervisor)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Deadline: </a:t>
            </a:r>
            <a:r>
              <a:rPr lang="en-GB" sz="2600" b="1" dirty="0">
                <a:solidFill>
                  <a:srgbClr val="CC0000"/>
                </a:solidFill>
                <a:latin typeface="Batang" pitchFamily="18" charset="-127"/>
                <a:ea typeface="Batang" pitchFamily="18" charset="-127"/>
              </a:rPr>
              <a:t>Check project handbook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u="sng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Dual Submission</a:t>
            </a:r>
            <a:r>
              <a:rPr lang="en-GB" sz="2600" b="1" dirty="0">
                <a:solidFill>
                  <a:srgbClr val="1E4649"/>
                </a:solidFill>
                <a:latin typeface="Batang" pitchFamily="18" charset="-127"/>
                <a:ea typeface="Batang" pitchFamily="18" charset="-127"/>
              </a:rPr>
              <a:t>: Paper &amp; BREO </a:t>
            </a:r>
            <a:endParaRPr lang="en-GB" sz="2600" b="1" dirty="0">
              <a:solidFill>
                <a:srgbClr val="CC00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655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4000" b="1" dirty="0">
                <a:latin typeface="Arabic Typesetting" pitchFamily="66" charset="-78"/>
                <a:cs typeface="Arabic Typesetting" pitchFamily="66" charset="-78"/>
              </a:rPr>
              <a:t>Assessment 2: </a:t>
            </a:r>
            <a:r>
              <a:rPr lang="en-GB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Components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9913" y="1984375"/>
            <a:ext cx="7729537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rgbClr val="0000FF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Thesis Report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3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Guidelines available on BREO.</a:t>
            </a:r>
          </a:p>
          <a:p>
            <a:pPr>
              <a:spcBef>
                <a:spcPct val="40000"/>
              </a:spcBef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3000" b="1" dirty="0">
                <a:solidFill>
                  <a:srgbClr val="0000FF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Artefact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3000" b="1" dirty="0">
                <a:solidFill>
                  <a:srgbClr val="0000FF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Place a copy of ALL development and executable files on a folder. Copy it to the same folder where Theis report.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30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Include a</a:t>
            </a:r>
            <a:r>
              <a:rPr lang="en-GB" sz="30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rgbClr val="C00000"/>
                </a:solidFill>
                <a:latin typeface="Batang" pitchFamily="18" charset="-127"/>
                <a:ea typeface="Batang" pitchFamily="18" charset="-127"/>
              </a:rPr>
              <a:t>user guide</a:t>
            </a:r>
            <a:r>
              <a:rPr lang="en-GB" sz="3000" b="1" dirty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3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for the artefact.</a:t>
            </a:r>
          </a:p>
          <a:p>
            <a:pPr lvl="1">
              <a:buClr>
                <a:srgbClr val="FF0000"/>
              </a:buClr>
              <a:buFont typeface="Wingdings" pitchFamily="2" charset="2"/>
              <a:buNone/>
              <a:tabLst>
                <a:tab pos="723900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6553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4000" b="1">
                <a:latin typeface="Arabic Typesetting"/>
                <a:ea typeface="Arabic Typesetting"/>
                <a:cs typeface="Arabic Typesetting"/>
              </a:rPr>
              <a:t>Assessment 2:</a:t>
            </a:r>
            <a:endParaRPr lang="en-GB" sz="4000" b="1">
              <a:solidFill>
                <a:srgbClr val="7575D1"/>
              </a:solidFill>
              <a:latin typeface="Arabic Typesetting"/>
              <a:ea typeface="Arabic Typesetting"/>
              <a:cs typeface="Arabic Typesetting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1363" y="1381125"/>
            <a:ext cx="7729537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rgbClr val="0000FF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Poster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A visual presentation of your project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Guidelines available on BREO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Attach an A4 copy of the poster as an appendix to the Thesis report.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advice on "Designing conference posters" </a:t>
            </a:r>
            <a:r>
              <a:rPr lang="en-GB" sz="2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  <a:hlinkClick r:id="rId2"/>
              </a:rPr>
              <a:t>http://colinpurrington.com/tips/academic/posterdesign</a:t>
            </a:r>
            <a:endParaRPr lang="en-GB" sz="2000" b="1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Viva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A verbal presentation of your project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Supervisor and 2nd Marker</a:t>
            </a:r>
          </a:p>
          <a:p>
            <a:pPr lvl="2" indent="-4572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  <a:tabLst>
                <a:tab pos="723900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15 minutes max, including Q/A</a:t>
            </a:r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endParaRPr lang="en-GB" sz="2600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63525" y="377825"/>
            <a:ext cx="87201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0000"/>
                </a:solidFill>
                <a:latin typeface="Arabic Typesetting" pitchFamily="66" charset="-78"/>
                <a:cs typeface="Arabic Typesetting" pitchFamily="66" charset="-78"/>
              </a:rPr>
              <a:t>Assessment 2: </a:t>
            </a:r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Front Cover (Template on BREO)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5950" y="1001713"/>
            <a:ext cx="77295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Janet Smith (Student Name)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GB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0803158 (Student ID)</a:t>
            </a:r>
          </a:p>
          <a:p>
            <a:pPr>
              <a:defRPr/>
            </a:pPr>
            <a:r>
              <a:rPr lang="en-GB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 </a:t>
            </a:r>
          </a:p>
          <a:p>
            <a:pPr>
              <a:defRPr/>
            </a:pPr>
            <a:r>
              <a:rPr lang="en-GB" sz="24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2D Image Morphing Using Linear Interpolation </a:t>
            </a:r>
            <a:r>
              <a:rPr lang="en-GB" sz="2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(</a:t>
            </a:r>
            <a:r>
              <a:rPr lang="en-GB" sz="23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Title</a:t>
            </a:r>
            <a:r>
              <a:rPr lang="en-GB" sz="20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) </a:t>
            </a:r>
            <a:endParaRPr lang="en-GB" sz="20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 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BSc (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Hons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) Computer Animation (Degree Title)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Undergraduate Thesis Report (Leave as is)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Department of Computer Science &amp; Technology</a:t>
            </a: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University of Bedfordshire</a:t>
            </a: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(Department’s and University’s Identities)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 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Mr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Sean </a:t>
            </a:r>
            <a:r>
              <a:rPr lang="en-US" sz="2400" dirty="0" err="1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Pollonais</a:t>
            </a: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(Supervisor name)</a:t>
            </a:r>
            <a:endParaRPr lang="en-GB" sz="2400" dirty="0">
              <a:solidFill>
                <a:schemeClr val="accent1">
                  <a:lumMod val="2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>
              <a:defRPr/>
            </a:pPr>
            <a:r>
              <a:rPr lang="en-GB" sz="2400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 </a:t>
            </a:r>
          </a:p>
          <a:p>
            <a:pPr>
              <a:defRPr/>
            </a:pPr>
            <a:r>
              <a:rPr lang="en-GB" sz="24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AY14/15 (academic year)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3525" y="646113"/>
            <a:ext cx="8629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4000" b="1">
                <a:latin typeface="Arabic Typesetting"/>
                <a:ea typeface="Arabic Typesetting"/>
                <a:cs typeface="Arabic Typesetting"/>
              </a:rPr>
              <a:t>Assessment 2:</a:t>
            </a:r>
            <a:endParaRPr lang="en-GB" sz="2400" b="1">
              <a:solidFill>
                <a:srgbClr val="7575D1"/>
              </a:solidFill>
              <a:latin typeface="Arabic Typesetting"/>
              <a:ea typeface="Arabic Typesetting"/>
              <a:cs typeface="Arabic Typesetting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55650" y="1206500"/>
            <a:ext cx="763428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F0000"/>
              </a:buClr>
              <a:tabLst>
                <a:tab pos="269875" algn="l"/>
              </a:tabLst>
              <a:defRPr/>
            </a:pPr>
            <a:r>
              <a:rPr lang="en-GB" sz="2600" b="1" u="sng">
                <a:solidFill>
                  <a:srgbClr val="C00000"/>
                </a:solidFill>
                <a:latin typeface="Batang" pitchFamily="18" charset="-127"/>
                <a:ea typeface="Batang" pitchFamily="18" charset="-127"/>
              </a:rPr>
              <a:t>Submission</a:t>
            </a: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269875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rgbClr val="C00000"/>
                </a:solidFill>
                <a:latin typeface="Batang" pitchFamily="18" charset="-127"/>
                <a:ea typeface="Batang" pitchFamily="18" charset="-127"/>
              </a:rPr>
              <a:t>One</a:t>
            </a: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electronic copy via BREO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269875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Submission </a:t>
            </a:r>
            <a:r>
              <a:rPr lang="en-GB" sz="2600" b="1" u="sng" dirty="0">
                <a:solidFill>
                  <a:srgbClr val="C00000"/>
                </a:solidFill>
                <a:latin typeface="Batang" pitchFamily="18" charset="-127"/>
                <a:ea typeface="Batang" pitchFamily="18" charset="-127"/>
              </a:rPr>
              <a:t>must</a:t>
            </a:r>
            <a:r>
              <a:rPr lang="en-GB" sz="2600" b="1" dirty="0">
                <a:solidFill>
                  <a:srgbClr val="C000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use the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	following convention for the title: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None/>
              <a:tabLst>
                <a:tab pos="269875" algn="l"/>
              </a:tabLst>
              <a:defRPr/>
            </a:pPr>
            <a:endParaRPr lang="en-GB" sz="2600" b="1" dirty="0">
              <a:latin typeface="Batang" pitchFamily="18" charset="-127"/>
              <a:ea typeface="Batang" pitchFamily="18" charset="-127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  <a:tabLst>
                <a:tab pos="269875" algn="l"/>
              </a:tabLst>
              <a:defRPr/>
            </a:pPr>
            <a:r>
              <a:rPr lang="en-GB" sz="2600" b="1" dirty="0">
                <a:solidFill>
                  <a:schemeClr val="accent1">
                    <a:lumMod val="25000"/>
                  </a:schemeClr>
                </a:solidFill>
                <a:latin typeface="Batang" pitchFamily="18" charset="-127"/>
                <a:ea typeface="Batang" pitchFamily="18" charset="-127"/>
              </a:rPr>
              <a:t> Follow all of the instructions above to avoid being awarded a Fail grade </a:t>
            </a:r>
          </a:p>
        </p:txBody>
      </p:sp>
      <p:grpSp>
        <p:nvGrpSpPr>
          <p:cNvPr id="19459" name="Group 14"/>
          <p:cNvGrpSpPr>
            <a:grpSpLocks/>
          </p:cNvGrpSpPr>
          <p:nvPr/>
        </p:nvGrpSpPr>
        <p:grpSpPr bwMode="auto">
          <a:xfrm>
            <a:off x="1543441" y="2853104"/>
            <a:ext cx="5803900" cy="1273175"/>
            <a:chOff x="1158" y="2528"/>
            <a:chExt cx="3655" cy="802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491" y="2565"/>
              <a:ext cx="12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400" b="1"/>
                <a:t>sp - 0654321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277" y="2883"/>
              <a:ext cx="11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/>
                <a:t>Initials of </a:t>
              </a:r>
              <a:br>
                <a:rPr lang="en-GB"/>
              </a:br>
              <a:r>
                <a:rPr lang="en-GB" u="sng"/>
                <a:t>your</a:t>
              </a:r>
              <a:r>
                <a:rPr lang="en-GB"/>
                <a:t> supervisor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681" y="2967"/>
              <a:ext cx="1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/>
                <a:t>Your student ID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2465" y="2573"/>
              <a:ext cx="350" cy="301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1158" y="2876"/>
              <a:ext cx="1270" cy="45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V="1">
              <a:off x="2369" y="2834"/>
              <a:ext cx="136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2908" y="2528"/>
              <a:ext cx="816" cy="36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3641" y="2889"/>
              <a:ext cx="1172" cy="363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rot="16200000" flipV="1">
              <a:off x="3616" y="282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300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Batang</vt:lpstr>
      <vt:lpstr>Arabic Typesetting</vt:lpstr>
      <vt:lpstr>Arial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Kiwi</dc:creator>
  <cp:lastModifiedBy>Gayana Fernando</cp:lastModifiedBy>
  <cp:revision>54</cp:revision>
  <dcterms:created xsi:type="dcterms:W3CDTF">2008-06-24T21:59:01Z</dcterms:created>
  <dcterms:modified xsi:type="dcterms:W3CDTF">2021-04-28T14:41:10Z</dcterms:modified>
</cp:coreProperties>
</file>