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sldIdLst>
    <p:sldId id="256" r:id="rId2"/>
    <p:sldId id="257" r:id="rId3"/>
    <p:sldId id="258" r:id="rId4"/>
    <p:sldId id="259" r:id="rId5"/>
    <p:sldId id="260" r:id="rId6"/>
    <p:sldId id="271" r:id="rId7"/>
    <p:sldId id="264" r:id="rId8"/>
    <p:sldId id="261" r:id="rId9"/>
    <p:sldId id="262" r:id="rId10"/>
    <p:sldId id="268" r:id="rId11"/>
    <p:sldId id="269" r:id="rId12"/>
    <p:sldId id="270" r:id="rId13"/>
    <p:sldId id="263"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271499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D709A-B3B5-4484-921B-8B12891677AA}"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41224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2240607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67799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2351196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3684776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3224632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406398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201150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423633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76011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AD709A-B3B5-4484-921B-8B12891677AA}"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5237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AD709A-B3B5-4484-921B-8B12891677AA}" type="datetimeFigureOut">
              <a:rPr lang="en-US" smtClean="0"/>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05278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111298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81985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9AD709A-B3B5-4484-921B-8B12891677AA}" type="datetimeFigureOut">
              <a:rPr lang="en-US" smtClean="0"/>
              <a:t>5/13/2021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964011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AD709A-B3B5-4484-921B-8B12891677AA}" type="datetimeFigureOut">
              <a:rPr lang="en-US" smtClean="0"/>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B339F1-BC7E-49E2-9BFA-2C0FC9F45EC5}" type="slidenum">
              <a:rPr lang="en-US" smtClean="0"/>
              <a:t>‹#›</a:t>
            </a:fld>
            <a:endParaRPr lang="en-US"/>
          </a:p>
        </p:txBody>
      </p:sp>
    </p:spTree>
    <p:extLst>
      <p:ext uri="{BB962C8B-B14F-4D97-AF65-F5344CB8AC3E}">
        <p14:creationId xmlns:p14="http://schemas.microsoft.com/office/powerpoint/2010/main" val="17081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AD709A-B3B5-4484-921B-8B12891677AA}" type="datetimeFigureOut">
              <a:rPr lang="en-US" smtClean="0"/>
              <a:t>5/13/2021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AB339F1-BC7E-49E2-9BFA-2C0FC9F45EC5}" type="slidenum">
              <a:rPr lang="en-US" smtClean="0"/>
              <a:t>‹#›</a:t>
            </a:fld>
            <a:endParaRPr lang="en-US"/>
          </a:p>
        </p:txBody>
      </p:sp>
    </p:spTree>
    <p:extLst>
      <p:ext uri="{BB962C8B-B14F-4D97-AF65-F5344CB8AC3E}">
        <p14:creationId xmlns:p14="http://schemas.microsoft.com/office/powerpoint/2010/main" val="1543668772"/>
      </p:ext>
    </p:extLst>
  </p:cSld>
  <p:clrMap bg1="dk1" tx1="lt1" bg2="dk2" tx2="lt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96AC-6D04-4412-BD15-9597EED09063}"/>
              </a:ext>
            </a:extLst>
          </p:cNvPr>
          <p:cNvSpPr>
            <a:spLocks noGrp="1"/>
          </p:cNvSpPr>
          <p:nvPr>
            <p:ph type="title"/>
          </p:nvPr>
        </p:nvSpPr>
        <p:spPr>
          <a:xfrm>
            <a:off x="717550" y="96034"/>
            <a:ext cx="10123195" cy="2366546"/>
          </a:xfrm>
        </p:spPr>
        <p:txBody>
          <a:bodyPr>
            <a:normAutofit/>
          </a:bodyPr>
          <a:lstStyle/>
          <a:p>
            <a:pPr algn="ctr"/>
            <a:r>
              <a:rPr lang="en-US" b="1" dirty="0"/>
              <a:t>Project</a:t>
            </a:r>
            <a:br>
              <a:rPr lang="en-US" b="1" dirty="0"/>
            </a:br>
            <a:r>
              <a:rPr lang="en-US" b="1" dirty="0"/>
              <a:t>on</a:t>
            </a:r>
            <a:br>
              <a:rPr lang="en-US" b="1" dirty="0"/>
            </a:br>
            <a:r>
              <a:rPr lang="en-US" b="1" dirty="0"/>
              <a:t>Android Bluetooth Chat </a:t>
            </a:r>
          </a:p>
        </p:txBody>
      </p:sp>
      <p:sp>
        <p:nvSpPr>
          <p:cNvPr id="3" name="Text Placeholder 2">
            <a:extLst>
              <a:ext uri="{FF2B5EF4-FFF2-40B4-BE49-F238E27FC236}">
                <a16:creationId xmlns:a16="http://schemas.microsoft.com/office/drawing/2014/main" id="{3789A920-8355-4583-8BB1-93CE3A893C40}"/>
              </a:ext>
            </a:extLst>
          </p:cNvPr>
          <p:cNvSpPr>
            <a:spLocks noGrp="1"/>
          </p:cNvSpPr>
          <p:nvPr>
            <p:ph type="body" idx="1"/>
          </p:nvPr>
        </p:nvSpPr>
        <p:spPr>
          <a:xfrm>
            <a:off x="430823" y="3367454"/>
            <a:ext cx="11473962" cy="2722197"/>
          </a:xfrm>
        </p:spPr>
        <p:txBody>
          <a:bodyPr>
            <a:normAutofit/>
          </a:bodyPr>
          <a:lstStyle/>
          <a:p>
            <a:r>
              <a:rPr lang="en-US" dirty="0"/>
              <a:t>                                                                                  Name-Vinod Singh Airy</a:t>
            </a:r>
          </a:p>
          <a:p>
            <a:r>
              <a:rPr lang="en-US" dirty="0"/>
              <a:t>                                                                                  </a:t>
            </a:r>
            <a:r>
              <a:rPr lang="en-US" dirty="0" err="1"/>
              <a:t>B.Tech</a:t>
            </a:r>
            <a:r>
              <a:rPr lang="en-US" dirty="0"/>
              <a:t>-CSE-C-V-Sem</a:t>
            </a:r>
          </a:p>
          <a:p>
            <a:r>
              <a:rPr lang="en-US" dirty="0"/>
              <a:t>                                                                                  Roll No-73</a:t>
            </a:r>
          </a:p>
          <a:p>
            <a:r>
              <a:rPr lang="en-US" dirty="0"/>
              <a:t>                                                                                  University Roll  No-1018635</a:t>
            </a:r>
          </a:p>
          <a:p>
            <a:r>
              <a:rPr lang="en-US" dirty="0"/>
              <a:t>                                                                                  Class </a:t>
            </a:r>
            <a:r>
              <a:rPr lang="en-IN" b="1" dirty="0">
                <a:effectLst/>
                <a:latin typeface="+mj-lt"/>
                <a:ea typeface="Calibri" panose="020F0502020204030204" pitchFamily="34" charset="0"/>
              </a:rPr>
              <a:t>Co-ordinator Mr. </a:t>
            </a:r>
            <a:r>
              <a:rPr lang="en-IN" b="1" dirty="0" err="1">
                <a:effectLst/>
                <a:latin typeface="+mj-lt"/>
                <a:ea typeface="Calibri" panose="020F0502020204030204" pitchFamily="34" charset="0"/>
              </a:rPr>
              <a:t>Inderjeet</a:t>
            </a:r>
            <a:r>
              <a:rPr lang="en-IN" b="1" dirty="0">
                <a:effectLst/>
                <a:latin typeface="+mj-lt"/>
                <a:ea typeface="Calibri" panose="020F0502020204030204" pitchFamily="34" charset="0"/>
              </a:rPr>
              <a:t> </a:t>
            </a:r>
            <a:r>
              <a:rPr lang="en-IN" b="1" dirty="0" err="1">
                <a:effectLst/>
                <a:latin typeface="+mj-lt"/>
                <a:ea typeface="Calibri" panose="020F0502020204030204" pitchFamily="34" charset="0"/>
              </a:rPr>
              <a:t>kumar</a:t>
            </a:r>
            <a:endParaRPr lang="en-US" dirty="0"/>
          </a:p>
        </p:txBody>
      </p:sp>
      <p:pic>
        <p:nvPicPr>
          <p:cNvPr id="1026" name="Picture 2" descr="Simple Bluetooth chat application in Android - Learn Programming Together">
            <a:extLst>
              <a:ext uri="{FF2B5EF4-FFF2-40B4-BE49-F238E27FC236}">
                <a16:creationId xmlns:a16="http://schemas.microsoft.com/office/drawing/2014/main" id="{D12D5136-D043-45C3-947E-9411E4264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812" y="2826240"/>
            <a:ext cx="3245826" cy="3245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luetooth Chat Android Project - ProjectsGeek">
            <a:extLst>
              <a:ext uri="{FF2B5EF4-FFF2-40B4-BE49-F238E27FC236}">
                <a16:creationId xmlns:a16="http://schemas.microsoft.com/office/drawing/2014/main" id="{55A927AD-E5C6-4A93-809F-2BFC9033B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325" y="20774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11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DBC1-E8B3-4515-912A-E9F64DDF077E}"/>
              </a:ext>
            </a:extLst>
          </p:cNvPr>
          <p:cNvSpPr>
            <a:spLocks noGrp="1"/>
          </p:cNvSpPr>
          <p:nvPr>
            <p:ph type="title"/>
          </p:nvPr>
        </p:nvSpPr>
        <p:spPr/>
        <p:txBody>
          <a:bodyPr/>
          <a:lstStyle/>
          <a:p>
            <a:pPr algn="ctr"/>
            <a:r>
              <a:rPr lang="en-US" b="1" dirty="0"/>
              <a:t>SCREENSHOT OF APP</a:t>
            </a:r>
          </a:p>
        </p:txBody>
      </p:sp>
      <p:sp>
        <p:nvSpPr>
          <p:cNvPr id="3" name="Content Placeholder 2">
            <a:extLst>
              <a:ext uri="{FF2B5EF4-FFF2-40B4-BE49-F238E27FC236}">
                <a16:creationId xmlns:a16="http://schemas.microsoft.com/office/drawing/2014/main" id="{F0E13F48-C30B-4E25-BEFD-B27B35ADB5F4}"/>
              </a:ext>
            </a:extLst>
          </p:cNvPr>
          <p:cNvSpPr>
            <a:spLocks noGrp="1"/>
          </p:cNvSpPr>
          <p:nvPr>
            <p:ph idx="1"/>
          </p:nvPr>
        </p:nvSpPr>
        <p:spPr>
          <a:xfrm>
            <a:off x="989012" y="1331259"/>
            <a:ext cx="8946541" cy="4195481"/>
          </a:xfrm>
        </p:spPr>
        <p:txBody>
          <a:bodyPr/>
          <a:lstStyle/>
          <a:p>
            <a:pPr marR="0" lvl="1">
              <a:spcBef>
                <a:spcPts val="1595"/>
              </a:spcBef>
              <a:spcAft>
                <a:spcPts val="0"/>
              </a:spcAft>
              <a:tabLst>
                <a:tab pos="332105" algn="l"/>
              </a:tabLst>
            </a:pPr>
            <a:r>
              <a:rPr lang="en-US" b="1" dirty="0">
                <a:effectLst/>
                <a:ea typeface="Times New Roman" panose="02020603050405020304" pitchFamily="18" charset="0"/>
              </a:rPr>
              <a:t>Turing on</a:t>
            </a:r>
            <a:r>
              <a:rPr lang="en-US" b="1" spc="-5" dirty="0">
                <a:effectLst/>
                <a:ea typeface="Times New Roman" panose="02020603050405020304" pitchFamily="18" charset="0"/>
              </a:rPr>
              <a:t> </a:t>
            </a:r>
            <a:r>
              <a:rPr lang="en-US" b="1" dirty="0">
                <a:effectLst/>
                <a:ea typeface="Times New Roman" panose="02020603050405020304" pitchFamily="18" charset="0"/>
              </a:rPr>
              <a:t>Bluetooth</a:t>
            </a:r>
            <a:r>
              <a:rPr lang="en-US" b="1" spc="345" dirty="0">
                <a:effectLst/>
                <a:ea typeface="Times New Roman" panose="02020603050405020304" pitchFamily="18" charset="0"/>
              </a:rPr>
              <a:t> </a:t>
            </a:r>
            <a:r>
              <a:rPr lang="en-US" b="1" dirty="0">
                <a:effectLst/>
                <a:ea typeface="Times New Roman" panose="02020603050405020304" pitchFamily="18" charset="0"/>
              </a:rPr>
              <a:t>and</a:t>
            </a:r>
            <a:r>
              <a:rPr lang="en-US" b="1" spc="-25" dirty="0">
                <a:effectLst/>
                <a:ea typeface="Times New Roman" panose="02020603050405020304" pitchFamily="18" charset="0"/>
              </a:rPr>
              <a:t> </a:t>
            </a:r>
            <a:r>
              <a:rPr lang="en-US" b="1" dirty="0">
                <a:effectLst/>
                <a:ea typeface="Times New Roman" panose="02020603050405020304" pitchFamily="18" charset="0"/>
              </a:rPr>
              <a:t>open</a:t>
            </a:r>
            <a:r>
              <a:rPr lang="en-US" b="1" spc="-20" dirty="0">
                <a:effectLst/>
                <a:ea typeface="Times New Roman" panose="02020603050405020304" pitchFamily="18" charset="0"/>
              </a:rPr>
              <a:t> </a:t>
            </a:r>
            <a:r>
              <a:rPr lang="en-US" b="1" dirty="0">
                <a:effectLst/>
                <a:ea typeface="Times New Roman" panose="02020603050405020304" pitchFamily="18" charset="0"/>
              </a:rPr>
              <a:t>app</a:t>
            </a:r>
          </a:p>
          <a:p>
            <a:pPr marL="0" marR="0">
              <a:spcBef>
                <a:spcPts val="0"/>
              </a:spcBef>
              <a:spcAft>
                <a:spcPts val="0"/>
              </a:spcAft>
            </a:pPr>
            <a:r>
              <a:rPr lang="en-US" sz="1000" b="1" dirty="0">
                <a:effectLst/>
                <a:latin typeface="Times New Roman" panose="02020603050405020304" pitchFamily="18" charset="0"/>
                <a:ea typeface="Times New Roman" panose="02020603050405020304" pitchFamily="18" charset="0"/>
              </a:rPr>
              <a:t> </a:t>
            </a:r>
          </a:p>
          <a:p>
            <a:pPr marL="0" marR="0">
              <a:spcBef>
                <a:spcPts val="0"/>
              </a:spcBef>
              <a:spcAft>
                <a:spcPts val="0"/>
              </a:spcAft>
            </a:pPr>
            <a:endParaRPr lang="en-US" sz="11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AE1E5D71-0E5F-4DAD-9AD5-A100034F5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760" y="1853248"/>
            <a:ext cx="2945423" cy="4377569"/>
          </a:xfrm>
          <a:prstGeom prst="rect">
            <a:avLst/>
          </a:prstGeom>
        </p:spPr>
      </p:pic>
      <p:pic>
        <p:nvPicPr>
          <p:cNvPr id="7" name="Picture 6">
            <a:extLst>
              <a:ext uri="{FF2B5EF4-FFF2-40B4-BE49-F238E27FC236}">
                <a16:creationId xmlns:a16="http://schemas.microsoft.com/office/drawing/2014/main" id="{34235276-21FF-4F06-9817-B6169A18A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931" y="1964135"/>
            <a:ext cx="2872154" cy="4301850"/>
          </a:xfrm>
          <a:prstGeom prst="rect">
            <a:avLst/>
          </a:prstGeom>
        </p:spPr>
      </p:pic>
    </p:spTree>
    <p:extLst>
      <p:ext uri="{BB962C8B-B14F-4D97-AF65-F5344CB8AC3E}">
        <p14:creationId xmlns:p14="http://schemas.microsoft.com/office/powerpoint/2010/main" val="243732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67A06-4353-4639-A120-5181F7EF4B42}"/>
              </a:ext>
            </a:extLst>
          </p:cNvPr>
          <p:cNvSpPr>
            <a:spLocks noGrp="1"/>
          </p:cNvSpPr>
          <p:nvPr>
            <p:ph idx="1"/>
          </p:nvPr>
        </p:nvSpPr>
        <p:spPr>
          <a:xfrm>
            <a:off x="838200" y="504825"/>
            <a:ext cx="10515600" cy="5672138"/>
          </a:xfrm>
        </p:spPr>
        <p:txBody>
          <a:bodyPr>
            <a:normAutofit/>
          </a:bodyPr>
          <a:lstStyle/>
          <a:p>
            <a:pPr marL="0" indent="0">
              <a:buNone/>
            </a:pPr>
            <a:endParaRPr lang="en-US" sz="2400" b="1" dirty="0">
              <a:effectLst/>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List</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of</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paired</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and</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available</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devices                        Choose</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device</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and device</a:t>
            </a:r>
            <a:r>
              <a:rPr lang="en-US" sz="2000" b="1" spc="-1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connected</a:t>
            </a:r>
          </a:p>
          <a:p>
            <a:pPr marL="0" indent="0">
              <a:buNone/>
            </a:pPr>
            <a:endParaRPr lang="en-US" sz="2400" b="1" dirty="0">
              <a:effectLst/>
              <a:latin typeface="Times New Roman" panose="02020603050405020304" pitchFamily="18" charset="0"/>
              <a:ea typeface="Times New Roman" panose="02020603050405020304" pitchFamily="18" charset="0"/>
            </a:endParaRPr>
          </a:p>
          <a:p>
            <a:pPr marL="0" indent="0">
              <a:buNone/>
            </a:pPr>
            <a:endParaRPr lang="en-US" sz="2400" b="1" dirty="0">
              <a:latin typeface="Times New Roman" panose="02020603050405020304" pitchFamily="18" charset="0"/>
            </a:endParaRPr>
          </a:p>
          <a:p>
            <a:pPr marL="0" indent="0">
              <a:buNone/>
            </a:pPr>
            <a:endParaRPr lang="en-US" sz="2400" dirty="0"/>
          </a:p>
        </p:txBody>
      </p:sp>
      <p:pic>
        <p:nvPicPr>
          <p:cNvPr id="4" name="Picture 3">
            <a:extLst>
              <a:ext uri="{FF2B5EF4-FFF2-40B4-BE49-F238E27FC236}">
                <a16:creationId xmlns:a16="http://schemas.microsoft.com/office/drawing/2014/main" id="{D3FEE779-D876-4208-912B-C471E1349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337" y="1590675"/>
            <a:ext cx="3103686" cy="4928838"/>
          </a:xfrm>
          <a:prstGeom prst="rect">
            <a:avLst/>
          </a:prstGeom>
        </p:spPr>
      </p:pic>
      <p:pic>
        <p:nvPicPr>
          <p:cNvPr id="6" name="Picture 5">
            <a:extLst>
              <a:ext uri="{FF2B5EF4-FFF2-40B4-BE49-F238E27FC236}">
                <a16:creationId xmlns:a16="http://schemas.microsoft.com/office/drawing/2014/main" id="{5C726424-11A7-4A66-88FC-522D38C9E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322" y="1525118"/>
            <a:ext cx="3165232" cy="5069811"/>
          </a:xfrm>
          <a:prstGeom prst="rect">
            <a:avLst/>
          </a:prstGeom>
        </p:spPr>
      </p:pic>
    </p:spTree>
    <p:extLst>
      <p:ext uri="{BB962C8B-B14F-4D97-AF65-F5344CB8AC3E}">
        <p14:creationId xmlns:p14="http://schemas.microsoft.com/office/powerpoint/2010/main" val="1251777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6B103-4D37-41F1-A9B7-564EA08395A7}"/>
              </a:ext>
            </a:extLst>
          </p:cNvPr>
          <p:cNvSpPr>
            <a:spLocks noGrp="1"/>
          </p:cNvSpPr>
          <p:nvPr>
            <p:ph idx="1"/>
          </p:nvPr>
        </p:nvSpPr>
        <p:spPr>
          <a:xfrm>
            <a:off x="1085850" y="552450"/>
            <a:ext cx="10515600" cy="5767388"/>
          </a:xfrm>
        </p:spPr>
        <p:txBody>
          <a:bodyPr/>
          <a:lstStyle/>
          <a:p>
            <a:pPr marL="0" indent="0">
              <a:buNone/>
            </a:pPr>
            <a:r>
              <a:rPr lang="en-US" sz="2400" b="1" dirty="0">
                <a:latin typeface="Times New Roman" panose="02020603050405020304" pitchFamily="18" charset="0"/>
                <a:ea typeface="Times New Roman" panose="02020603050405020304" pitchFamily="18" charset="0"/>
              </a:rPr>
              <a:t>C</a:t>
            </a:r>
            <a:r>
              <a:rPr lang="en-US" sz="2400" b="1" dirty="0">
                <a:effectLst/>
                <a:latin typeface="Times New Roman" panose="02020603050405020304" pitchFamily="18" charset="0"/>
                <a:ea typeface="Times New Roman" panose="02020603050405020304" pitchFamily="18" charset="0"/>
              </a:rPr>
              <a:t>onnected device and chatting</a:t>
            </a:r>
            <a:endParaRPr lang="en-US"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D8902356-5429-4843-B188-EF6374108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354" y="1116622"/>
            <a:ext cx="3182815" cy="5203215"/>
          </a:xfrm>
          <a:prstGeom prst="rect">
            <a:avLst/>
          </a:prstGeom>
        </p:spPr>
      </p:pic>
      <p:pic>
        <p:nvPicPr>
          <p:cNvPr id="8" name="Picture 7">
            <a:extLst>
              <a:ext uri="{FF2B5EF4-FFF2-40B4-BE49-F238E27FC236}">
                <a16:creationId xmlns:a16="http://schemas.microsoft.com/office/drawing/2014/main" id="{6AE391F4-B5E2-4B37-8A18-0C0D76F24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3308" y="1116622"/>
            <a:ext cx="3182815" cy="5203215"/>
          </a:xfrm>
          <a:prstGeom prst="rect">
            <a:avLst/>
          </a:prstGeom>
        </p:spPr>
      </p:pic>
    </p:spTree>
    <p:extLst>
      <p:ext uri="{BB962C8B-B14F-4D97-AF65-F5344CB8AC3E}">
        <p14:creationId xmlns:p14="http://schemas.microsoft.com/office/powerpoint/2010/main" val="128588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90F7-F59F-4792-89F6-609E646B8F0E}"/>
              </a:ext>
            </a:extLst>
          </p:cNvPr>
          <p:cNvSpPr>
            <a:spLocks noGrp="1"/>
          </p:cNvSpPr>
          <p:nvPr>
            <p:ph type="title"/>
          </p:nvPr>
        </p:nvSpPr>
        <p:spPr/>
        <p:txBody>
          <a:bodyPr/>
          <a:lstStyle/>
          <a:p>
            <a:pPr algn="ctr"/>
            <a:r>
              <a:rPr lang="en-US" b="1" dirty="0"/>
              <a:t>ADVANTAGES</a:t>
            </a:r>
          </a:p>
        </p:txBody>
      </p:sp>
      <p:sp>
        <p:nvSpPr>
          <p:cNvPr id="3" name="Content Placeholder 2">
            <a:extLst>
              <a:ext uri="{FF2B5EF4-FFF2-40B4-BE49-F238E27FC236}">
                <a16:creationId xmlns:a16="http://schemas.microsoft.com/office/drawing/2014/main" id="{49A932A3-7F86-4641-9EAB-350924AFF4D4}"/>
              </a:ext>
            </a:extLst>
          </p:cNvPr>
          <p:cNvSpPr>
            <a:spLocks noGrp="1"/>
          </p:cNvSpPr>
          <p:nvPr>
            <p:ph idx="1"/>
          </p:nvPr>
        </p:nvSpPr>
        <p:spPr/>
        <p:txBody>
          <a:bodyPr>
            <a:normAutofit/>
          </a:bodyPr>
          <a:lstStyle/>
          <a:p>
            <a:r>
              <a:rPr lang="en-US" dirty="0">
                <a:latin typeface="+mj-lt"/>
              </a:rPr>
              <a:t>Bluetooth Chat App does not require Wi-Fi or internet.</a:t>
            </a:r>
          </a:p>
          <a:p>
            <a:r>
              <a:rPr lang="en-US" dirty="0">
                <a:latin typeface="+mj-lt"/>
              </a:rPr>
              <a:t>The processing and battery power it requires in order to operate is very low.</a:t>
            </a:r>
          </a:p>
          <a:p>
            <a:r>
              <a:rPr lang="en-US" dirty="0">
                <a:latin typeface="+mj-lt"/>
              </a:rPr>
              <a:t>It is very easy since anyone can figure out how to set up a connection and sync two devices to ease.</a:t>
            </a:r>
          </a:p>
          <a:p>
            <a:r>
              <a:rPr lang="en-US" dirty="0">
                <a:latin typeface="+mj-lt"/>
              </a:rPr>
              <a:t>This technology is free for use and charges to be paid</a:t>
            </a:r>
          </a:p>
        </p:txBody>
      </p:sp>
    </p:spTree>
    <p:extLst>
      <p:ext uri="{BB962C8B-B14F-4D97-AF65-F5344CB8AC3E}">
        <p14:creationId xmlns:p14="http://schemas.microsoft.com/office/powerpoint/2010/main" val="242164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D8D8-9A49-42BF-BB78-8010D6A275E7}"/>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23578D99-2116-4B9B-9408-9D3A2FE43B05}"/>
              </a:ext>
            </a:extLst>
          </p:cNvPr>
          <p:cNvSpPr>
            <a:spLocks noGrp="1"/>
          </p:cNvSpPr>
          <p:nvPr>
            <p:ph idx="1"/>
          </p:nvPr>
        </p:nvSpPr>
        <p:spPr/>
        <p:txBody>
          <a:bodyPr>
            <a:normAutofit fontScale="85000" lnSpcReduction="10000"/>
          </a:bodyPr>
          <a:lstStyle/>
          <a:p>
            <a:pPr marL="349250" marR="198755" indent="-285750">
              <a:lnSpc>
                <a:spcPct val="150000"/>
              </a:lnSpc>
              <a:spcBef>
                <a:spcPts val="0"/>
              </a:spcBef>
              <a:spcAft>
                <a:spcPts val="0"/>
              </a:spcAft>
            </a:pPr>
            <a:r>
              <a:rPr lang="en-US" dirty="0">
                <a:effectLst/>
                <a:latin typeface="Calibri Light" panose="020F0302020204030204" pitchFamily="34" charset="0"/>
                <a:ea typeface="Times New Roman" panose="02020603050405020304" pitchFamily="18" charset="0"/>
                <a:cs typeface="Calibri Light" panose="020F0302020204030204" pitchFamily="34" charset="0"/>
              </a:rPr>
              <a:t>  The messenger application using Bluetooth technology was successfully completed in Windows</a:t>
            </a:r>
            <a:r>
              <a:rPr lang="en-US" spc="-26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platform</a:t>
            </a:r>
            <a:r>
              <a:rPr lang="en-US" spc="-1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and</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in Android</a:t>
            </a:r>
            <a:r>
              <a:rPr lang="en-US" spc="-1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platform.</a:t>
            </a:r>
          </a:p>
          <a:p>
            <a:pPr marL="349250" marR="198755" indent="-285750">
              <a:lnSpc>
                <a:spcPct val="150000"/>
              </a:lnSpc>
              <a:spcBef>
                <a:spcPts val="0"/>
              </a:spcBef>
              <a:spcAft>
                <a:spcPts val="0"/>
              </a:spcAft>
            </a:pPr>
            <a:r>
              <a:rPr lang="en-US" dirty="0">
                <a:effectLst/>
                <a:latin typeface="Calibri Light" panose="020F0302020204030204" pitchFamily="34" charset="0"/>
                <a:ea typeface="Times New Roman" panose="02020603050405020304" pitchFamily="18" charset="0"/>
                <a:cs typeface="Calibri Light" panose="020F0302020204030204" pitchFamily="34" charset="0"/>
              </a:rPr>
              <a:t>Bluetooth consumes low power as compared to Wi-fi technology and on the other hand Wi-fi</a:t>
            </a:r>
            <a:r>
              <a:rPr lang="en-US" spc="-26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has a range of almost ten times to that of Bluetooth. In order to account for the limitations in</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range,</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we can incorporate</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Wi-fi</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communication</a:t>
            </a:r>
            <a:r>
              <a:rPr lang="en-US" spc="-2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in our application.</a:t>
            </a:r>
          </a:p>
          <a:p>
            <a:pPr marL="349250" marR="198755" indent="-285750">
              <a:lnSpc>
                <a:spcPct val="150000"/>
              </a:lnSpc>
              <a:spcBef>
                <a:spcPts val="0"/>
              </a:spcBef>
            </a:pPr>
            <a:r>
              <a:rPr lang="en-US" dirty="0">
                <a:effectLst/>
                <a:latin typeface="Calibri Light" panose="020F0302020204030204" pitchFamily="34" charset="0"/>
                <a:ea typeface="Times New Roman" panose="02020603050405020304" pitchFamily="18" charset="0"/>
                <a:cs typeface="Calibri Light" panose="020F0302020204030204" pitchFamily="34" charset="0"/>
              </a:rPr>
              <a:t>The goal of this</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is to create an Android application Blue Chat. This application would take</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the advantage of the wide spread of the Android operating system via varieties of devices. It</a:t>
            </a:r>
            <a:r>
              <a:rPr lang="en-US" spc="-26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is concerned with solving some problems of communicating freely, securely, silently and</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within small range. It is great for making new friends in a library or chatting up someone in</a:t>
            </a:r>
            <a:r>
              <a:rPr lang="en-US" spc="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crowded</a:t>
            </a:r>
            <a:r>
              <a:rPr lang="en-US" spc="-1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places.</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The</a:t>
            </a:r>
            <a:r>
              <a:rPr lang="en-US" spc="26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application paves</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the</a:t>
            </a:r>
            <a:r>
              <a:rPr lang="en-US" spc="-15"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ground for</a:t>
            </a:r>
            <a:r>
              <a:rPr lang="en-US" spc="-1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more Bluetooth</a:t>
            </a:r>
            <a:r>
              <a:rPr lang="en-US" spc="-20" dirty="0">
                <a:effectLst/>
                <a:latin typeface="Calibri Light" panose="020F0302020204030204" pitchFamily="34" charset="0"/>
                <a:ea typeface="Times New Roman" panose="02020603050405020304" pitchFamily="18" charset="0"/>
                <a:cs typeface="Calibri Light" panose="020F0302020204030204" pitchFamily="34" charset="0"/>
              </a:rPr>
              <a:t> </a:t>
            </a:r>
            <a:r>
              <a:rPr lang="en-US" dirty="0">
                <a:effectLst/>
                <a:latin typeface="Calibri Light" panose="020F0302020204030204" pitchFamily="34" charset="0"/>
                <a:ea typeface="Times New Roman" panose="02020603050405020304" pitchFamily="18" charset="0"/>
                <a:cs typeface="Calibri Light" panose="020F0302020204030204" pitchFamily="34" charset="0"/>
              </a:rPr>
              <a:t>applications.</a:t>
            </a:r>
          </a:p>
          <a:p>
            <a:endParaRPr lang="en-US" dirty="0"/>
          </a:p>
        </p:txBody>
      </p:sp>
    </p:spTree>
    <p:extLst>
      <p:ext uri="{BB962C8B-B14F-4D97-AF65-F5344CB8AC3E}">
        <p14:creationId xmlns:p14="http://schemas.microsoft.com/office/powerpoint/2010/main" val="61443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C528-F5AE-4336-8915-53E48A4B4678}"/>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A8E0C1A2-D136-4396-9460-A021DF8BFEB2}"/>
              </a:ext>
            </a:extLst>
          </p:cNvPr>
          <p:cNvSpPr>
            <a:spLocks noGrp="1"/>
          </p:cNvSpPr>
          <p:nvPr>
            <p:ph idx="1"/>
          </p:nvPr>
        </p:nvSpPr>
        <p:spPr/>
        <p:txBody>
          <a:bodyPr/>
          <a:lstStyle/>
          <a:p>
            <a:pPr marL="342900" marR="230505" lvl="0" indent="-342900">
              <a:lnSpc>
                <a:spcPct val="113000"/>
              </a:lnSpc>
              <a:spcBef>
                <a:spcPts val="1260"/>
              </a:spcBef>
              <a:spcAft>
                <a:spcPts val="0"/>
              </a:spcAft>
              <a:buSzPts val="1100"/>
              <a:buFont typeface="Symbol" panose="05050102010706020507" pitchFamily="18" charset="2"/>
              <a:buChar char=""/>
              <a:tabLst>
                <a:tab pos="520700" algn="l"/>
                <a:tab pos="521335" algn="l"/>
              </a:tabLst>
            </a:pPr>
            <a:r>
              <a:rPr lang="en-US" dirty="0">
                <a:effectLst/>
                <a:latin typeface="+mj-lt"/>
                <a:ea typeface="Symbol" panose="05050102010706020507" pitchFamily="18" charset="2"/>
                <a:cs typeface="Symbol" panose="05050102010706020507" pitchFamily="18" charset="2"/>
              </a:rPr>
              <a:t>Thompson T.J.&amp; </a:t>
            </a:r>
            <a:r>
              <a:rPr lang="en-US" dirty="0" err="1">
                <a:effectLst/>
                <a:latin typeface="+mj-lt"/>
                <a:ea typeface="Symbol" panose="05050102010706020507" pitchFamily="18" charset="2"/>
                <a:cs typeface="Symbol" panose="05050102010706020507" pitchFamily="18" charset="2"/>
              </a:rPr>
              <a:t>Balakumar</a:t>
            </a:r>
            <a:r>
              <a:rPr lang="en-US" dirty="0">
                <a:effectLst/>
                <a:latin typeface="+mj-lt"/>
                <a:ea typeface="Symbol" panose="05050102010706020507" pitchFamily="18" charset="2"/>
                <a:cs typeface="Symbol" panose="05050102010706020507" pitchFamily="18" charset="2"/>
              </a:rPr>
              <a:t> C(2020),Bluetooth Application Programming with</a:t>
            </a:r>
            <a:r>
              <a:rPr lang="en-US" spc="-26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Java APIs,(4th</a:t>
            </a:r>
            <a:r>
              <a:rPr lang="en-US" spc="-1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ed.)</a:t>
            </a:r>
          </a:p>
          <a:p>
            <a:pPr marL="342900" marR="125730" lvl="0" indent="-342900">
              <a:lnSpc>
                <a:spcPct val="113000"/>
              </a:lnSpc>
              <a:spcBef>
                <a:spcPts val="1020"/>
              </a:spcBef>
              <a:spcAft>
                <a:spcPts val="0"/>
              </a:spcAft>
              <a:buSzPts val="1100"/>
              <a:buFont typeface="Symbol" panose="05050102010706020507" pitchFamily="18" charset="2"/>
              <a:buChar char=""/>
              <a:tabLst>
                <a:tab pos="520700" algn="l"/>
                <a:tab pos="521335" algn="l"/>
              </a:tabLst>
            </a:pPr>
            <a:r>
              <a:rPr lang="en-US" dirty="0">
                <a:effectLst/>
                <a:latin typeface="+mj-lt"/>
                <a:ea typeface="Symbol" panose="05050102010706020507" pitchFamily="18" charset="2"/>
                <a:cs typeface="Symbol" panose="05050102010706020507" pitchFamily="18" charset="2"/>
              </a:rPr>
              <a:t>Economou,</a:t>
            </a:r>
            <a:r>
              <a:rPr lang="en-US" spc="-2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D.</a:t>
            </a:r>
            <a:r>
              <a:rPr lang="en-US" spc="-1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(2021).</a:t>
            </a:r>
            <a:r>
              <a:rPr lang="en-US" spc="-1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Development</a:t>
            </a:r>
            <a:r>
              <a:rPr lang="en-US" spc="-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platforms</a:t>
            </a:r>
            <a:r>
              <a:rPr lang="en-US" spc="-2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for</a:t>
            </a:r>
            <a:r>
              <a:rPr lang="en-US" spc="-2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mobile</a:t>
            </a:r>
            <a:r>
              <a:rPr lang="en-US" spc="-1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applications:</a:t>
            </a:r>
            <a:r>
              <a:rPr lang="en-US" spc="-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Status</a:t>
            </a:r>
            <a:r>
              <a:rPr lang="en-US" spc="-260"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and</a:t>
            </a:r>
            <a:r>
              <a:rPr lang="en-US" spc="-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trends</a:t>
            </a:r>
            <a:r>
              <a:rPr lang="en-US">
                <a:effectLst/>
                <a:latin typeface="+mj-lt"/>
                <a:ea typeface="Symbol" panose="05050102010706020507" pitchFamily="18" charset="2"/>
                <a:cs typeface="Symbol" panose="05050102010706020507" pitchFamily="18" charset="2"/>
              </a:rPr>
              <a:t>. IEEE</a:t>
            </a:r>
            <a:r>
              <a:rPr lang="en-US" dirty="0">
                <a:effectLst/>
                <a:latin typeface="+mj-lt"/>
                <a:ea typeface="Symbol" panose="05050102010706020507" pitchFamily="18" charset="2"/>
                <a:cs typeface="Symbol" panose="05050102010706020507" pitchFamily="18" charset="2"/>
              </a:rPr>
              <a:t>,</a:t>
            </a:r>
            <a:r>
              <a:rPr lang="en-US" spc="-15" dirty="0">
                <a:effectLst/>
                <a:latin typeface="+mj-lt"/>
                <a:ea typeface="Symbol" panose="05050102010706020507" pitchFamily="18" charset="2"/>
                <a:cs typeface="Symbol" panose="05050102010706020507" pitchFamily="18" charset="2"/>
              </a:rPr>
              <a:t> </a:t>
            </a:r>
            <a:r>
              <a:rPr lang="en-US" dirty="0">
                <a:effectLst/>
                <a:latin typeface="+mj-lt"/>
                <a:ea typeface="Symbol" panose="05050102010706020507" pitchFamily="18" charset="2"/>
                <a:cs typeface="Symbol" panose="05050102010706020507" pitchFamily="18" charset="2"/>
              </a:rPr>
              <a:t>28(1), 77-86.</a:t>
            </a:r>
          </a:p>
          <a:p>
            <a:endParaRPr lang="en-US" dirty="0"/>
          </a:p>
        </p:txBody>
      </p:sp>
    </p:spTree>
    <p:extLst>
      <p:ext uri="{BB962C8B-B14F-4D97-AF65-F5344CB8AC3E}">
        <p14:creationId xmlns:p14="http://schemas.microsoft.com/office/powerpoint/2010/main" val="281910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89728-53C5-4EEB-A5C3-D792BA5F7D1F}"/>
              </a:ext>
            </a:extLst>
          </p:cNvPr>
          <p:cNvSpPr>
            <a:spLocks noGrp="1"/>
          </p:cNvSpPr>
          <p:nvPr>
            <p:ph idx="1"/>
          </p:nvPr>
        </p:nvSpPr>
        <p:spPr>
          <a:xfrm>
            <a:off x="1050558" y="1059387"/>
            <a:ext cx="8946541" cy="4195481"/>
          </a:xfrm>
        </p:spPr>
        <p:txBody>
          <a:bodyPr/>
          <a:lstStyle/>
          <a:p>
            <a:pPr algn="ctr"/>
            <a:endParaRPr lang="en-US" dirty="0"/>
          </a:p>
          <a:p>
            <a:pPr algn="ctr"/>
            <a:endParaRPr lang="en-US" dirty="0"/>
          </a:p>
          <a:p>
            <a:pPr algn="ctr"/>
            <a:endParaRPr lang="en-US" dirty="0"/>
          </a:p>
          <a:p>
            <a:pPr marL="0" indent="0" algn="ctr">
              <a:buNone/>
            </a:pPr>
            <a:r>
              <a:rPr lang="en-US" sz="7200" dirty="0"/>
              <a:t>THANK YOU</a:t>
            </a:r>
          </a:p>
        </p:txBody>
      </p:sp>
    </p:spTree>
    <p:extLst>
      <p:ext uri="{BB962C8B-B14F-4D97-AF65-F5344CB8AC3E}">
        <p14:creationId xmlns:p14="http://schemas.microsoft.com/office/powerpoint/2010/main" val="381924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F677-F872-4DBB-ACEB-20C925291233}"/>
              </a:ext>
            </a:extLst>
          </p:cNvPr>
          <p:cNvSpPr>
            <a:spLocks noGrp="1"/>
          </p:cNvSpPr>
          <p:nvPr>
            <p:ph type="title"/>
          </p:nvPr>
        </p:nvSpPr>
        <p:spPr/>
        <p:txBody>
          <a:bodyPr/>
          <a:lstStyle/>
          <a:p>
            <a:pPr algn="ctr"/>
            <a:r>
              <a:rPr lang="en-US" b="1" dirty="0"/>
              <a:t>About Project</a:t>
            </a:r>
          </a:p>
        </p:txBody>
      </p:sp>
      <p:sp>
        <p:nvSpPr>
          <p:cNvPr id="3" name="Content Placeholder 2">
            <a:extLst>
              <a:ext uri="{FF2B5EF4-FFF2-40B4-BE49-F238E27FC236}">
                <a16:creationId xmlns:a16="http://schemas.microsoft.com/office/drawing/2014/main" id="{29CE16C5-2538-40E9-B2E5-5EEF1BCB9505}"/>
              </a:ext>
            </a:extLst>
          </p:cNvPr>
          <p:cNvSpPr>
            <a:spLocks noGrp="1"/>
          </p:cNvSpPr>
          <p:nvPr>
            <p:ph idx="1"/>
          </p:nvPr>
        </p:nvSpPr>
        <p:spPr/>
        <p:txBody>
          <a:bodyPr>
            <a:normAutofit/>
          </a:bodyPr>
          <a:lstStyle/>
          <a:p>
            <a:r>
              <a:rPr lang="en-US" dirty="0">
                <a:latin typeface="+mj-lt"/>
              </a:rPr>
              <a:t>The </a:t>
            </a:r>
            <a:r>
              <a:rPr lang="en-US" b="1" dirty="0">
                <a:latin typeface="+mj-lt"/>
              </a:rPr>
              <a:t>Android Bluetooth Chat </a:t>
            </a:r>
            <a:r>
              <a:rPr lang="en-US" dirty="0">
                <a:latin typeface="+mj-lt"/>
              </a:rPr>
              <a:t>messenger application is a two-way, sending and receiving, text chat program for phones. </a:t>
            </a:r>
          </a:p>
          <a:p>
            <a:endParaRPr lang="en-US" dirty="0">
              <a:latin typeface="+mj-lt"/>
            </a:endParaRPr>
          </a:p>
          <a:p>
            <a:r>
              <a:rPr lang="en-US" dirty="0">
                <a:latin typeface="+mj-lt"/>
              </a:rPr>
              <a:t>These devices are largely used in open and closed spaces and everywhere as in street or in  crowded places.</a:t>
            </a:r>
          </a:p>
          <a:p>
            <a:pPr marL="0" indent="0">
              <a:buNone/>
            </a:pPr>
            <a:endParaRPr lang="en-US" dirty="0">
              <a:latin typeface="+mj-lt"/>
            </a:endParaRPr>
          </a:p>
          <a:p>
            <a:r>
              <a:rPr lang="en-US" dirty="0">
                <a:latin typeface="+mj-lt"/>
              </a:rPr>
              <a:t>The </a:t>
            </a:r>
            <a:r>
              <a:rPr lang="en-US" b="1" dirty="0">
                <a:latin typeface="+mj-lt"/>
              </a:rPr>
              <a:t>Bluetooth Chat </a:t>
            </a:r>
            <a:r>
              <a:rPr lang="en-US" dirty="0">
                <a:latin typeface="+mj-lt"/>
              </a:rPr>
              <a:t>messenger does not require a GMS or Wi-Fi connection, all it need is two </a:t>
            </a:r>
            <a:r>
              <a:rPr lang="en-US" b="1" dirty="0">
                <a:latin typeface="+mj-lt"/>
              </a:rPr>
              <a:t>Bluetooth Chat </a:t>
            </a:r>
            <a:r>
              <a:rPr lang="en-US" dirty="0">
                <a:latin typeface="+mj-lt"/>
              </a:rPr>
              <a:t>app in range of 50 feet of each other</a:t>
            </a:r>
          </a:p>
        </p:txBody>
      </p:sp>
    </p:spTree>
    <p:extLst>
      <p:ext uri="{BB962C8B-B14F-4D97-AF65-F5344CB8AC3E}">
        <p14:creationId xmlns:p14="http://schemas.microsoft.com/office/powerpoint/2010/main" val="426052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2CA0-770F-48D9-8544-942DFDD0195D}"/>
              </a:ext>
            </a:extLst>
          </p:cNvPr>
          <p:cNvSpPr>
            <a:spLocks noGrp="1"/>
          </p:cNvSpPr>
          <p:nvPr>
            <p:ph type="title"/>
          </p:nvPr>
        </p:nvSpPr>
        <p:spPr/>
        <p:txBody>
          <a:bodyPr>
            <a:normAutofit/>
          </a:bodyPr>
          <a:lstStyle/>
          <a:p>
            <a:pPr algn="ctr"/>
            <a:r>
              <a:rPr lang="en-US" sz="4000" b="1" dirty="0"/>
              <a:t>REASON FOR DEVELOPING BLUETOOTH CHAT APP SYSTEM</a:t>
            </a:r>
          </a:p>
        </p:txBody>
      </p:sp>
      <p:sp>
        <p:nvSpPr>
          <p:cNvPr id="3" name="Content Placeholder 2">
            <a:extLst>
              <a:ext uri="{FF2B5EF4-FFF2-40B4-BE49-F238E27FC236}">
                <a16:creationId xmlns:a16="http://schemas.microsoft.com/office/drawing/2014/main" id="{EBE19F69-0F69-4C89-B094-B77AD2A9A418}"/>
              </a:ext>
            </a:extLst>
          </p:cNvPr>
          <p:cNvSpPr>
            <a:spLocks noGrp="1"/>
          </p:cNvSpPr>
          <p:nvPr>
            <p:ph idx="1"/>
          </p:nvPr>
        </p:nvSpPr>
        <p:spPr/>
        <p:txBody>
          <a:bodyPr>
            <a:normAutofit fontScale="92500" lnSpcReduction="20000"/>
          </a:bodyPr>
          <a:lstStyle/>
          <a:p>
            <a:r>
              <a:rPr lang="en-US" sz="4000" dirty="0">
                <a:latin typeface="+mj-lt"/>
              </a:rPr>
              <a:t>No Internet or Wi-Fi required</a:t>
            </a:r>
          </a:p>
          <a:p>
            <a:r>
              <a:rPr lang="en-US" sz="4000" dirty="0">
                <a:latin typeface="+mj-lt"/>
              </a:rPr>
              <a:t>No server required</a:t>
            </a:r>
          </a:p>
          <a:p>
            <a:r>
              <a:rPr lang="en-US" sz="4000" dirty="0">
                <a:latin typeface="+mj-lt"/>
              </a:rPr>
              <a:t>Easily handled technology</a:t>
            </a:r>
          </a:p>
          <a:p>
            <a:r>
              <a:rPr lang="en-US" sz="4000" dirty="0">
                <a:latin typeface="+mj-lt"/>
              </a:rPr>
              <a:t>This </a:t>
            </a:r>
            <a:r>
              <a:rPr lang="en-US" sz="4000" b="1" dirty="0">
                <a:latin typeface="+mj-lt"/>
              </a:rPr>
              <a:t>Bluetooth Chat </a:t>
            </a:r>
            <a:r>
              <a:rPr lang="en-US" sz="4000" dirty="0">
                <a:latin typeface="+mj-lt"/>
              </a:rPr>
              <a:t>application allow you to see others </a:t>
            </a:r>
            <a:r>
              <a:rPr lang="en-US" sz="4000" b="1" dirty="0">
                <a:latin typeface="+mj-lt"/>
              </a:rPr>
              <a:t>Bluetooth Chat </a:t>
            </a:r>
            <a:r>
              <a:rPr lang="en-US" sz="4000" dirty="0">
                <a:latin typeface="+mj-lt"/>
              </a:rPr>
              <a:t>application users around ,ping any of them and start chatting via Bluetooth.</a:t>
            </a:r>
          </a:p>
          <a:p>
            <a:endParaRPr lang="en-US" dirty="0">
              <a:latin typeface="+mj-lt"/>
            </a:endParaRPr>
          </a:p>
        </p:txBody>
      </p:sp>
    </p:spTree>
    <p:extLst>
      <p:ext uri="{BB962C8B-B14F-4D97-AF65-F5344CB8AC3E}">
        <p14:creationId xmlns:p14="http://schemas.microsoft.com/office/powerpoint/2010/main" val="3237363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056A-B298-4E85-955A-200A42EC4F1E}"/>
              </a:ext>
            </a:extLst>
          </p:cNvPr>
          <p:cNvSpPr>
            <a:spLocks noGrp="1"/>
          </p:cNvSpPr>
          <p:nvPr>
            <p:ph type="title"/>
          </p:nvPr>
        </p:nvSpPr>
        <p:spPr/>
        <p:txBody>
          <a:bodyPr/>
          <a:lstStyle/>
          <a:p>
            <a:pPr algn="ctr"/>
            <a:r>
              <a:rPr lang="en-US" b="1" dirty="0"/>
              <a:t>OBJECTIVES</a:t>
            </a:r>
          </a:p>
        </p:txBody>
      </p:sp>
      <p:sp>
        <p:nvSpPr>
          <p:cNvPr id="3" name="Content Placeholder 2">
            <a:extLst>
              <a:ext uri="{FF2B5EF4-FFF2-40B4-BE49-F238E27FC236}">
                <a16:creationId xmlns:a16="http://schemas.microsoft.com/office/drawing/2014/main" id="{67E9B42A-5E93-4AFC-A56B-ADE011BD7956}"/>
              </a:ext>
            </a:extLst>
          </p:cNvPr>
          <p:cNvSpPr>
            <a:spLocks noGrp="1"/>
          </p:cNvSpPr>
          <p:nvPr>
            <p:ph idx="1"/>
          </p:nvPr>
        </p:nvSpPr>
        <p:spPr/>
        <p:txBody>
          <a:bodyPr/>
          <a:lstStyle/>
          <a:p>
            <a:r>
              <a:rPr lang="en-US" dirty="0">
                <a:latin typeface="+mj-lt"/>
              </a:rPr>
              <a:t>Two way text messaging.</a:t>
            </a:r>
          </a:p>
          <a:p>
            <a:r>
              <a:rPr lang="en-US" dirty="0">
                <a:latin typeface="+mj-lt"/>
              </a:rPr>
              <a:t>Develop and Implement chatting system without use of server and internet.</a:t>
            </a:r>
          </a:p>
          <a:p>
            <a:r>
              <a:rPr lang="en-US" dirty="0">
                <a:latin typeface="+mj-lt"/>
              </a:rPr>
              <a:t>Create an </a:t>
            </a:r>
            <a:r>
              <a:rPr lang="en-US" b="1" dirty="0">
                <a:latin typeface="+mj-lt"/>
              </a:rPr>
              <a:t>Bluetooth Chat Application </a:t>
            </a:r>
            <a:r>
              <a:rPr lang="en-US" dirty="0">
                <a:latin typeface="+mj-lt"/>
              </a:rPr>
              <a:t> to provide a consistent UI to interact with the system.</a:t>
            </a:r>
          </a:p>
          <a:p>
            <a:r>
              <a:rPr lang="en-US" dirty="0">
                <a:latin typeface="+mj-lt"/>
              </a:rPr>
              <a:t>Better use of mobile phones to use this technology.</a:t>
            </a:r>
          </a:p>
          <a:p>
            <a:endParaRPr lang="en-US" dirty="0">
              <a:latin typeface="+mj-lt"/>
            </a:endParaRPr>
          </a:p>
        </p:txBody>
      </p:sp>
    </p:spTree>
    <p:extLst>
      <p:ext uri="{BB962C8B-B14F-4D97-AF65-F5344CB8AC3E}">
        <p14:creationId xmlns:p14="http://schemas.microsoft.com/office/powerpoint/2010/main" val="393480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69B-D5A0-47C4-BB0B-799D80A8E935}"/>
              </a:ext>
            </a:extLst>
          </p:cNvPr>
          <p:cNvSpPr>
            <a:spLocks noGrp="1"/>
          </p:cNvSpPr>
          <p:nvPr>
            <p:ph type="title"/>
          </p:nvPr>
        </p:nvSpPr>
        <p:spPr/>
        <p:txBody>
          <a:bodyPr/>
          <a:lstStyle/>
          <a:p>
            <a:pPr algn="ctr"/>
            <a:r>
              <a:rPr lang="en-US" b="1" dirty="0"/>
              <a:t>SYSTEM REQUIREMENTS</a:t>
            </a:r>
          </a:p>
        </p:txBody>
      </p:sp>
      <p:sp>
        <p:nvSpPr>
          <p:cNvPr id="3" name="Content Placeholder 2">
            <a:extLst>
              <a:ext uri="{FF2B5EF4-FFF2-40B4-BE49-F238E27FC236}">
                <a16:creationId xmlns:a16="http://schemas.microsoft.com/office/drawing/2014/main" id="{84141684-5C42-4BAC-AF0A-62DF54868006}"/>
              </a:ext>
            </a:extLst>
          </p:cNvPr>
          <p:cNvSpPr>
            <a:spLocks noGrp="1"/>
          </p:cNvSpPr>
          <p:nvPr>
            <p:ph idx="1"/>
          </p:nvPr>
        </p:nvSpPr>
        <p:spPr/>
        <p:txBody>
          <a:bodyPr>
            <a:normAutofit fontScale="85000" lnSpcReduction="20000"/>
          </a:bodyPr>
          <a:lstStyle/>
          <a:p>
            <a:r>
              <a:rPr lang="en-US" dirty="0"/>
              <a:t>HARDWARE REQUIREMENT</a:t>
            </a:r>
          </a:p>
          <a:p>
            <a:pPr marL="0" indent="0">
              <a:buNone/>
            </a:pPr>
            <a:r>
              <a:rPr lang="en-US" dirty="0"/>
              <a:t>           </a:t>
            </a:r>
            <a:r>
              <a:rPr lang="en-US" sz="1800" b="0" i="0" u="none" strike="noStrike" baseline="0" dirty="0">
                <a:solidFill>
                  <a:srgbClr val="000000"/>
                </a:solidFill>
                <a:latin typeface="Times New Roman" panose="02020603050405020304" pitchFamily="18" charset="0"/>
              </a:rPr>
              <a:t>HP . The specification of the system is given as Intel(R)Core(TM) i5-1035G1 CPU </a:t>
            </a:r>
          </a:p>
          <a:p>
            <a:pPr marL="0" indent="0">
              <a:buNone/>
            </a:pPr>
            <a:r>
              <a:rPr lang="en-US" sz="1800" b="0" i="0" u="none" strike="noStrike" baseline="0" dirty="0">
                <a:solidFill>
                  <a:srgbClr val="000000"/>
                </a:solidFill>
                <a:latin typeface="Times New Roman" panose="02020603050405020304" pitchFamily="18" charset="0"/>
              </a:rPr>
              <a:t>               1.50GHz 1.19 GHz/10 GEN/18GB RAM/1TBHD/INTEGRATED GRAPHICS/15”FHD AG     </a:t>
            </a:r>
          </a:p>
          <a:p>
            <a:pPr marL="0" indent="0">
              <a:buNone/>
            </a:pPr>
            <a:r>
              <a:rPr lang="en-US" sz="1800" b="0" i="0" u="none" strike="noStrike" baseline="0" dirty="0">
                <a:solidFill>
                  <a:srgbClr val="000000"/>
                </a:solidFill>
                <a:latin typeface="Times New Roman" panose="02020603050405020304" pitchFamily="18" charset="0"/>
              </a:rPr>
              <a:t>               SCREEN</a:t>
            </a:r>
            <a:endParaRPr lang="en-US" dirty="0"/>
          </a:p>
          <a:p>
            <a:pPr marL="0" indent="0">
              <a:buNone/>
            </a:pPr>
            <a:endParaRPr lang="en-US" dirty="0"/>
          </a:p>
          <a:p>
            <a:r>
              <a:rPr lang="en-US" dirty="0"/>
              <a:t>SOFTWARE REQUIREMENT </a:t>
            </a:r>
          </a:p>
          <a:p>
            <a:pPr marL="0" indent="0" algn="l">
              <a:buNone/>
            </a:pPr>
            <a:r>
              <a:rPr lang="en-US" dirty="0"/>
              <a:t> </a:t>
            </a:r>
            <a:endParaRPr lang="en-US" sz="2000" b="0" i="0" u="none" strike="noStrike" baseline="0" dirty="0">
              <a:solidFill>
                <a:srgbClr val="000000"/>
              </a:solidFill>
              <a:latin typeface="Symbol" panose="05050102010706020507" pitchFamily="18" charset="2"/>
            </a:endParaRPr>
          </a:p>
          <a:p>
            <a:pPr lvl="1"/>
            <a:r>
              <a:rPr lang="en-US" sz="2000" b="0" i="0" u="none" strike="noStrike" baseline="0" dirty="0">
                <a:solidFill>
                  <a:srgbClr val="000000"/>
                </a:solidFill>
                <a:latin typeface="Symbol" panose="05050102010706020507" pitchFamily="18" charset="2"/>
              </a:rPr>
              <a:t> </a:t>
            </a:r>
            <a:r>
              <a:rPr lang="en-US" sz="2000" b="0" i="0" u="none" strike="noStrike" baseline="0" dirty="0">
                <a:solidFill>
                  <a:srgbClr val="000000"/>
                </a:solidFill>
                <a:latin typeface="Times New Roman" panose="02020603050405020304" pitchFamily="18" charset="0"/>
              </a:rPr>
              <a:t>Windows 10 Home Single Language, Version: - 2004, OS Build: - 19041.572 </a:t>
            </a:r>
          </a:p>
          <a:p>
            <a:pPr lvl="1"/>
            <a:r>
              <a:rPr lang="en-US" sz="2000" b="0" i="0" u="none" strike="noStrike" baseline="0" dirty="0">
                <a:solidFill>
                  <a:srgbClr val="000000"/>
                </a:solidFill>
                <a:latin typeface="Times New Roman" panose="02020603050405020304" pitchFamily="18" charset="0"/>
              </a:rPr>
              <a:t> Android Studio is used for developing this application. </a:t>
            </a:r>
          </a:p>
          <a:p>
            <a:pPr lvl="1"/>
            <a:endParaRPr lang="en-US" sz="1100" b="0" i="0" u="none" strike="noStrike" baseline="0" dirty="0">
              <a:solidFill>
                <a:srgbClr val="000000"/>
              </a:solidFill>
              <a:latin typeface="Times New Roman" panose="02020603050405020304" pitchFamily="18" charset="0"/>
            </a:endParaRPr>
          </a:p>
          <a:p>
            <a:pPr lvl="1"/>
            <a:endParaRPr lang="en-US" sz="1100" b="0" i="0" u="none" strike="noStrike" baseline="0" dirty="0">
              <a:solidFill>
                <a:srgbClr val="000000"/>
              </a:solidFill>
              <a:latin typeface="Times New Roman" panose="02020603050405020304" pitchFamily="18" charset="0"/>
            </a:endParaRPr>
          </a:p>
          <a:p>
            <a:pPr lvl="1"/>
            <a:endParaRPr lang="en-US" sz="1100" b="0" i="0" u="none" strike="noStrike" baseline="0" dirty="0">
              <a:solidFill>
                <a:srgbClr val="000000"/>
              </a:solidFill>
              <a:latin typeface="Times New Roman" panose="02020603050405020304" pitchFamily="18" charset="0"/>
            </a:endParaRPr>
          </a:p>
          <a:p>
            <a:pPr marL="0" indent="0">
              <a:buNone/>
            </a:pPr>
            <a:r>
              <a:rPr lang="en-US" dirty="0"/>
              <a:t>           </a:t>
            </a:r>
          </a:p>
        </p:txBody>
      </p:sp>
    </p:spTree>
    <p:extLst>
      <p:ext uri="{BB962C8B-B14F-4D97-AF65-F5344CB8AC3E}">
        <p14:creationId xmlns:p14="http://schemas.microsoft.com/office/powerpoint/2010/main" val="209875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22FB-9FEF-4062-BC61-B0598073F21F}"/>
              </a:ext>
            </a:extLst>
          </p:cNvPr>
          <p:cNvSpPr>
            <a:spLocks noGrp="1"/>
          </p:cNvSpPr>
          <p:nvPr>
            <p:ph type="title"/>
          </p:nvPr>
        </p:nvSpPr>
        <p:spPr/>
        <p:txBody>
          <a:bodyPr/>
          <a:lstStyle/>
          <a:p>
            <a:r>
              <a:rPr lang="en-IN" dirty="0"/>
              <a:t>To Allow Two Way Text CHAT OVER BLUETOOTH IN ANDROID</a:t>
            </a:r>
          </a:p>
        </p:txBody>
      </p:sp>
      <p:sp>
        <p:nvSpPr>
          <p:cNvPr id="3" name="Content Placeholder 2">
            <a:extLst>
              <a:ext uri="{FF2B5EF4-FFF2-40B4-BE49-F238E27FC236}">
                <a16:creationId xmlns:a16="http://schemas.microsoft.com/office/drawing/2014/main" id="{5EC6F762-FE85-4C2D-8577-DB6F183F87D3}"/>
              </a:ext>
            </a:extLst>
          </p:cNvPr>
          <p:cNvSpPr>
            <a:spLocks noGrp="1"/>
          </p:cNvSpPr>
          <p:nvPr>
            <p:ph idx="1"/>
          </p:nvPr>
        </p:nvSpPr>
        <p:spPr/>
        <p:txBody>
          <a:bodyPr/>
          <a:lstStyle/>
          <a:p>
            <a:pPr marL="514350" indent="-514350">
              <a:buFont typeface="+mj-lt"/>
              <a:buAutoNum type="arabicPeriod"/>
            </a:pPr>
            <a:r>
              <a:rPr lang="en-IN" dirty="0"/>
              <a:t>Get Bluetooth Service</a:t>
            </a:r>
          </a:p>
          <a:p>
            <a:pPr marL="514350" indent="-514350">
              <a:buFont typeface="+mj-lt"/>
              <a:buAutoNum type="arabicPeriod"/>
            </a:pPr>
            <a:r>
              <a:rPr lang="en-IN" dirty="0" err="1"/>
              <a:t>BluetoothAdapter</a:t>
            </a:r>
            <a:r>
              <a:rPr lang="en-IN" dirty="0"/>
              <a:t> Class</a:t>
            </a:r>
          </a:p>
          <a:p>
            <a:pPr marL="514350" indent="-514350">
              <a:buFont typeface="+mj-lt"/>
              <a:buAutoNum type="arabicPeriod"/>
            </a:pPr>
            <a:r>
              <a:rPr lang="en-IN" dirty="0" err="1"/>
              <a:t>isEnable</a:t>
            </a:r>
            <a:r>
              <a:rPr lang="en-IN" dirty="0"/>
              <a:t>() Method</a:t>
            </a:r>
          </a:p>
          <a:p>
            <a:pPr marL="514350" indent="-514350">
              <a:buFont typeface="+mj-lt"/>
              <a:buAutoNum type="arabicPeriod"/>
            </a:pPr>
            <a:r>
              <a:rPr lang="en-IN" dirty="0"/>
              <a:t>Discover Bluetooth</a:t>
            </a:r>
          </a:p>
          <a:p>
            <a:pPr marL="514350" indent="-514350">
              <a:buFont typeface="+mj-lt"/>
              <a:buAutoNum type="arabicPeriod"/>
            </a:pPr>
            <a:r>
              <a:rPr lang="en-IN" dirty="0"/>
              <a:t>Check for Enable Devices</a:t>
            </a:r>
          </a:p>
          <a:p>
            <a:pPr marL="514350" indent="-514350">
              <a:buFont typeface="+mj-lt"/>
              <a:buAutoNum type="arabicPeriod"/>
            </a:pPr>
            <a:r>
              <a:rPr lang="en-IN" dirty="0"/>
              <a:t>Pairing Devices</a:t>
            </a:r>
          </a:p>
          <a:p>
            <a:pPr marL="514350" indent="-514350">
              <a:buFont typeface="+mj-lt"/>
              <a:buAutoNum type="arabicPeriod"/>
            </a:pPr>
            <a:r>
              <a:rPr lang="en-IN" dirty="0"/>
              <a:t>Read and Write Date</a:t>
            </a:r>
          </a:p>
        </p:txBody>
      </p:sp>
    </p:spTree>
    <p:extLst>
      <p:ext uri="{BB962C8B-B14F-4D97-AF65-F5344CB8AC3E}">
        <p14:creationId xmlns:p14="http://schemas.microsoft.com/office/powerpoint/2010/main" val="380098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263B-9853-4C76-A61C-B3D44226BA36}"/>
              </a:ext>
            </a:extLst>
          </p:cNvPr>
          <p:cNvSpPr>
            <a:spLocks noGrp="1"/>
          </p:cNvSpPr>
          <p:nvPr>
            <p:ph type="title"/>
          </p:nvPr>
        </p:nvSpPr>
        <p:spPr/>
        <p:txBody>
          <a:bodyPr/>
          <a:lstStyle/>
          <a:p>
            <a:pPr algn="ctr"/>
            <a:r>
              <a:rPr lang="en-US" b="1" dirty="0"/>
              <a:t>Tools Used</a:t>
            </a:r>
          </a:p>
        </p:txBody>
      </p:sp>
      <p:sp>
        <p:nvSpPr>
          <p:cNvPr id="3" name="Content Placeholder 2">
            <a:extLst>
              <a:ext uri="{FF2B5EF4-FFF2-40B4-BE49-F238E27FC236}">
                <a16:creationId xmlns:a16="http://schemas.microsoft.com/office/drawing/2014/main" id="{BA53C5EE-8C43-47FA-BF64-D44AE44E4CBC}"/>
              </a:ext>
            </a:extLst>
          </p:cNvPr>
          <p:cNvSpPr>
            <a:spLocks noGrp="1"/>
          </p:cNvSpPr>
          <p:nvPr>
            <p:ph idx="1"/>
          </p:nvPr>
        </p:nvSpPr>
        <p:spPr/>
        <p:txBody>
          <a:bodyPr>
            <a:normAutofit/>
          </a:bodyPr>
          <a:lstStyle/>
          <a:p>
            <a:r>
              <a:rPr lang="en-US" b="1" dirty="0">
                <a:latin typeface="Cambria Math" panose="02040503050406030204" pitchFamily="18" charset="0"/>
                <a:ea typeface="Cambria Math" panose="02040503050406030204" pitchFamily="18" charset="0"/>
              </a:rPr>
              <a:t>Android Studio</a:t>
            </a:r>
            <a:r>
              <a:rPr lang="en-US" b="1" dirty="0">
                <a:latin typeface="Calibri Light" panose="020F0302020204030204" pitchFamily="34" charset="0"/>
                <a:ea typeface="Cambria Math" panose="02040503050406030204" pitchFamily="18" charset="0"/>
                <a:cs typeface="Calibri Light" panose="020F0302020204030204" pitchFamily="34" charset="0"/>
              </a:rPr>
              <a:t>: </a:t>
            </a:r>
            <a:r>
              <a:rPr lang="en-US" b="0" i="0" dirty="0">
                <a:effectLst/>
                <a:latin typeface="+mj-lt"/>
                <a:ea typeface="Cambria Math" panose="02040503050406030204" pitchFamily="18" charset="0"/>
                <a:cs typeface="Calibri Light" panose="020F0302020204030204" pitchFamily="34" charset="0"/>
              </a:rPr>
              <a:t>Android Studio is the official integrated development environment (IDE) for Android application development. It is based on the IntelliJ IDEA, a Java integrated development environment for software, and incorporates its code editing and developer tools</a:t>
            </a:r>
            <a:r>
              <a:rPr lang="en-US" b="0" i="0" dirty="0">
                <a:effectLst/>
                <a:latin typeface="+mj-lt"/>
                <a:ea typeface="Cambria Math" panose="02040503050406030204" pitchFamily="18" charset="0"/>
              </a:rPr>
              <a:t>.</a:t>
            </a:r>
            <a:endParaRPr lang="en-US" dirty="0">
              <a:latin typeface="+mj-lt"/>
              <a:ea typeface="Cambria Math" panose="02040503050406030204" pitchFamily="18" charset="0"/>
            </a:endParaRPr>
          </a:p>
          <a:p>
            <a:r>
              <a:rPr lang="en-US" b="1" dirty="0">
                <a:latin typeface="Cambria Math" panose="02040503050406030204" pitchFamily="18" charset="0"/>
                <a:ea typeface="Cambria Math" panose="02040503050406030204" pitchFamily="18" charset="0"/>
              </a:rPr>
              <a:t>SDK Tools:</a:t>
            </a:r>
            <a:r>
              <a:rPr lang="en-US" b="0" i="0" dirty="0">
                <a:solidFill>
                  <a:srgbClr val="424242"/>
                </a:solidFill>
                <a:effectLst/>
                <a:latin typeface="Cambria Math" panose="02040503050406030204" pitchFamily="18" charset="0"/>
                <a:ea typeface="Cambria Math" panose="02040503050406030204" pitchFamily="18" charset="0"/>
              </a:rPr>
              <a:t> </a:t>
            </a:r>
            <a:r>
              <a:rPr lang="en-US" b="0" i="0" dirty="0">
                <a:effectLst/>
                <a:latin typeface="Calibri Light" panose="020F0302020204030204" pitchFamily="34" charset="0"/>
                <a:ea typeface="Cambria Math" panose="02040503050406030204" pitchFamily="18" charset="0"/>
                <a:cs typeface="Calibri Light" panose="020F0302020204030204" pitchFamily="34" charset="0"/>
              </a:rPr>
              <a:t>SDK stands for software development kit or devkit for short. It’s a set of software tools and programs used by developers to create applications for specific platforms. SDK tools will include a range of things, including libraries, documentation, code samples, processes, and guides that developers can use and integrate into their own apps. SDKs are designed to be used for specific platforms or programming languages.</a:t>
            </a:r>
          </a:p>
          <a:p>
            <a:pPr marL="0" indent="0">
              <a:buNone/>
            </a:pPr>
            <a:endParaRPr lang="en-US" dirty="0"/>
          </a:p>
        </p:txBody>
      </p:sp>
    </p:spTree>
    <p:extLst>
      <p:ext uri="{BB962C8B-B14F-4D97-AF65-F5344CB8AC3E}">
        <p14:creationId xmlns:p14="http://schemas.microsoft.com/office/powerpoint/2010/main" val="266155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EF152-0CE2-499B-973D-17F7EFA7A3F8}"/>
              </a:ext>
            </a:extLst>
          </p:cNvPr>
          <p:cNvSpPr>
            <a:spLocks noGrp="1"/>
          </p:cNvSpPr>
          <p:nvPr>
            <p:ph type="title"/>
          </p:nvPr>
        </p:nvSpPr>
        <p:spPr/>
        <p:txBody>
          <a:bodyPr/>
          <a:lstStyle/>
          <a:p>
            <a:pPr algn="ctr"/>
            <a:r>
              <a:rPr lang="en-US" b="1" dirty="0"/>
              <a:t>FUNCTIONALITIES</a:t>
            </a:r>
          </a:p>
        </p:txBody>
      </p:sp>
      <p:sp>
        <p:nvSpPr>
          <p:cNvPr id="3" name="Content Placeholder 2">
            <a:extLst>
              <a:ext uri="{FF2B5EF4-FFF2-40B4-BE49-F238E27FC236}">
                <a16:creationId xmlns:a16="http://schemas.microsoft.com/office/drawing/2014/main" id="{E93FEA9D-F4D0-4EC0-B020-D3FC67BC6C99}"/>
              </a:ext>
            </a:extLst>
          </p:cNvPr>
          <p:cNvSpPr>
            <a:spLocks noGrp="1"/>
          </p:cNvSpPr>
          <p:nvPr>
            <p:ph idx="1"/>
          </p:nvPr>
        </p:nvSpPr>
        <p:spPr/>
        <p:txBody>
          <a:bodyPr>
            <a:normAutofit fontScale="92500" lnSpcReduction="20000"/>
          </a:bodyPr>
          <a:lstStyle/>
          <a:p>
            <a:r>
              <a:rPr lang="en-US" sz="3200" dirty="0">
                <a:latin typeface="+mj-lt"/>
              </a:rPr>
              <a:t>Scanning for other Bluetooth devices.</a:t>
            </a:r>
          </a:p>
          <a:p>
            <a:r>
              <a:rPr lang="en-US" sz="3200" dirty="0">
                <a:latin typeface="+mj-lt"/>
              </a:rPr>
              <a:t>Querying the local Bluetooth adapter for paired Bluetooth devices.</a:t>
            </a:r>
          </a:p>
          <a:p>
            <a:r>
              <a:rPr lang="en-US" sz="3200" dirty="0">
                <a:latin typeface="+mj-lt"/>
              </a:rPr>
              <a:t>Establishing RFCOMM channel or sockets.</a:t>
            </a:r>
          </a:p>
          <a:p>
            <a:r>
              <a:rPr lang="en-US" sz="3200" dirty="0">
                <a:latin typeface="+mj-lt"/>
              </a:rPr>
              <a:t>Connecting to remote devices.</a:t>
            </a:r>
          </a:p>
          <a:p>
            <a:r>
              <a:rPr lang="en-US" sz="3200" dirty="0">
                <a:latin typeface="+mj-lt"/>
              </a:rPr>
              <a:t>Transferring data over Bluetooth.</a:t>
            </a:r>
          </a:p>
          <a:p>
            <a:r>
              <a:rPr lang="en-US" sz="3200" dirty="0">
                <a:latin typeface="+mj-lt"/>
              </a:rPr>
              <a:t>Displaying paired devices.</a:t>
            </a:r>
          </a:p>
          <a:p>
            <a:r>
              <a:rPr lang="en-US" sz="3200" dirty="0">
                <a:latin typeface="+mj-lt"/>
              </a:rPr>
              <a:t>Chatting over the mobile through Bluetooth connectivity.</a:t>
            </a:r>
          </a:p>
          <a:p>
            <a:endParaRPr lang="en-US" dirty="0">
              <a:latin typeface="+mj-lt"/>
            </a:endParaRPr>
          </a:p>
        </p:txBody>
      </p:sp>
    </p:spTree>
    <p:extLst>
      <p:ext uri="{BB962C8B-B14F-4D97-AF65-F5344CB8AC3E}">
        <p14:creationId xmlns:p14="http://schemas.microsoft.com/office/powerpoint/2010/main" val="235107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9C60-2E69-499C-B3BB-CD4C4EF21833}"/>
              </a:ext>
            </a:extLst>
          </p:cNvPr>
          <p:cNvSpPr>
            <a:spLocks noGrp="1"/>
          </p:cNvSpPr>
          <p:nvPr>
            <p:ph type="title"/>
          </p:nvPr>
        </p:nvSpPr>
        <p:spPr/>
        <p:txBody>
          <a:bodyPr/>
          <a:lstStyle/>
          <a:p>
            <a:pPr algn="ctr"/>
            <a:r>
              <a:rPr lang="en-US" b="1" dirty="0"/>
              <a:t>E-R diagram</a:t>
            </a:r>
          </a:p>
        </p:txBody>
      </p:sp>
      <p:pic>
        <p:nvPicPr>
          <p:cNvPr id="4" name="image2.jpeg">
            <a:extLst>
              <a:ext uri="{FF2B5EF4-FFF2-40B4-BE49-F238E27FC236}">
                <a16:creationId xmlns:a16="http://schemas.microsoft.com/office/drawing/2014/main" id="{8B132349-7152-44D3-9C67-C92EFFD3145F}"/>
              </a:ext>
            </a:extLst>
          </p:cNvPr>
          <p:cNvPicPr>
            <a:picLocks noGrp="1"/>
          </p:cNvPicPr>
          <p:nvPr>
            <p:ph idx="1"/>
          </p:nvPr>
        </p:nvPicPr>
        <p:blipFill rotWithShape="1">
          <a:blip r:embed="rId2" cstate="print"/>
          <a:srcRect l="3218" t="2902"/>
          <a:stretch/>
        </p:blipFill>
        <p:spPr>
          <a:xfrm>
            <a:off x="1714500" y="1316463"/>
            <a:ext cx="8466991" cy="4987621"/>
          </a:xfrm>
          <a:prstGeom prst="rect">
            <a:avLst/>
          </a:prstGeom>
        </p:spPr>
      </p:pic>
    </p:spTree>
    <p:extLst>
      <p:ext uri="{BB962C8B-B14F-4D97-AF65-F5344CB8AC3E}">
        <p14:creationId xmlns:p14="http://schemas.microsoft.com/office/powerpoint/2010/main" val="1564893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193</TotalTime>
  <Words>740</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 Light</vt:lpstr>
      <vt:lpstr>Cambria Math</vt:lpstr>
      <vt:lpstr>Century Gothic</vt:lpstr>
      <vt:lpstr>Symbol</vt:lpstr>
      <vt:lpstr>Times New Roman</vt:lpstr>
      <vt:lpstr>Wingdings 3</vt:lpstr>
      <vt:lpstr>Ion</vt:lpstr>
      <vt:lpstr>Project on Android Bluetooth Chat </vt:lpstr>
      <vt:lpstr>About Project</vt:lpstr>
      <vt:lpstr>REASON FOR DEVELOPING BLUETOOTH CHAT APP SYSTEM</vt:lpstr>
      <vt:lpstr>OBJECTIVES</vt:lpstr>
      <vt:lpstr>SYSTEM REQUIREMENTS</vt:lpstr>
      <vt:lpstr>To Allow Two Way Text CHAT OVER BLUETOOTH IN ANDROID</vt:lpstr>
      <vt:lpstr>Tools Used</vt:lpstr>
      <vt:lpstr>FUNCTIONALITIES</vt:lpstr>
      <vt:lpstr>E-R diagram</vt:lpstr>
      <vt:lpstr>SCREENSHOT OF APP</vt:lpstr>
      <vt:lpstr>PowerPoint Presentation</vt:lpstr>
      <vt:lpstr>PowerPoint Presentation</vt:lpstr>
      <vt:lpstr>ADVANTAGES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VINOD SINGH AIRY</dc:creator>
  <cp:lastModifiedBy>vinod singh airy</cp:lastModifiedBy>
  <cp:revision>20</cp:revision>
  <dcterms:created xsi:type="dcterms:W3CDTF">2021-05-13T11:51:09Z</dcterms:created>
  <dcterms:modified xsi:type="dcterms:W3CDTF">2021-05-13T17:13:02Z</dcterms:modified>
</cp:coreProperties>
</file>