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y Cahill" initials="JC" lastIdx="3" clrIdx="0">
    <p:extLst>
      <p:ext uri="{19B8F6BF-5375-455C-9EA6-DF929625EA0E}">
        <p15:presenceInfo xmlns:p15="http://schemas.microsoft.com/office/powerpoint/2012/main" userId="S-1-5-21-1801674531-1788223648-839522115-9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29"/>
    <a:srgbClr val="33CC33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33AC-7325-4206-9EC2-1B0B08AE2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59B61-AE88-4327-A7B3-56A7788BD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3D2E-2EEF-46B3-BDB7-E0414124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49A9-B7DF-49D9-BCBC-FE71156A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6138-3551-41FE-B4CF-1635862E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0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F6F9-07C9-415C-B647-518E5A9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2981-25B0-43FD-8901-2247048C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E5CB-9DF9-4E83-A58E-77E5C269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9BA3-03E3-485F-99CB-92AED962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4860-45E4-4E3C-B3A8-D58B155D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8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FFE03-2C82-4BC5-B3E6-2B804C335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5459A-A21F-486C-BB3F-6656650F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4CD0-42B8-4E2D-9A8B-7F2455B0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B8BE-4971-46A9-A0AA-A6C97BE9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B6FC-452B-4441-89D0-78123B2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98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FA32-6888-41E8-BEC6-1C862F98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40A0-1FB9-4097-B6E7-8C4CE6AE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C191-16CC-42E2-91BF-4F996477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4CFF-28D6-4A63-86B8-73E971CF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4673-3959-4A1D-83AF-34601DE9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3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A4BC-4000-4447-9F02-D2B7A309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6392-A7F8-4E75-B74C-46BBDE6E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CB27-58B2-4BF6-B98E-9F0C8A25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E496-9B48-49E9-8D69-626CF294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A366-20AE-4578-B898-4965A14C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1D25-3BF6-4F52-8AE8-12845612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F460-6B3E-40F5-AD0F-6D59ABE1D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59DB2-06A9-43D6-A1EA-3CFFFBC3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3D1D-861E-4041-9E1D-519B655D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DF69A-FE20-4271-9A8C-90C74784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73F15-07C3-45FD-8137-DCFD6A00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74D4-1BC5-4BB4-8DA5-C2E5FF6D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C010A-F922-4DB0-826D-18C2B748F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08797-0E36-42E6-AA6F-D8BA1D3EE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FFC6-DD03-4CDF-AB34-0A9EA32E7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61CE8-E960-4A54-9464-1D80B0B88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B1BC1-5A7E-47C1-8C67-D00C7ED4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093F4-EC80-498A-B342-09B2F51D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9BB98-502A-42D4-8FFF-24572EF7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4C4A-0F42-484D-BD6A-5991FC39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1FFC-A8C4-4C66-B8B7-21DA5D6C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1C2D1-6362-44A6-978F-E7ACDE35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0CB4E-E1B8-4447-9EE4-7FE027F0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4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DE73E-395B-450F-9C98-7340C843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B6EA4-3591-4A1C-AB01-4393FA47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3B342-7F6E-4265-B4E7-F322F90D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67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4D05-9169-4F04-81D4-BB9540D4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E6FD-0C6C-45C9-9035-1F6BAEF8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F094D-7C77-4D92-8BBA-577C7FFB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80F0-20E8-4D8D-9FA7-F44FD63F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1785-AA70-410B-A998-D05814D8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1565-A99D-4B08-A438-1EF30FD7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779F-5F7A-42F8-8F2F-6F791A7F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63F70-C63E-45D7-81B8-B0E04D01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4DE9F-12D6-4E6D-B8E6-42D8E042E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F58EF-3A9E-4AD1-8146-DF79A127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7C662-A6C7-4072-B89C-F1AE515D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67103-D806-4E07-83DD-D6B511B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6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A2521-C617-40F9-BA60-01461501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AC9B8-4635-4E2B-A4CD-A41795D88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37F3-061E-4A62-9882-BAAAA2D7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2CA5-1DB3-4ED8-912F-EF8425E2169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4491-C20C-4FED-9373-9BA62CECD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F47E-CE65-4F82-8CA3-60F01281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C1BC-E0D3-4927-AD12-AC0B7C4FB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548F63-1221-4090-9659-99720CCD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27" y="10841"/>
            <a:ext cx="2270637" cy="11571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BA859-3059-4491-9CCC-0DCCFC27E5FB}"/>
              </a:ext>
            </a:extLst>
          </p:cNvPr>
          <p:cNvCxnSpPr>
            <a:cxnSpLocks/>
          </p:cNvCxnSpPr>
          <p:nvPr/>
        </p:nvCxnSpPr>
        <p:spPr>
          <a:xfrm>
            <a:off x="313509" y="1102847"/>
            <a:ext cx="11605199" cy="651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D3AE0-1633-4E8C-9F22-CDDA52A3098E}"/>
              </a:ext>
            </a:extLst>
          </p:cNvPr>
          <p:cNvCxnSpPr>
            <a:cxnSpLocks/>
          </p:cNvCxnSpPr>
          <p:nvPr/>
        </p:nvCxnSpPr>
        <p:spPr>
          <a:xfrm>
            <a:off x="234464" y="3101463"/>
            <a:ext cx="11684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D23C39-9ABD-4577-9C9E-4A0BF82A309B}"/>
              </a:ext>
            </a:extLst>
          </p:cNvPr>
          <p:cNvSpPr/>
          <p:nvPr/>
        </p:nvSpPr>
        <p:spPr>
          <a:xfrm>
            <a:off x="234464" y="3252727"/>
            <a:ext cx="2277292" cy="287383"/>
          </a:xfrm>
          <a:prstGeom prst="rect">
            <a:avLst/>
          </a:prstGeom>
          <a:solidFill>
            <a:srgbClr val="FFCC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F8249-9F3D-4476-8206-5DB24FD86648}"/>
              </a:ext>
            </a:extLst>
          </p:cNvPr>
          <p:cNvSpPr txBox="1"/>
          <p:nvPr/>
        </p:nvSpPr>
        <p:spPr>
          <a:xfrm>
            <a:off x="407219" y="3269215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Your Personalised 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D9705-FB3C-4A8E-9538-7C231390995F}"/>
              </a:ext>
            </a:extLst>
          </p:cNvPr>
          <p:cNvSpPr/>
          <p:nvPr/>
        </p:nvSpPr>
        <p:spPr>
          <a:xfrm>
            <a:off x="7324450" y="3245821"/>
            <a:ext cx="2162833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A466DE-A07B-426F-A776-D8D4909FB262}"/>
              </a:ext>
            </a:extLst>
          </p:cNvPr>
          <p:cNvSpPr/>
          <p:nvPr/>
        </p:nvSpPr>
        <p:spPr>
          <a:xfrm>
            <a:off x="2609727" y="3253032"/>
            <a:ext cx="2160137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050131-0B12-4828-8C7B-7809819AD9D3}"/>
              </a:ext>
            </a:extLst>
          </p:cNvPr>
          <p:cNvSpPr/>
          <p:nvPr/>
        </p:nvSpPr>
        <p:spPr>
          <a:xfrm>
            <a:off x="9696292" y="3252727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D8E3C-94AC-4707-B962-F424260D051A}"/>
              </a:ext>
            </a:extLst>
          </p:cNvPr>
          <p:cNvSpPr txBox="1"/>
          <p:nvPr/>
        </p:nvSpPr>
        <p:spPr>
          <a:xfrm>
            <a:off x="7810884" y="3242453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Peace of Mind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1AC64-4B9B-428D-A830-FF8303677399}"/>
              </a:ext>
            </a:extLst>
          </p:cNvPr>
          <p:cNvSpPr txBox="1"/>
          <p:nvPr/>
        </p:nvSpPr>
        <p:spPr>
          <a:xfrm>
            <a:off x="5323534" y="3267152"/>
            <a:ext cx="146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Added Protection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D26C2-3C3A-4EA4-AB68-7F68408F28D3}"/>
              </a:ext>
            </a:extLst>
          </p:cNvPr>
          <p:cNvSpPr txBox="1"/>
          <p:nvPr/>
        </p:nvSpPr>
        <p:spPr>
          <a:xfrm>
            <a:off x="9918841" y="3273385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My Options and Costs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E777B2-30D6-4198-A655-4C60AB41695A}"/>
              </a:ext>
            </a:extLst>
          </p:cNvPr>
          <p:cNvCxnSpPr>
            <a:cxnSpLocks/>
          </p:cNvCxnSpPr>
          <p:nvPr/>
        </p:nvCxnSpPr>
        <p:spPr>
          <a:xfrm>
            <a:off x="5146765" y="4289678"/>
            <a:ext cx="0" cy="24246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BBE7AB-9CD3-4BD3-A767-76E3FC1732A9}"/>
              </a:ext>
            </a:extLst>
          </p:cNvPr>
          <p:cNvSpPr txBox="1"/>
          <p:nvPr/>
        </p:nvSpPr>
        <p:spPr>
          <a:xfrm>
            <a:off x="234464" y="4151179"/>
            <a:ext cx="3474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Key Features of Your Chosen Vehicle: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EE6564-5D40-450F-B329-CD49BE6BC291}"/>
              </a:ext>
            </a:extLst>
          </p:cNvPr>
          <p:cNvSpPr txBox="1"/>
          <p:nvPr/>
        </p:nvSpPr>
        <p:spPr>
          <a:xfrm>
            <a:off x="5468781" y="4151179"/>
            <a:ext cx="3474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Your Personalised Cover Includes: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2789F51-2CC3-4789-B823-040D6B92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28" y="1255995"/>
            <a:ext cx="2910502" cy="175746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B8CB644-EED0-4050-A307-F73B4CA85E36}"/>
              </a:ext>
            </a:extLst>
          </p:cNvPr>
          <p:cNvSpPr/>
          <p:nvPr/>
        </p:nvSpPr>
        <p:spPr>
          <a:xfrm>
            <a:off x="4928695" y="3257445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DCCED-526C-44C3-B48A-C0DA4E9EBD12}"/>
              </a:ext>
            </a:extLst>
          </p:cNvPr>
          <p:cNvSpPr txBox="1"/>
          <p:nvPr/>
        </p:nvSpPr>
        <p:spPr>
          <a:xfrm>
            <a:off x="3098484" y="3252727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Key Benefits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C79858-3FED-4D8A-BA55-5EF82A182C1C}"/>
              </a:ext>
            </a:extLst>
          </p:cNvPr>
          <p:cNvSpPr txBox="1"/>
          <p:nvPr/>
        </p:nvSpPr>
        <p:spPr>
          <a:xfrm>
            <a:off x="284076" y="412379"/>
            <a:ext cx="100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 Partnership with AA Warranty Mechanical Breakdown Insurance Gold Cover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FAFDF-C28A-41E3-9758-D45E74F391C1}"/>
              </a:ext>
            </a:extLst>
          </p:cNvPr>
          <p:cNvSpPr txBox="1"/>
          <p:nvPr/>
        </p:nvSpPr>
        <p:spPr>
          <a:xfrm>
            <a:off x="557350" y="4582077"/>
            <a:ext cx="381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ADD AS NOW in black writing with Green ticks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AFF6B-8278-42B7-B0D8-861FC9C64630}"/>
              </a:ext>
            </a:extLst>
          </p:cNvPr>
          <p:cNvSpPr txBox="1"/>
          <p:nvPr/>
        </p:nvSpPr>
        <p:spPr>
          <a:xfrm>
            <a:off x="5468781" y="4582076"/>
            <a:ext cx="381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ADD AS NOW in black writing with Green ticks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2A72A-38AD-49E8-903F-AF92A30CD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178" y="1266986"/>
            <a:ext cx="2664746" cy="1779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14476E-4FE8-45C2-9643-D7A57ACA9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2" y="1184481"/>
            <a:ext cx="5146859" cy="17977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D7B63C8-A159-4A82-9296-9FA8E88AAC5D}"/>
              </a:ext>
            </a:extLst>
          </p:cNvPr>
          <p:cNvSpPr/>
          <p:nvPr/>
        </p:nvSpPr>
        <p:spPr>
          <a:xfrm>
            <a:off x="5689104" y="1255318"/>
            <a:ext cx="2892625" cy="27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Designed For Your Car</a:t>
            </a:r>
          </a:p>
        </p:txBody>
      </p:sp>
    </p:spTree>
    <p:extLst>
      <p:ext uri="{BB962C8B-B14F-4D97-AF65-F5344CB8AC3E}">
        <p14:creationId xmlns:p14="http://schemas.microsoft.com/office/powerpoint/2010/main" val="50645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548F63-1221-4090-9659-99720CCD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27" y="10841"/>
            <a:ext cx="2270637" cy="11571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BA859-3059-4491-9CCC-0DCCFC27E5FB}"/>
              </a:ext>
            </a:extLst>
          </p:cNvPr>
          <p:cNvCxnSpPr>
            <a:cxnSpLocks/>
          </p:cNvCxnSpPr>
          <p:nvPr/>
        </p:nvCxnSpPr>
        <p:spPr>
          <a:xfrm>
            <a:off x="313509" y="1102847"/>
            <a:ext cx="11605199" cy="651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D3AE0-1633-4E8C-9F22-CDDA52A3098E}"/>
              </a:ext>
            </a:extLst>
          </p:cNvPr>
          <p:cNvCxnSpPr>
            <a:cxnSpLocks/>
          </p:cNvCxnSpPr>
          <p:nvPr/>
        </p:nvCxnSpPr>
        <p:spPr>
          <a:xfrm>
            <a:off x="234464" y="3101463"/>
            <a:ext cx="11684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D23C39-9ABD-4577-9C9E-4A0BF82A309B}"/>
              </a:ext>
            </a:extLst>
          </p:cNvPr>
          <p:cNvSpPr/>
          <p:nvPr/>
        </p:nvSpPr>
        <p:spPr>
          <a:xfrm>
            <a:off x="234464" y="3252727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F8249-9F3D-4476-8206-5DB24FD86648}"/>
              </a:ext>
            </a:extLst>
          </p:cNvPr>
          <p:cNvSpPr txBox="1"/>
          <p:nvPr/>
        </p:nvSpPr>
        <p:spPr>
          <a:xfrm>
            <a:off x="407219" y="3269215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Your Personalised 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D9705-FB3C-4A8E-9538-7C231390995F}"/>
              </a:ext>
            </a:extLst>
          </p:cNvPr>
          <p:cNvSpPr/>
          <p:nvPr/>
        </p:nvSpPr>
        <p:spPr>
          <a:xfrm>
            <a:off x="7324450" y="3245821"/>
            <a:ext cx="2162833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A466DE-A07B-426F-A776-D8D4909FB262}"/>
              </a:ext>
            </a:extLst>
          </p:cNvPr>
          <p:cNvSpPr/>
          <p:nvPr/>
        </p:nvSpPr>
        <p:spPr>
          <a:xfrm>
            <a:off x="2586447" y="3253032"/>
            <a:ext cx="2223786" cy="287383"/>
          </a:xfrm>
          <a:prstGeom prst="rect">
            <a:avLst/>
          </a:prstGeom>
          <a:solidFill>
            <a:srgbClr val="FFCC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050131-0B12-4828-8C7B-7809819AD9D3}"/>
              </a:ext>
            </a:extLst>
          </p:cNvPr>
          <p:cNvSpPr/>
          <p:nvPr/>
        </p:nvSpPr>
        <p:spPr>
          <a:xfrm>
            <a:off x="9696292" y="3252727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D8E3C-94AC-4707-B962-F424260D051A}"/>
              </a:ext>
            </a:extLst>
          </p:cNvPr>
          <p:cNvSpPr txBox="1"/>
          <p:nvPr/>
        </p:nvSpPr>
        <p:spPr>
          <a:xfrm>
            <a:off x="7683419" y="3259822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Peace of Mind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1AC64-4B9B-428D-A830-FF8303677399}"/>
              </a:ext>
            </a:extLst>
          </p:cNvPr>
          <p:cNvSpPr txBox="1"/>
          <p:nvPr/>
        </p:nvSpPr>
        <p:spPr>
          <a:xfrm>
            <a:off x="5384942" y="3274834"/>
            <a:ext cx="146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Added Protection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D26C2-3C3A-4EA4-AB68-7F68408F28D3}"/>
              </a:ext>
            </a:extLst>
          </p:cNvPr>
          <p:cNvSpPr txBox="1"/>
          <p:nvPr/>
        </p:nvSpPr>
        <p:spPr>
          <a:xfrm>
            <a:off x="9937331" y="3272859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My Options and Costs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8CB644-EED0-4050-A307-F73B4CA85E36}"/>
              </a:ext>
            </a:extLst>
          </p:cNvPr>
          <p:cNvSpPr/>
          <p:nvPr/>
        </p:nvSpPr>
        <p:spPr>
          <a:xfrm>
            <a:off x="4928695" y="3257445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DCCED-526C-44C3-B48A-C0DA4E9EBD12}"/>
              </a:ext>
            </a:extLst>
          </p:cNvPr>
          <p:cNvSpPr txBox="1"/>
          <p:nvPr/>
        </p:nvSpPr>
        <p:spPr>
          <a:xfrm>
            <a:off x="3095646" y="3269215"/>
            <a:ext cx="257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Key Benefits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FA355-6360-490C-AB3B-3FDE10101C1D}"/>
              </a:ext>
            </a:extLst>
          </p:cNvPr>
          <p:cNvSpPr txBox="1"/>
          <p:nvPr/>
        </p:nvSpPr>
        <p:spPr>
          <a:xfrm>
            <a:off x="407220" y="3763980"/>
            <a:ext cx="247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know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92396-5B34-4AC4-BABF-07F5F3E8AE9B}"/>
              </a:ext>
            </a:extLst>
          </p:cNvPr>
          <p:cNvSpPr txBox="1"/>
          <p:nvPr/>
        </p:nvSpPr>
        <p:spPr>
          <a:xfrm>
            <a:off x="792175" y="4423719"/>
            <a:ext cx="4977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40% of cars breakdown after expiry of the manufactures warranty at least once</a:t>
            </a:r>
          </a:p>
          <a:p>
            <a:pPr>
              <a:buSzPct val="150000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50000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UK has a £200 million annual breakdown repair bill paid out by warranty companies</a:t>
            </a:r>
          </a:p>
          <a:p>
            <a:pPr>
              <a:buSzPct val="150000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50000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Labour rates for an auto electrician alone could cost up to £200 per hour. The average bill in the UK on AA MBA Warranty pay out is £715</a:t>
            </a:r>
          </a:p>
          <a:p>
            <a:pPr>
              <a:buSzPct val="150000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50000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Up to 5.2 million drivers can’t afford the repair bill</a:t>
            </a:r>
            <a:endParaRPr lang="en-GB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3C6BE0-E175-459B-BA54-E0C5019D0AD2}"/>
              </a:ext>
            </a:extLst>
          </p:cNvPr>
          <p:cNvCxnSpPr>
            <a:cxnSpLocks/>
          </p:cNvCxnSpPr>
          <p:nvPr/>
        </p:nvCxnSpPr>
        <p:spPr>
          <a:xfrm>
            <a:off x="6008914" y="4209812"/>
            <a:ext cx="0" cy="255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4A6200-9A36-453C-8C06-7E5719ED61FF}"/>
              </a:ext>
            </a:extLst>
          </p:cNvPr>
          <p:cNvSpPr txBox="1"/>
          <p:nvPr/>
        </p:nvSpPr>
        <p:spPr>
          <a:xfrm>
            <a:off x="6248568" y="4451720"/>
            <a:ext cx="5604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All listed mechanical and electrical components are covered as per the manufacturers original specification</a:t>
            </a:r>
          </a:p>
          <a:p>
            <a:pPr>
              <a:buClr>
                <a:srgbClr val="00B050"/>
              </a:buClr>
              <a:buSzPct val="200000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 mileage limitations - so you don’t need to worry if you have a fault with the vehicle </a:t>
            </a:r>
          </a:p>
          <a:p>
            <a:pPr marL="285750" indent="-285750"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warranty gives you unlimited number of claims on aggregate up to the retail value of the vehicle</a:t>
            </a:r>
          </a:p>
          <a:p>
            <a:pPr>
              <a:buClr>
                <a:srgbClr val="00B050"/>
              </a:buClr>
              <a:buSzPct val="200000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60 days European cover when travelling outside of the UK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EDBC59-2DBA-4B8B-A1A8-4B167B5951B4}"/>
              </a:ext>
            </a:extLst>
          </p:cNvPr>
          <p:cNvSpPr txBox="1"/>
          <p:nvPr/>
        </p:nvSpPr>
        <p:spPr>
          <a:xfrm>
            <a:off x="284076" y="412379"/>
            <a:ext cx="100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 Partnership with AA Warranty Mechanical Breakdown Insurance Gold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6275C-AF2E-45C0-BE02-104AC13A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2" y="4523956"/>
            <a:ext cx="272265" cy="2568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CDC794-3E73-483A-8BFC-A5768247F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9" y="4938002"/>
            <a:ext cx="272265" cy="2568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39AA2F3-9989-49DB-8BEA-4B4634CF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" y="5501698"/>
            <a:ext cx="272265" cy="2568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9BB2231-4BC2-4A31-A653-109BB6764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5" y="5976117"/>
            <a:ext cx="272265" cy="25682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C45E5-9168-48FF-9037-B7F681EA5795}"/>
              </a:ext>
            </a:extLst>
          </p:cNvPr>
          <p:cNvCxnSpPr>
            <a:cxnSpLocks/>
          </p:cNvCxnSpPr>
          <p:nvPr/>
        </p:nvCxnSpPr>
        <p:spPr>
          <a:xfrm>
            <a:off x="313509" y="1102847"/>
            <a:ext cx="11605199" cy="651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7B19A9-A0D3-4682-BA3A-11CF4716BEB5}"/>
              </a:ext>
            </a:extLst>
          </p:cNvPr>
          <p:cNvCxnSpPr>
            <a:cxnSpLocks/>
          </p:cNvCxnSpPr>
          <p:nvPr/>
        </p:nvCxnSpPr>
        <p:spPr>
          <a:xfrm>
            <a:off x="234464" y="3101463"/>
            <a:ext cx="11684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B4375506-76E1-423F-8B85-7DF0A2CE2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228" y="1255995"/>
            <a:ext cx="2910502" cy="17574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5A5BAA-E003-4EC5-8A33-C02E0F50C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178" y="1266986"/>
            <a:ext cx="2664746" cy="17792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0F16511-DDD0-4867-8583-9113203EC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22" y="1184481"/>
            <a:ext cx="5146859" cy="179772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7E8064-DB84-4C05-ACEE-91767099ED67}"/>
              </a:ext>
            </a:extLst>
          </p:cNvPr>
          <p:cNvSpPr/>
          <p:nvPr/>
        </p:nvSpPr>
        <p:spPr>
          <a:xfrm>
            <a:off x="5689104" y="1255318"/>
            <a:ext cx="2892625" cy="27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Designed For Your Car</a:t>
            </a:r>
          </a:p>
        </p:txBody>
      </p:sp>
    </p:spTree>
    <p:extLst>
      <p:ext uri="{BB962C8B-B14F-4D97-AF65-F5344CB8AC3E}">
        <p14:creationId xmlns:p14="http://schemas.microsoft.com/office/powerpoint/2010/main" val="179078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B8CB644-EED0-4050-A307-F73B4CA85E36}"/>
              </a:ext>
            </a:extLst>
          </p:cNvPr>
          <p:cNvSpPr/>
          <p:nvPr/>
        </p:nvSpPr>
        <p:spPr>
          <a:xfrm>
            <a:off x="4928695" y="3257445"/>
            <a:ext cx="2277292" cy="287383"/>
          </a:xfrm>
          <a:prstGeom prst="rect">
            <a:avLst/>
          </a:prstGeom>
          <a:solidFill>
            <a:srgbClr val="FFCC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48F63-1221-4090-9659-99720CCD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27" y="10841"/>
            <a:ext cx="2270637" cy="11571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BA859-3059-4491-9CCC-0DCCFC27E5FB}"/>
              </a:ext>
            </a:extLst>
          </p:cNvPr>
          <p:cNvCxnSpPr>
            <a:cxnSpLocks/>
          </p:cNvCxnSpPr>
          <p:nvPr/>
        </p:nvCxnSpPr>
        <p:spPr>
          <a:xfrm>
            <a:off x="313509" y="1102847"/>
            <a:ext cx="11605199" cy="651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D3AE0-1633-4E8C-9F22-CDDA52A3098E}"/>
              </a:ext>
            </a:extLst>
          </p:cNvPr>
          <p:cNvCxnSpPr>
            <a:cxnSpLocks/>
          </p:cNvCxnSpPr>
          <p:nvPr/>
        </p:nvCxnSpPr>
        <p:spPr>
          <a:xfrm>
            <a:off x="234464" y="3101463"/>
            <a:ext cx="11684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D23C39-9ABD-4577-9C9E-4A0BF82A309B}"/>
              </a:ext>
            </a:extLst>
          </p:cNvPr>
          <p:cNvSpPr/>
          <p:nvPr/>
        </p:nvSpPr>
        <p:spPr>
          <a:xfrm>
            <a:off x="234464" y="3252727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F8249-9F3D-4476-8206-5DB24FD86648}"/>
              </a:ext>
            </a:extLst>
          </p:cNvPr>
          <p:cNvSpPr txBox="1"/>
          <p:nvPr/>
        </p:nvSpPr>
        <p:spPr>
          <a:xfrm>
            <a:off x="407219" y="3269215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Your Personalised 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D9705-FB3C-4A8E-9538-7C231390995F}"/>
              </a:ext>
            </a:extLst>
          </p:cNvPr>
          <p:cNvSpPr/>
          <p:nvPr/>
        </p:nvSpPr>
        <p:spPr>
          <a:xfrm>
            <a:off x="7324450" y="3245821"/>
            <a:ext cx="2162833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A466DE-A07B-426F-A776-D8D4909FB262}"/>
              </a:ext>
            </a:extLst>
          </p:cNvPr>
          <p:cNvSpPr/>
          <p:nvPr/>
        </p:nvSpPr>
        <p:spPr>
          <a:xfrm>
            <a:off x="2609727" y="3253032"/>
            <a:ext cx="2160137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050131-0B12-4828-8C7B-7809819AD9D3}"/>
              </a:ext>
            </a:extLst>
          </p:cNvPr>
          <p:cNvSpPr/>
          <p:nvPr/>
        </p:nvSpPr>
        <p:spPr>
          <a:xfrm>
            <a:off x="9696292" y="3252727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D8E3C-94AC-4707-B962-F424260D051A}"/>
              </a:ext>
            </a:extLst>
          </p:cNvPr>
          <p:cNvSpPr txBox="1"/>
          <p:nvPr/>
        </p:nvSpPr>
        <p:spPr>
          <a:xfrm>
            <a:off x="7768565" y="3257228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Peace of Mind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1AC64-4B9B-428D-A830-FF8303677399}"/>
              </a:ext>
            </a:extLst>
          </p:cNvPr>
          <p:cNvSpPr txBox="1"/>
          <p:nvPr/>
        </p:nvSpPr>
        <p:spPr>
          <a:xfrm>
            <a:off x="5303448" y="3272547"/>
            <a:ext cx="146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Added Protection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D26C2-3C3A-4EA4-AB68-7F68408F28D3}"/>
              </a:ext>
            </a:extLst>
          </p:cNvPr>
          <p:cNvSpPr txBox="1"/>
          <p:nvPr/>
        </p:nvSpPr>
        <p:spPr>
          <a:xfrm>
            <a:off x="9837358" y="3249320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My Options and Costs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DCCED-526C-44C3-B48A-C0DA4E9EBD12}"/>
              </a:ext>
            </a:extLst>
          </p:cNvPr>
          <p:cNvSpPr txBox="1"/>
          <p:nvPr/>
        </p:nvSpPr>
        <p:spPr>
          <a:xfrm>
            <a:off x="3098484" y="3252727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Key Benefits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C303CA-62A3-4C3C-8E83-A36FA3FFAF44}"/>
              </a:ext>
            </a:extLst>
          </p:cNvPr>
          <p:cNvSpPr txBox="1"/>
          <p:nvPr/>
        </p:nvSpPr>
        <p:spPr>
          <a:xfrm>
            <a:off x="234464" y="3753305"/>
            <a:ext cx="552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Ownership shouldn’t be Stressful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C06C7F-A1FE-4EC0-8A26-47F157A24BFF}"/>
              </a:ext>
            </a:extLst>
          </p:cNvPr>
          <p:cNvSpPr/>
          <p:nvPr/>
        </p:nvSpPr>
        <p:spPr>
          <a:xfrm>
            <a:off x="234465" y="4326396"/>
            <a:ext cx="50689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With cars becoming increasingly electrical even your most common fault may have to be diagnosed by a specialist technician. 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These technological developments mean that cars now require more specialist attention which may not be able to be handled by your own mechanic.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E842A3-66E2-41B1-A8BB-2228776BE9A1}"/>
              </a:ext>
            </a:extLst>
          </p:cNvPr>
          <p:cNvSpPr txBox="1"/>
          <p:nvPr/>
        </p:nvSpPr>
        <p:spPr>
          <a:xfrm>
            <a:off x="284076" y="412379"/>
            <a:ext cx="100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 Partnership with AA Warranty Mechanical Breakdown Insurance Gold Cover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8D5408-DDC9-4711-A691-2B08D285C474}"/>
              </a:ext>
            </a:extLst>
          </p:cNvPr>
          <p:cNvSpPr txBox="1"/>
          <p:nvPr/>
        </p:nvSpPr>
        <p:spPr>
          <a:xfrm>
            <a:off x="5489973" y="3814860"/>
            <a:ext cx="2242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Cost of Repair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111AB4-B3B9-49EA-AC9A-4EF37D52D35F}"/>
              </a:ext>
            </a:extLst>
          </p:cNvPr>
          <p:cNvSpPr/>
          <p:nvPr/>
        </p:nvSpPr>
        <p:spPr>
          <a:xfrm>
            <a:off x="9696292" y="4245622"/>
            <a:ext cx="1708061" cy="2015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DF976F-E64E-4A5F-93E2-F380767945C5}"/>
              </a:ext>
            </a:extLst>
          </p:cNvPr>
          <p:cNvSpPr txBox="1"/>
          <p:nvPr/>
        </p:nvSpPr>
        <p:spPr>
          <a:xfrm>
            <a:off x="9009524" y="3873168"/>
            <a:ext cx="2964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claims paid in the last 3 months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40CDB-14A2-4BA6-9811-2DECE45ED8E2}"/>
              </a:ext>
            </a:extLst>
          </p:cNvPr>
          <p:cNvSpPr txBox="1"/>
          <p:nvPr/>
        </p:nvSpPr>
        <p:spPr>
          <a:xfrm>
            <a:off x="9827539" y="4360900"/>
            <a:ext cx="1425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Ford Focus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Reg: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MW62 RXP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Part: Manual Gearbox/ Engine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Management Reprogramming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£3954.23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827947-196F-47EE-847E-795F34C2E358}"/>
              </a:ext>
            </a:extLst>
          </p:cNvPr>
          <p:cNvCxnSpPr>
            <a:cxnSpLocks/>
          </p:cNvCxnSpPr>
          <p:nvPr/>
        </p:nvCxnSpPr>
        <p:spPr>
          <a:xfrm>
            <a:off x="313509" y="1102847"/>
            <a:ext cx="11605199" cy="651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526BCB-021A-4B8F-B4C3-C11E245D32EF}"/>
              </a:ext>
            </a:extLst>
          </p:cNvPr>
          <p:cNvCxnSpPr>
            <a:cxnSpLocks/>
          </p:cNvCxnSpPr>
          <p:nvPr/>
        </p:nvCxnSpPr>
        <p:spPr>
          <a:xfrm>
            <a:off x="234464" y="3101463"/>
            <a:ext cx="11684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4DFAC32-0C10-4B5C-83C3-AA0C176E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28" y="1255995"/>
            <a:ext cx="2910502" cy="17574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6E2E60-2DD7-4CAA-8A0C-7B5FEF5BF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178" y="1266986"/>
            <a:ext cx="2664746" cy="17792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4ADA19-A28F-4A72-BD25-E5796AA8D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2" y="1184481"/>
            <a:ext cx="5146859" cy="179772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1CEEE57-10E5-4EAB-BD30-80E1CFF3F926}"/>
              </a:ext>
            </a:extLst>
          </p:cNvPr>
          <p:cNvSpPr/>
          <p:nvPr/>
        </p:nvSpPr>
        <p:spPr>
          <a:xfrm>
            <a:off x="5689104" y="1255318"/>
            <a:ext cx="2892625" cy="27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Designed For Your Car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8AAF7-8559-45A5-9808-F563543AF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757" y="4150386"/>
            <a:ext cx="3340459" cy="24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8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B8CB644-EED0-4050-A307-F73B4CA85E36}"/>
              </a:ext>
            </a:extLst>
          </p:cNvPr>
          <p:cNvSpPr/>
          <p:nvPr/>
        </p:nvSpPr>
        <p:spPr>
          <a:xfrm>
            <a:off x="4928695" y="3257445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48F63-1221-4090-9659-99720CCD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27" y="10841"/>
            <a:ext cx="2270637" cy="11571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BA859-3059-4491-9CCC-0DCCFC27E5FB}"/>
              </a:ext>
            </a:extLst>
          </p:cNvPr>
          <p:cNvCxnSpPr>
            <a:cxnSpLocks/>
          </p:cNvCxnSpPr>
          <p:nvPr/>
        </p:nvCxnSpPr>
        <p:spPr>
          <a:xfrm>
            <a:off x="313509" y="1102847"/>
            <a:ext cx="11605199" cy="651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D3AE0-1633-4E8C-9F22-CDDA52A3098E}"/>
              </a:ext>
            </a:extLst>
          </p:cNvPr>
          <p:cNvCxnSpPr>
            <a:cxnSpLocks/>
          </p:cNvCxnSpPr>
          <p:nvPr/>
        </p:nvCxnSpPr>
        <p:spPr>
          <a:xfrm>
            <a:off x="234464" y="3101463"/>
            <a:ext cx="11684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D23C39-9ABD-4577-9C9E-4A0BF82A309B}"/>
              </a:ext>
            </a:extLst>
          </p:cNvPr>
          <p:cNvSpPr/>
          <p:nvPr/>
        </p:nvSpPr>
        <p:spPr>
          <a:xfrm>
            <a:off x="234464" y="3252727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F8249-9F3D-4476-8206-5DB24FD86648}"/>
              </a:ext>
            </a:extLst>
          </p:cNvPr>
          <p:cNvSpPr txBox="1"/>
          <p:nvPr/>
        </p:nvSpPr>
        <p:spPr>
          <a:xfrm>
            <a:off x="407219" y="3269215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Your Personalised 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D9705-FB3C-4A8E-9538-7C231390995F}"/>
              </a:ext>
            </a:extLst>
          </p:cNvPr>
          <p:cNvSpPr/>
          <p:nvPr/>
        </p:nvSpPr>
        <p:spPr>
          <a:xfrm>
            <a:off x="7324450" y="3245821"/>
            <a:ext cx="2162833" cy="287383"/>
          </a:xfrm>
          <a:prstGeom prst="rect">
            <a:avLst/>
          </a:prstGeom>
          <a:solidFill>
            <a:srgbClr val="FFD54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A466DE-A07B-426F-A776-D8D4909FB262}"/>
              </a:ext>
            </a:extLst>
          </p:cNvPr>
          <p:cNvSpPr/>
          <p:nvPr/>
        </p:nvSpPr>
        <p:spPr>
          <a:xfrm>
            <a:off x="2609727" y="3253032"/>
            <a:ext cx="2160137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050131-0B12-4828-8C7B-7809819AD9D3}"/>
              </a:ext>
            </a:extLst>
          </p:cNvPr>
          <p:cNvSpPr/>
          <p:nvPr/>
        </p:nvSpPr>
        <p:spPr>
          <a:xfrm>
            <a:off x="9696292" y="3252727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D8E3C-94AC-4707-B962-F424260D051A}"/>
              </a:ext>
            </a:extLst>
          </p:cNvPr>
          <p:cNvSpPr txBox="1"/>
          <p:nvPr/>
        </p:nvSpPr>
        <p:spPr>
          <a:xfrm>
            <a:off x="7756008" y="3269214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Peace of Mind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1AC64-4B9B-428D-A830-FF8303677399}"/>
              </a:ext>
            </a:extLst>
          </p:cNvPr>
          <p:cNvSpPr txBox="1"/>
          <p:nvPr/>
        </p:nvSpPr>
        <p:spPr>
          <a:xfrm>
            <a:off x="5356592" y="3259239"/>
            <a:ext cx="146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Added Protection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D26C2-3C3A-4EA4-AB68-7F68408F28D3}"/>
              </a:ext>
            </a:extLst>
          </p:cNvPr>
          <p:cNvSpPr txBox="1"/>
          <p:nvPr/>
        </p:nvSpPr>
        <p:spPr>
          <a:xfrm>
            <a:off x="9892234" y="3276344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My Options and Costs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DCCED-526C-44C3-B48A-C0DA4E9EBD12}"/>
              </a:ext>
            </a:extLst>
          </p:cNvPr>
          <p:cNvSpPr txBox="1"/>
          <p:nvPr/>
        </p:nvSpPr>
        <p:spPr>
          <a:xfrm>
            <a:off x="3098484" y="3252727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Key Benefits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37938-64FB-455C-B96C-6D4CD52B6EEB}"/>
              </a:ext>
            </a:extLst>
          </p:cNvPr>
          <p:cNvSpPr txBox="1"/>
          <p:nvPr/>
        </p:nvSpPr>
        <p:spPr>
          <a:xfrm>
            <a:off x="3246214" y="3884955"/>
            <a:ext cx="60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worrying about unexpected car repair bills…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FDD9F-DD03-41AC-8E66-68C0724D820E}"/>
              </a:ext>
            </a:extLst>
          </p:cNvPr>
          <p:cNvSpPr/>
          <p:nvPr/>
        </p:nvSpPr>
        <p:spPr>
          <a:xfrm>
            <a:off x="3246213" y="4435735"/>
            <a:ext cx="628044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After our house, our car is the second biggest purchase we make in our lifetime, so it’s the sensible choice to make sure you are covered with Mechanical Breakdown Insurance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ECB54-6AE3-43B8-A8F7-69D90DCA7B0D}"/>
              </a:ext>
            </a:extLst>
          </p:cNvPr>
          <p:cNvSpPr txBox="1"/>
          <p:nvPr/>
        </p:nvSpPr>
        <p:spPr>
          <a:xfrm>
            <a:off x="284076" y="412379"/>
            <a:ext cx="100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 Partnership with AA Warranty Mechanical Breakdown Insurance Gold Cover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E385A3-3BD0-4934-9786-EF0E20E84993}"/>
              </a:ext>
            </a:extLst>
          </p:cNvPr>
          <p:cNvCxnSpPr>
            <a:cxnSpLocks/>
          </p:cNvCxnSpPr>
          <p:nvPr/>
        </p:nvCxnSpPr>
        <p:spPr>
          <a:xfrm>
            <a:off x="313509" y="1102847"/>
            <a:ext cx="11605199" cy="651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619C37-F374-4122-8B45-D6B6A58439FF}"/>
              </a:ext>
            </a:extLst>
          </p:cNvPr>
          <p:cNvCxnSpPr>
            <a:cxnSpLocks/>
          </p:cNvCxnSpPr>
          <p:nvPr/>
        </p:nvCxnSpPr>
        <p:spPr>
          <a:xfrm>
            <a:off x="234464" y="3101463"/>
            <a:ext cx="11684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1AF38E9-81F4-4F4E-B8CD-A05E1F587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28" y="1255995"/>
            <a:ext cx="2910502" cy="175746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D1DE21A-716A-4113-8401-739D0DDB7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178" y="1266986"/>
            <a:ext cx="2664746" cy="17792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6D1C08C-90E4-417C-919A-EC9EB185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2" y="1184481"/>
            <a:ext cx="5146859" cy="179772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C201F7D-AB42-4640-BE9B-41D952CB6FF4}"/>
              </a:ext>
            </a:extLst>
          </p:cNvPr>
          <p:cNvSpPr/>
          <p:nvPr/>
        </p:nvSpPr>
        <p:spPr>
          <a:xfrm>
            <a:off x="5689104" y="1255318"/>
            <a:ext cx="2892625" cy="27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Designed For Your Car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1EAF2-AA33-487E-B529-2F49EFDC64EC}"/>
              </a:ext>
            </a:extLst>
          </p:cNvPr>
          <p:cNvSpPr/>
          <p:nvPr/>
        </p:nvSpPr>
        <p:spPr>
          <a:xfrm>
            <a:off x="3246213" y="6105869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Hassle FREE car ownership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E1D5B-4F5A-4123-ACC7-4412801F6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23" y="4435735"/>
            <a:ext cx="1443473" cy="1936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A343D-03A4-401E-BAAD-0CE7E3879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9022" y="4476472"/>
            <a:ext cx="1627046" cy="18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364368-806E-471E-82C6-AD9D0899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305" y="4327669"/>
            <a:ext cx="369939" cy="314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48F63-1221-4090-9659-99720CCDF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227" y="10841"/>
            <a:ext cx="2270637" cy="11571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BA859-3059-4491-9CCC-0DCCFC27E5FB}"/>
              </a:ext>
            </a:extLst>
          </p:cNvPr>
          <p:cNvCxnSpPr>
            <a:cxnSpLocks/>
          </p:cNvCxnSpPr>
          <p:nvPr/>
        </p:nvCxnSpPr>
        <p:spPr>
          <a:xfrm>
            <a:off x="313509" y="1102847"/>
            <a:ext cx="11605199" cy="651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D3AE0-1633-4E8C-9F22-CDDA52A3098E}"/>
              </a:ext>
            </a:extLst>
          </p:cNvPr>
          <p:cNvCxnSpPr>
            <a:cxnSpLocks/>
          </p:cNvCxnSpPr>
          <p:nvPr/>
        </p:nvCxnSpPr>
        <p:spPr>
          <a:xfrm>
            <a:off x="234464" y="3101463"/>
            <a:ext cx="11684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D23C39-9ABD-4577-9C9E-4A0BF82A309B}"/>
              </a:ext>
            </a:extLst>
          </p:cNvPr>
          <p:cNvSpPr/>
          <p:nvPr/>
        </p:nvSpPr>
        <p:spPr>
          <a:xfrm>
            <a:off x="234464" y="3252727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F8249-9F3D-4476-8206-5DB24FD86648}"/>
              </a:ext>
            </a:extLst>
          </p:cNvPr>
          <p:cNvSpPr txBox="1"/>
          <p:nvPr/>
        </p:nvSpPr>
        <p:spPr>
          <a:xfrm>
            <a:off x="407219" y="3269215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Your Personalised 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D9705-FB3C-4A8E-9538-7C231390995F}"/>
              </a:ext>
            </a:extLst>
          </p:cNvPr>
          <p:cNvSpPr/>
          <p:nvPr/>
        </p:nvSpPr>
        <p:spPr>
          <a:xfrm>
            <a:off x="7324450" y="3245821"/>
            <a:ext cx="2162833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A466DE-A07B-426F-A776-D8D4909FB262}"/>
              </a:ext>
            </a:extLst>
          </p:cNvPr>
          <p:cNvSpPr/>
          <p:nvPr/>
        </p:nvSpPr>
        <p:spPr>
          <a:xfrm>
            <a:off x="2609727" y="3253032"/>
            <a:ext cx="2160137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050131-0B12-4828-8C7B-7809819AD9D3}"/>
              </a:ext>
            </a:extLst>
          </p:cNvPr>
          <p:cNvSpPr/>
          <p:nvPr/>
        </p:nvSpPr>
        <p:spPr>
          <a:xfrm>
            <a:off x="9696292" y="3252727"/>
            <a:ext cx="2277292" cy="287383"/>
          </a:xfrm>
          <a:prstGeom prst="rect">
            <a:avLst/>
          </a:prstGeom>
          <a:solidFill>
            <a:srgbClr val="FFCC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D8E3C-94AC-4707-B962-F424260D051A}"/>
              </a:ext>
            </a:extLst>
          </p:cNvPr>
          <p:cNvSpPr txBox="1"/>
          <p:nvPr/>
        </p:nvSpPr>
        <p:spPr>
          <a:xfrm>
            <a:off x="5430972" y="3257918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Peace of Mind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1AC64-4B9B-428D-A830-FF8303677399}"/>
              </a:ext>
            </a:extLst>
          </p:cNvPr>
          <p:cNvSpPr txBox="1"/>
          <p:nvPr/>
        </p:nvSpPr>
        <p:spPr>
          <a:xfrm>
            <a:off x="7687359" y="3250124"/>
            <a:ext cx="146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Added Protection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D26C2-3C3A-4EA4-AB68-7F68408F28D3}"/>
              </a:ext>
            </a:extLst>
          </p:cNvPr>
          <p:cNvSpPr txBox="1"/>
          <p:nvPr/>
        </p:nvSpPr>
        <p:spPr>
          <a:xfrm>
            <a:off x="9937331" y="3257918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My Options and Costs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8CB644-EED0-4050-A307-F73B4CA85E36}"/>
              </a:ext>
            </a:extLst>
          </p:cNvPr>
          <p:cNvSpPr/>
          <p:nvPr/>
        </p:nvSpPr>
        <p:spPr>
          <a:xfrm>
            <a:off x="4928695" y="3257445"/>
            <a:ext cx="2277292" cy="287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DCCED-526C-44C3-B48A-C0DA4E9EBD12}"/>
              </a:ext>
            </a:extLst>
          </p:cNvPr>
          <p:cNvSpPr txBox="1"/>
          <p:nvPr/>
        </p:nvSpPr>
        <p:spPr>
          <a:xfrm>
            <a:off x="3076322" y="3245821"/>
            <a:ext cx="208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Key Benefits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44B52-934F-43A3-8360-3E58A3631B4D}"/>
              </a:ext>
            </a:extLst>
          </p:cNvPr>
          <p:cNvSpPr txBox="1"/>
          <p:nvPr/>
        </p:nvSpPr>
        <p:spPr>
          <a:xfrm>
            <a:off x="284076" y="412379"/>
            <a:ext cx="100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 Partnership with AA Warranty Mechanical Breakdown Insurance Gold Cover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CDE007-4FBB-4690-B6D7-6DEA6B4C0BBA}"/>
              </a:ext>
            </a:extLst>
          </p:cNvPr>
          <p:cNvSpPr txBox="1"/>
          <p:nvPr/>
        </p:nvSpPr>
        <p:spPr>
          <a:xfrm>
            <a:off x="407218" y="3719708"/>
            <a:ext cx="1168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your AA Warranty Gold Cover Term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81728-9C0C-43B7-8E47-E6EC0BC21DF9}"/>
              </a:ext>
            </a:extLst>
          </p:cNvPr>
          <p:cNvSpPr/>
          <p:nvPr/>
        </p:nvSpPr>
        <p:spPr>
          <a:xfrm>
            <a:off x="757295" y="4254687"/>
            <a:ext cx="1841639" cy="296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56C41F-ED50-4DBB-BEFB-4DCF093E4B15}"/>
              </a:ext>
            </a:extLst>
          </p:cNvPr>
          <p:cNvSpPr/>
          <p:nvPr/>
        </p:nvSpPr>
        <p:spPr>
          <a:xfrm>
            <a:off x="2674732" y="4260823"/>
            <a:ext cx="1738027" cy="296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604F4A-2087-4764-959D-8BE9B5AD69F4}"/>
              </a:ext>
            </a:extLst>
          </p:cNvPr>
          <p:cNvSpPr/>
          <p:nvPr/>
        </p:nvSpPr>
        <p:spPr>
          <a:xfrm>
            <a:off x="4513684" y="4260823"/>
            <a:ext cx="1738027" cy="29609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4DEEF-EA67-4343-9DAB-6A1DD5416570}"/>
              </a:ext>
            </a:extLst>
          </p:cNvPr>
          <p:cNvSpPr txBox="1"/>
          <p:nvPr/>
        </p:nvSpPr>
        <p:spPr>
          <a:xfrm>
            <a:off x="669986" y="4758104"/>
            <a:ext cx="231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Weekly : 	</a:t>
            </a:r>
            <a:r>
              <a:rPr lang="en-GB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Total : 	</a:t>
            </a:r>
            <a:r>
              <a:rPr lang="en-GB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AE1E8-B71A-4C41-84AA-23834D80BDDF}"/>
              </a:ext>
            </a:extLst>
          </p:cNvPr>
          <p:cNvSpPr txBox="1"/>
          <p:nvPr/>
        </p:nvSpPr>
        <p:spPr>
          <a:xfrm>
            <a:off x="7637663" y="4161956"/>
            <a:ext cx="795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Yes, I would like to go ahead with X year </a:t>
            </a:r>
          </a:p>
          <a:p>
            <a:r>
              <a:rPr lang="en-GB" dirty="0"/>
              <a:t>AA Warrant Gold Cover Protection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E6C56-74B3-438D-B8BC-5A937DDD6BDE}"/>
              </a:ext>
            </a:extLst>
          </p:cNvPr>
          <p:cNvSpPr txBox="1"/>
          <p:nvPr/>
        </p:nvSpPr>
        <p:spPr>
          <a:xfrm>
            <a:off x="7623368" y="5754361"/>
            <a:ext cx="385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understand that the vehicle will not have any warranty and I would like to proceed without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6D5CA-40B0-4F89-B7AC-171B970AC84D}"/>
              </a:ext>
            </a:extLst>
          </p:cNvPr>
          <p:cNvSpPr txBox="1"/>
          <p:nvPr/>
        </p:nvSpPr>
        <p:spPr>
          <a:xfrm>
            <a:off x="7623369" y="4911992"/>
            <a:ext cx="3856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Policy Commences at expiry of manufacturers Warranty. Subject to mileage restrictions this will be on: XX/XX/XXXX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D8891-C6D7-4A21-B13B-929CF38B529D}"/>
              </a:ext>
            </a:extLst>
          </p:cNvPr>
          <p:cNvSpPr/>
          <p:nvPr/>
        </p:nvSpPr>
        <p:spPr>
          <a:xfrm>
            <a:off x="7110305" y="4273030"/>
            <a:ext cx="402017" cy="384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79CE85-AD6A-4923-B58B-DC3B1879EBC6}"/>
              </a:ext>
            </a:extLst>
          </p:cNvPr>
          <p:cNvSpPr/>
          <p:nvPr/>
        </p:nvSpPr>
        <p:spPr>
          <a:xfrm>
            <a:off x="7123441" y="5796506"/>
            <a:ext cx="402017" cy="32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39D62-958F-4D38-B707-589BED5F1392}"/>
              </a:ext>
            </a:extLst>
          </p:cNvPr>
          <p:cNvSpPr txBox="1"/>
          <p:nvPr/>
        </p:nvSpPr>
        <p:spPr>
          <a:xfrm>
            <a:off x="1302339" y="4249138"/>
            <a:ext cx="138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 Year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E99A1B-385D-4DC4-A6A6-37C7CCBF1BBD}"/>
              </a:ext>
            </a:extLst>
          </p:cNvPr>
          <p:cNvSpPr txBox="1"/>
          <p:nvPr/>
        </p:nvSpPr>
        <p:spPr>
          <a:xfrm>
            <a:off x="3076322" y="4249138"/>
            <a:ext cx="138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DEBE8E-BDB1-4249-9E7C-974D349AD180}"/>
              </a:ext>
            </a:extLst>
          </p:cNvPr>
          <p:cNvSpPr txBox="1"/>
          <p:nvPr/>
        </p:nvSpPr>
        <p:spPr>
          <a:xfrm>
            <a:off x="5068135" y="4262534"/>
            <a:ext cx="138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3 Years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976003-5E9A-4CF6-9F31-663143E6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9" y="5963649"/>
            <a:ext cx="1698981" cy="7585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D6A5F2-46B7-4BAF-9B73-6589074C780B}"/>
              </a:ext>
            </a:extLst>
          </p:cNvPr>
          <p:cNvSpPr txBox="1"/>
          <p:nvPr/>
        </p:nvSpPr>
        <p:spPr>
          <a:xfrm>
            <a:off x="2488569" y="6158266"/>
            <a:ext cx="34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Sales Advisor: Joe Bloggs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0772A7-B7E4-4E1B-83A6-46045427DDA8}"/>
              </a:ext>
            </a:extLst>
          </p:cNvPr>
          <p:cNvCxnSpPr>
            <a:cxnSpLocks/>
          </p:cNvCxnSpPr>
          <p:nvPr/>
        </p:nvCxnSpPr>
        <p:spPr>
          <a:xfrm>
            <a:off x="313509" y="1102847"/>
            <a:ext cx="11605199" cy="651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C6CD0A-6900-4A8C-9A6B-71B825DE7AA4}"/>
              </a:ext>
            </a:extLst>
          </p:cNvPr>
          <p:cNvCxnSpPr>
            <a:cxnSpLocks/>
          </p:cNvCxnSpPr>
          <p:nvPr/>
        </p:nvCxnSpPr>
        <p:spPr>
          <a:xfrm>
            <a:off x="234464" y="3101463"/>
            <a:ext cx="11684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36EA47CC-86C7-43C7-8995-FA653411A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228" y="1255995"/>
            <a:ext cx="2910502" cy="175746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9F693E-ECC6-4C7A-992E-082DF128D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178" y="1266986"/>
            <a:ext cx="2664746" cy="17792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3969C8-7363-44C9-A65D-DCDBC97B2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22" y="1184481"/>
            <a:ext cx="5146859" cy="17977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F6AB08E-2DFE-4B6C-8C1C-A05EF600923A}"/>
              </a:ext>
            </a:extLst>
          </p:cNvPr>
          <p:cNvSpPr/>
          <p:nvPr/>
        </p:nvSpPr>
        <p:spPr>
          <a:xfrm>
            <a:off x="5689104" y="1255318"/>
            <a:ext cx="2892625" cy="27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Designed For Your Car</a:t>
            </a:r>
          </a:p>
        </p:txBody>
      </p:sp>
    </p:spTree>
    <p:extLst>
      <p:ext uri="{BB962C8B-B14F-4D97-AF65-F5344CB8AC3E}">
        <p14:creationId xmlns:p14="http://schemas.microsoft.com/office/powerpoint/2010/main" val="147553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503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Cahill</dc:creator>
  <cp:lastModifiedBy>Nick Olosunde</cp:lastModifiedBy>
  <cp:revision>69</cp:revision>
  <cp:lastPrinted>2018-03-08T16:56:47Z</cp:lastPrinted>
  <dcterms:created xsi:type="dcterms:W3CDTF">2017-09-15T14:37:33Z</dcterms:created>
  <dcterms:modified xsi:type="dcterms:W3CDTF">2018-09-28T16:31:21Z</dcterms:modified>
</cp:coreProperties>
</file>