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302" r:id="rId3"/>
    <p:sldId id="305" r:id="rId4"/>
    <p:sldId id="306" r:id="rId5"/>
    <p:sldId id="313" r:id="rId6"/>
    <p:sldId id="310" r:id="rId7"/>
    <p:sldId id="315" r:id="rId8"/>
    <p:sldId id="316" r:id="rId9"/>
    <p:sldId id="319" r:id="rId10"/>
    <p:sldId id="320" r:id="rId11"/>
    <p:sldId id="321" r:id="rId12"/>
    <p:sldId id="322" r:id="rId13"/>
    <p:sldId id="307" r:id="rId14"/>
    <p:sldId id="317" r:id="rId15"/>
    <p:sldId id="318" r:id="rId16"/>
    <p:sldId id="312" r:id="rId17"/>
    <p:sldId id="314" r:id="rId18"/>
    <p:sldId id="323" r:id="rId19"/>
    <p:sldId id="311" r:id="rId20"/>
    <p:sldId id="297" r:id="rId21"/>
    <p:sldId id="324" r:id="rId22"/>
    <p:sldId id="296" r:id="rId23"/>
    <p:sldId id="308" r:id="rId24"/>
    <p:sldId id="300"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FFFF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snapToGrid="0">
      <p:cViewPr varScale="1">
        <p:scale>
          <a:sx n="106" d="100"/>
          <a:sy n="106" d="100"/>
        </p:scale>
        <p:origin x="-96" y="-174"/>
      </p:cViewPr>
      <p:guideLst>
        <p:guide orient="horz" pos="3244"/>
        <p:guide orient="horz" pos="1511"/>
        <p:guide pos="2880"/>
        <p:guide pos="3714"/>
      </p:guideLst>
    </p:cSldViewPr>
  </p:slideViewPr>
  <p:notesTextViewPr>
    <p:cViewPr>
      <p:scale>
        <a:sx n="100" d="100"/>
        <a:sy n="100" d="100"/>
      </p:scale>
      <p:origin x="0" y="0"/>
    </p:cViewPr>
  </p:notesTextViewPr>
  <p:gridSpacing cx="73761600" cy="73761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D7A7FB07-0391-4A2F-B6A8-5774D84DE6D5}" type="datetime1">
              <a:rPr lang="en-US" altLang="zh-CN"/>
              <a:pPr>
                <a:defRPr/>
              </a:pPr>
              <a:t>12/11/2012</a:t>
            </a:fld>
            <a:endParaRPr lang="zh-CN" altLang="zh-CN"/>
          </a:p>
        </p:txBody>
      </p:sp>
      <p:sp>
        <p:nvSpPr>
          <p:cNvPr id="23556"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2053" name="Notes Placeholder 4"/>
          <p:cNvSpPr>
            <a:spLocks noGrp="1" noRot="1" noChangeAspect="1" noChangeArrowheads="1"/>
          </p:cNvSpPr>
          <p:nvPr/>
        </p:nvSpPr>
        <p:spPr bwMode="auto">
          <a:xfrm>
            <a:off x="685800" y="4343400"/>
            <a:ext cx="5486400" cy="4114800"/>
          </a:xfrm>
          <a:prstGeom prst="rect">
            <a:avLst/>
          </a:prstGeom>
          <a:noFill/>
          <a:ln w="12700" cmpd="sng">
            <a:noFill/>
            <a:miter lim="800000"/>
            <a:headEnd/>
            <a:tailEnd/>
          </a:ln>
        </p:spPr>
        <p:txBody>
          <a:bodyPr anchor="ctr"/>
          <a:lstStyle/>
          <a:p>
            <a:pPr defTabSz="0" eaLnBrk="0" hangingPunct="0">
              <a:spcBef>
                <a:spcPct val="30000"/>
              </a:spcBef>
              <a:defRPr/>
            </a:pPr>
            <a:r>
              <a:rPr lang="en-US" sz="1200">
                <a:latin typeface="Arial" pitchFamily="34" charset="0"/>
              </a:rPr>
              <a:t>Click to edit Master text styles</a:t>
            </a:r>
            <a:endParaRPr lang="zh-CN" altLang="en-US" sz="1200">
              <a:latin typeface="Arial" pitchFamily="34" charset="0"/>
            </a:endParaRPr>
          </a:p>
          <a:p>
            <a:pPr defTabSz="0" eaLnBrk="0" hangingPunct="0">
              <a:spcBef>
                <a:spcPct val="30000"/>
              </a:spcBef>
              <a:defRPr/>
            </a:pPr>
            <a:r>
              <a:rPr lang="en-US" sz="1200">
                <a:latin typeface="Arial" pitchFamily="34" charset="0"/>
              </a:rPr>
              <a:t>Second level</a:t>
            </a:r>
            <a:endParaRPr lang="zh-CN" altLang="en-US" sz="1200">
              <a:latin typeface="Arial" pitchFamily="34" charset="0"/>
            </a:endParaRPr>
          </a:p>
          <a:p>
            <a:pPr defTabSz="0" eaLnBrk="0" hangingPunct="0">
              <a:spcBef>
                <a:spcPct val="30000"/>
              </a:spcBef>
              <a:defRPr/>
            </a:pPr>
            <a:r>
              <a:rPr lang="en-US" sz="1200">
                <a:latin typeface="Arial" pitchFamily="34" charset="0"/>
              </a:rPr>
              <a:t>Third level</a:t>
            </a:r>
            <a:endParaRPr lang="zh-CN" altLang="en-US" sz="1200">
              <a:latin typeface="Arial" pitchFamily="34" charset="0"/>
            </a:endParaRPr>
          </a:p>
          <a:p>
            <a:pPr defTabSz="0" eaLnBrk="0" hangingPunct="0">
              <a:spcBef>
                <a:spcPct val="30000"/>
              </a:spcBef>
              <a:defRPr/>
            </a:pPr>
            <a:r>
              <a:rPr lang="en-US" sz="1200">
                <a:latin typeface="Arial" pitchFamily="34" charset="0"/>
              </a:rPr>
              <a:t>Fourth level</a:t>
            </a:r>
            <a:endParaRPr lang="zh-CN" altLang="en-US" sz="1200">
              <a:latin typeface="Arial" pitchFamily="34" charset="0"/>
            </a:endParaRPr>
          </a:p>
          <a:p>
            <a:pPr defTabSz="0" eaLnBrk="0" hangingPunct="0">
              <a:spcBef>
                <a:spcPct val="30000"/>
              </a:spcBef>
              <a:defRPr/>
            </a:pPr>
            <a:r>
              <a:rPr lang="en-US" sz="1200">
                <a:latin typeface="Arial" pitchFamily="34" charset="0"/>
              </a:rPr>
              <a:t>Fifth level</a:t>
            </a:r>
            <a:endParaRPr lang="zh-CN" altLang="en-US" sz="1200">
              <a:latin typeface="Arial" pitchFamily="34" charset="0"/>
            </a:endParaRP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fld id="{AA3059BB-D945-4BD9-8210-24C48FAE8ED2}"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a:t>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10</a:t>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11</a:t>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12</a:t>
            </a:fld>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13</a:t>
            </a:fld>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14</a:t>
            </a:fld>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15</a:t>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16</a:t>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17</a:t>
            </a:fld>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18</a:t>
            </a:fld>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19</a:t>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2</a:t>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20</a:t>
            </a:fld>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21</a:t>
            </a:fld>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22</a:t>
            </a:fld>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23</a:t>
            </a:fld>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24</a:t>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3</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4</a:t>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5</a:t>
            </a:fld>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6</a:t>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7</a:t>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8</a:t>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pPr>
              <a:defRPr/>
            </a:pPr>
            <a:fld id="{D7A7FB07-0391-4A2F-B6A8-5774D84DE6D5}" type="datetime1">
              <a:rPr lang="en-US" altLang="zh-CN" smtClean="0"/>
              <a:pPr>
                <a:defRPr/>
              </a:pPr>
              <a:t>12/11/2012</a:t>
            </a:fld>
            <a:endParaRPr lang="zh-CN" altLang="zh-CN"/>
          </a:p>
        </p:txBody>
      </p:sp>
      <p:sp>
        <p:nvSpPr>
          <p:cNvPr id="5" name="灯片编号占位符 4"/>
          <p:cNvSpPr>
            <a:spLocks noGrp="1"/>
          </p:cNvSpPr>
          <p:nvPr>
            <p:ph type="sldNum" sz="quarter" idx="11"/>
          </p:nvPr>
        </p:nvSpPr>
        <p:spPr/>
        <p:txBody>
          <a:bodyPr/>
          <a:lstStyle/>
          <a:p>
            <a:pPr>
              <a:defRPr/>
            </a:pPr>
            <a:fld id="{AA3059BB-D945-4BD9-8210-24C48FAE8ED2}" type="slidenum">
              <a:rPr lang="zh-CN" altLang="zh-CN" smtClean="0"/>
              <a:pPr>
                <a:defRPr/>
              </a:pPr>
              <a:t>9</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304800"/>
            <a:ext cx="2090737" cy="5861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304800"/>
            <a:ext cx="6119813" cy="58610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11430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811338"/>
            <a:ext cx="4105275" cy="4354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81525" y="1811338"/>
            <a:ext cx="4105275" cy="4354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Franklin Gothic Medium"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3850" y="304800"/>
            <a:ext cx="83629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Franklin Gothic Medium" pitchFamily="34" charset="0"/>
              </a:rPr>
              <a:t>单击此处编辑母版标题样式</a:t>
            </a:r>
          </a:p>
        </p:txBody>
      </p:sp>
      <p:sp>
        <p:nvSpPr>
          <p:cNvPr id="1027" name="Text Placeholder 2"/>
          <p:cNvSpPr>
            <a:spLocks noGrp="1" noChangeArrowheads="1"/>
          </p:cNvSpPr>
          <p:nvPr>
            <p:ph type="body" idx="1"/>
          </p:nvPr>
        </p:nvSpPr>
        <p:spPr bwMode="auto">
          <a:xfrm>
            <a:off x="323850" y="1811338"/>
            <a:ext cx="8362950" cy="4354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Franklin Gothic Medium" pitchFamily="34" charset="0"/>
              </a:rPr>
              <a:t>单击此处编辑母版文本样式</a:t>
            </a:r>
          </a:p>
          <a:p>
            <a:pPr lvl="1"/>
            <a:r>
              <a:rPr lang="zh-CN" smtClean="0">
                <a:sym typeface="Franklin Gothic Medium" pitchFamily="34" charset="0"/>
              </a:rPr>
              <a:t>第二级</a:t>
            </a:r>
          </a:p>
          <a:p>
            <a:pPr lvl="2"/>
            <a:r>
              <a:rPr lang="zh-CN" smtClean="0">
                <a:sym typeface="Franklin Gothic Medium" pitchFamily="34" charset="0"/>
              </a:rPr>
              <a:t>第三级</a:t>
            </a:r>
          </a:p>
          <a:p>
            <a:pPr lvl="3"/>
            <a:r>
              <a:rPr lang="zh-CN" smtClean="0">
                <a:sym typeface="Franklin Gothic Medium" pitchFamily="34" charset="0"/>
              </a:rPr>
              <a:t>第四级</a:t>
            </a:r>
          </a:p>
          <a:p>
            <a:pPr lvl="4"/>
            <a:r>
              <a:rPr lang="zh-CN" smtClean="0">
                <a:sym typeface="Franklin Gothic Medium"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4400" indent="-914400" algn="l" rtl="0" eaLnBrk="0" fontAlgn="base" hangingPunct="0">
        <a:spcBef>
          <a:spcPct val="0"/>
        </a:spcBef>
        <a:spcAft>
          <a:spcPct val="0"/>
        </a:spcAft>
        <a:defRPr sz="2800">
          <a:solidFill>
            <a:schemeClr val="tx2"/>
          </a:solidFill>
          <a:latin typeface="+mj-lt"/>
          <a:ea typeface="+mj-ea"/>
          <a:cs typeface="+mj-cs"/>
          <a:sym typeface="Franklin Gothic Medium" pitchFamily="34" charset="0"/>
        </a:defRPr>
      </a:lvl1pPr>
      <a:lvl2pPr marL="914400" indent="-914400" algn="l" rtl="0" eaLnBrk="0" fontAlgn="base" hangingPunct="0">
        <a:spcBef>
          <a:spcPct val="0"/>
        </a:spcBef>
        <a:spcAft>
          <a:spcPct val="0"/>
        </a:spcAft>
        <a:defRPr sz="2800">
          <a:solidFill>
            <a:schemeClr val="tx2"/>
          </a:solidFill>
          <a:latin typeface="Franklin Gothic Medium" pitchFamily="34" charset="0"/>
          <a:ea typeface="微软雅黑" pitchFamily="34" charset="-122"/>
          <a:sym typeface="Franklin Gothic Medium" pitchFamily="34" charset="0"/>
        </a:defRPr>
      </a:lvl2pPr>
      <a:lvl3pPr marL="914400" indent="-914400" algn="l" rtl="0" eaLnBrk="0" fontAlgn="base" hangingPunct="0">
        <a:spcBef>
          <a:spcPct val="0"/>
        </a:spcBef>
        <a:spcAft>
          <a:spcPct val="0"/>
        </a:spcAft>
        <a:defRPr sz="2800">
          <a:solidFill>
            <a:schemeClr val="tx2"/>
          </a:solidFill>
          <a:latin typeface="Franklin Gothic Medium" pitchFamily="34" charset="0"/>
          <a:ea typeface="微软雅黑" pitchFamily="34" charset="-122"/>
          <a:sym typeface="Franklin Gothic Medium" pitchFamily="34" charset="0"/>
        </a:defRPr>
      </a:lvl3pPr>
      <a:lvl4pPr marL="914400" indent="-914400" algn="l" rtl="0" eaLnBrk="0" fontAlgn="base" hangingPunct="0">
        <a:spcBef>
          <a:spcPct val="0"/>
        </a:spcBef>
        <a:spcAft>
          <a:spcPct val="0"/>
        </a:spcAft>
        <a:defRPr sz="2800">
          <a:solidFill>
            <a:schemeClr val="tx2"/>
          </a:solidFill>
          <a:latin typeface="Franklin Gothic Medium" pitchFamily="34" charset="0"/>
          <a:ea typeface="微软雅黑" pitchFamily="34" charset="-122"/>
          <a:sym typeface="Franklin Gothic Medium" pitchFamily="34" charset="0"/>
        </a:defRPr>
      </a:lvl4pPr>
      <a:lvl5pPr marL="914400" indent="-914400" algn="l" rtl="0" eaLnBrk="0" fontAlgn="base" hangingPunct="0">
        <a:spcBef>
          <a:spcPct val="0"/>
        </a:spcBef>
        <a:spcAft>
          <a:spcPct val="0"/>
        </a:spcAft>
        <a:defRPr sz="2800">
          <a:solidFill>
            <a:schemeClr val="tx2"/>
          </a:solidFill>
          <a:latin typeface="Franklin Gothic Medium" pitchFamily="34" charset="0"/>
          <a:ea typeface="微软雅黑" pitchFamily="34" charset="-122"/>
          <a:sym typeface="Franklin Gothic Medium" pitchFamily="34" charset="0"/>
        </a:defRPr>
      </a:lvl5pPr>
      <a:lvl6pPr marL="1371600" indent="-914400" algn="l" rtl="0" fontAlgn="base">
        <a:spcBef>
          <a:spcPct val="0"/>
        </a:spcBef>
        <a:spcAft>
          <a:spcPct val="0"/>
        </a:spcAft>
        <a:defRPr sz="2800">
          <a:solidFill>
            <a:schemeClr val="tx2"/>
          </a:solidFill>
          <a:latin typeface="Franklin Gothic Medium" pitchFamily="34" charset="0"/>
          <a:ea typeface="微软雅黑" pitchFamily="34" charset="-122"/>
          <a:sym typeface="Franklin Gothic Medium" pitchFamily="34" charset="0"/>
        </a:defRPr>
      </a:lvl6pPr>
      <a:lvl7pPr marL="1828800" indent="-914400" algn="l" rtl="0" fontAlgn="base">
        <a:spcBef>
          <a:spcPct val="0"/>
        </a:spcBef>
        <a:spcAft>
          <a:spcPct val="0"/>
        </a:spcAft>
        <a:defRPr sz="2800">
          <a:solidFill>
            <a:schemeClr val="tx2"/>
          </a:solidFill>
          <a:latin typeface="Franklin Gothic Medium" pitchFamily="34" charset="0"/>
          <a:ea typeface="微软雅黑" pitchFamily="34" charset="-122"/>
          <a:sym typeface="Franklin Gothic Medium" pitchFamily="34" charset="0"/>
        </a:defRPr>
      </a:lvl7pPr>
      <a:lvl8pPr marL="2286000" indent="-914400" algn="l" rtl="0" fontAlgn="base">
        <a:spcBef>
          <a:spcPct val="0"/>
        </a:spcBef>
        <a:spcAft>
          <a:spcPct val="0"/>
        </a:spcAft>
        <a:defRPr sz="2800">
          <a:solidFill>
            <a:schemeClr val="tx2"/>
          </a:solidFill>
          <a:latin typeface="Franklin Gothic Medium" pitchFamily="34" charset="0"/>
          <a:ea typeface="微软雅黑" pitchFamily="34" charset="-122"/>
          <a:sym typeface="Franklin Gothic Medium" pitchFamily="34" charset="0"/>
        </a:defRPr>
      </a:lvl8pPr>
      <a:lvl9pPr marL="2743200" indent="-914400" algn="l" rtl="0" fontAlgn="base">
        <a:spcBef>
          <a:spcPct val="0"/>
        </a:spcBef>
        <a:spcAft>
          <a:spcPct val="0"/>
        </a:spcAft>
        <a:defRPr sz="2800">
          <a:solidFill>
            <a:schemeClr val="tx2"/>
          </a:solidFill>
          <a:latin typeface="Franklin Gothic Medium" pitchFamily="34" charset="0"/>
          <a:ea typeface="微软雅黑" pitchFamily="34" charset="-122"/>
          <a:sym typeface="Franklin Gothic Medium" pitchFamily="34" charset="0"/>
        </a:defRPr>
      </a:lvl9pPr>
    </p:titleStyle>
    <p:bodyStyle>
      <a:lvl1pPr marL="342900" indent="-342900" algn="l" rtl="0" eaLnBrk="0" fontAlgn="base" hangingPunct="0">
        <a:spcBef>
          <a:spcPts val="600"/>
        </a:spcBef>
        <a:spcAft>
          <a:spcPts val="600"/>
        </a:spcAft>
        <a:buClr>
          <a:srgbClr val="7FD6F2"/>
        </a:buClr>
        <a:buFont typeface="Arial" charset="0"/>
        <a:buChar char="•"/>
        <a:defRPr sz="2000">
          <a:solidFill>
            <a:schemeClr val="bg2"/>
          </a:solidFill>
          <a:latin typeface="+mn-lt"/>
          <a:ea typeface="+mn-ea"/>
          <a:cs typeface="+mn-cs"/>
          <a:sym typeface="Franklin Gothic Medium" pitchFamily="34" charset="0"/>
        </a:defRPr>
      </a:lvl1pPr>
      <a:lvl2pPr marL="742950" indent="-285750" algn="l" rtl="0" eaLnBrk="0" fontAlgn="base" hangingPunct="0">
        <a:spcBef>
          <a:spcPts val="600"/>
        </a:spcBef>
        <a:spcAft>
          <a:spcPts val="600"/>
        </a:spcAft>
        <a:buClr>
          <a:srgbClr val="7FD6F2"/>
        </a:buClr>
        <a:buFont typeface="Arial" charset="0"/>
        <a:buChar char="•"/>
        <a:defRPr>
          <a:solidFill>
            <a:schemeClr val="bg2"/>
          </a:solidFill>
          <a:latin typeface="+mn-lt"/>
          <a:ea typeface="+mn-ea"/>
          <a:sym typeface="Franklin Gothic Medium" pitchFamily="34" charset="0"/>
        </a:defRPr>
      </a:lvl2pPr>
      <a:lvl3pPr marL="1143000" indent="-228600" algn="l" rtl="0" eaLnBrk="0" fontAlgn="base" hangingPunct="0">
        <a:spcBef>
          <a:spcPts val="600"/>
        </a:spcBef>
        <a:spcAft>
          <a:spcPts val="600"/>
        </a:spcAft>
        <a:buClr>
          <a:srgbClr val="7FD6F2"/>
        </a:buClr>
        <a:buFont typeface="Arial" charset="0"/>
        <a:buChar char="•"/>
        <a:defRPr sz="1600">
          <a:solidFill>
            <a:schemeClr val="bg2"/>
          </a:solidFill>
          <a:latin typeface="+mn-lt"/>
          <a:ea typeface="+mn-ea"/>
          <a:sym typeface="Franklin Gothic Medium" pitchFamily="34" charset="0"/>
        </a:defRPr>
      </a:lvl3pPr>
      <a:lvl4pPr marL="1600200" indent="-228600" algn="l" rtl="0" eaLnBrk="0" fontAlgn="base" hangingPunct="0">
        <a:spcBef>
          <a:spcPts val="600"/>
        </a:spcBef>
        <a:spcAft>
          <a:spcPts val="600"/>
        </a:spcAft>
        <a:buClr>
          <a:srgbClr val="7FD6F2"/>
        </a:buClr>
        <a:buFont typeface="Arial" charset="0"/>
        <a:buChar char="•"/>
        <a:defRPr sz="1400">
          <a:solidFill>
            <a:schemeClr val="bg2"/>
          </a:solidFill>
          <a:latin typeface="+mn-lt"/>
          <a:ea typeface="+mn-ea"/>
          <a:sym typeface="Franklin Gothic Medium" pitchFamily="34" charset="0"/>
        </a:defRPr>
      </a:lvl4pPr>
      <a:lvl5pPr marL="2057400" indent="-228600" algn="l" rtl="0" eaLnBrk="0" fontAlgn="base" hangingPunct="0">
        <a:spcBef>
          <a:spcPts val="600"/>
        </a:spcBef>
        <a:spcAft>
          <a:spcPts val="600"/>
        </a:spcAft>
        <a:buClr>
          <a:srgbClr val="7FD6F2"/>
        </a:buClr>
        <a:buFont typeface="Arial" charset="0"/>
        <a:buChar char="•"/>
        <a:defRPr sz="1400">
          <a:solidFill>
            <a:schemeClr val="bg2"/>
          </a:solidFill>
          <a:latin typeface="+mn-lt"/>
          <a:ea typeface="+mn-ea"/>
          <a:sym typeface="Franklin Gothic Medium" pitchFamily="34" charset="0"/>
        </a:defRPr>
      </a:lvl5pPr>
      <a:lvl6pPr marL="2514600" indent="-228600" algn="l" rtl="0" fontAlgn="base">
        <a:spcBef>
          <a:spcPts val="600"/>
        </a:spcBef>
        <a:spcAft>
          <a:spcPts val="600"/>
        </a:spcAft>
        <a:buClr>
          <a:srgbClr val="7FD6F2"/>
        </a:buClr>
        <a:buFont typeface="Arial" pitchFamily="34" charset="0"/>
        <a:buChar char="•"/>
        <a:defRPr sz="1400">
          <a:solidFill>
            <a:schemeClr val="bg2"/>
          </a:solidFill>
          <a:latin typeface="+mn-lt"/>
          <a:ea typeface="+mn-ea"/>
          <a:sym typeface="Franklin Gothic Medium" pitchFamily="34" charset="0"/>
        </a:defRPr>
      </a:lvl6pPr>
      <a:lvl7pPr marL="2971800" indent="-228600" algn="l" rtl="0" fontAlgn="base">
        <a:spcBef>
          <a:spcPts val="600"/>
        </a:spcBef>
        <a:spcAft>
          <a:spcPts val="600"/>
        </a:spcAft>
        <a:buClr>
          <a:srgbClr val="7FD6F2"/>
        </a:buClr>
        <a:buFont typeface="Arial" pitchFamily="34" charset="0"/>
        <a:buChar char="•"/>
        <a:defRPr sz="1400">
          <a:solidFill>
            <a:schemeClr val="bg2"/>
          </a:solidFill>
          <a:latin typeface="+mn-lt"/>
          <a:ea typeface="+mn-ea"/>
          <a:sym typeface="Franklin Gothic Medium" pitchFamily="34" charset="0"/>
        </a:defRPr>
      </a:lvl7pPr>
      <a:lvl8pPr marL="3429000" indent="-228600" algn="l" rtl="0" fontAlgn="base">
        <a:spcBef>
          <a:spcPts val="600"/>
        </a:spcBef>
        <a:spcAft>
          <a:spcPts val="600"/>
        </a:spcAft>
        <a:buClr>
          <a:srgbClr val="7FD6F2"/>
        </a:buClr>
        <a:buFont typeface="Arial" pitchFamily="34" charset="0"/>
        <a:buChar char="•"/>
        <a:defRPr sz="1400">
          <a:solidFill>
            <a:schemeClr val="bg2"/>
          </a:solidFill>
          <a:latin typeface="+mn-lt"/>
          <a:ea typeface="+mn-ea"/>
          <a:sym typeface="Franklin Gothic Medium" pitchFamily="34" charset="0"/>
        </a:defRPr>
      </a:lvl8pPr>
      <a:lvl9pPr marL="3886200" indent="-228600" algn="l" rtl="0" fontAlgn="base">
        <a:spcBef>
          <a:spcPts val="600"/>
        </a:spcBef>
        <a:spcAft>
          <a:spcPts val="600"/>
        </a:spcAft>
        <a:buClr>
          <a:srgbClr val="7FD6F2"/>
        </a:buClr>
        <a:buFont typeface="Arial" pitchFamily="34" charset="0"/>
        <a:buChar char="•"/>
        <a:defRPr sz="1400">
          <a:solidFill>
            <a:schemeClr val="bg2"/>
          </a:solidFill>
          <a:latin typeface="+mn-lt"/>
          <a:ea typeface="+mn-ea"/>
          <a:sym typeface="Franklin Gothic Medium"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moEqgf51BfQ&amp;feature=youtu.b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youtu.be/moEqgf51BfQ"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Title 1"/>
          <p:cNvSpPr>
            <a:spLocks noGrp="1" noChangeArrowheads="1"/>
          </p:cNvSpPr>
          <p:nvPr>
            <p:ph type="ctrTitle" idx="4294967295"/>
          </p:nvPr>
        </p:nvSpPr>
        <p:spPr>
          <a:xfrm>
            <a:off x="3273425" y="4017963"/>
            <a:ext cx="5797550" cy="1470025"/>
          </a:xfrm>
        </p:spPr>
        <p:txBody>
          <a:bodyPr/>
          <a:lstStyle/>
          <a:p>
            <a:pPr marL="0" indent="0" algn="ctr" eaLnBrk="1" hangingPunct="1"/>
            <a:r>
              <a:rPr lang="zh-CN" altLang="zh-CN" b="1" dirty="0" smtClean="0">
                <a:latin typeface="Arial" charset="0"/>
                <a:sym typeface="Arial" charset="0"/>
              </a:rPr>
              <a:t>BabyCare System Project</a:t>
            </a:r>
            <a:br>
              <a:rPr lang="zh-CN" altLang="zh-CN" b="1" dirty="0" smtClean="0">
                <a:latin typeface="Arial" charset="0"/>
                <a:sym typeface="Arial" charset="0"/>
              </a:rPr>
            </a:br>
            <a:r>
              <a:rPr lang="en-US" altLang="zh-CN" b="1" dirty="0" smtClean="0">
                <a:latin typeface="Arial" charset="0"/>
                <a:sym typeface="Arial" charset="0"/>
              </a:rPr>
              <a:t>Final Presentation</a:t>
            </a:r>
            <a:endParaRPr lang="zh-CN" altLang="zh-CN" dirty="0" smtClean="0"/>
          </a:p>
        </p:txBody>
      </p:sp>
      <p:sp>
        <p:nvSpPr>
          <p:cNvPr id="2051" name="Subtitle 2"/>
          <p:cNvSpPr>
            <a:spLocks noGrp="1" noChangeArrowheads="1"/>
          </p:cNvSpPr>
          <p:nvPr>
            <p:ph type="subTitle" idx="4294967295"/>
          </p:nvPr>
        </p:nvSpPr>
        <p:spPr>
          <a:xfrm>
            <a:off x="3581400" y="5194300"/>
            <a:ext cx="5489575" cy="1144588"/>
          </a:xfrm>
        </p:spPr>
        <p:txBody>
          <a:bodyPr/>
          <a:lstStyle/>
          <a:p>
            <a:pPr marL="0" indent="0" algn="r" eaLnBrk="1" hangingPunct="1">
              <a:buFont typeface="Arial" charset="0"/>
              <a:buNone/>
            </a:pPr>
            <a:r>
              <a:rPr lang="zh-CN" altLang="zh-CN" b="1" smtClean="0">
                <a:solidFill>
                  <a:srgbClr val="FDAC0E"/>
                </a:solidFill>
                <a:latin typeface="Arial" charset="0"/>
                <a:sym typeface="Arial" charset="0"/>
              </a:rPr>
              <a:t>Wireless Sensor Networks</a:t>
            </a:r>
            <a:br>
              <a:rPr lang="zh-CN" altLang="zh-CN" b="1" smtClean="0">
                <a:solidFill>
                  <a:srgbClr val="FDAC0E"/>
                </a:solidFill>
                <a:latin typeface="Arial" charset="0"/>
                <a:sym typeface="Arial" charset="0"/>
              </a:rPr>
            </a:br>
            <a:r>
              <a:rPr lang="zh-CN" altLang="zh-CN" b="1" smtClean="0">
                <a:solidFill>
                  <a:srgbClr val="FFFF00"/>
                </a:solidFill>
                <a:latin typeface="Arial" charset="0"/>
                <a:sym typeface="Arial" charset="0"/>
              </a:rPr>
              <a:t>Fan Zhang, Yu Wang, Ying Liu</a:t>
            </a:r>
            <a:endParaRPr lang="zh-CN" altLang="zh-CN" b="1" smtClean="0">
              <a:solidFill>
                <a:srgbClr val="FDAC0E"/>
              </a:solidFill>
              <a:latin typeface="Arial" charset="0"/>
              <a:sym typeface="Arial" charset="0"/>
            </a:endParaRPr>
          </a:p>
        </p:txBody>
      </p:sp>
      <p:sp>
        <p:nvSpPr>
          <p:cNvPr id="2052" name="TextBox 3"/>
          <p:cNvSpPr>
            <a:spLocks noChangeArrowheads="1"/>
          </p:cNvSpPr>
          <p:nvPr/>
        </p:nvSpPr>
        <p:spPr bwMode="auto">
          <a:xfrm>
            <a:off x="273050" y="723900"/>
            <a:ext cx="5786438" cy="954088"/>
          </a:xfrm>
          <a:prstGeom prst="rect">
            <a:avLst/>
          </a:prstGeom>
          <a:noFill/>
          <a:ln w="9525">
            <a:noFill/>
            <a:miter lim="800000"/>
            <a:headEnd/>
            <a:tailEnd/>
          </a:ln>
        </p:spPr>
        <p:txBody>
          <a:bodyPr>
            <a:spAutoFit/>
          </a:bodyPr>
          <a:lstStyle/>
          <a:p>
            <a:r>
              <a:rPr lang="en-US" altLang="zh-CN" sz="2800">
                <a:solidFill>
                  <a:srgbClr val="CCECFF"/>
                </a:solidFill>
                <a:latin typeface="Franklin Gothic Medium" pitchFamily="34" charset="0"/>
                <a:sym typeface="Franklin Gothic Medium" pitchFamily="34" charset="0"/>
              </a:rPr>
              <a:t>Surveillance &amp; Locating System Resolution</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42211"/>
            <a:ext cx="8362950" cy="5323639"/>
          </a:xfrm>
        </p:spPr>
        <p:txBody>
          <a:bodyPr/>
          <a:lstStyle/>
          <a:p>
            <a:pPr>
              <a:buFont typeface="Wingdings" pitchFamily="2" charset="2"/>
              <a:buChar char="Ø"/>
            </a:pPr>
            <a:r>
              <a:rPr lang="en-US" altLang="zh-CN" sz="2400" dirty="0" smtClean="0">
                <a:solidFill>
                  <a:schemeClr val="bg1"/>
                </a:solidFill>
                <a:latin typeface="Arial Unicode MS" pitchFamily="34" charset="-122"/>
                <a:ea typeface="Arial Unicode MS" pitchFamily="34" charset="-122"/>
                <a:cs typeface="Arial Unicode MS" pitchFamily="34" charset="-122"/>
              </a:rPr>
              <a:t>Complexity smoothing algorithm :</a:t>
            </a:r>
          </a:p>
          <a:p>
            <a:pPr>
              <a:buNone/>
            </a:pPr>
            <a:r>
              <a:rPr lang="en-US" altLang="zh-CN" sz="2400" dirty="0" smtClean="0">
                <a:latin typeface="Arial Unicode MS" pitchFamily="34" charset="-122"/>
                <a:ea typeface="Arial Unicode MS" pitchFamily="34" charset="-122"/>
                <a:cs typeface="Arial Unicode MS" pitchFamily="34" charset="-122"/>
              </a:rPr>
              <a:t>    Minimize the dynamic fluctuation of radio signal received from each reference node when the emit node is moving</a:t>
            </a:r>
          </a:p>
          <a:p>
            <a:pPr>
              <a:buNone/>
            </a:pPr>
            <a:r>
              <a:rPr lang="en-US" altLang="zh-CN" sz="2400" dirty="0" smtClean="0">
                <a:solidFill>
                  <a:schemeClr val="bg1"/>
                </a:solidFill>
                <a:latin typeface="Arial Unicode MS" pitchFamily="34" charset="-122"/>
                <a:ea typeface="Arial Unicode MS" pitchFamily="34" charset="-122"/>
                <a:cs typeface="Arial Unicode MS" pitchFamily="34" charset="-122"/>
              </a:rPr>
              <a:t>Estimation:</a:t>
            </a:r>
          </a:p>
          <a:p>
            <a:pPr>
              <a:buNone/>
            </a:pPr>
            <a:endParaRPr lang="en-US" altLang="zh-CN" sz="2400" dirty="0" smtClean="0">
              <a:solidFill>
                <a:schemeClr val="bg1"/>
              </a:solidFill>
              <a:latin typeface="Arial Unicode MS" pitchFamily="34" charset="-122"/>
              <a:ea typeface="Arial Unicode MS" pitchFamily="34" charset="-122"/>
              <a:cs typeface="Arial Unicode MS" pitchFamily="34" charset="-122"/>
            </a:endParaRPr>
          </a:p>
          <a:p>
            <a:pPr>
              <a:buNone/>
            </a:pPr>
            <a:r>
              <a:rPr lang="en-US" altLang="zh-CN" sz="2400" dirty="0" smtClean="0">
                <a:solidFill>
                  <a:schemeClr val="bg1"/>
                </a:solidFill>
                <a:latin typeface="Arial Unicode MS" pitchFamily="34" charset="-122"/>
                <a:ea typeface="Arial Unicode MS" pitchFamily="34" charset="-122"/>
                <a:cs typeface="Arial Unicode MS" pitchFamily="34" charset="-122"/>
              </a:rPr>
              <a:t>Prediction: </a:t>
            </a:r>
          </a:p>
          <a:p>
            <a:pPr>
              <a:buNone/>
            </a:pPr>
            <a:endParaRPr lang="en-US" altLang="zh-CN" sz="2400" dirty="0" smtClean="0">
              <a:solidFill>
                <a:schemeClr val="bg1"/>
              </a:solidFill>
              <a:latin typeface="Arial Unicode MS" pitchFamily="34" charset="-122"/>
              <a:ea typeface="Arial Unicode MS" pitchFamily="34" charset="-122"/>
              <a:cs typeface="Arial Unicode MS" pitchFamily="34" charset="-122"/>
            </a:endParaRPr>
          </a:p>
          <a:p>
            <a:pPr>
              <a:buNone/>
            </a:pPr>
            <a:r>
              <a:rPr lang="en-US" altLang="zh-CN" sz="1800" dirty="0" smtClean="0">
                <a:latin typeface="Arial Unicode MS" pitchFamily="34" charset="-122"/>
                <a:ea typeface="Arial Unicode MS" pitchFamily="34" charset="-122"/>
                <a:cs typeface="Arial Unicode MS" pitchFamily="34" charset="-122"/>
              </a:rPr>
              <a:t>R</a:t>
            </a:r>
            <a:r>
              <a:rPr lang="en-US" altLang="zh-CN" sz="1800" baseline="-25000" dirty="0" smtClean="0">
                <a:latin typeface="Arial Unicode MS" pitchFamily="34" charset="-122"/>
                <a:ea typeface="Arial Unicode MS" pitchFamily="34" charset="-122"/>
                <a:cs typeface="Arial Unicode MS" pitchFamily="34" charset="-122"/>
              </a:rPr>
              <a:t>est(</a:t>
            </a:r>
            <a:r>
              <a:rPr lang="en-US" altLang="zh-CN" sz="1800" baseline="-25000" dirty="0" err="1" smtClean="0">
                <a:latin typeface="Arial Unicode MS" pitchFamily="34" charset="-122"/>
                <a:ea typeface="Arial Unicode MS" pitchFamily="34" charset="-122"/>
                <a:cs typeface="Arial Unicode MS" pitchFamily="34" charset="-122"/>
              </a:rPr>
              <a:t>i</a:t>
            </a:r>
            <a:r>
              <a:rPr lang="en-US" altLang="zh-CN" sz="1800" baseline="-250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 </a:t>
            </a:r>
            <a:r>
              <a:rPr lang="en-US" altLang="zh-CN" sz="1800" dirty="0" err="1" smtClean="0">
                <a:latin typeface="Arial Unicode MS" pitchFamily="34" charset="-122"/>
                <a:ea typeface="Arial Unicode MS" pitchFamily="34" charset="-122"/>
                <a:cs typeface="Arial Unicode MS" pitchFamily="34" charset="-122"/>
              </a:rPr>
              <a:t>R</a:t>
            </a:r>
            <a:r>
              <a:rPr lang="en-US" altLang="zh-CN" sz="1800" baseline="-25000" dirty="0" err="1" smtClean="0">
                <a:latin typeface="Arial Unicode MS" pitchFamily="34" charset="-122"/>
                <a:ea typeface="Arial Unicode MS" pitchFamily="34" charset="-122"/>
                <a:cs typeface="Arial Unicode MS" pitchFamily="34" charset="-122"/>
              </a:rPr>
              <a:t>pred</a:t>
            </a:r>
            <a:r>
              <a:rPr lang="en-US" altLang="zh-CN" sz="1800" baseline="-25000" dirty="0" smtClean="0">
                <a:latin typeface="Arial Unicode MS" pitchFamily="34" charset="-122"/>
                <a:ea typeface="Arial Unicode MS" pitchFamily="34" charset="-122"/>
                <a:cs typeface="Arial Unicode MS" pitchFamily="34" charset="-122"/>
              </a:rPr>
              <a:t>(</a:t>
            </a:r>
            <a:r>
              <a:rPr lang="en-US" altLang="zh-CN" sz="1800" baseline="-25000" dirty="0" err="1" smtClean="0">
                <a:latin typeface="Arial Unicode MS" pitchFamily="34" charset="-122"/>
                <a:ea typeface="Arial Unicode MS" pitchFamily="34" charset="-122"/>
                <a:cs typeface="Arial Unicode MS" pitchFamily="34" charset="-122"/>
              </a:rPr>
              <a:t>i</a:t>
            </a:r>
            <a:r>
              <a:rPr lang="en-US" altLang="zh-CN" sz="1800" baseline="-250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 the </a:t>
            </a:r>
            <a:r>
              <a:rPr lang="en-US" altLang="zh-CN" sz="1800" dirty="0" err="1" smtClean="0">
                <a:latin typeface="Arial Unicode MS" pitchFamily="34" charset="-122"/>
                <a:ea typeface="Arial Unicode MS" pitchFamily="34" charset="-122"/>
                <a:cs typeface="Arial Unicode MS" pitchFamily="34" charset="-122"/>
              </a:rPr>
              <a:t>ith</a:t>
            </a:r>
            <a:r>
              <a:rPr lang="en-US" altLang="zh-CN" sz="1800" dirty="0" smtClean="0">
                <a:latin typeface="Arial Unicode MS" pitchFamily="34" charset="-122"/>
                <a:ea typeface="Arial Unicode MS" pitchFamily="34" charset="-122"/>
                <a:cs typeface="Arial Unicode MS" pitchFamily="34" charset="-122"/>
              </a:rPr>
              <a:t> smoothed estimate range;    the </a:t>
            </a:r>
            <a:r>
              <a:rPr lang="en-US" altLang="zh-CN" sz="1800" dirty="0" err="1" smtClean="0">
                <a:latin typeface="Arial Unicode MS" pitchFamily="34" charset="-122"/>
                <a:ea typeface="Arial Unicode MS" pitchFamily="34" charset="-122"/>
                <a:cs typeface="Arial Unicode MS" pitchFamily="34" charset="-122"/>
              </a:rPr>
              <a:t>ith</a:t>
            </a:r>
            <a:r>
              <a:rPr lang="en-US" altLang="zh-CN" sz="1800" dirty="0" smtClean="0">
                <a:latin typeface="Arial Unicode MS" pitchFamily="34" charset="-122"/>
                <a:ea typeface="Arial Unicode MS" pitchFamily="34" charset="-122"/>
                <a:cs typeface="Arial Unicode MS" pitchFamily="34" charset="-122"/>
              </a:rPr>
              <a:t> predicted range, </a:t>
            </a:r>
          </a:p>
          <a:p>
            <a:pPr>
              <a:buNone/>
            </a:pPr>
            <a:r>
              <a:rPr lang="en-US" altLang="zh-CN" sz="1800" dirty="0" err="1" smtClean="0">
                <a:latin typeface="Arial Unicode MS" pitchFamily="34" charset="-122"/>
                <a:ea typeface="Arial Unicode MS" pitchFamily="34" charset="-122"/>
                <a:cs typeface="Arial Unicode MS" pitchFamily="34" charset="-122"/>
              </a:rPr>
              <a:t>R</a:t>
            </a:r>
            <a:r>
              <a:rPr lang="en-US" altLang="zh-CN" sz="1800" baseline="-25000" dirty="0" err="1" smtClean="0">
                <a:latin typeface="Arial Unicode MS" pitchFamily="34" charset="-122"/>
                <a:ea typeface="Arial Unicode MS" pitchFamily="34" charset="-122"/>
                <a:cs typeface="Arial Unicode MS" pitchFamily="34" charset="-122"/>
              </a:rPr>
              <a:t>prev</a:t>
            </a:r>
            <a:r>
              <a:rPr lang="en-US" altLang="zh-CN" sz="1800" baseline="-25000" dirty="0" smtClean="0">
                <a:latin typeface="Arial Unicode MS" pitchFamily="34" charset="-122"/>
                <a:ea typeface="Arial Unicode MS" pitchFamily="34" charset="-122"/>
                <a:cs typeface="Arial Unicode MS" pitchFamily="34" charset="-122"/>
              </a:rPr>
              <a:t>(</a:t>
            </a:r>
            <a:r>
              <a:rPr lang="en-US" altLang="zh-CN" sz="1800" baseline="-25000" dirty="0" err="1" smtClean="0">
                <a:latin typeface="Arial Unicode MS" pitchFamily="34" charset="-122"/>
                <a:ea typeface="Arial Unicode MS" pitchFamily="34" charset="-122"/>
                <a:cs typeface="Arial Unicode MS" pitchFamily="34" charset="-122"/>
              </a:rPr>
              <a:t>i</a:t>
            </a:r>
            <a:r>
              <a:rPr lang="en-US" altLang="zh-CN" sz="1800" baseline="-250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 V</a:t>
            </a:r>
            <a:r>
              <a:rPr lang="en-US" altLang="zh-CN" sz="1800" baseline="-25000" dirty="0" smtClean="0">
                <a:latin typeface="Arial Unicode MS" pitchFamily="34" charset="-122"/>
                <a:ea typeface="Arial Unicode MS" pitchFamily="34" charset="-122"/>
                <a:cs typeface="Arial Unicode MS" pitchFamily="34" charset="-122"/>
              </a:rPr>
              <a:t>est(</a:t>
            </a:r>
            <a:r>
              <a:rPr lang="en-US" altLang="zh-CN" sz="1800" baseline="-25000" dirty="0" err="1" smtClean="0">
                <a:latin typeface="Arial Unicode MS" pitchFamily="34" charset="-122"/>
                <a:ea typeface="Arial Unicode MS" pitchFamily="34" charset="-122"/>
                <a:cs typeface="Arial Unicode MS" pitchFamily="34" charset="-122"/>
              </a:rPr>
              <a:t>i</a:t>
            </a:r>
            <a:r>
              <a:rPr lang="en-US" altLang="zh-CN" sz="1800" baseline="-250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the </a:t>
            </a:r>
            <a:r>
              <a:rPr lang="en-US" altLang="zh-CN" sz="1800" dirty="0" err="1" smtClean="0">
                <a:latin typeface="Arial Unicode MS" pitchFamily="34" charset="-122"/>
                <a:ea typeface="Arial Unicode MS" pitchFamily="34" charset="-122"/>
                <a:cs typeface="Arial Unicode MS" pitchFamily="34" charset="-122"/>
              </a:rPr>
              <a:t>ith</a:t>
            </a:r>
            <a:r>
              <a:rPr lang="en-US" altLang="zh-CN" sz="1800" dirty="0" smtClean="0">
                <a:latin typeface="Arial Unicode MS" pitchFamily="34" charset="-122"/>
                <a:ea typeface="Arial Unicode MS" pitchFamily="34" charset="-122"/>
                <a:cs typeface="Arial Unicode MS" pitchFamily="34" charset="-122"/>
              </a:rPr>
              <a:t> measured range;   the </a:t>
            </a:r>
            <a:r>
              <a:rPr lang="en-US" altLang="zh-CN" sz="1800" dirty="0" err="1" smtClean="0">
                <a:latin typeface="Arial Unicode MS" pitchFamily="34" charset="-122"/>
                <a:ea typeface="Arial Unicode MS" pitchFamily="34" charset="-122"/>
                <a:cs typeface="Arial Unicode MS" pitchFamily="34" charset="-122"/>
              </a:rPr>
              <a:t>ith</a:t>
            </a:r>
            <a:r>
              <a:rPr lang="en-US" altLang="zh-CN" sz="1800" dirty="0" smtClean="0">
                <a:latin typeface="Arial Unicode MS" pitchFamily="34" charset="-122"/>
                <a:ea typeface="Arial Unicode MS" pitchFamily="34" charset="-122"/>
                <a:cs typeface="Arial Unicode MS" pitchFamily="34" charset="-122"/>
              </a:rPr>
              <a:t> smoothed estimate range rate</a:t>
            </a:r>
          </a:p>
          <a:p>
            <a:pPr>
              <a:buNone/>
            </a:pP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V</a:t>
            </a:r>
            <a:r>
              <a:rPr lang="en-US" altLang="zh-CN" sz="1800" baseline="-25000" dirty="0" err="1" smtClean="0">
                <a:latin typeface="Arial Unicode MS" pitchFamily="34" charset="-122"/>
                <a:ea typeface="Arial Unicode MS" pitchFamily="34" charset="-122"/>
                <a:cs typeface="Arial Unicode MS" pitchFamily="34" charset="-122"/>
              </a:rPr>
              <a:t>pred</a:t>
            </a:r>
            <a:r>
              <a:rPr lang="en-US" altLang="zh-CN" sz="1800" baseline="-25000" dirty="0" smtClean="0">
                <a:latin typeface="Arial Unicode MS" pitchFamily="34" charset="-122"/>
                <a:ea typeface="Arial Unicode MS" pitchFamily="34" charset="-122"/>
                <a:cs typeface="Arial Unicode MS" pitchFamily="34" charset="-122"/>
              </a:rPr>
              <a:t>(</a:t>
            </a:r>
            <a:r>
              <a:rPr lang="en-US" altLang="zh-CN" sz="1800" baseline="-25000" dirty="0" err="1" smtClean="0">
                <a:latin typeface="Arial Unicode MS" pitchFamily="34" charset="-122"/>
                <a:ea typeface="Arial Unicode MS" pitchFamily="34" charset="-122"/>
                <a:cs typeface="Arial Unicode MS" pitchFamily="34" charset="-122"/>
              </a:rPr>
              <a:t>i</a:t>
            </a:r>
            <a:r>
              <a:rPr lang="en-US" altLang="zh-CN" sz="1800" baseline="-250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 the </a:t>
            </a:r>
            <a:r>
              <a:rPr lang="en-US" altLang="zh-CN" sz="1800" dirty="0" err="1" smtClean="0">
                <a:latin typeface="Arial Unicode MS" pitchFamily="34" charset="-122"/>
                <a:ea typeface="Arial Unicode MS" pitchFamily="34" charset="-122"/>
                <a:cs typeface="Arial Unicode MS" pitchFamily="34" charset="-122"/>
              </a:rPr>
              <a:t>ith</a:t>
            </a:r>
            <a:r>
              <a:rPr lang="en-US" altLang="zh-CN" sz="1800" dirty="0" smtClean="0">
                <a:latin typeface="Arial Unicode MS" pitchFamily="34" charset="-122"/>
                <a:ea typeface="Arial Unicode MS" pitchFamily="34" charset="-122"/>
                <a:cs typeface="Arial Unicode MS" pitchFamily="34" charset="-122"/>
              </a:rPr>
              <a:t> predicted range rate.</a:t>
            </a:r>
          </a:p>
          <a:p>
            <a:pPr>
              <a:buNone/>
            </a:pPr>
            <a:r>
              <a:rPr lang="en-US" altLang="zh-CN" sz="1800" dirty="0" smtClean="0">
                <a:latin typeface="Arial Unicode MS" pitchFamily="34" charset="-122"/>
                <a:ea typeface="Arial Unicode MS" pitchFamily="34" charset="-122"/>
                <a:cs typeface="Arial Unicode MS" pitchFamily="34" charset="-122"/>
              </a:rPr>
              <a:t>     	        a, b : gain constants</a:t>
            </a:r>
          </a:p>
          <a:p>
            <a:pPr>
              <a:buNone/>
            </a:pPr>
            <a:r>
              <a:rPr lang="en-US" altLang="zh-CN" sz="1800" dirty="0" smtClean="0">
                <a:latin typeface="Arial Unicode MS" pitchFamily="34" charset="-122"/>
                <a:ea typeface="Arial Unicode MS" pitchFamily="34" charset="-122"/>
                <a:cs typeface="Arial Unicode MS" pitchFamily="34" charset="-122"/>
              </a:rPr>
              <a:t>              Ts  : time segment upon the </a:t>
            </a:r>
            <a:r>
              <a:rPr lang="en-US" altLang="zh-CN" sz="1800" dirty="0" err="1" smtClean="0">
                <a:latin typeface="Arial Unicode MS" pitchFamily="34" charset="-122"/>
                <a:ea typeface="Arial Unicode MS" pitchFamily="34" charset="-122"/>
                <a:cs typeface="Arial Unicode MS" pitchFamily="34" charset="-122"/>
              </a:rPr>
              <a:t>ith</a:t>
            </a:r>
            <a:r>
              <a:rPr lang="en-US" altLang="zh-CN" sz="1800" dirty="0" smtClean="0">
                <a:latin typeface="Arial Unicode MS" pitchFamily="34" charset="-122"/>
                <a:ea typeface="Arial Unicode MS" pitchFamily="34" charset="-122"/>
                <a:cs typeface="Arial Unicode MS" pitchFamily="34" charset="-122"/>
              </a:rPr>
              <a:t> update</a:t>
            </a:r>
          </a:p>
          <a:p>
            <a:pPr>
              <a:buNone/>
            </a:pPr>
            <a:r>
              <a:rPr lang="en-US" altLang="zh-CN" sz="1800" dirty="0" smtClean="0">
                <a:latin typeface="Arial Unicode MS" pitchFamily="34" charset="-122"/>
                <a:ea typeface="Arial Unicode MS" pitchFamily="34" charset="-122"/>
                <a:cs typeface="Arial Unicode MS" pitchFamily="34" charset="-122"/>
              </a:rPr>
              <a:t>     		</a:t>
            </a:r>
          </a:p>
        </p:txBody>
      </p:sp>
      <p:pic>
        <p:nvPicPr>
          <p:cNvPr id="48130" name="Picture 2"/>
          <p:cNvPicPr>
            <a:picLocks noChangeAspect="1" noChangeArrowheads="1"/>
          </p:cNvPicPr>
          <p:nvPr/>
        </p:nvPicPr>
        <p:blipFill>
          <a:blip r:embed="rId3"/>
          <a:srcRect/>
          <a:stretch>
            <a:fillRect/>
          </a:stretch>
        </p:blipFill>
        <p:spPr bwMode="auto">
          <a:xfrm>
            <a:off x="2178217" y="2303546"/>
            <a:ext cx="3752850" cy="1047750"/>
          </a:xfrm>
          <a:prstGeom prst="rect">
            <a:avLst/>
          </a:prstGeom>
          <a:noFill/>
          <a:ln w="9525">
            <a:noFill/>
            <a:miter lim="800000"/>
            <a:headEnd/>
            <a:tailEnd/>
          </a:ln>
          <a:effectLst/>
        </p:spPr>
      </p:pic>
      <p:pic>
        <p:nvPicPr>
          <p:cNvPr id="48133" name="Picture 5"/>
          <p:cNvPicPr>
            <a:picLocks noChangeAspect="1" noChangeArrowheads="1"/>
          </p:cNvPicPr>
          <p:nvPr/>
        </p:nvPicPr>
        <p:blipFill>
          <a:blip r:embed="rId4"/>
          <a:srcRect/>
          <a:stretch>
            <a:fillRect/>
          </a:stretch>
        </p:blipFill>
        <p:spPr bwMode="auto">
          <a:xfrm>
            <a:off x="2170447" y="3401928"/>
            <a:ext cx="2733675" cy="80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42211"/>
            <a:ext cx="8362950" cy="5323639"/>
          </a:xfrm>
        </p:spPr>
        <p:txBody>
          <a:bodyPr/>
          <a:lstStyle/>
          <a:p>
            <a:pPr>
              <a:buFont typeface="Wingdings" pitchFamily="2" charset="2"/>
              <a:buChar char="Ø"/>
            </a:pPr>
            <a:r>
              <a:rPr lang="en-US" altLang="zh-CN" sz="2400" dirty="0" smtClean="0">
                <a:solidFill>
                  <a:schemeClr val="bg1"/>
                </a:solidFill>
                <a:latin typeface="Arial Unicode MS" pitchFamily="34" charset="-122"/>
                <a:ea typeface="Arial Unicode MS" pitchFamily="34" charset="-122"/>
                <a:cs typeface="Arial Unicode MS" pitchFamily="34" charset="-122"/>
              </a:rPr>
              <a:t>Position Estimation:</a:t>
            </a:r>
          </a:p>
          <a:p>
            <a:pPr>
              <a:buNone/>
            </a:pPr>
            <a:r>
              <a:rPr lang="en-US" altLang="zh-CN" sz="2400" dirty="0" smtClean="0">
                <a:latin typeface="Arial Unicode MS" pitchFamily="34" charset="-122"/>
                <a:ea typeface="Arial Unicode MS" pitchFamily="34" charset="-122"/>
                <a:cs typeface="Arial Unicode MS" pitchFamily="34" charset="-122"/>
              </a:rPr>
              <a:t>    To estimate the position of the emit node, at least three reference nodes in the network must be able to detect and measure the emit node’s signal strength.</a:t>
            </a:r>
          </a:p>
          <a:p>
            <a:pPr>
              <a:buFont typeface="Arial" pitchFamily="34" charset="0"/>
              <a:buChar char="•"/>
            </a:pPr>
            <a:r>
              <a:rPr lang="en-US" altLang="zh-CN" sz="2400" dirty="0" err="1" smtClean="0">
                <a:solidFill>
                  <a:schemeClr val="bg1"/>
                </a:solidFill>
                <a:latin typeface="Arial Unicode MS" pitchFamily="34" charset="-122"/>
                <a:ea typeface="Arial Unicode MS" pitchFamily="34" charset="-122"/>
                <a:cs typeface="Arial Unicode MS" pitchFamily="34" charset="-122"/>
              </a:rPr>
              <a:t>Trilateration</a:t>
            </a:r>
            <a:r>
              <a:rPr lang="en-US" altLang="zh-CN" sz="2400" dirty="0" smtClean="0">
                <a:solidFill>
                  <a:schemeClr val="bg1"/>
                </a:solidFill>
                <a:latin typeface="Arial Unicode MS" pitchFamily="34" charset="-122"/>
                <a:ea typeface="Arial Unicode MS" pitchFamily="34" charset="-122"/>
                <a:cs typeface="Arial Unicode MS" pitchFamily="34" charset="-122"/>
              </a:rPr>
              <a:t> Method : </a:t>
            </a:r>
          </a:p>
          <a:p>
            <a:pPr>
              <a:buNone/>
            </a:pPr>
            <a:r>
              <a:rPr lang="en-US" altLang="zh-CN" sz="2400" dirty="0" smtClean="0">
                <a:latin typeface="Arial Unicode MS" pitchFamily="34" charset="-122"/>
                <a:ea typeface="Arial Unicode MS" pitchFamily="34" charset="-122"/>
                <a:cs typeface="Arial Unicode MS" pitchFamily="34" charset="-122"/>
              </a:rPr>
              <a:t>    a method to determine the                                        position of an object based on                         simultaneous range measurements                                from three reference nodes                                                             at known location.</a:t>
            </a:r>
          </a:p>
          <a:p>
            <a:pPr>
              <a:buNone/>
            </a:pPr>
            <a:r>
              <a:rPr lang="en-US" altLang="zh-CN" sz="2400" dirty="0" smtClean="0">
                <a:latin typeface="Arial Unicode MS" pitchFamily="34" charset="-122"/>
                <a:ea typeface="Arial Unicode MS" pitchFamily="34" charset="-122"/>
                <a:cs typeface="Arial Unicode MS" pitchFamily="34" charset="-122"/>
              </a:rPr>
              <a:t>    </a:t>
            </a:r>
            <a:endParaRPr lang="en-US" altLang="zh-CN" sz="2400" dirty="0" smtClean="0">
              <a:solidFill>
                <a:schemeClr val="bg1"/>
              </a:solidFill>
              <a:latin typeface="Arial Unicode MS" pitchFamily="34" charset="-122"/>
              <a:ea typeface="Arial Unicode MS" pitchFamily="34" charset="-122"/>
              <a:cs typeface="Arial Unicode MS" pitchFamily="34" charset="-122"/>
            </a:endParaRPr>
          </a:p>
        </p:txBody>
      </p:sp>
      <p:pic>
        <p:nvPicPr>
          <p:cNvPr id="52227" name="Picture 3"/>
          <p:cNvPicPr>
            <a:picLocks noChangeAspect="1" noChangeArrowheads="1"/>
          </p:cNvPicPr>
          <p:nvPr/>
        </p:nvPicPr>
        <p:blipFill>
          <a:blip r:embed="rId3"/>
          <a:srcRect/>
          <a:stretch>
            <a:fillRect/>
          </a:stretch>
        </p:blipFill>
        <p:spPr bwMode="auto">
          <a:xfrm>
            <a:off x="5688495" y="3024554"/>
            <a:ext cx="3264402" cy="33606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42211"/>
            <a:ext cx="8362950" cy="5323639"/>
          </a:xfrm>
        </p:spPr>
        <p:txBody>
          <a:bodyPr/>
          <a:lstStyle/>
          <a:p>
            <a:pPr>
              <a:buFont typeface="Wingdings" pitchFamily="2" charset="2"/>
              <a:buChar char="Ø"/>
            </a:pPr>
            <a:r>
              <a:rPr lang="en-US" altLang="zh-CN" sz="2400" dirty="0" smtClean="0">
                <a:solidFill>
                  <a:schemeClr val="tx2"/>
                </a:solidFill>
              </a:rPr>
              <a:t>Iterative method </a:t>
            </a:r>
            <a:r>
              <a:rPr lang="en-US" altLang="zh-CN" sz="2400" dirty="0" smtClean="0">
                <a:solidFill>
                  <a:schemeClr val="tx2"/>
                </a:solidFill>
                <a:latin typeface="Arial Unicode MS" pitchFamily="34" charset="-122"/>
                <a:ea typeface="Arial Unicode MS" pitchFamily="34" charset="-122"/>
                <a:cs typeface="Arial Unicode MS" pitchFamily="34" charset="-122"/>
              </a:rPr>
              <a:t>: </a:t>
            </a:r>
          </a:p>
          <a:p>
            <a:pPr>
              <a:buFont typeface="Arial" pitchFamily="34" charset="0"/>
              <a:buChar char="•"/>
            </a:pPr>
            <a:r>
              <a:rPr lang="en-US" altLang="zh-CN" sz="2400" dirty="0" smtClean="0"/>
              <a:t>derive blind node position according to the estimated distance resolved from filtered RSSI and the calibrated constant.</a:t>
            </a:r>
            <a:endParaRPr lang="en-US" altLang="zh-CN" sz="2400" dirty="0" smtClean="0">
              <a:latin typeface="Arial Unicode MS" pitchFamily="34" charset="-122"/>
              <a:ea typeface="Arial Unicode MS" pitchFamily="34" charset="-122"/>
              <a:cs typeface="Arial Unicode MS" pitchFamily="34" charset="-122"/>
            </a:endParaRP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The algorithm requires the coordinates of at least three reference nodes (xi, </a:t>
            </a:r>
            <a:r>
              <a:rPr lang="en-US" altLang="zh-CN" sz="2400" dirty="0" err="1" smtClean="0">
                <a:latin typeface="Arial Unicode MS" pitchFamily="34" charset="-122"/>
                <a:ea typeface="Arial Unicode MS" pitchFamily="34" charset="-122"/>
                <a:cs typeface="Arial Unicode MS" pitchFamily="34" charset="-122"/>
              </a:rPr>
              <a:t>yi</a:t>
            </a:r>
            <a:r>
              <a:rPr lang="en-US" altLang="zh-CN" sz="2400" dirty="0" smtClean="0">
                <a:latin typeface="Arial Unicode MS" pitchFamily="34" charset="-122"/>
                <a:ea typeface="Arial Unicode MS" pitchFamily="34" charset="-122"/>
                <a:cs typeface="Arial Unicode MS" pitchFamily="34" charset="-122"/>
              </a:rPr>
              <a:t>) and the distances </a:t>
            </a:r>
            <a:r>
              <a:rPr lang="en-US" altLang="zh-CN" sz="2400" dirty="0" err="1" smtClean="0">
                <a:latin typeface="Arial Unicode MS" pitchFamily="34" charset="-122"/>
                <a:ea typeface="Arial Unicode MS" pitchFamily="34" charset="-122"/>
                <a:cs typeface="Arial Unicode MS" pitchFamily="34" charset="-122"/>
              </a:rPr>
              <a:t>di</a:t>
            </a:r>
            <a:r>
              <a:rPr lang="en-US" altLang="zh-CN" sz="2400" dirty="0" smtClean="0">
                <a:latin typeface="Arial Unicode MS" pitchFamily="34" charset="-122"/>
                <a:ea typeface="Arial Unicode MS" pitchFamily="34" charset="-122"/>
                <a:cs typeface="Arial Unicode MS" pitchFamily="34" charset="-122"/>
              </a:rPr>
              <a:t> between the blind node and the respective reference nodes, which are estimated in the previous subsection. A trivial estimated position (</a:t>
            </a:r>
            <a:r>
              <a:rPr lang="en-US" altLang="zh-CN" sz="2400" dirty="0" err="1" smtClean="0">
                <a:latin typeface="Arial Unicode MS" pitchFamily="34" charset="-122"/>
                <a:ea typeface="Arial Unicode MS" pitchFamily="34" charset="-122"/>
                <a:cs typeface="Arial Unicode MS" pitchFamily="34" charset="-122"/>
              </a:rPr>
              <a:t>xe</a:t>
            </a:r>
            <a:r>
              <a:rPr lang="en-US" altLang="zh-CN" sz="2400" dirty="0" smtClean="0">
                <a:latin typeface="Arial Unicode MS" pitchFamily="34" charset="-122"/>
                <a:ea typeface="Arial Unicode MS" pitchFamily="34" charset="-122"/>
                <a:cs typeface="Arial Unicode MS" pitchFamily="34" charset="-122"/>
              </a:rPr>
              <a:t>, ye) is needed to start the algorithm.</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This estimated position represents the latest calculated position. The algorithm then calculates the difference between the measured and estimated distance, as defined below:</a:t>
            </a:r>
          </a:p>
          <a:p>
            <a:pPr>
              <a:buFont typeface="Arial" pitchFamily="34" charset="0"/>
              <a:buChar char="•"/>
            </a:pPr>
            <a:endParaRPr lang="en-US" altLang="zh-CN" sz="2400" dirty="0" smtClean="0">
              <a:solidFill>
                <a:schemeClr val="bg1"/>
              </a:solidFill>
              <a:latin typeface="Arial Unicode MS" pitchFamily="34" charset="-122"/>
              <a:ea typeface="Arial Unicode MS" pitchFamily="34" charset="-122"/>
              <a:cs typeface="Arial Unicode MS" pitchFamily="34" charset="-122"/>
            </a:endParaRPr>
          </a:p>
        </p:txBody>
      </p:sp>
      <p:pic>
        <p:nvPicPr>
          <p:cNvPr id="52228" name="Picture 4"/>
          <p:cNvPicPr>
            <a:picLocks noChangeAspect="1" noChangeArrowheads="1"/>
          </p:cNvPicPr>
          <p:nvPr/>
        </p:nvPicPr>
        <p:blipFill>
          <a:blip r:embed="rId3"/>
          <a:srcRect/>
          <a:stretch>
            <a:fillRect/>
          </a:stretch>
        </p:blipFill>
        <p:spPr bwMode="auto">
          <a:xfrm>
            <a:off x="2985334" y="5996991"/>
            <a:ext cx="5117606" cy="7045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title" idx="4294967295"/>
          </p:nvPr>
        </p:nvSpPr>
        <p:spPr>
          <a:xfrm>
            <a:off x="323850" y="127000"/>
            <a:ext cx="8362950" cy="679824"/>
          </a:xfrm>
        </p:spPr>
        <p:txBody>
          <a:bodyPr/>
          <a:lstStyle/>
          <a:p>
            <a:pPr eaLnBrk="1" hangingPunct="1"/>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zh-CN" sz="3200" dirty="0" smtClean="0">
              <a:solidFill>
                <a:srgbClr val="FFFF00"/>
              </a:solidFill>
              <a:latin typeface="Arial Unicode MS" pitchFamily="34" charset="-122"/>
              <a:ea typeface="Arial Unicode MS" pitchFamily="34" charset="-122"/>
              <a:cs typeface="Arial Unicode MS" pitchFamily="34" charset="-122"/>
            </a:endParaRPr>
          </a:p>
        </p:txBody>
      </p:sp>
      <p:sp>
        <p:nvSpPr>
          <p:cNvPr id="3075" name="Content Placeholder 2"/>
          <p:cNvSpPr>
            <a:spLocks noGrp="1" noChangeArrowheads="1"/>
          </p:cNvSpPr>
          <p:nvPr>
            <p:ph idx="4294967295"/>
          </p:nvPr>
        </p:nvSpPr>
        <p:spPr>
          <a:xfrm>
            <a:off x="323850" y="941294"/>
            <a:ext cx="8362950" cy="5045169"/>
          </a:xfrm>
        </p:spPr>
        <p:txBody>
          <a:bodyPr/>
          <a:lstStyle/>
          <a:p>
            <a:pPr eaLnBrk="1" hangingPunct="1">
              <a:buClr>
                <a:schemeClr val="tx2"/>
              </a:buClr>
              <a:buNone/>
            </a:pPr>
            <a:r>
              <a:rPr lang="en-US" altLang="zh-CN" sz="2800" u="sng" dirty="0" smtClean="0">
                <a:solidFill>
                  <a:schemeClr val="bg1"/>
                </a:solidFill>
                <a:latin typeface="Arial Unicode MS" pitchFamily="34" charset="-122"/>
                <a:ea typeface="Arial Unicode MS" pitchFamily="34" charset="-122"/>
                <a:cs typeface="Arial Unicode MS" pitchFamily="34" charset="-122"/>
              </a:rPr>
              <a:t>Overviews: </a:t>
            </a:r>
          </a:p>
          <a:p>
            <a:pPr eaLnBrk="1" hangingPunct="1">
              <a:buClr>
                <a:schemeClr val="tx2"/>
              </a:buClr>
              <a:buFont typeface="Wingdings" pitchFamily="2" charset="2"/>
              <a:buChar char="Ø"/>
            </a:pPr>
            <a:r>
              <a:rPr lang="en-US" altLang="zh-CN" sz="2800" dirty="0" smtClean="0">
                <a:latin typeface="Arial Unicode MS" pitchFamily="34" charset="-122"/>
                <a:ea typeface="Arial Unicode MS" pitchFamily="34" charset="-122"/>
                <a:cs typeface="Arial Unicode MS" pitchFamily="34" charset="-122"/>
              </a:rPr>
              <a:t>Platform : Static motes + Movable mote + Station</a:t>
            </a:r>
          </a:p>
          <a:p>
            <a:pPr eaLnBrk="1" hangingPunct="1">
              <a:buClr>
                <a:schemeClr val="tx2"/>
              </a:buClr>
              <a:buFont typeface="Wingdings" pitchFamily="2" charset="2"/>
              <a:buChar char="Ø"/>
            </a:pPr>
            <a:r>
              <a:rPr lang="en-US" altLang="zh-CN" sz="2800" dirty="0" smtClean="0">
                <a:latin typeface="Arial Unicode MS" pitchFamily="34" charset="-122"/>
                <a:ea typeface="Arial Unicode MS" pitchFamily="34" charset="-122"/>
                <a:cs typeface="Arial Unicode MS" pitchFamily="34" charset="-122"/>
              </a:rPr>
              <a:t>Implementation: Three Phases</a:t>
            </a:r>
          </a:p>
          <a:p>
            <a:pPr eaLnBrk="1" hangingPunct="1">
              <a:buClr>
                <a:schemeClr val="tx2"/>
              </a:buClr>
              <a:buNone/>
            </a:pPr>
            <a:endParaRPr lang="en-US" altLang="zh-CN" sz="2800" u="sng" dirty="0" smtClean="0">
              <a:solidFill>
                <a:schemeClr val="bg1"/>
              </a:solidFill>
              <a:latin typeface="Arial Unicode MS" pitchFamily="34" charset="-122"/>
              <a:ea typeface="Arial Unicode MS" pitchFamily="34" charset="-122"/>
              <a:cs typeface="Arial Unicode MS" pitchFamily="34" charset="-122"/>
            </a:endParaRPr>
          </a:p>
          <a:p>
            <a:pPr eaLnBrk="1" hangingPunct="1">
              <a:buClr>
                <a:schemeClr val="tx2"/>
              </a:buClr>
              <a:buNone/>
            </a:pPr>
            <a:endParaRPr lang="zh-CN" altLang="zh-CN" sz="2800" dirty="0" smtClean="0"/>
          </a:p>
        </p:txBody>
      </p:sp>
      <p:pic>
        <p:nvPicPr>
          <p:cNvPr id="44034" name="Picture 2"/>
          <p:cNvPicPr>
            <a:picLocks noChangeAspect="1" noChangeArrowheads="1"/>
          </p:cNvPicPr>
          <p:nvPr/>
        </p:nvPicPr>
        <p:blipFill>
          <a:blip r:embed="rId3"/>
          <a:srcRect/>
          <a:stretch>
            <a:fillRect/>
          </a:stretch>
        </p:blipFill>
        <p:spPr bwMode="auto">
          <a:xfrm>
            <a:off x="1307447" y="2687170"/>
            <a:ext cx="6983129" cy="36414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title" idx="4294967295"/>
          </p:nvPr>
        </p:nvSpPr>
        <p:spPr>
          <a:xfrm>
            <a:off x="337297" y="1"/>
            <a:ext cx="8362950" cy="733926"/>
          </a:xfrm>
        </p:spPr>
        <p:txBody>
          <a:bodyPr/>
          <a:lstStyle/>
          <a:p>
            <a:pPr eaLnBrk="1" hangingPunct="1"/>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zh-CN" sz="3200" dirty="0" smtClean="0">
              <a:solidFill>
                <a:srgbClr val="FFFF00"/>
              </a:solidFill>
              <a:latin typeface="Arial Unicode MS" pitchFamily="34" charset="-122"/>
              <a:ea typeface="Arial Unicode MS" pitchFamily="34" charset="-122"/>
              <a:cs typeface="Arial Unicode MS" pitchFamily="34" charset="-122"/>
            </a:endParaRPr>
          </a:p>
        </p:txBody>
      </p:sp>
      <p:sp>
        <p:nvSpPr>
          <p:cNvPr id="3075" name="Content Placeholder 2"/>
          <p:cNvSpPr>
            <a:spLocks noGrp="1" noChangeArrowheads="1"/>
          </p:cNvSpPr>
          <p:nvPr>
            <p:ph idx="4294967295"/>
          </p:nvPr>
        </p:nvSpPr>
        <p:spPr>
          <a:xfrm>
            <a:off x="323850" y="820271"/>
            <a:ext cx="8362950" cy="5166192"/>
          </a:xfrm>
        </p:spPr>
        <p:txBody>
          <a:bodyPr/>
          <a:lstStyle/>
          <a:p>
            <a:pPr marL="342900" lvl="1" indent="-342900" eaLnBrk="1" hangingPunct="1">
              <a:buClr>
                <a:schemeClr val="tx2"/>
              </a:buClr>
              <a:buFont typeface="Wingdings" pitchFamily="2" charset="2"/>
              <a:buChar char="Ø"/>
            </a:pPr>
            <a:r>
              <a:rPr lang="en-US" altLang="zh-CN" sz="2400" u="sng" dirty="0" smtClean="0">
                <a:solidFill>
                  <a:schemeClr val="bg1"/>
                </a:solidFill>
                <a:latin typeface="Arial Unicode MS" pitchFamily="34" charset="-122"/>
                <a:ea typeface="Arial Unicode MS" pitchFamily="34" charset="-122"/>
                <a:cs typeface="Arial Unicode MS" pitchFamily="34" charset="-122"/>
              </a:rPr>
              <a:t>Platform – </a:t>
            </a:r>
            <a:r>
              <a:rPr lang="en-US" altLang="zh-CN" sz="2400" u="sng" dirty="0" err="1" smtClean="0">
                <a:solidFill>
                  <a:schemeClr val="bg1"/>
                </a:solidFill>
                <a:latin typeface="Arial Unicode MS" pitchFamily="34" charset="-122"/>
                <a:ea typeface="Arial Unicode MS" pitchFamily="34" charset="-122"/>
                <a:cs typeface="Arial Unicode MS" pitchFamily="34" charset="-122"/>
              </a:rPr>
              <a:t>TelosB</a:t>
            </a:r>
            <a:r>
              <a:rPr lang="en-US" altLang="zh-CN" sz="2400" u="sng" dirty="0" smtClean="0">
                <a:solidFill>
                  <a:schemeClr val="bg1"/>
                </a:solidFill>
                <a:latin typeface="Arial Unicode MS" pitchFamily="34" charset="-122"/>
                <a:ea typeface="Arial Unicode MS" pitchFamily="34" charset="-122"/>
                <a:cs typeface="Arial Unicode MS" pitchFamily="34" charset="-122"/>
              </a:rPr>
              <a:t>/</a:t>
            </a:r>
            <a:r>
              <a:rPr lang="en-US" altLang="zh-CN" sz="2400" u="sng" dirty="0" err="1" smtClean="0">
                <a:solidFill>
                  <a:schemeClr val="bg1"/>
                </a:solidFill>
                <a:latin typeface="Arial Unicode MS" pitchFamily="34" charset="-122"/>
                <a:ea typeface="Arial Unicode MS" pitchFamily="34" charset="-122"/>
                <a:cs typeface="Arial Unicode MS" pitchFamily="34" charset="-122"/>
              </a:rPr>
              <a:t>TinyOS</a:t>
            </a:r>
            <a:endParaRPr lang="en-US" altLang="zh-CN" sz="2400" u="sng" dirty="0" smtClean="0">
              <a:solidFill>
                <a:schemeClr val="bg1"/>
              </a:solidFill>
              <a:latin typeface="Arial Unicode MS" pitchFamily="34" charset="-122"/>
              <a:ea typeface="Arial Unicode MS" pitchFamily="34" charset="-122"/>
              <a:cs typeface="Arial Unicode MS" pitchFamily="34" charset="-122"/>
            </a:endParaRPr>
          </a:p>
          <a:p>
            <a:pPr marL="342900" lvl="1" indent="-342900" eaLnBrk="1" hangingPunct="1">
              <a:buClr>
                <a:schemeClr val="tx2"/>
              </a:buClr>
              <a:buNone/>
            </a:pPr>
            <a:r>
              <a:rPr lang="en-US" altLang="zh-CN" sz="2400" dirty="0" smtClean="0">
                <a:latin typeface="Arial Unicode MS" pitchFamily="34" charset="-122"/>
                <a:ea typeface="Arial Unicode MS" pitchFamily="34" charset="-122"/>
                <a:cs typeface="Arial Unicode MS" pitchFamily="34" charset="-122"/>
              </a:rPr>
              <a:t>     Implemented  on </a:t>
            </a:r>
            <a:r>
              <a:rPr lang="en-US" altLang="zh-CN" sz="2400" dirty="0" err="1" smtClean="0">
                <a:latin typeface="Arial Unicode MS" pitchFamily="34" charset="-122"/>
                <a:ea typeface="Arial Unicode MS" pitchFamily="34" charset="-122"/>
                <a:cs typeface="Arial Unicode MS" pitchFamily="34" charset="-122"/>
              </a:rPr>
              <a:t>TelosB</a:t>
            </a:r>
            <a:r>
              <a:rPr lang="en-US" altLang="zh-CN" sz="2400" dirty="0" smtClean="0">
                <a:latin typeface="Arial Unicode MS" pitchFamily="34" charset="-122"/>
                <a:ea typeface="Arial Unicode MS" pitchFamily="34" charset="-122"/>
                <a:cs typeface="Arial Unicode MS" pitchFamily="34" charset="-122"/>
              </a:rPr>
              <a:t> mote platform using </a:t>
            </a:r>
            <a:r>
              <a:rPr lang="en-US" altLang="zh-CN" sz="2400" dirty="0" err="1" smtClean="0">
                <a:latin typeface="Arial Unicode MS" pitchFamily="34" charset="-122"/>
                <a:ea typeface="Arial Unicode MS" pitchFamily="34" charset="-122"/>
                <a:cs typeface="Arial Unicode MS" pitchFamily="34" charset="-122"/>
              </a:rPr>
              <a:t>TinyOS</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os</a:t>
            </a:r>
            <a:r>
              <a:rPr lang="en-US" altLang="zh-CN" sz="2400" dirty="0" smtClean="0">
                <a:latin typeface="Arial Unicode MS" pitchFamily="34" charset="-122"/>
                <a:ea typeface="Arial Unicode MS" pitchFamily="34" charset="-122"/>
                <a:cs typeface="Arial Unicode MS" pitchFamily="34" charset="-122"/>
              </a:rPr>
              <a:t>.</a:t>
            </a:r>
          </a:p>
          <a:p>
            <a:pPr marL="342900" lvl="1" indent="-342900" eaLnBrk="1" hangingPunct="1">
              <a:buClr>
                <a:schemeClr val="tx2"/>
              </a:buClr>
              <a:buFont typeface="Arial" pitchFamily="34" charset="0"/>
              <a:buChar char="•"/>
            </a:pPr>
            <a:r>
              <a:rPr lang="en-US" altLang="zh-CN" sz="2400" dirty="0" smtClean="0">
                <a:solidFill>
                  <a:schemeClr val="bg1"/>
                </a:solidFill>
                <a:latin typeface="Arial Unicode MS" pitchFamily="34" charset="-122"/>
                <a:ea typeface="Arial Unicode MS" pitchFamily="34" charset="-122"/>
                <a:cs typeface="Arial Unicode MS" pitchFamily="34" charset="-122"/>
              </a:rPr>
              <a:t>Low-power operation</a:t>
            </a:r>
          </a:p>
          <a:p>
            <a:pPr marL="342900" lvl="1" indent="-342900" eaLnBrk="1" hangingPunct="1">
              <a:buClr>
                <a:schemeClr val="tx2"/>
              </a:buClr>
              <a:buNone/>
            </a:pPr>
            <a:r>
              <a:rPr lang="en-US" altLang="zh-CN" sz="2400" dirty="0" smtClean="0">
                <a:latin typeface="Arial Unicode MS" pitchFamily="34" charset="-122"/>
                <a:ea typeface="Arial Unicode MS" pitchFamily="34" charset="-122"/>
                <a:cs typeface="Arial Unicode MS" pitchFamily="34" charset="-122"/>
              </a:rPr>
              <a:t>     	Working by battery, easy to operate off</a:t>
            </a:r>
          </a:p>
          <a:p>
            <a:pPr marL="342900" lvl="1" indent="-342900" eaLnBrk="1" hangingPunct="1">
              <a:buClr>
                <a:schemeClr val="tx2"/>
              </a:buClr>
              <a:buFont typeface="Arial" pitchFamily="34" charset="0"/>
              <a:buChar char="•"/>
            </a:pPr>
            <a:r>
              <a:rPr lang="en-US" altLang="zh-CN" sz="2400" dirty="0" smtClean="0">
                <a:solidFill>
                  <a:schemeClr val="bg1"/>
                </a:solidFill>
                <a:latin typeface="Arial Unicode MS" pitchFamily="34" charset="-122"/>
                <a:ea typeface="Arial Unicode MS" pitchFamily="34" charset="-122"/>
                <a:cs typeface="Arial Unicode MS" pitchFamily="34" charset="-122"/>
              </a:rPr>
              <a:t>Small size</a:t>
            </a:r>
          </a:p>
          <a:p>
            <a:pPr marL="342900" lvl="1" indent="-342900" eaLnBrk="1" hangingPunct="1">
              <a:buClr>
                <a:schemeClr val="tx2"/>
              </a:buClr>
              <a:buNone/>
            </a:pPr>
            <a:r>
              <a:rPr lang="en-US" altLang="zh-CN" sz="2400" dirty="0" smtClean="0">
                <a:latin typeface="Arial Unicode MS" pitchFamily="34" charset="-122"/>
                <a:ea typeface="Arial Unicode MS" pitchFamily="34" charset="-122"/>
                <a:cs typeface="Arial Unicode MS" pitchFamily="34" charset="-122"/>
              </a:rPr>
              <a:t>     	Easy to embed in environment and equipment </a:t>
            </a:r>
          </a:p>
          <a:p>
            <a:pPr marL="342900" lvl="1" indent="-342900" eaLnBrk="1" hangingPunct="1">
              <a:buClr>
                <a:schemeClr val="tx2"/>
              </a:buClr>
              <a:buFont typeface="Arial" pitchFamily="34" charset="0"/>
              <a:buChar char="•"/>
            </a:pPr>
            <a:r>
              <a:rPr lang="en-US" altLang="zh-CN" sz="2400" dirty="0" smtClean="0">
                <a:solidFill>
                  <a:schemeClr val="bg1"/>
                </a:solidFill>
                <a:latin typeface="Arial Unicode MS" pitchFamily="34" charset="-122"/>
                <a:ea typeface="Arial Unicode MS" pitchFamily="34" charset="-122"/>
                <a:cs typeface="Arial Unicode MS" pitchFamily="34" charset="-122"/>
              </a:rPr>
              <a:t>Expansibility and Support</a:t>
            </a:r>
          </a:p>
          <a:p>
            <a:pPr marL="342900" lvl="1" indent="-342900" eaLnBrk="1" hangingPunct="1">
              <a:buClr>
                <a:schemeClr val="tx2"/>
              </a:buClr>
              <a:buNone/>
            </a:pPr>
            <a:r>
              <a:rPr lang="en-US" altLang="zh-CN" sz="2400" dirty="0" smtClean="0">
                <a:latin typeface="Arial Unicode MS" pitchFamily="34" charset="-122"/>
                <a:ea typeface="Arial Unicode MS" pitchFamily="34" charset="-122"/>
                <a:cs typeface="Arial Unicode MS" pitchFamily="34" charset="-122"/>
              </a:rPr>
              <a:t>            Widely used and easy to integrate </a:t>
            </a:r>
          </a:p>
          <a:p>
            <a:pPr marL="342900" lvl="1" indent="-342900" eaLnBrk="1" hangingPunct="1">
              <a:buClr>
                <a:schemeClr val="tx2"/>
              </a:buClr>
              <a:buFont typeface="Wingdings" pitchFamily="2" charset="2"/>
              <a:buChar char="l"/>
            </a:pPr>
            <a:endParaRPr lang="en-US" altLang="zh-CN" sz="2400" dirty="0" smtClean="0">
              <a:latin typeface="Arial Unicode MS" pitchFamily="34" charset="-122"/>
              <a:ea typeface="Arial Unicode MS" pitchFamily="34" charset="-122"/>
              <a:cs typeface="Arial Unicode MS" pitchFamily="34" charset="-122"/>
            </a:endParaRPr>
          </a:p>
          <a:p>
            <a:pPr marL="342900" lvl="1" indent="-342900" eaLnBrk="1" hangingPunct="1">
              <a:buClr>
                <a:schemeClr val="tx2"/>
              </a:buClr>
              <a:buNone/>
            </a:pPr>
            <a:r>
              <a:rPr lang="en-US" altLang="zh-CN" sz="2400" dirty="0" smtClean="0">
                <a:latin typeface="Arial Unicode MS" pitchFamily="34" charset="-122"/>
                <a:ea typeface="Arial Unicode MS" pitchFamily="34" charset="-122"/>
                <a:cs typeface="Arial Unicode MS" pitchFamily="34" charset="-122"/>
              </a:rPr>
              <a:t>     </a:t>
            </a:r>
          </a:p>
          <a:p>
            <a:pPr marL="342900" lvl="1" indent="-342900" eaLnBrk="1" hangingPunct="1">
              <a:buClr>
                <a:schemeClr val="tx2"/>
              </a:buClr>
              <a:buNone/>
            </a:pPr>
            <a:endParaRPr lang="zh-CN" altLang="zh-CN"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title" idx="4294967295"/>
          </p:nvPr>
        </p:nvSpPr>
        <p:spPr>
          <a:xfrm>
            <a:off x="337297" y="0"/>
            <a:ext cx="8362950" cy="881529"/>
          </a:xfrm>
        </p:spPr>
        <p:txBody>
          <a:bodyPr/>
          <a:lstStyle/>
          <a:p>
            <a:pPr eaLnBrk="1" hangingPunct="1"/>
            <a:r>
              <a:rPr lang="en-US" altLang="zh-CN" sz="3200" dirty="0" smtClean="0">
                <a:solidFill>
                  <a:srgbClr val="FFFF00"/>
                </a:solidFill>
              </a:rPr>
              <a:t>System Description and Design</a:t>
            </a:r>
            <a:endParaRPr lang="zh-CN" altLang="zh-CN" sz="3200" dirty="0" smtClean="0">
              <a:solidFill>
                <a:srgbClr val="FFFF00"/>
              </a:solidFill>
            </a:endParaRPr>
          </a:p>
        </p:txBody>
      </p:sp>
      <p:sp>
        <p:nvSpPr>
          <p:cNvPr id="3075" name="Content Placeholder 2"/>
          <p:cNvSpPr>
            <a:spLocks noGrp="1" noChangeArrowheads="1"/>
          </p:cNvSpPr>
          <p:nvPr>
            <p:ph idx="4294967295"/>
          </p:nvPr>
        </p:nvSpPr>
        <p:spPr>
          <a:xfrm>
            <a:off x="323850" y="820271"/>
            <a:ext cx="8362950" cy="5166192"/>
          </a:xfrm>
        </p:spPr>
        <p:txBody>
          <a:bodyPr/>
          <a:lstStyle/>
          <a:p>
            <a:pPr marL="342900" lvl="1" indent="-342900" eaLnBrk="1" hangingPunct="1">
              <a:buClr>
                <a:schemeClr val="tx2"/>
              </a:buClr>
              <a:buFont typeface="Wingdings" pitchFamily="2" charset="2"/>
              <a:buChar char="l"/>
            </a:pPr>
            <a:r>
              <a:rPr lang="en-US" altLang="zh-CN" sz="2400" dirty="0" err="1" smtClean="0">
                <a:solidFill>
                  <a:schemeClr val="bg1"/>
                </a:solidFill>
              </a:rPr>
              <a:t>TelosB</a:t>
            </a:r>
            <a:r>
              <a:rPr lang="en-US" altLang="zh-CN" sz="2400" dirty="0" smtClean="0">
                <a:solidFill>
                  <a:schemeClr val="bg1"/>
                </a:solidFill>
              </a:rPr>
              <a:t> Mote Platform</a:t>
            </a:r>
          </a:p>
          <a:p>
            <a:pPr marL="342900" lvl="1" indent="-342900" eaLnBrk="1" hangingPunct="1">
              <a:buClr>
                <a:schemeClr val="tx2"/>
              </a:buClr>
              <a:buNone/>
            </a:pPr>
            <a:r>
              <a:rPr lang="en-US" altLang="zh-CN" sz="2400" dirty="0" smtClean="0"/>
              <a:t>     Low-power Wireless Sensor Module</a:t>
            </a:r>
          </a:p>
          <a:p>
            <a:pPr marL="342900" lvl="1" indent="-342900" eaLnBrk="1" hangingPunct="1">
              <a:buClr>
                <a:schemeClr val="tx2"/>
              </a:buClr>
              <a:buFont typeface="Wingdings" pitchFamily="2" charset="2"/>
              <a:buChar char="Ø"/>
            </a:pPr>
            <a:r>
              <a:rPr lang="en-US" altLang="zh-CN" sz="2400" dirty="0" smtClean="0"/>
              <a:t>2.4GHz 802.115.4 radio chip CC2420</a:t>
            </a:r>
          </a:p>
          <a:p>
            <a:pPr marL="342900" lvl="1" indent="-342900" eaLnBrk="1" hangingPunct="1">
              <a:buClr>
                <a:schemeClr val="tx2"/>
              </a:buClr>
              <a:buFont typeface="Wingdings" pitchFamily="2" charset="2"/>
              <a:buChar char="Ø"/>
            </a:pPr>
            <a:r>
              <a:rPr lang="en-US" altLang="zh-CN" sz="2400" dirty="0" smtClean="0"/>
              <a:t>250 kbps, High Data Rate Radio </a:t>
            </a:r>
          </a:p>
          <a:p>
            <a:pPr marL="342900" lvl="1" indent="-342900" eaLnBrk="1" hangingPunct="1">
              <a:buClr>
                <a:schemeClr val="tx2"/>
              </a:buClr>
              <a:buFont typeface="Wingdings" pitchFamily="2" charset="2"/>
              <a:buChar char="Ø"/>
            </a:pPr>
            <a:r>
              <a:rPr lang="en-US" altLang="zh-CN" sz="2400" dirty="0" smtClean="0"/>
              <a:t>Data collection and programming via USB</a:t>
            </a:r>
          </a:p>
          <a:p>
            <a:pPr marL="342900" lvl="1" indent="-342900" eaLnBrk="1" hangingPunct="1">
              <a:buClr>
                <a:schemeClr val="tx2"/>
              </a:buClr>
              <a:buFont typeface="Wingdings" pitchFamily="2" charset="2"/>
              <a:buChar char="Ø"/>
            </a:pPr>
            <a:r>
              <a:rPr lang="en-US" altLang="zh-CN" sz="2400" dirty="0" smtClean="0"/>
              <a:t> TI MSP430 MCU (10kB RAM)</a:t>
            </a:r>
          </a:p>
          <a:p>
            <a:pPr marL="342900" lvl="1" indent="-342900" eaLnBrk="1" hangingPunct="1">
              <a:buClr>
                <a:schemeClr val="tx2"/>
              </a:buClr>
              <a:buFont typeface="Wingdings" pitchFamily="2" charset="2"/>
              <a:buChar char="Ø"/>
            </a:pPr>
            <a:r>
              <a:rPr lang="en-US" altLang="zh-CN" sz="2400" dirty="0" smtClean="0"/>
              <a:t>Open-source </a:t>
            </a:r>
          </a:p>
          <a:p>
            <a:pPr marL="342900" lvl="1" indent="-342900" eaLnBrk="1" hangingPunct="1">
              <a:buClr>
                <a:schemeClr val="tx2"/>
              </a:buClr>
              <a:buFont typeface="Wingdings" pitchFamily="2" charset="2"/>
              <a:buChar char="l"/>
            </a:pPr>
            <a:r>
              <a:rPr lang="en-US" altLang="zh-CN" sz="2400" dirty="0" smtClean="0">
                <a:solidFill>
                  <a:schemeClr val="bg1"/>
                </a:solidFill>
              </a:rPr>
              <a:t>Datasheets </a:t>
            </a:r>
          </a:p>
          <a:p>
            <a:pPr marL="342900" lvl="1" indent="-342900" eaLnBrk="1" hangingPunct="1">
              <a:buClr>
                <a:schemeClr val="tx2"/>
              </a:buClr>
              <a:buNone/>
            </a:pPr>
            <a:r>
              <a:rPr lang="en-US" altLang="zh-CN" sz="1600" dirty="0" smtClean="0">
                <a:solidFill>
                  <a:schemeClr val="bg1"/>
                </a:solidFill>
              </a:rPr>
              <a:t>http://www.willow.co.uk/TelosB_Datasheet.pdf</a:t>
            </a:r>
          </a:p>
          <a:p>
            <a:pPr marL="342900" lvl="1" indent="-342900" eaLnBrk="1" hangingPunct="1">
              <a:buClr>
                <a:schemeClr val="tx2"/>
              </a:buClr>
              <a:buNone/>
            </a:pPr>
            <a:r>
              <a:rPr lang="en-US" altLang="zh-CN" sz="2400" dirty="0" smtClean="0"/>
              <a:t>     </a:t>
            </a:r>
          </a:p>
          <a:p>
            <a:pPr marL="342900" lvl="1" indent="-342900" eaLnBrk="1" hangingPunct="1">
              <a:buClr>
                <a:schemeClr val="tx2"/>
              </a:buClr>
              <a:buNone/>
            </a:pPr>
            <a:endParaRPr lang="zh-CN" altLang="zh-CN" sz="2400" dirty="0" smtClean="0"/>
          </a:p>
        </p:txBody>
      </p:sp>
      <p:pic>
        <p:nvPicPr>
          <p:cNvPr id="4100" name="Picture 4" descr="https://encrypted-tbn0.gstatic.com/images?q=tbn:ANd9GcS4qq7Qif4WFT52-c5a0mVMGGfl0VcGDPikQsbXD4uwyGJz4CX2"/>
          <p:cNvPicPr>
            <a:picLocks noChangeAspect="1" noChangeArrowheads="1"/>
          </p:cNvPicPr>
          <p:nvPr/>
        </p:nvPicPr>
        <p:blipFill>
          <a:blip r:embed="rId3"/>
          <a:srcRect/>
          <a:stretch>
            <a:fillRect/>
          </a:stretch>
        </p:blipFill>
        <p:spPr bwMode="auto">
          <a:xfrm>
            <a:off x="4925487" y="3942862"/>
            <a:ext cx="3838202" cy="258692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Implementation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42211"/>
            <a:ext cx="8362950" cy="5323639"/>
          </a:xfrm>
        </p:spPr>
        <p:txBody>
          <a:bodyPr/>
          <a:lstStyle/>
          <a:p>
            <a:pPr>
              <a:buNone/>
            </a:pPr>
            <a:r>
              <a:rPr lang="en-US" altLang="zh-CN" sz="2800" b="1" dirty="0" smtClean="0">
                <a:solidFill>
                  <a:schemeClr val="bg1"/>
                </a:solidFill>
                <a:latin typeface="Arial Unicode MS" pitchFamily="34" charset="-122"/>
                <a:ea typeface="Arial Unicode MS" pitchFamily="34" charset="-122"/>
                <a:cs typeface="Arial Unicode MS" pitchFamily="34" charset="-122"/>
              </a:rPr>
              <a:t>Phase I : (Infrastructure)</a:t>
            </a:r>
          </a:p>
          <a:p>
            <a:r>
              <a:rPr lang="en-US" altLang="zh-CN" sz="2800" dirty="0" smtClean="0">
                <a:latin typeface="Arial Unicode MS" pitchFamily="34" charset="-122"/>
                <a:ea typeface="Arial Unicode MS" pitchFamily="34" charset="-122"/>
                <a:cs typeface="Arial Unicode MS" pitchFamily="34" charset="-122"/>
              </a:rPr>
              <a:t>Placement of static modes in specific region</a:t>
            </a:r>
          </a:p>
          <a:p>
            <a:r>
              <a:rPr lang="en-US" altLang="zh-CN" sz="2800" dirty="0" smtClean="0">
                <a:latin typeface="Arial Unicode MS" pitchFamily="34" charset="-122"/>
                <a:ea typeface="Arial Unicode MS" pitchFamily="34" charset="-122"/>
                <a:cs typeface="Arial Unicode MS" pitchFamily="34" charset="-122"/>
              </a:rPr>
              <a:t>Construction of a “signal strength map” or reference signature database , by going around the environment at known locations and collecting samples</a:t>
            </a:r>
          </a:p>
          <a:p>
            <a:r>
              <a:rPr lang="en-US" altLang="zh-CN" sz="2800" dirty="0" smtClean="0">
                <a:latin typeface="Arial Unicode MS" pitchFamily="34" charset="-122"/>
                <a:ea typeface="Arial Unicode MS" pitchFamily="34" charset="-122"/>
                <a:cs typeface="Arial Unicode MS" pitchFamily="34" charset="-122"/>
              </a:rPr>
              <a:t>Back-end base station</a:t>
            </a:r>
          </a:p>
          <a:p>
            <a:pPr>
              <a:buNone/>
            </a:pPr>
            <a:r>
              <a:rPr lang="en-US" altLang="zh-CN" sz="2800" dirty="0" smtClean="0">
                <a:latin typeface="Arial Unicode MS" pitchFamily="34" charset="-122"/>
                <a:ea typeface="Arial Unicode MS" pitchFamily="34" charset="-122"/>
                <a:cs typeface="Arial Unicode MS" pitchFamily="34" charset="-122"/>
              </a:rPr>
              <a:t>    PC with </a:t>
            </a:r>
            <a:r>
              <a:rPr lang="en-US" altLang="zh-CN" sz="2800" dirty="0" err="1" smtClean="0">
                <a:latin typeface="Arial Unicode MS" pitchFamily="34" charset="-122"/>
                <a:ea typeface="Arial Unicode MS" pitchFamily="34" charset="-122"/>
                <a:cs typeface="Arial Unicode MS" pitchFamily="34" charset="-122"/>
              </a:rPr>
              <a:t>Ubuntu</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err="1" smtClean="0">
                <a:latin typeface="Arial Unicode MS" pitchFamily="34" charset="-122"/>
                <a:ea typeface="Arial Unicode MS" pitchFamily="34" charset="-122"/>
                <a:cs typeface="Arial Unicode MS" pitchFamily="34" charset="-122"/>
              </a:rPr>
              <a:t>TinyOS</a:t>
            </a:r>
            <a:r>
              <a:rPr lang="en-US" altLang="zh-CN" sz="2800" dirty="0" smtClean="0">
                <a:latin typeface="Arial Unicode MS" pitchFamily="34" charset="-122"/>
                <a:ea typeface="Arial Unicode MS" pitchFamily="34" charset="-122"/>
                <a:cs typeface="Arial Unicode MS" pitchFamily="34" charset="-122"/>
              </a:rPr>
              <a:t>, Java app, GUI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Implementation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42211"/>
            <a:ext cx="8362950" cy="5323639"/>
          </a:xfrm>
        </p:spPr>
        <p:txBody>
          <a:bodyPr/>
          <a:lstStyle/>
          <a:p>
            <a:pPr>
              <a:buNone/>
            </a:pPr>
            <a:r>
              <a:rPr lang="en-US" altLang="zh-CN" sz="2800" b="1" dirty="0" smtClean="0">
                <a:solidFill>
                  <a:schemeClr val="bg1"/>
                </a:solidFill>
                <a:latin typeface="Arial Unicode MS" pitchFamily="34" charset="-122"/>
                <a:ea typeface="Arial Unicode MS" pitchFamily="34" charset="-122"/>
                <a:cs typeface="Arial Unicode MS" pitchFamily="34" charset="-122"/>
              </a:rPr>
              <a:t>Phase II : (Distance estimation)</a:t>
            </a:r>
            <a:endParaRPr lang="en-US" altLang="zh-CN" sz="2800" dirty="0" smtClean="0">
              <a:latin typeface="Arial Unicode MS" pitchFamily="34" charset="-122"/>
              <a:ea typeface="Arial Unicode MS" pitchFamily="34" charset="-122"/>
              <a:cs typeface="Arial Unicode MS" pitchFamily="34" charset="-122"/>
            </a:endParaRPr>
          </a:p>
          <a:p>
            <a:r>
              <a:rPr lang="en-US" altLang="zh-CN" sz="2800" dirty="0" smtClean="0">
                <a:latin typeface="Arial Unicode MS" pitchFamily="34" charset="-122"/>
                <a:ea typeface="Arial Unicode MS" pitchFamily="34" charset="-122"/>
                <a:cs typeface="Arial Unicode MS" pitchFamily="34" charset="-122"/>
              </a:rPr>
              <a:t>Identify if the emit mode beyond the region</a:t>
            </a:r>
          </a:p>
          <a:p>
            <a:r>
              <a:rPr lang="en-US" altLang="zh-CN" sz="2800" dirty="0" smtClean="0">
                <a:latin typeface="Arial Unicode MS" pitchFamily="34" charset="-122"/>
                <a:ea typeface="Arial Unicode MS" pitchFamily="34" charset="-122"/>
                <a:cs typeface="Arial Unicode MS" pitchFamily="34" charset="-122"/>
              </a:rPr>
              <a:t>Low accuracy is allowed </a:t>
            </a:r>
          </a:p>
          <a:p>
            <a:pPr>
              <a:buFont typeface="Wingdings" pitchFamily="2" charset="2"/>
              <a:buChar char="Ø"/>
            </a:pPr>
            <a:r>
              <a:rPr lang="en-US" altLang="zh-CN" sz="2800" dirty="0" smtClean="0">
                <a:solidFill>
                  <a:schemeClr val="tx2"/>
                </a:solidFill>
                <a:latin typeface="Arial Unicode MS" pitchFamily="34" charset="-122"/>
                <a:ea typeface="Arial Unicode MS" pitchFamily="34" charset="-122"/>
                <a:cs typeface="Arial Unicode MS" pitchFamily="34" charset="-122"/>
              </a:rPr>
              <a:t>Empirical  Method - Linear progression</a:t>
            </a:r>
          </a:p>
          <a:p>
            <a:pPr>
              <a:buNone/>
            </a:pPr>
            <a:r>
              <a:rPr lang="en-US" altLang="zh-CN" sz="2800" dirty="0" smtClean="0">
                <a:latin typeface="Arial Unicode MS" pitchFamily="34" charset="-122"/>
                <a:ea typeface="Arial Unicode MS" pitchFamily="34" charset="-122"/>
                <a:cs typeface="Arial Unicode MS" pitchFamily="34" charset="-122"/>
              </a:rPr>
              <a:t>		</a:t>
            </a:r>
            <a:r>
              <a:rPr lang="en-US" altLang="zh-CN" sz="2800" dirty="0" smtClean="0">
                <a:solidFill>
                  <a:schemeClr val="tx2"/>
                </a:solidFill>
                <a:latin typeface="Arial Unicode MS" pitchFamily="34" charset="-122"/>
                <a:ea typeface="Arial Unicode MS" pitchFamily="34" charset="-122"/>
                <a:cs typeface="Arial Unicode MS" pitchFamily="34" charset="-122"/>
              </a:rPr>
              <a:t>RSSI = Ad + B      </a:t>
            </a:r>
            <a:r>
              <a:rPr lang="en-US" altLang="zh-CN" dirty="0" smtClean="0">
                <a:solidFill>
                  <a:schemeClr val="tx2"/>
                </a:solidFill>
                <a:latin typeface="Arial Unicode MS" pitchFamily="34" charset="-122"/>
                <a:ea typeface="Arial Unicode MS" pitchFamily="34" charset="-122"/>
                <a:cs typeface="Arial Unicode MS" pitchFamily="34" charset="-122"/>
              </a:rPr>
              <a:t>(A, B parameters)</a:t>
            </a:r>
            <a:endParaRPr lang="en-US" altLang="zh-CN" sz="2800" dirty="0" smtClean="0">
              <a:solidFill>
                <a:schemeClr val="tx2"/>
              </a:solidFill>
              <a:latin typeface="Arial Unicode MS" pitchFamily="34" charset="-122"/>
              <a:ea typeface="Arial Unicode MS" pitchFamily="34" charset="-122"/>
              <a:cs typeface="Arial Unicode MS" pitchFamily="34" charset="-122"/>
            </a:endParaRPr>
          </a:p>
          <a:p>
            <a:r>
              <a:rPr lang="en-US" altLang="zh-CN" sz="2800" dirty="0" smtClean="0">
                <a:latin typeface="Arial Unicode MS" pitchFamily="34" charset="-122"/>
                <a:ea typeface="Arial Unicode MS" pitchFamily="34" charset="-122"/>
                <a:cs typeface="Arial Unicode MS" pitchFamily="34" charset="-122"/>
              </a:rPr>
              <a:t>Based on abundant experimental training and testing, worked out values of A, B . </a:t>
            </a:r>
          </a:p>
          <a:p>
            <a:r>
              <a:rPr lang="en-US" altLang="zh-CN" sz="2800" dirty="0" smtClean="0">
                <a:latin typeface="Arial Unicode MS" pitchFamily="34" charset="-122"/>
                <a:ea typeface="Arial Unicode MS" pitchFamily="34" charset="-122"/>
                <a:cs typeface="Arial Unicode MS" pitchFamily="34" charset="-122"/>
              </a:rPr>
              <a:t>RSSI = -1.125 d + 26.5</a:t>
            </a:r>
          </a:p>
          <a:p>
            <a:endParaRPr lang="en-US" altLang="zh-CN" sz="2800" dirty="0" smtClean="0">
              <a:latin typeface="Arial Unicode MS" pitchFamily="34" charset="-122"/>
              <a:ea typeface="Arial Unicode MS" pitchFamily="34" charset="-122"/>
              <a:cs typeface="Arial Unicode MS" pitchFamily="34" charset="-122"/>
            </a:endParaRPr>
          </a:p>
          <a:p>
            <a:pPr>
              <a:buNone/>
            </a:pPr>
            <a:endParaRPr lang="en-US" altLang="zh-CN" sz="28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Implementation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42211"/>
            <a:ext cx="8362950" cy="5323639"/>
          </a:xfrm>
        </p:spPr>
        <p:txBody>
          <a:bodyPr/>
          <a:lstStyle/>
          <a:p>
            <a:pPr>
              <a:buNone/>
            </a:pPr>
            <a:r>
              <a:rPr lang="en-US" altLang="zh-CN" sz="2400" b="1" dirty="0" smtClean="0">
                <a:solidFill>
                  <a:schemeClr val="bg1"/>
                </a:solidFill>
                <a:latin typeface="Arial Unicode MS" pitchFamily="34" charset="-122"/>
                <a:ea typeface="Arial Unicode MS" pitchFamily="34" charset="-122"/>
                <a:cs typeface="Arial Unicode MS" pitchFamily="34" charset="-122"/>
              </a:rPr>
              <a:t>Phase III : (Applied Functions)</a:t>
            </a:r>
          </a:p>
          <a:p>
            <a:pPr>
              <a:buFont typeface="Wingdings" pitchFamily="2" charset="2"/>
              <a:buChar char="Ø"/>
            </a:pPr>
            <a:r>
              <a:rPr lang="en-US" altLang="zh-CN" sz="2400" dirty="0" smtClean="0">
                <a:solidFill>
                  <a:schemeClr val="bg1"/>
                </a:solidFill>
                <a:latin typeface="Arial Unicode MS" pitchFamily="34" charset="-122"/>
                <a:ea typeface="Arial Unicode MS" pitchFamily="34" charset="-122"/>
                <a:cs typeface="Arial Unicode MS" pitchFamily="34" charset="-122"/>
              </a:rPr>
              <a:t>UI (User Interface)</a:t>
            </a:r>
          </a:p>
          <a:p>
            <a:r>
              <a:rPr lang="en-US" altLang="zh-CN" sz="2400" dirty="0" smtClean="0">
                <a:latin typeface="Arial Unicode MS" pitchFamily="34" charset="-122"/>
                <a:ea typeface="Arial Unicode MS" pitchFamily="34" charset="-122"/>
                <a:cs typeface="Arial Unicode MS" pitchFamily="34" charset="-122"/>
              </a:rPr>
              <a:t>Use UI to control the input in </a:t>
            </a:r>
            <a:r>
              <a:rPr lang="en-US" altLang="zh-CN" sz="2400" dirty="0" err="1" smtClean="0">
                <a:latin typeface="Arial Unicode MS" pitchFamily="34" charset="-122"/>
                <a:ea typeface="Arial Unicode MS" pitchFamily="34" charset="-122"/>
                <a:cs typeface="Arial Unicode MS" pitchFamily="34" charset="-122"/>
              </a:rPr>
              <a:t>TinyOS</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Bring a new friend Camera – used for monitoring.</a:t>
            </a:r>
            <a:endParaRPr lang="en-US" altLang="zh-CN" sz="2800" dirty="0" smtClean="0">
              <a:latin typeface="Arial Unicode MS" pitchFamily="34" charset="-122"/>
              <a:ea typeface="Arial Unicode MS" pitchFamily="34" charset="-122"/>
              <a:cs typeface="Arial Unicode MS" pitchFamily="34" charset="-122"/>
            </a:endParaRPr>
          </a:p>
          <a:p>
            <a:pPr>
              <a:buFont typeface="Wingdings" pitchFamily="2" charset="2"/>
              <a:buChar char="Ø"/>
            </a:pPr>
            <a:r>
              <a:rPr lang="en-US" altLang="zh-CN" sz="2400" dirty="0" smtClean="0">
                <a:solidFill>
                  <a:schemeClr val="tx2"/>
                </a:solidFill>
                <a:latin typeface="Arial Unicode MS" pitchFamily="34" charset="-122"/>
                <a:ea typeface="Arial Unicode MS" pitchFamily="34" charset="-122"/>
                <a:cs typeface="Arial Unicode MS" pitchFamily="34" charset="-122"/>
              </a:rPr>
              <a:t>Alarm </a:t>
            </a:r>
          </a:p>
          <a:p>
            <a:r>
              <a:rPr lang="en-US" altLang="zh-CN" sz="2400" dirty="0" smtClean="0">
                <a:latin typeface="Arial Unicode MS" pitchFamily="34" charset="-122"/>
                <a:ea typeface="Arial Unicode MS" pitchFamily="34" charset="-122"/>
                <a:cs typeface="Arial Unicode MS" pitchFamily="34" charset="-122"/>
              </a:rPr>
              <a:t>Music display if the carrier is beyond regions</a:t>
            </a:r>
          </a:p>
          <a:p>
            <a:pPr>
              <a:buFont typeface="Wingdings" pitchFamily="2" charset="2"/>
              <a:buChar char="Ø"/>
            </a:pPr>
            <a:r>
              <a:rPr lang="en-US" altLang="zh-CN" sz="2400" dirty="0" smtClean="0">
                <a:solidFill>
                  <a:schemeClr val="tx2"/>
                </a:solidFill>
                <a:latin typeface="Arial Unicode MS" pitchFamily="34" charset="-122"/>
                <a:ea typeface="Arial Unicode MS" pitchFamily="34" charset="-122"/>
                <a:cs typeface="Arial Unicode MS" pitchFamily="34" charset="-122"/>
              </a:rPr>
              <a:t>Reminder (Periodical check)</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checking the position periodically, the kid cannot stand still for 30 </a:t>
            </a:r>
            <a:r>
              <a:rPr lang="en-US" altLang="zh-CN" sz="2400" dirty="0" err="1" smtClean="0">
                <a:latin typeface="Arial Unicode MS" pitchFamily="34" charset="-122"/>
                <a:ea typeface="Arial Unicode MS" pitchFamily="34" charset="-122"/>
                <a:cs typeface="Arial Unicode MS" pitchFamily="34" charset="-122"/>
              </a:rPr>
              <a:t>mins</a:t>
            </a:r>
            <a:r>
              <a:rPr lang="en-US" altLang="zh-CN" sz="2400" dirty="0" smtClean="0">
                <a:latin typeface="Arial Unicode MS" pitchFamily="34" charset="-122"/>
                <a:ea typeface="Arial Unicode MS" pitchFamily="34" charset="-122"/>
                <a:cs typeface="Arial Unicode MS" pitchFamily="34" charset="-122"/>
              </a:rPr>
              <a:t>, 1 hr, 2 hrs, 3 hrs… and alarm(maybe passed by, fainted, fall down or drop the </a:t>
            </a:r>
            <a:r>
              <a:rPr lang="en-US" altLang="zh-CN" sz="2400" dirty="0" err="1" smtClean="0">
                <a:latin typeface="Arial Unicode MS" pitchFamily="34" charset="-122"/>
                <a:ea typeface="Arial Unicode MS" pitchFamily="34" charset="-122"/>
                <a:cs typeface="Arial Unicode MS" pitchFamily="34" charset="-122"/>
              </a:rPr>
              <a:t>emitor</a:t>
            </a:r>
            <a:r>
              <a:rPr lang="en-US" altLang="zh-CN" sz="2400" dirty="0" smtClean="0">
                <a:latin typeface="Arial Unicode MS" pitchFamily="34" charset="-122"/>
                <a:ea typeface="Arial Unicode MS" pitchFamily="34" charset="-122"/>
                <a:cs typeface="Arial Unicode MS" pitchFamily="34" charset="-122"/>
              </a:rPr>
              <a:t>)</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checking the signal. If lost, alarm(taken by UFO)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811306"/>
          </a:xfrm>
        </p:spPr>
        <p:txBody>
          <a:bodyPr/>
          <a:lstStyle/>
          <a:p>
            <a:r>
              <a:rPr lang="en-US" altLang="zh-CN" sz="3200" dirty="0" smtClean="0">
                <a:solidFill>
                  <a:srgbClr val="FFFF00"/>
                </a:solidFill>
              </a:rPr>
              <a:t>System Implementation</a:t>
            </a:r>
            <a:endParaRPr lang="zh-CN" altLang="en-US" sz="3200" dirty="0">
              <a:solidFill>
                <a:srgbClr val="FFFF00"/>
              </a:solidFill>
            </a:endParaRPr>
          </a:p>
        </p:txBody>
      </p:sp>
      <p:sp>
        <p:nvSpPr>
          <p:cNvPr id="3" name="内容占位符 2"/>
          <p:cNvSpPr>
            <a:spLocks noGrp="1"/>
          </p:cNvSpPr>
          <p:nvPr>
            <p:ph idx="1"/>
          </p:nvPr>
        </p:nvSpPr>
        <p:spPr>
          <a:xfrm>
            <a:off x="323850" y="1169894"/>
            <a:ext cx="8362950" cy="4995956"/>
          </a:xfrm>
        </p:spPr>
        <p:txBody>
          <a:bodyPr/>
          <a:lstStyle/>
          <a:p>
            <a:r>
              <a:rPr lang="en-US" altLang="zh-CN" sz="2800" dirty="0" smtClean="0">
                <a:solidFill>
                  <a:schemeClr val="tx2"/>
                </a:solidFill>
              </a:rPr>
              <a:t>GUI (Graphic User Interface)</a:t>
            </a:r>
          </a:p>
          <a:p>
            <a:endParaRPr lang="zh-CN" altLang="en-US" sz="2800" dirty="0">
              <a:solidFill>
                <a:schemeClr val="tx2"/>
              </a:solidFill>
            </a:endParaRPr>
          </a:p>
        </p:txBody>
      </p:sp>
      <p:pic>
        <p:nvPicPr>
          <p:cNvPr id="4" name="Picture 2"/>
          <p:cNvPicPr>
            <a:picLocks noChangeAspect="1" noChangeArrowheads="1"/>
          </p:cNvPicPr>
          <p:nvPr/>
        </p:nvPicPr>
        <p:blipFill>
          <a:blip r:embed="rId3" cstate="print"/>
          <a:srcRect/>
          <a:stretch>
            <a:fillRect/>
          </a:stretch>
        </p:blipFill>
        <p:spPr bwMode="auto">
          <a:xfrm>
            <a:off x="370949" y="1946759"/>
            <a:ext cx="5013377" cy="4550294"/>
          </a:xfrm>
          <a:prstGeom prst="rect">
            <a:avLst/>
          </a:prstGeom>
          <a:noFill/>
          <a:ln w="9525">
            <a:noFill/>
            <a:miter lim="800000"/>
            <a:headEnd/>
            <a:tailEnd/>
          </a:ln>
        </p:spPr>
      </p:pic>
      <p:sp>
        <p:nvSpPr>
          <p:cNvPr id="5" name="TextBox 4"/>
          <p:cNvSpPr txBox="1"/>
          <p:nvPr/>
        </p:nvSpPr>
        <p:spPr>
          <a:xfrm>
            <a:off x="5928852" y="2625213"/>
            <a:ext cx="2109019" cy="1477328"/>
          </a:xfrm>
          <a:prstGeom prst="rect">
            <a:avLst/>
          </a:prstGeom>
          <a:noFill/>
        </p:spPr>
        <p:txBody>
          <a:bodyPr wrap="square" rtlCol="0">
            <a:spAutoFit/>
          </a:bodyPr>
          <a:lstStyle/>
          <a:p>
            <a:r>
              <a:rPr lang="en-US" altLang="zh-CN" dirty="0" smtClean="0"/>
              <a:t>This value goes into your  “check()” function. Ex: every 30 minutes make a checking.</a:t>
            </a:r>
            <a:endParaRPr lang="zh-CN" altLang="en-US" dirty="0"/>
          </a:p>
        </p:txBody>
      </p:sp>
      <p:cxnSp>
        <p:nvCxnSpPr>
          <p:cNvPr id="6" name="直接箭头连接符 5"/>
          <p:cNvCxnSpPr/>
          <p:nvPr/>
        </p:nvCxnSpPr>
        <p:spPr>
          <a:xfrm flipH="1">
            <a:off x="4396185" y="3492652"/>
            <a:ext cx="1430593" cy="501445"/>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noFill/>
          </a:ln>
        </p:spPr>
        <p:txBody>
          <a:bodyPr/>
          <a:lstStyle/>
          <a:p>
            <a:r>
              <a:rPr lang="en-US" altLang="zh-CN" sz="4000" dirty="0" smtClean="0">
                <a:solidFill>
                  <a:srgbClr val="FFFF00"/>
                </a:solidFill>
              </a:rPr>
              <a:t>Outline</a:t>
            </a:r>
            <a:endParaRPr lang="zh-CN" altLang="en-US" sz="4000" dirty="0">
              <a:solidFill>
                <a:srgbClr val="FFFF00"/>
              </a:solidFill>
            </a:endParaRPr>
          </a:p>
        </p:txBody>
      </p:sp>
      <p:sp>
        <p:nvSpPr>
          <p:cNvPr id="3" name="Content Placeholder 2"/>
          <p:cNvSpPr txBox="1">
            <a:spLocks noChangeArrowheads="1"/>
          </p:cNvSpPr>
          <p:nvPr/>
        </p:nvSpPr>
        <p:spPr bwMode="auto">
          <a:xfrm>
            <a:off x="323850" y="1173163"/>
            <a:ext cx="8362950" cy="4813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1" fontAlgn="base" latinLnBrk="0" hangingPunct="1">
              <a:lnSpc>
                <a:spcPct val="100000"/>
              </a:lnSpc>
              <a:spcBef>
                <a:spcPts val="600"/>
              </a:spcBef>
              <a:spcAft>
                <a:spcPts val="600"/>
              </a:spcAft>
              <a:buClr>
                <a:schemeClr val="tx2"/>
              </a:buClr>
              <a:buSzTx/>
              <a:buFont typeface="Arial" charset="0"/>
              <a:buNone/>
              <a:tabLst/>
              <a:defRPr/>
            </a:pPr>
            <a:endParaRPr kumimoji="0" lang="zh-CN" altLang="zh-CN" sz="2000" b="0" i="0" u="none" strike="noStrike" kern="0" cap="none" spc="0" normalizeH="0" baseline="0" noProof="0" dirty="0" smtClean="0">
              <a:ln>
                <a:noFill/>
              </a:ln>
              <a:solidFill>
                <a:schemeClr val="bg2"/>
              </a:solidFill>
              <a:effectLst/>
              <a:uLnTx/>
              <a:uFillTx/>
              <a:latin typeface="+mn-lt"/>
              <a:ea typeface="+mn-ea"/>
              <a:cs typeface="+mn-cs"/>
              <a:sym typeface="Franklin Gothic Medium" pitchFamily="34" charset="0"/>
            </a:endParaRPr>
          </a:p>
        </p:txBody>
      </p:sp>
      <p:sp>
        <p:nvSpPr>
          <p:cNvPr id="5" name="Content Placeholder 2"/>
          <p:cNvSpPr txBox="1">
            <a:spLocks noChangeArrowheads="1"/>
          </p:cNvSpPr>
          <p:nvPr/>
        </p:nvSpPr>
        <p:spPr bwMode="auto">
          <a:xfrm>
            <a:off x="476250" y="1325563"/>
            <a:ext cx="8362950" cy="4813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1" fontAlgn="base" latinLnBrk="0" hangingPunct="1">
              <a:lnSpc>
                <a:spcPct val="100000"/>
              </a:lnSpc>
              <a:spcBef>
                <a:spcPts val="600"/>
              </a:spcBef>
              <a:spcAft>
                <a:spcPts val="600"/>
              </a:spcAft>
              <a:buClr>
                <a:schemeClr val="tx2"/>
              </a:buClr>
              <a:buSzTx/>
              <a:buFont typeface="Arial" charset="0"/>
              <a:buNone/>
              <a:tabLst/>
              <a:defRPr/>
            </a:pPr>
            <a:endParaRPr kumimoji="0" lang="zh-CN" altLang="zh-CN" sz="2000" b="0" i="0" u="none" strike="noStrike" kern="0" cap="none" spc="0" normalizeH="0" baseline="0" noProof="0" dirty="0" smtClean="0">
              <a:ln>
                <a:noFill/>
              </a:ln>
              <a:solidFill>
                <a:schemeClr val="bg2"/>
              </a:solidFill>
              <a:effectLst/>
              <a:uLnTx/>
              <a:uFillTx/>
              <a:latin typeface="+mn-lt"/>
              <a:ea typeface="+mn-ea"/>
              <a:cs typeface="+mn-cs"/>
              <a:sym typeface="Franklin Gothic Medium" pitchFamily="34" charset="0"/>
            </a:endParaRPr>
          </a:p>
        </p:txBody>
      </p:sp>
      <p:sp>
        <p:nvSpPr>
          <p:cNvPr id="6" name="Content Placeholder 2"/>
          <p:cNvSpPr txBox="1">
            <a:spLocks noChangeArrowheads="1"/>
          </p:cNvSpPr>
          <p:nvPr/>
        </p:nvSpPr>
        <p:spPr bwMode="auto">
          <a:xfrm>
            <a:off x="628650" y="1477963"/>
            <a:ext cx="8362950" cy="4813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1" fontAlgn="base" latinLnBrk="0" hangingPunct="1">
              <a:lnSpc>
                <a:spcPct val="100000"/>
              </a:lnSpc>
              <a:spcBef>
                <a:spcPts val="600"/>
              </a:spcBef>
              <a:spcAft>
                <a:spcPts val="600"/>
              </a:spcAft>
              <a:buClr>
                <a:schemeClr val="tx2"/>
              </a:buClr>
              <a:buSzTx/>
              <a:buFont typeface="Wingdings" pitchFamily="2" charset="2"/>
              <a:buChar char="Ø"/>
              <a:tabLst/>
              <a:defRPr/>
            </a:pPr>
            <a:r>
              <a:rPr kumimoji="0" lang="en-US" altLang="zh-CN" sz="2800" b="0" i="0" u="none" strike="noStrike" kern="0" cap="none" spc="0" normalizeH="0" baseline="0" noProof="0" dirty="0" smtClean="0">
                <a:ln>
                  <a:noFill/>
                </a:ln>
                <a:solidFill>
                  <a:schemeClr val="bg2"/>
                </a:solidFill>
                <a:effectLst/>
                <a:uLnTx/>
                <a:uFillTx/>
                <a:latin typeface="Arial" charset="0"/>
                <a:ea typeface="+mn-ea"/>
                <a:sym typeface="Arial" charset="0"/>
              </a:rPr>
              <a:t>Introduction</a:t>
            </a:r>
            <a:endParaRPr lang="en-US" altLang="zh-CN" sz="2800" kern="0" dirty="0" smtClean="0">
              <a:solidFill>
                <a:schemeClr val="bg2"/>
              </a:solidFill>
              <a:ea typeface="+mn-ea"/>
              <a:sym typeface="Arial" charset="0"/>
            </a:endParaRPr>
          </a:p>
          <a:p>
            <a:pPr marL="342900" lvl="1" indent="-342900">
              <a:spcBef>
                <a:spcPts val="600"/>
              </a:spcBef>
              <a:spcAft>
                <a:spcPts val="600"/>
              </a:spcAft>
              <a:buClr>
                <a:schemeClr val="tx2"/>
              </a:buClr>
              <a:buFont typeface="Wingdings" pitchFamily="2" charset="2"/>
              <a:buChar char="Ø"/>
            </a:pPr>
            <a:r>
              <a:rPr lang="en-US" altLang="zh-CN" sz="2800" kern="0" dirty="0" smtClean="0">
                <a:solidFill>
                  <a:schemeClr val="bg2"/>
                </a:solidFill>
                <a:ea typeface="+mn-ea"/>
                <a:sym typeface="Arial" charset="0"/>
              </a:rPr>
              <a:t>System Description and Design</a:t>
            </a:r>
            <a:endParaRPr kumimoji="0" lang="en-US" altLang="zh-CN" sz="2800" b="0" i="0" u="none" strike="noStrike" kern="0" cap="none" spc="0" normalizeH="0" noProof="0" dirty="0" smtClean="0">
              <a:ln>
                <a:noFill/>
              </a:ln>
              <a:solidFill>
                <a:schemeClr val="bg2"/>
              </a:solidFill>
              <a:effectLst/>
              <a:uLnTx/>
              <a:uFillTx/>
              <a:latin typeface="Arial" charset="0"/>
              <a:ea typeface="+mn-ea"/>
              <a:sym typeface="Arial" charset="0"/>
            </a:endParaRPr>
          </a:p>
          <a:p>
            <a:pPr marL="342900" lvl="1" indent="-342900">
              <a:spcBef>
                <a:spcPts val="600"/>
              </a:spcBef>
              <a:spcAft>
                <a:spcPts val="600"/>
              </a:spcAft>
              <a:buClr>
                <a:schemeClr val="tx2"/>
              </a:buClr>
              <a:buFont typeface="Wingdings" pitchFamily="2" charset="2"/>
              <a:buChar char="Ø"/>
            </a:pPr>
            <a:r>
              <a:rPr lang="en-US" altLang="zh-CN" sz="2800" kern="0" dirty="0" smtClean="0">
                <a:solidFill>
                  <a:schemeClr val="bg2"/>
                </a:solidFill>
                <a:ea typeface="+mn-ea"/>
                <a:sym typeface="Arial" charset="0"/>
              </a:rPr>
              <a:t>System Implementation </a:t>
            </a:r>
            <a:endParaRPr kumimoji="0" lang="en-US" altLang="zh-CN" sz="2800" b="0" i="0" u="none" strike="noStrike" kern="0" cap="none" spc="0" normalizeH="0" noProof="0" dirty="0" smtClean="0">
              <a:ln>
                <a:noFill/>
              </a:ln>
              <a:solidFill>
                <a:schemeClr val="bg2"/>
              </a:solidFill>
              <a:effectLst/>
              <a:uLnTx/>
              <a:uFillTx/>
              <a:latin typeface="Arial" charset="0"/>
              <a:ea typeface="+mn-ea"/>
              <a:sym typeface="Arial" charset="0"/>
            </a:endParaRPr>
          </a:p>
          <a:p>
            <a:pPr marL="342900" marR="0" lvl="1" indent="-342900" algn="l" defTabSz="914400" rtl="0" eaLnBrk="1" fontAlgn="base" latinLnBrk="0" hangingPunct="1">
              <a:lnSpc>
                <a:spcPct val="100000"/>
              </a:lnSpc>
              <a:spcBef>
                <a:spcPts val="600"/>
              </a:spcBef>
              <a:spcAft>
                <a:spcPts val="600"/>
              </a:spcAft>
              <a:buClr>
                <a:schemeClr val="tx2"/>
              </a:buClr>
              <a:buSzTx/>
              <a:buFont typeface="Wingdings" pitchFamily="2" charset="2"/>
              <a:buChar char="Ø"/>
              <a:tabLst/>
              <a:defRPr/>
            </a:pPr>
            <a:r>
              <a:rPr kumimoji="0" lang="en-US" altLang="zh-CN" sz="2800" b="0" i="0" u="none" strike="noStrike" kern="0" cap="none" spc="0" normalizeH="0" baseline="0" noProof="0" dirty="0" smtClean="0">
                <a:ln>
                  <a:noFill/>
                </a:ln>
                <a:solidFill>
                  <a:schemeClr val="bg2"/>
                </a:solidFill>
                <a:effectLst/>
                <a:uLnTx/>
                <a:uFillTx/>
                <a:latin typeface="Arial" charset="0"/>
                <a:ea typeface="+mn-ea"/>
                <a:sym typeface="Arial" charset="0"/>
              </a:rPr>
              <a:t>Experimental</a:t>
            </a:r>
            <a:r>
              <a:rPr kumimoji="0" lang="en-US" altLang="zh-CN" sz="2800" b="0" i="0" u="none" strike="noStrike" kern="0" cap="none" spc="0" normalizeH="0" noProof="0" dirty="0" smtClean="0">
                <a:ln>
                  <a:noFill/>
                </a:ln>
                <a:solidFill>
                  <a:schemeClr val="bg2"/>
                </a:solidFill>
                <a:effectLst/>
                <a:uLnTx/>
                <a:uFillTx/>
                <a:latin typeface="Arial" charset="0"/>
                <a:ea typeface="+mn-ea"/>
                <a:sym typeface="Arial" charset="0"/>
              </a:rPr>
              <a:t> Research</a:t>
            </a:r>
            <a:endParaRPr kumimoji="0" lang="en-US" altLang="zh-CN" sz="2800" b="0" i="0" u="none" strike="noStrike" kern="0" cap="none" spc="0" normalizeH="0" baseline="0" noProof="0" dirty="0" smtClean="0">
              <a:ln>
                <a:noFill/>
              </a:ln>
              <a:solidFill>
                <a:schemeClr val="bg2"/>
              </a:solidFill>
              <a:effectLst/>
              <a:uLnTx/>
              <a:uFillTx/>
              <a:latin typeface="Arial" charset="0"/>
              <a:ea typeface="+mn-ea"/>
              <a:sym typeface="Arial" charset="0"/>
            </a:endParaRPr>
          </a:p>
          <a:p>
            <a:pPr marL="342900" marR="0" lvl="1" indent="-342900" algn="l" defTabSz="914400" rtl="0" eaLnBrk="1" fontAlgn="base" latinLnBrk="0" hangingPunct="1">
              <a:lnSpc>
                <a:spcPct val="100000"/>
              </a:lnSpc>
              <a:spcBef>
                <a:spcPts val="600"/>
              </a:spcBef>
              <a:spcAft>
                <a:spcPts val="600"/>
              </a:spcAft>
              <a:buClr>
                <a:schemeClr val="tx2"/>
              </a:buClr>
              <a:buSzTx/>
              <a:buFont typeface="Wingdings" pitchFamily="2" charset="2"/>
              <a:buChar char="Ø"/>
              <a:tabLst/>
              <a:defRPr/>
            </a:pPr>
            <a:r>
              <a:rPr lang="en-US" altLang="zh-CN" sz="2800" kern="0" dirty="0" smtClean="0">
                <a:solidFill>
                  <a:schemeClr val="bg2"/>
                </a:solidFill>
                <a:ea typeface="+mn-ea"/>
                <a:sym typeface="Arial" charset="0"/>
              </a:rPr>
              <a:t>Conclusions and Future Works</a:t>
            </a:r>
          </a:p>
          <a:p>
            <a:pPr marL="342900" marR="0" lvl="1" indent="-342900" algn="l" defTabSz="914400" rtl="0" eaLnBrk="1" fontAlgn="base" latinLnBrk="0" hangingPunct="1">
              <a:lnSpc>
                <a:spcPct val="100000"/>
              </a:lnSpc>
              <a:spcBef>
                <a:spcPts val="600"/>
              </a:spcBef>
              <a:spcAft>
                <a:spcPts val="600"/>
              </a:spcAft>
              <a:buClr>
                <a:schemeClr val="tx2"/>
              </a:buClr>
              <a:buSzTx/>
              <a:buFont typeface="Wingdings" pitchFamily="2" charset="2"/>
              <a:buChar char="Ø"/>
              <a:tabLst/>
              <a:defRPr/>
            </a:pPr>
            <a:r>
              <a:rPr kumimoji="0" lang="en-US" altLang="zh-CN" sz="2800" b="0" i="0" u="none" strike="noStrike" kern="0" cap="none" spc="0" normalizeH="0" baseline="0" noProof="0" dirty="0" smtClean="0">
                <a:ln>
                  <a:noFill/>
                </a:ln>
                <a:solidFill>
                  <a:schemeClr val="bg2"/>
                </a:solidFill>
                <a:effectLst/>
                <a:uLnTx/>
                <a:uFillTx/>
                <a:latin typeface="Arial" charset="0"/>
                <a:ea typeface="+mn-ea"/>
                <a:sym typeface="Arial" charset="0"/>
              </a:rPr>
              <a:t>Video</a:t>
            </a:r>
            <a:r>
              <a:rPr kumimoji="0" lang="en-US" altLang="zh-CN" sz="2800" b="0" i="0" u="none" strike="noStrike" kern="0" cap="none" spc="0" normalizeH="0" noProof="0" dirty="0" smtClean="0">
                <a:ln>
                  <a:noFill/>
                </a:ln>
                <a:solidFill>
                  <a:schemeClr val="bg2"/>
                </a:solidFill>
                <a:effectLst/>
                <a:uLnTx/>
                <a:uFillTx/>
                <a:latin typeface="Arial" charset="0"/>
                <a:ea typeface="+mn-ea"/>
                <a:sym typeface="Arial" charset="0"/>
              </a:rPr>
              <a:t> Performance</a:t>
            </a:r>
            <a:endParaRPr kumimoji="0" lang="en-US" altLang="zh-CN" sz="2800" b="0" i="0" u="none" strike="noStrike" kern="0" cap="none" spc="0" normalizeH="0" baseline="0" noProof="0" dirty="0" smtClean="0">
              <a:ln>
                <a:noFill/>
              </a:ln>
              <a:solidFill>
                <a:schemeClr val="bg2"/>
              </a:solidFill>
              <a:effectLst/>
              <a:uLnTx/>
              <a:uFillTx/>
              <a:latin typeface="Arial" charset="0"/>
              <a:ea typeface="+mn-ea"/>
              <a:sym typeface="Arial" charset="0"/>
            </a:endParaRPr>
          </a:p>
          <a:p>
            <a:pPr marL="342900" marR="0" lvl="1" indent="-342900" algn="l" defTabSz="914400" rtl="0" eaLnBrk="1" fontAlgn="base" latinLnBrk="0" hangingPunct="1">
              <a:lnSpc>
                <a:spcPct val="100000"/>
              </a:lnSpc>
              <a:spcBef>
                <a:spcPts val="600"/>
              </a:spcBef>
              <a:spcAft>
                <a:spcPts val="600"/>
              </a:spcAft>
              <a:buClr>
                <a:schemeClr val="tx2"/>
              </a:buClr>
              <a:buSzTx/>
              <a:buFont typeface="Wingdings" pitchFamily="2" charset="2"/>
              <a:buChar char="Ø"/>
              <a:tabLst/>
              <a:defRPr/>
            </a:pPr>
            <a:r>
              <a:rPr lang="en-US" altLang="zh-CN" sz="2800" kern="0" dirty="0" smtClean="0">
                <a:solidFill>
                  <a:schemeClr val="bg2"/>
                </a:solidFill>
                <a:ea typeface="+mn-ea"/>
                <a:sym typeface="Arial" charset="0"/>
              </a:rPr>
              <a:t>References </a:t>
            </a:r>
            <a:endParaRPr kumimoji="0" lang="zh-CN" altLang="zh-CN" sz="2800" b="0" i="0" u="none" strike="noStrike" kern="0" cap="none" spc="0" normalizeH="0" baseline="0" noProof="0" dirty="0" smtClean="0">
              <a:ln>
                <a:noFill/>
              </a:ln>
              <a:solidFill>
                <a:schemeClr val="bg2"/>
              </a:solidFill>
              <a:effectLst/>
              <a:uLnTx/>
              <a:uFillTx/>
              <a:latin typeface="Arial" charset="0"/>
              <a:ea typeface="+mn-ea"/>
              <a:sym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502024"/>
          </a:xfrm>
        </p:spPr>
        <p:txBody>
          <a:bodyPr/>
          <a:lstStyle/>
          <a:p>
            <a:r>
              <a:rPr lang="en-US" altLang="zh-CN" sz="3200" dirty="0" smtClean="0">
                <a:solidFill>
                  <a:srgbClr val="FFFF00"/>
                </a:solidFill>
              </a:rPr>
              <a:t>Experimental Research</a:t>
            </a:r>
            <a:endParaRPr lang="zh-CN" altLang="en-US" sz="3200" dirty="0">
              <a:solidFill>
                <a:srgbClr val="FFFF00"/>
              </a:solidFill>
            </a:endParaRPr>
          </a:p>
        </p:txBody>
      </p:sp>
      <p:sp>
        <p:nvSpPr>
          <p:cNvPr id="3" name="内容占位符 2"/>
          <p:cNvSpPr>
            <a:spLocks noGrp="1"/>
          </p:cNvSpPr>
          <p:nvPr>
            <p:ph idx="1"/>
          </p:nvPr>
        </p:nvSpPr>
        <p:spPr>
          <a:xfrm>
            <a:off x="323850" y="860612"/>
            <a:ext cx="8362950" cy="5305238"/>
          </a:xfrm>
        </p:spPr>
        <p:txBody>
          <a:bodyPr/>
          <a:lstStyle/>
          <a:p>
            <a:pPr>
              <a:buNone/>
            </a:pPr>
            <a:r>
              <a:rPr lang="en-US" altLang="zh-CN" sz="2800" dirty="0" smtClean="0">
                <a:solidFill>
                  <a:schemeClr val="bg1"/>
                </a:solidFill>
              </a:rPr>
              <a:t>* Alternative approach:</a:t>
            </a:r>
          </a:p>
          <a:p>
            <a:pPr>
              <a:buFont typeface="Wingdings" pitchFamily="2" charset="2"/>
              <a:buChar char="Ø"/>
            </a:pPr>
            <a:r>
              <a:rPr lang="en-US" altLang="zh-CN" sz="2800" dirty="0" smtClean="0">
                <a:solidFill>
                  <a:schemeClr val="bg1"/>
                </a:solidFill>
              </a:rPr>
              <a:t>Empirical measurement of received radio signals to estimate location.</a:t>
            </a:r>
          </a:p>
          <a:p>
            <a:pPr>
              <a:buFont typeface="Arial" pitchFamily="34" charset="0"/>
              <a:buChar char="•"/>
            </a:pPr>
            <a:r>
              <a:rPr lang="en-US" altLang="zh-CN" sz="2800" dirty="0" smtClean="0"/>
              <a:t>Database of radio signals+ known locations</a:t>
            </a:r>
          </a:p>
          <a:p>
            <a:pPr>
              <a:buFont typeface="Arial" pitchFamily="34" charset="0"/>
              <a:buChar char="•"/>
            </a:pPr>
            <a:r>
              <a:rPr lang="en-US" altLang="zh-CN" sz="2800" dirty="0" smtClean="0"/>
              <a:t>Estimate position by query DB and compare</a:t>
            </a: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502024"/>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Conclusion and Future work</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60612"/>
            <a:ext cx="8362950" cy="5305238"/>
          </a:xfrm>
        </p:spPr>
        <p:txBody>
          <a:bodyPr/>
          <a:lstStyle/>
          <a:p>
            <a:pPr>
              <a:buFont typeface="Wingdings" pitchFamily="2" charset="2"/>
              <a:buChar char="Ø"/>
            </a:pPr>
            <a:r>
              <a:rPr lang="en-US" altLang="zh-CN" sz="2400" dirty="0" smtClean="0">
                <a:solidFill>
                  <a:schemeClr val="bg1"/>
                </a:solidFill>
                <a:latin typeface="Arial Unicode MS" pitchFamily="34" charset="-122"/>
                <a:ea typeface="Arial Unicode MS" pitchFamily="34" charset="-122"/>
                <a:cs typeface="Arial Unicode MS" pitchFamily="34" charset="-122"/>
              </a:rPr>
              <a:t>Achievements</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Implemented an application system – Baby Care System</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Tested previous RF localization theories</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Created a new rapid linear function to estimate locations </a:t>
            </a:r>
          </a:p>
          <a:p>
            <a:pPr>
              <a:buFont typeface="Wingdings" pitchFamily="2" charset="2"/>
              <a:buChar char="Ø"/>
            </a:pPr>
            <a:r>
              <a:rPr lang="en-US" altLang="zh-CN" sz="2400" dirty="0" smtClean="0">
                <a:solidFill>
                  <a:schemeClr val="tx2"/>
                </a:solidFill>
                <a:latin typeface="Arial Unicode MS" pitchFamily="34" charset="-122"/>
                <a:ea typeface="Arial Unicode MS" pitchFamily="34" charset="-122"/>
                <a:cs typeface="Arial Unicode MS" pitchFamily="34" charset="-122"/>
              </a:rPr>
              <a:t>Further work</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To make BCS robust</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To extended the BCS by build large WSN grids</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Continue to work on Empirical measurement approach</a:t>
            </a:r>
          </a:p>
          <a:p>
            <a:pPr>
              <a:buFont typeface="Arial" pitchFamily="34" charset="0"/>
              <a:buChar char="•"/>
            </a:pPr>
            <a:endParaRPr lang="en-US" altLang="zh-CN"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smtClean="0">
                <a:solidFill>
                  <a:srgbClr val="FFFF00"/>
                </a:solidFill>
              </a:rPr>
              <a:t>Video Performance</a:t>
            </a:r>
            <a:endParaRPr lang="zh-CN" altLang="en-US" dirty="0" smtClean="0">
              <a:solidFill>
                <a:srgbClr val="FFFF00"/>
              </a:solidFill>
            </a:endParaRPr>
          </a:p>
        </p:txBody>
      </p:sp>
      <p:sp>
        <p:nvSpPr>
          <p:cNvPr id="22531" name="内容占位符 2"/>
          <p:cNvSpPr>
            <a:spLocks noGrp="1"/>
          </p:cNvSpPr>
          <p:nvPr>
            <p:ph idx="1"/>
          </p:nvPr>
        </p:nvSpPr>
        <p:spPr/>
        <p:txBody>
          <a:bodyPr/>
          <a:lstStyle/>
          <a:p>
            <a:r>
              <a:rPr lang="en-US" altLang="zh-CN" dirty="0" smtClean="0">
                <a:hlinkClick r:id="rId3"/>
              </a:rPr>
              <a:t>http://www.youtube.com/watch?v=moEqgf51BfQ&amp;feature=youtu.be</a:t>
            </a:r>
            <a:endParaRPr lang="en-US" altLang="zh-CN" dirty="0" smtClean="0"/>
          </a:p>
          <a:p>
            <a:r>
              <a:rPr lang="en-US" altLang="zh-CN" dirty="0" smtClean="0">
                <a:hlinkClick r:id="rId4"/>
              </a:rPr>
              <a:t>http://youtu.be/moEqgf51BfQ</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549442"/>
          </a:xfrm>
        </p:spPr>
        <p:txBody>
          <a:bodyPr/>
          <a:lstStyle/>
          <a:p>
            <a:r>
              <a:rPr lang="en-US" altLang="zh-CN" dirty="0" smtClean="0">
                <a:solidFill>
                  <a:srgbClr val="FFFF00"/>
                </a:solidFill>
              </a:rPr>
              <a:t>Reference: (Partial)</a:t>
            </a:r>
            <a:endParaRPr lang="zh-CN" altLang="en-US" dirty="0">
              <a:solidFill>
                <a:srgbClr val="FFFF00"/>
              </a:solidFill>
            </a:endParaRPr>
          </a:p>
        </p:txBody>
      </p:sp>
      <p:sp>
        <p:nvSpPr>
          <p:cNvPr id="3" name="内容占位符 2"/>
          <p:cNvSpPr>
            <a:spLocks noGrp="1"/>
          </p:cNvSpPr>
          <p:nvPr>
            <p:ph idx="1"/>
          </p:nvPr>
        </p:nvSpPr>
        <p:spPr>
          <a:xfrm>
            <a:off x="323850" y="866274"/>
            <a:ext cx="8362950" cy="5299576"/>
          </a:xfrm>
        </p:spPr>
        <p:txBody>
          <a:bodyPr/>
          <a:lstStyle/>
          <a:p>
            <a:r>
              <a:rPr lang="en-US" altLang="zh-CN" sz="1800" dirty="0" err="1" smtClean="0"/>
              <a:t>Chipcon</a:t>
            </a:r>
            <a:r>
              <a:rPr lang="en-US" altLang="zh-CN" sz="1800" dirty="0" smtClean="0"/>
              <a:t>: CC2420 802.15.4 compliant radio,</a:t>
            </a:r>
          </a:p>
          <a:p>
            <a:r>
              <a:rPr lang="en-US" altLang="zh-CN" sz="1800" dirty="0" smtClean="0"/>
              <a:t>http://www.chipcon.com. Analyze the </a:t>
            </a:r>
            <a:r>
              <a:rPr lang="en-US" altLang="zh-CN" sz="1800" dirty="0" err="1" smtClean="0"/>
              <a:t>TelosB</a:t>
            </a:r>
            <a:r>
              <a:rPr lang="en-US" altLang="zh-CN" sz="1800" dirty="0" smtClean="0"/>
              <a:t> Signal Strength vs. Distance http://pharos.ece.utexas.edu/wiki/index.php/How_to_Analyze_the_TelosB_Signal_Strength_vs._Distance</a:t>
            </a:r>
          </a:p>
          <a:p>
            <a:r>
              <a:rPr lang="en-US" altLang="zh-CN" sz="1800" dirty="0" err="1" smtClean="0"/>
              <a:t>MoteTrack</a:t>
            </a:r>
            <a:r>
              <a:rPr lang="en-US" altLang="zh-CN" sz="1800" dirty="0" smtClean="0"/>
              <a:t>: Robust, Decentralized Approach to RF-Based Location Tracking, </a:t>
            </a:r>
            <a:r>
              <a:rPr lang="en-US" altLang="zh-CN" sz="1800" dirty="0" err="1" smtClean="0"/>
              <a:t>Konrad</a:t>
            </a:r>
            <a:r>
              <a:rPr lang="en-US" altLang="zh-CN" sz="1800" dirty="0" smtClean="0"/>
              <a:t> </a:t>
            </a:r>
            <a:r>
              <a:rPr lang="en-US" altLang="zh-CN" sz="1800" dirty="0" err="1" smtClean="0"/>
              <a:t>Lorincz</a:t>
            </a:r>
            <a:r>
              <a:rPr lang="en-US" altLang="zh-CN" sz="1800" dirty="0" smtClean="0"/>
              <a:t> and Matt Welsh.  Poster presented at the Harvard Industrial Partnership (HIP), October 2004.</a:t>
            </a:r>
          </a:p>
          <a:p>
            <a:r>
              <a:rPr lang="en-US" altLang="zh-CN" sz="1800" dirty="0" err="1" smtClean="0"/>
              <a:t>Cesare</a:t>
            </a:r>
            <a:r>
              <a:rPr lang="en-US" altLang="zh-CN" sz="1800" dirty="0" smtClean="0"/>
              <a:t> </a:t>
            </a:r>
            <a:r>
              <a:rPr lang="en-US" altLang="zh-CN" sz="1800" dirty="0" err="1" smtClean="0"/>
              <a:t>Alippi</a:t>
            </a:r>
            <a:r>
              <a:rPr lang="en-US" altLang="zh-CN" sz="1800" dirty="0" smtClean="0"/>
              <a:t>, Giovanni </a:t>
            </a:r>
            <a:r>
              <a:rPr lang="en-US" altLang="zh-CN" sz="1800" dirty="0" err="1" smtClean="0"/>
              <a:t>Vanini</a:t>
            </a:r>
            <a:r>
              <a:rPr lang="en-US" altLang="zh-CN" sz="1800" dirty="0" smtClean="0"/>
              <a:t>, “A RSSI-based and Calibrated Localization Technique for Wireless Sensor Networks”, In Proceeding of the Fourth Annual IEEE International Conference on Pervasive Computing and Communications Workshops (PERCOMW’06),2006.</a:t>
            </a:r>
          </a:p>
          <a:p>
            <a:r>
              <a:rPr lang="en-US" altLang="zh-CN" sz="1800" dirty="0" err="1" smtClean="0"/>
              <a:t>Konrad</a:t>
            </a:r>
            <a:r>
              <a:rPr lang="en-US" altLang="zh-CN" sz="1800" dirty="0" smtClean="0"/>
              <a:t> </a:t>
            </a:r>
            <a:r>
              <a:rPr lang="en-US" altLang="zh-CN" sz="1800" dirty="0" err="1" smtClean="0"/>
              <a:t>Lorincz</a:t>
            </a:r>
            <a:r>
              <a:rPr lang="en-US" altLang="zh-CN" sz="1800" dirty="0" smtClean="0"/>
              <a:t> and Matt Welsh. </a:t>
            </a:r>
            <a:r>
              <a:rPr lang="en-US" altLang="zh-CN" sz="1800" dirty="0" err="1" smtClean="0"/>
              <a:t>Motetrack</a:t>
            </a:r>
            <a:r>
              <a:rPr lang="en-US" altLang="zh-CN" sz="1800" dirty="0" smtClean="0"/>
              <a:t>: a robust, decentralized approach to </a:t>
            </a:r>
            <a:r>
              <a:rPr lang="en-US" altLang="zh-CN" sz="1800" dirty="0" err="1" smtClean="0"/>
              <a:t>rf</a:t>
            </a:r>
            <a:r>
              <a:rPr lang="en-US" altLang="zh-CN" sz="1800" dirty="0" smtClean="0"/>
              <a:t>-based location tracking. Personal and Ubiquitous Computing.</a:t>
            </a:r>
          </a:p>
          <a:p>
            <a:r>
              <a:rPr lang="en-US" altLang="zh-CN" sz="1800" dirty="0" smtClean="0"/>
              <a:t>Erin-</a:t>
            </a:r>
            <a:r>
              <a:rPr lang="en-US" altLang="zh-CN" sz="1800" dirty="0" err="1" smtClean="0"/>
              <a:t>Ee</a:t>
            </a:r>
            <a:r>
              <a:rPr lang="en-US" altLang="zh-CN" sz="1800" dirty="0" smtClean="0"/>
              <a:t>-Lin Lau, Erin-</a:t>
            </a:r>
            <a:r>
              <a:rPr lang="en-US" altLang="zh-CN" sz="1800" dirty="0" err="1" smtClean="0"/>
              <a:t>Ee</a:t>
            </a:r>
            <a:r>
              <a:rPr lang="en-US" altLang="zh-CN" sz="1800" dirty="0" smtClean="0"/>
              <a:t>-Lin Lau, “Enhanced RSSI-based Real-time User Location Tracking System for Indoor and Outdoor Environments”</a:t>
            </a:r>
          </a:p>
          <a:p>
            <a:r>
              <a:rPr lang="en-US" altLang="zh-CN" sz="1800" dirty="0" err="1" smtClean="0"/>
              <a:t>Mohit</a:t>
            </a:r>
            <a:r>
              <a:rPr lang="en-US" altLang="zh-CN" sz="1800" dirty="0" smtClean="0"/>
              <a:t> </a:t>
            </a:r>
            <a:r>
              <a:rPr lang="en-US" altLang="zh-CN" sz="1800" dirty="0" err="1" smtClean="0"/>
              <a:t>Saxena</a:t>
            </a:r>
            <a:r>
              <a:rPr lang="en-US" altLang="zh-CN" sz="1800" dirty="0" smtClean="0"/>
              <a:t>, </a:t>
            </a:r>
            <a:r>
              <a:rPr lang="en-US" altLang="zh-CN" sz="1800" dirty="0" err="1" smtClean="0"/>
              <a:t>Puneet</a:t>
            </a:r>
            <a:r>
              <a:rPr lang="en-US" altLang="zh-CN" sz="1800" dirty="0" smtClean="0"/>
              <a:t> Gupta, </a:t>
            </a:r>
            <a:r>
              <a:rPr lang="en-US" altLang="zh-CN" sz="1800" dirty="0" err="1" smtClean="0"/>
              <a:t>Bijendra</a:t>
            </a:r>
            <a:r>
              <a:rPr lang="en-US" altLang="zh-CN" sz="1800" dirty="0" smtClean="0"/>
              <a:t> </a:t>
            </a:r>
            <a:r>
              <a:rPr lang="en-US" altLang="zh-CN" sz="1800" dirty="0" err="1" smtClean="0"/>
              <a:t>Nath</a:t>
            </a:r>
            <a:r>
              <a:rPr lang="en-US" altLang="zh-CN" sz="1800" dirty="0" smtClean="0"/>
              <a:t> Jain, “Experimental Analysis of RSSI-based Location Estimation in Wireless Sensor Networks”</a:t>
            </a:r>
            <a:endParaRPr lang="zh-CN" altLang="en-US"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2943" y="2304789"/>
            <a:ext cx="7954026" cy="1265129"/>
          </a:xfrm>
        </p:spPr>
        <p:txBody>
          <a:bodyPr/>
          <a:lstStyle/>
          <a:p>
            <a:pPr>
              <a:buNone/>
            </a:pPr>
            <a:r>
              <a:rPr lang="en-US" altLang="zh-CN" sz="7200" dirty="0" smtClean="0">
                <a:solidFill>
                  <a:srgbClr val="FFFF00"/>
                </a:solidFill>
              </a:rPr>
              <a:t>Acknowledgements</a:t>
            </a:r>
            <a:endParaRPr lang="zh-CN" altLang="en-US" sz="7200"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title" idx="4294967295"/>
          </p:nvPr>
        </p:nvSpPr>
        <p:spPr>
          <a:xfrm>
            <a:off x="323850" y="127000"/>
            <a:ext cx="8362950" cy="679824"/>
          </a:xfrm>
        </p:spPr>
        <p:txBody>
          <a:bodyPr/>
          <a:lstStyle/>
          <a:p>
            <a:pPr eaLnBrk="1" hangingPunct="1"/>
            <a:r>
              <a:rPr lang="en-US" altLang="zh-CN" sz="3200" dirty="0" smtClean="0">
                <a:solidFill>
                  <a:srgbClr val="FFFF00"/>
                </a:solidFill>
                <a:latin typeface="Arial Unicode MS" pitchFamily="34" charset="-122"/>
                <a:ea typeface="Arial Unicode MS" pitchFamily="34" charset="-122"/>
                <a:cs typeface="Arial Unicode MS" pitchFamily="34" charset="-122"/>
              </a:rPr>
              <a:t>Introduction</a:t>
            </a:r>
            <a:endParaRPr lang="zh-CN" altLang="zh-CN" sz="3200" dirty="0" smtClean="0">
              <a:solidFill>
                <a:srgbClr val="FFFF00"/>
              </a:solidFill>
              <a:latin typeface="Arial Unicode MS" pitchFamily="34" charset="-122"/>
              <a:ea typeface="Arial Unicode MS" pitchFamily="34" charset="-122"/>
              <a:cs typeface="Arial Unicode MS" pitchFamily="34" charset="-122"/>
            </a:endParaRPr>
          </a:p>
        </p:txBody>
      </p:sp>
      <p:sp>
        <p:nvSpPr>
          <p:cNvPr id="3075" name="Content Placeholder 2"/>
          <p:cNvSpPr>
            <a:spLocks noGrp="1" noChangeArrowheads="1"/>
          </p:cNvSpPr>
          <p:nvPr>
            <p:ph idx="4294967295"/>
          </p:nvPr>
        </p:nvSpPr>
        <p:spPr>
          <a:xfrm>
            <a:off x="323850" y="941294"/>
            <a:ext cx="8362950" cy="5045169"/>
          </a:xfrm>
        </p:spPr>
        <p:txBody>
          <a:bodyPr/>
          <a:lstStyle/>
          <a:p>
            <a:pPr eaLnBrk="1" hangingPunct="1">
              <a:buClr>
                <a:schemeClr val="tx2"/>
              </a:buClr>
              <a:buNone/>
            </a:pPr>
            <a:r>
              <a:rPr lang="en-US" altLang="zh-CN" sz="2800" u="sng" dirty="0" smtClean="0">
                <a:solidFill>
                  <a:schemeClr val="bg1"/>
                </a:solidFill>
                <a:latin typeface="Arial" charset="0"/>
                <a:sym typeface="Arial" charset="0"/>
              </a:rPr>
              <a:t>Our Focus</a:t>
            </a:r>
            <a:r>
              <a:rPr lang="en-US" altLang="zh-CN" sz="2800" b="1" dirty="0" smtClean="0">
                <a:solidFill>
                  <a:schemeClr val="bg1"/>
                </a:solidFill>
                <a:latin typeface="Arial" charset="0"/>
                <a:sym typeface="Arial" charset="0"/>
              </a:rPr>
              <a:t>: </a:t>
            </a:r>
          </a:p>
          <a:p>
            <a:pPr eaLnBrk="1" hangingPunct="1">
              <a:buClr>
                <a:schemeClr val="tx2"/>
              </a:buClr>
              <a:buNone/>
            </a:pPr>
            <a:r>
              <a:rPr lang="en-US" altLang="zh-CN" sz="2800" dirty="0" smtClean="0"/>
              <a:t>    </a:t>
            </a:r>
            <a:r>
              <a:rPr lang="en-US" altLang="zh-CN" sz="2800" dirty="0" smtClean="0">
                <a:latin typeface="Arial Unicode MS" pitchFamily="34" charset="-122"/>
                <a:ea typeface="Arial Unicode MS" pitchFamily="34" charset="-122"/>
                <a:cs typeface="Arial Unicode MS" pitchFamily="34" charset="-122"/>
              </a:rPr>
              <a:t>Low-cost, easy-to-use, reliable, RF based, surveillance system to monitor/locate kids, and alarm when they are out of specific safe region</a:t>
            </a:r>
          </a:p>
          <a:p>
            <a:pPr eaLnBrk="1" hangingPunct="1">
              <a:buClr>
                <a:schemeClr val="tx2"/>
              </a:buClr>
              <a:buNone/>
            </a:pPr>
            <a:r>
              <a:rPr lang="en-US" altLang="zh-CN" sz="2800" u="sng" dirty="0" smtClean="0">
                <a:solidFill>
                  <a:schemeClr val="bg1"/>
                </a:solidFill>
                <a:latin typeface="Arial Unicode MS" pitchFamily="34" charset="-122"/>
                <a:ea typeface="Arial Unicode MS" pitchFamily="34" charset="-122"/>
                <a:cs typeface="Arial Unicode MS" pitchFamily="34" charset="-122"/>
              </a:rPr>
              <a:t>Requirements and Problems: </a:t>
            </a:r>
          </a:p>
          <a:p>
            <a:pPr eaLnBrk="1" hangingPunct="1">
              <a:buClr>
                <a:schemeClr val="tx2"/>
              </a:buClr>
              <a:buFont typeface="Wingdings" pitchFamily="2" charset="2"/>
              <a:buChar char="Ø"/>
            </a:pPr>
            <a:r>
              <a:rPr lang="en-US" altLang="zh-CN" sz="2800" dirty="0" smtClean="0">
                <a:solidFill>
                  <a:schemeClr val="bg1"/>
                </a:solidFill>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Locating algorithm </a:t>
            </a:r>
          </a:p>
          <a:p>
            <a:pPr eaLnBrk="1" hangingPunct="1">
              <a:buClr>
                <a:schemeClr val="tx2"/>
              </a:buClr>
              <a:buFont typeface="Wingdings" pitchFamily="2" charset="2"/>
              <a:buChar char="Ø"/>
            </a:pPr>
            <a:r>
              <a:rPr lang="en-US" altLang="zh-CN" sz="2800" dirty="0" smtClean="0">
                <a:latin typeface="Arial Unicode MS" pitchFamily="34" charset="-122"/>
                <a:ea typeface="Arial Unicode MS" pitchFamily="34" charset="-122"/>
                <a:cs typeface="Arial Unicode MS" pitchFamily="34" charset="-122"/>
              </a:rPr>
              <a:t> Front/Back-End programming</a:t>
            </a:r>
          </a:p>
          <a:p>
            <a:pPr eaLnBrk="1" hangingPunct="1">
              <a:buClr>
                <a:schemeClr val="tx2"/>
              </a:buClr>
              <a:buFont typeface="Wingdings" pitchFamily="2" charset="2"/>
              <a:buChar char="Ø"/>
            </a:pPr>
            <a:r>
              <a:rPr lang="en-US" altLang="zh-CN" sz="2800" dirty="0" smtClean="0">
                <a:latin typeface="Arial Unicode MS" pitchFamily="34" charset="-122"/>
                <a:ea typeface="Arial Unicode MS" pitchFamily="34" charset="-122"/>
                <a:cs typeface="Arial Unicode MS" pitchFamily="34" charset="-122"/>
              </a:rPr>
              <a:t> Data collection and training module</a:t>
            </a:r>
          </a:p>
          <a:p>
            <a:pPr eaLnBrk="1" hangingPunct="1">
              <a:buClr>
                <a:schemeClr val="tx2"/>
              </a:buClr>
              <a:buFont typeface="Wingdings" pitchFamily="2" charset="2"/>
              <a:buChar char="Ø"/>
            </a:pPr>
            <a:r>
              <a:rPr lang="en-US" altLang="zh-CN" sz="2800" dirty="0" smtClean="0">
                <a:latin typeface="Arial Unicode MS" pitchFamily="34" charset="-122"/>
                <a:ea typeface="Arial Unicode MS" pitchFamily="34" charset="-122"/>
                <a:cs typeface="Arial Unicode MS" pitchFamily="34" charset="-122"/>
              </a:rPr>
              <a:t> Environment Evaluation </a:t>
            </a:r>
          </a:p>
          <a:p>
            <a:pPr eaLnBrk="1" hangingPunct="1">
              <a:buClr>
                <a:schemeClr val="tx2"/>
              </a:buClr>
              <a:buNone/>
            </a:pPr>
            <a:r>
              <a:rPr lang="en-US" altLang="zh-CN" sz="2800" u="sng" dirty="0" smtClean="0">
                <a:solidFill>
                  <a:schemeClr val="bg1"/>
                </a:solidFill>
                <a:latin typeface="Arial Unicode MS" pitchFamily="34" charset="-122"/>
                <a:ea typeface="Arial Unicode MS" pitchFamily="34" charset="-122"/>
                <a:cs typeface="Arial Unicode MS" pitchFamily="34" charset="-122"/>
              </a:rPr>
              <a:t>   </a:t>
            </a:r>
          </a:p>
          <a:p>
            <a:pPr eaLnBrk="1" hangingPunct="1">
              <a:buClr>
                <a:schemeClr val="tx2"/>
              </a:buClr>
              <a:buNone/>
            </a:pPr>
            <a:endParaRPr lang="zh-CN" altLang="zh-CN"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title" idx="4294967295"/>
          </p:nvPr>
        </p:nvSpPr>
        <p:spPr>
          <a:xfrm>
            <a:off x="371976" y="307474"/>
            <a:ext cx="8362950" cy="679824"/>
          </a:xfrm>
        </p:spPr>
        <p:txBody>
          <a:bodyPr/>
          <a:lstStyle/>
          <a:p>
            <a:pPr eaLnBrk="1" hangingPunct="1"/>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zh-CN" sz="3200" dirty="0" smtClean="0">
              <a:solidFill>
                <a:srgbClr val="FFFF00"/>
              </a:solidFill>
              <a:latin typeface="Arial Unicode MS" pitchFamily="34" charset="-122"/>
              <a:ea typeface="Arial Unicode MS" pitchFamily="34" charset="-122"/>
              <a:cs typeface="Arial Unicode MS" pitchFamily="34" charset="-122"/>
            </a:endParaRPr>
          </a:p>
        </p:txBody>
      </p:sp>
      <p:sp>
        <p:nvSpPr>
          <p:cNvPr id="3075" name="Content Placeholder 2"/>
          <p:cNvSpPr>
            <a:spLocks noGrp="1" noChangeArrowheads="1"/>
          </p:cNvSpPr>
          <p:nvPr>
            <p:ph idx="4294967295"/>
          </p:nvPr>
        </p:nvSpPr>
        <p:spPr>
          <a:xfrm>
            <a:off x="323850" y="1070811"/>
            <a:ext cx="8362950" cy="4915652"/>
          </a:xfrm>
        </p:spPr>
        <p:txBody>
          <a:bodyPr/>
          <a:lstStyle/>
          <a:p>
            <a:pPr eaLnBrk="1" hangingPunct="1">
              <a:buClr>
                <a:schemeClr val="tx2"/>
              </a:buClr>
              <a:buNone/>
            </a:pPr>
            <a:r>
              <a:rPr lang="en-US" altLang="zh-CN" sz="2800" dirty="0" smtClean="0">
                <a:solidFill>
                  <a:schemeClr val="bg1"/>
                </a:solidFill>
                <a:latin typeface="Arial" charset="0"/>
                <a:sym typeface="Arial" charset="0"/>
              </a:rPr>
              <a:t>Localization Methodology: </a:t>
            </a:r>
          </a:p>
          <a:p>
            <a:pPr eaLnBrk="1" hangingPunct="1">
              <a:buClr>
                <a:schemeClr val="tx2"/>
              </a:buClr>
              <a:buNone/>
            </a:pPr>
            <a:r>
              <a:rPr lang="en-US" altLang="zh-CN" sz="2800" dirty="0" smtClean="0">
                <a:latin typeface="Arial" charset="0"/>
                <a:sym typeface="Arial" charset="0"/>
              </a:rPr>
              <a:t>    Using radio signal information from wireless transmitters, such as 802.11base stations or sensor network nodes, it is possible to determine the location of a roaming node with close to meter-lever accuracy</a:t>
            </a:r>
          </a:p>
          <a:p>
            <a:pPr eaLnBrk="1" hangingPunct="1">
              <a:buClr>
                <a:schemeClr val="tx2"/>
              </a:buClr>
              <a:buFont typeface="Wingdings" pitchFamily="2" charset="2"/>
              <a:buChar char="Ø"/>
            </a:pPr>
            <a:r>
              <a:rPr lang="en-US" altLang="zh-CN" sz="2800" dirty="0" smtClean="0">
                <a:latin typeface="Arial" charset="0"/>
                <a:sym typeface="Arial" charset="0"/>
              </a:rPr>
              <a:t>Radio-Frequency (RF) based localization</a:t>
            </a:r>
          </a:p>
          <a:p>
            <a:pPr eaLnBrk="1" hangingPunct="1">
              <a:buClr>
                <a:schemeClr val="tx2"/>
              </a:buClr>
              <a:buNone/>
            </a:pPr>
            <a:r>
              <a:rPr lang="en-US" altLang="zh-CN" sz="2800" dirty="0" smtClean="0">
                <a:latin typeface="Arial" charset="0"/>
                <a:sym typeface="Arial" charset="0"/>
              </a:rPr>
              <a:t>    RADAR, Cramer-</a:t>
            </a:r>
            <a:r>
              <a:rPr lang="en-US" altLang="zh-CN" sz="2800" dirty="0" err="1" smtClean="0">
                <a:latin typeface="Arial" charset="0"/>
                <a:sym typeface="Arial" charset="0"/>
              </a:rPr>
              <a:t>Rao</a:t>
            </a:r>
            <a:r>
              <a:rPr lang="en-US" altLang="zh-CN" sz="2800" dirty="0" smtClean="0">
                <a:latin typeface="Arial" charset="0"/>
                <a:sym typeface="Arial" charset="0"/>
              </a:rPr>
              <a:t> bound(CRB),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18147"/>
            <a:ext cx="8362950" cy="5347703"/>
          </a:xfrm>
        </p:spPr>
        <p:txBody>
          <a:bodyPr/>
          <a:lstStyle/>
          <a:p>
            <a:pPr>
              <a:buFont typeface="Wingdings" pitchFamily="2" charset="2"/>
              <a:buChar char="Ø"/>
            </a:pPr>
            <a:r>
              <a:rPr lang="en-US" altLang="zh-CN" sz="2800" dirty="0" smtClean="0">
                <a:solidFill>
                  <a:schemeClr val="bg1"/>
                </a:solidFill>
                <a:latin typeface="Arial Unicode MS" pitchFamily="34" charset="-122"/>
                <a:ea typeface="Arial Unicode MS" pitchFamily="34" charset="-122"/>
                <a:cs typeface="Arial Unicode MS" pitchFamily="34" charset="-122"/>
              </a:rPr>
              <a:t>Why RF-based </a:t>
            </a:r>
          </a:p>
          <a:p>
            <a:pPr>
              <a:buFont typeface="Arial" pitchFamily="34" charset="0"/>
              <a:buChar char="•"/>
            </a:pPr>
            <a:r>
              <a:rPr lang="en-US" altLang="zh-CN" sz="2400" dirty="0" smtClean="0">
                <a:solidFill>
                  <a:schemeClr val="bg1"/>
                </a:solidFill>
                <a:latin typeface="Arial Unicode MS" pitchFamily="34" charset="-122"/>
                <a:ea typeface="Arial Unicode MS" pitchFamily="34" charset="-122"/>
                <a:cs typeface="Arial Unicode MS" pitchFamily="34" charset="-122"/>
              </a:rPr>
              <a:t>It’s the “least common denominator” for most wireless sensor networks</a:t>
            </a:r>
          </a:p>
          <a:p>
            <a:pPr>
              <a:buNone/>
            </a:pPr>
            <a:r>
              <a:rPr lang="en-US" altLang="zh-CN" sz="2400" dirty="0" smtClean="0">
                <a:latin typeface="Arial Unicode MS" pitchFamily="34" charset="-122"/>
                <a:ea typeface="Arial Unicode MS" pitchFamily="34" charset="-122"/>
                <a:cs typeface="Arial Unicode MS" pitchFamily="34" charset="-122"/>
              </a:rPr>
              <a:t>      Can supplement other wireless sensor networks with  location tracking for little or no additional cost</a:t>
            </a:r>
            <a:endParaRPr lang="en-US" altLang="zh-CN" sz="2400" dirty="0" smtClean="0">
              <a:solidFill>
                <a:schemeClr val="bg1"/>
              </a:solidFill>
              <a:latin typeface="Arial Unicode MS" pitchFamily="34" charset="-122"/>
              <a:ea typeface="Arial Unicode MS" pitchFamily="34" charset="-122"/>
              <a:cs typeface="Arial Unicode MS" pitchFamily="34" charset="-122"/>
            </a:endParaRPr>
          </a:p>
          <a:p>
            <a:pPr>
              <a:buFont typeface="Arial" pitchFamily="34" charset="0"/>
              <a:buChar char="•"/>
            </a:pPr>
            <a:r>
              <a:rPr lang="en-US" altLang="zh-CN" sz="2400" dirty="0" smtClean="0">
                <a:solidFill>
                  <a:schemeClr val="bg1"/>
                </a:solidFill>
                <a:latin typeface="Arial Unicode MS" pitchFamily="34" charset="-122"/>
                <a:ea typeface="Arial Unicode MS" pitchFamily="34" charset="-122"/>
                <a:cs typeface="Arial Unicode MS" pitchFamily="34" charset="-122"/>
              </a:rPr>
              <a:t>Benefits of no additional hardware</a:t>
            </a:r>
          </a:p>
          <a:p>
            <a:pPr>
              <a:buNone/>
            </a:pPr>
            <a:r>
              <a:rPr lang="en-US" altLang="zh-CN" sz="2400" dirty="0" smtClean="0">
                <a:latin typeface="Arial Unicode MS" pitchFamily="34" charset="-122"/>
                <a:ea typeface="Arial Unicode MS" pitchFamily="34" charset="-122"/>
                <a:cs typeface="Arial Unicode MS" pitchFamily="34" charset="-122"/>
              </a:rPr>
              <a:t>      Lower cost and smaller size</a:t>
            </a:r>
          </a:p>
          <a:p>
            <a:pPr>
              <a:buFont typeface="Arial" pitchFamily="34" charset="0"/>
              <a:buChar char="•"/>
            </a:pPr>
            <a:r>
              <a:rPr lang="en-US" altLang="zh-CN" sz="2400" dirty="0" smtClean="0">
                <a:solidFill>
                  <a:schemeClr val="bg1"/>
                </a:solidFill>
                <a:latin typeface="Arial Unicode MS" pitchFamily="34" charset="-122"/>
                <a:ea typeface="Arial Unicode MS" pitchFamily="34" charset="-122"/>
                <a:cs typeface="Arial Unicode MS" pitchFamily="34" charset="-122"/>
              </a:rPr>
              <a:t>“Robust” to the environment</a:t>
            </a:r>
          </a:p>
          <a:p>
            <a:pPr>
              <a:buNone/>
            </a:pPr>
            <a:r>
              <a:rPr lang="en-US" altLang="zh-CN" sz="2400" dirty="0" smtClean="0">
                <a:latin typeface="Arial Unicode MS" pitchFamily="34" charset="-122"/>
                <a:ea typeface="Arial Unicode MS" pitchFamily="34" charset="-122"/>
                <a:cs typeface="Arial Unicode MS" pitchFamily="34" charset="-122"/>
              </a:rPr>
              <a:t>	  Doesn’t require line of sight</a:t>
            </a:r>
          </a:p>
          <a:p>
            <a:pPr>
              <a:buNone/>
            </a:pPr>
            <a:r>
              <a:rPr lang="en-US" altLang="zh-CN" sz="2400" dirty="0" smtClean="0">
                <a:latin typeface="Arial Unicode MS" pitchFamily="34" charset="-122"/>
                <a:ea typeface="Arial Unicode MS" pitchFamily="34" charset="-122"/>
                <a:cs typeface="Arial Unicode MS" pitchFamily="34" charset="-122"/>
              </a:rPr>
              <a:t>	  Is not sensitive to variations of light and temperature</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609600"/>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1082842"/>
            <a:ext cx="8362950" cy="5083008"/>
          </a:xfrm>
        </p:spPr>
        <p:txBody>
          <a:bodyPr/>
          <a:lstStyle/>
          <a:p>
            <a:pPr>
              <a:buFont typeface="Wingdings" pitchFamily="2" charset="2"/>
              <a:buChar char="Ø"/>
            </a:pPr>
            <a:r>
              <a:rPr lang="en-US" altLang="zh-CN" sz="2400" dirty="0" smtClean="0">
                <a:solidFill>
                  <a:schemeClr val="bg1"/>
                </a:solidFill>
                <a:latin typeface="Arial Unicode MS" pitchFamily="34" charset="-122"/>
                <a:ea typeface="Arial Unicode MS" pitchFamily="34" charset="-122"/>
                <a:cs typeface="Arial Unicode MS" pitchFamily="34" charset="-122"/>
              </a:rPr>
              <a:t>RSSI (Received Signal Strength Indication)</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RSSI technique together with enhancement algorithm is proposed to cater this solution.</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Use empirical results of signal strength obtained from beacon nodes to determine distance</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RSSI 8 or 10 bit-number, obtained from physical layer, MICA2/MICA2DOT motes (</a:t>
            </a:r>
            <a:r>
              <a:rPr lang="en-US" altLang="zh-CN" sz="2400" dirty="0" err="1" smtClean="0">
                <a:latin typeface="Arial Unicode MS" pitchFamily="34" charset="-122"/>
                <a:ea typeface="Arial Unicode MS" pitchFamily="34" charset="-122"/>
                <a:cs typeface="Arial Unicode MS" pitchFamily="34" charset="-122"/>
              </a:rPr>
              <a:t>Chipcon</a:t>
            </a:r>
            <a:r>
              <a:rPr lang="en-US" altLang="zh-CN" sz="2400" dirty="0" smtClean="0">
                <a:latin typeface="Arial Unicode MS" pitchFamily="34" charset="-122"/>
                <a:ea typeface="Arial Unicode MS" pitchFamily="34" charset="-122"/>
                <a:cs typeface="Arial Unicode MS" pitchFamily="34" charset="-122"/>
              </a:rPr>
              <a:t> CC2420) provides RSSI on the ADC(Analog to Digital Converter) channel 0 and is available to the software running on the motes as a 10-digit number </a:t>
            </a:r>
            <a:r>
              <a:rPr lang="zh-CN" altLang="en-US" sz="2800" dirty="0" smtClean="0">
                <a:latin typeface="Arial Unicode MS" pitchFamily="34" charset="-122"/>
                <a:ea typeface="Arial Unicode MS" pitchFamily="34" charset="-122"/>
                <a:cs typeface="Arial Unicode MS" pitchFamily="34" charset="-122"/>
              </a:rPr>
              <a:t> </a:t>
            </a:r>
            <a:endParaRPr lang="en-US" altLang="zh-CN"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42211"/>
            <a:ext cx="8362950" cy="5323639"/>
          </a:xfrm>
        </p:spPr>
        <p:txBody>
          <a:bodyPr/>
          <a:lstStyle/>
          <a:p>
            <a:pPr>
              <a:buFont typeface="Wingdings" pitchFamily="2" charset="2"/>
              <a:buChar char="Ø"/>
            </a:pPr>
            <a:r>
              <a:rPr lang="en-US" altLang="zh-CN" sz="2400" dirty="0" smtClean="0">
                <a:solidFill>
                  <a:schemeClr val="bg1"/>
                </a:solidFill>
                <a:latin typeface="Arial Unicode MS" pitchFamily="34" charset="-122"/>
                <a:ea typeface="Arial Unicode MS" pitchFamily="34" charset="-122"/>
                <a:cs typeface="Arial Unicode MS" pitchFamily="34" charset="-122"/>
              </a:rPr>
              <a:t>ADC Counts(10-bits) to RSSI in </a:t>
            </a:r>
            <a:r>
              <a:rPr lang="en-US" altLang="zh-CN" sz="2400" dirty="0" err="1" smtClean="0">
                <a:solidFill>
                  <a:schemeClr val="bg1"/>
                </a:solidFill>
                <a:latin typeface="Arial Unicode MS" pitchFamily="34" charset="-122"/>
                <a:ea typeface="Arial Unicode MS" pitchFamily="34" charset="-122"/>
                <a:cs typeface="Arial Unicode MS" pitchFamily="34" charset="-122"/>
              </a:rPr>
              <a:t>dBm</a:t>
            </a:r>
            <a:r>
              <a:rPr lang="en-US" altLang="zh-CN" sz="2400" dirty="0" smtClean="0">
                <a:solidFill>
                  <a:schemeClr val="bg1"/>
                </a:solidFill>
                <a:latin typeface="Arial Unicode MS" pitchFamily="34" charset="-122"/>
                <a:ea typeface="Arial Unicode MS" pitchFamily="34" charset="-122"/>
                <a:cs typeface="Arial Unicode MS" pitchFamily="34" charset="-122"/>
              </a:rPr>
              <a:t> </a:t>
            </a:r>
          </a:p>
          <a:p>
            <a:pPr>
              <a:buFont typeface="Wingdings" pitchFamily="2" charset="2"/>
              <a:buChar char="Ø"/>
            </a:pPr>
            <a:endParaRPr lang="en-US" altLang="zh-CN" sz="2800" dirty="0" smtClean="0">
              <a:solidFill>
                <a:schemeClr val="bg1"/>
              </a:solidFill>
              <a:latin typeface="Arial Unicode MS" pitchFamily="34" charset="-122"/>
              <a:ea typeface="Arial Unicode MS" pitchFamily="34" charset="-122"/>
              <a:cs typeface="Arial Unicode MS" pitchFamily="34" charset="-122"/>
            </a:endParaRPr>
          </a:p>
          <a:p>
            <a:pPr>
              <a:buFont typeface="Wingdings" pitchFamily="2" charset="2"/>
              <a:buChar char="Ø"/>
            </a:pPr>
            <a:endParaRPr lang="en-US" altLang="zh-CN" sz="2800" dirty="0" smtClean="0">
              <a:solidFill>
                <a:schemeClr val="bg1"/>
              </a:solidFill>
              <a:latin typeface="Arial Unicode MS" pitchFamily="34" charset="-122"/>
              <a:ea typeface="Arial Unicode MS" pitchFamily="34" charset="-122"/>
              <a:cs typeface="Arial Unicode MS" pitchFamily="34" charset="-122"/>
            </a:endParaRPr>
          </a:p>
          <a:p>
            <a:pPr>
              <a:buNone/>
            </a:pPr>
            <a:r>
              <a:rPr lang="en-US" altLang="zh-CN" sz="2400" dirty="0" smtClean="0">
                <a:latin typeface="Arial Unicode MS" pitchFamily="34" charset="-122"/>
                <a:ea typeface="Arial Unicode MS" pitchFamily="34" charset="-122"/>
                <a:cs typeface="Arial Unicode MS" pitchFamily="34" charset="-122"/>
              </a:rPr>
              <a:t>    RSSI in </a:t>
            </a:r>
            <a:r>
              <a:rPr lang="en-US" altLang="zh-CN" sz="2400" dirty="0" err="1" smtClean="0">
                <a:latin typeface="Arial Unicode MS" pitchFamily="34" charset="-122"/>
                <a:ea typeface="Arial Unicode MS" pitchFamily="34" charset="-122"/>
                <a:cs typeface="Arial Unicode MS" pitchFamily="34" charset="-122"/>
              </a:rPr>
              <a:t>dBm</a:t>
            </a:r>
            <a:r>
              <a:rPr lang="en-US" altLang="zh-CN" sz="2400" dirty="0" smtClean="0">
                <a:latin typeface="Arial Unicode MS" pitchFamily="34" charset="-122"/>
                <a:ea typeface="Arial Unicode MS" pitchFamily="34" charset="-122"/>
                <a:cs typeface="Arial Unicode MS" pitchFamily="34" charset="-122"/>
              </a:rPr>
              <a:t> is a decreasing function of V</a:t>
            </a:r>
            <a:r>
              <a:rPr lang="en-US" altLang="zh-CN" sz="2400" baseline="-25000" dirty="0" smtClean="0">
                <a:latin typeface="Arial Unicode MS" pitchFamily="34" charset="-122"/>
                <a:ea typeface="Arial Unicode MS" pitchFamily="34" charset="-122"/>
                <a:cs typeface="Arial Unicode MS" pitchFamily="34" charset="-122"/>
              </a:rPr>
              <a:t>RSSI </a:t>
            </a:r>
            <a:r>
              <a:rPr lang="en-US" altLang="zh-CN" sz="2400" dirty="0" smtClean="0">
                <a:latin typeface="Arial Unicode MS" pitchFamily="34" charset="-122"/>
                <a:ea typeface="Arial Unicode MS" pitchFamily="34" charset="-122"/>
                <a:cs typeface="Arial Unicode MS" pitchFamily="34" charset="-122"/>
              </a:rPr>
              <a:t> in volts</a:t>
            </a:r>
          </a:p>
          <a:p>
            <a:pPr>
              <a:buFont typeface="Wingdings" pitchFamily="2" charset="2"/>
              <a:buChar char="Ø"/>
            </a:pPr>
            <a:r>
              <a:rPr lang="en-US" altLang="zh-CN" sz="2400" dirty="0" smtClean="0">
                <a:solidFill>
                  <a:schemeClr val="bg1"/>
                </a:solidFill>
                <a:latin typeface="Arial Unicode MS" pitchFamily="34" charset="-122"/>
                <a:ea typeface="Arial Unicode MS" pitchFamily="34" charset="-122"/>
                <a:cs typeface="Arial Unicode MS" pitchFamily="34" charset="-122"/>
              </a:rPr>
              <a:t>Simplicity</a:t>
            </a:r>
          </a:p>
          <a:p>
            <a:pPr>
              <a:buNone/>
            </a:pPr>
            <a:r>
              <a:rPr lang="en-US" altLang="zh-CN" sz="2400" dirty="0" smtClean="0">
                <a:latin typeface="Arial Unicode MS" pitchFamily="34" charset="-122"/>
                <a:ea typeface="Arial Unicode MS" pitchFamily="34" charset="-122"/>
                <a:cs typeface="Arial Unicode MS" pitchFamily="34" charset="-122"/>
              </a:rPr>
              <a:t>	Assume free space signal propagation and have the following relation for power per square meter (P/m</a:t>
            </a:r>
            <a:r>
              <a:rPr lang="en-US" altLang="zh-CN" sz="2400" baseline="30000" dirty="0" smtClean="0">
                <a:latin typeface="Arial Unicode MS" pitchFamily="34" charset="-122"/>
                <a:ea typeface="Arial Unicode MS" pitchFamily="34" charset="-122"/>
                <a:cs typeface="Arial Unicode MS" pitchFamily="34" charset="-122"/>
              </a:rPr>
              <a:t>2</a:t>
            </a:r>
            <a:r>
              <a:rPr lang="en-US" altLang="zh-CN" sz="2400" dirty="0" smtClean="0">
                <a:latin typeface="Arial Unicode MS" pitchFamily="34" charset="-122"/>
                <a:ea typeface="Arial Unicode MS" pitchFamily="34" charset="-122"/>
                <a:cs typeface="Arial Unicode MS" pitchFamily="34" charset="-122"/>
              </a:rPr>
              <a:t>)</a:t>
            </a:r>
          </a:p>
        </p:txBody>
      </p:sp>
      <p:pic>
        <p:nvPicPr>
          <p:cNvPr id="46082" name="Picture 2"/>
          <p:cNvPicPr>
            <a:picLocks noChangeAspect="1" noChangeArrowheads="1"/>
          </p:cNvPicPr>
          <p:nvPr/>
        </p:nvPicPr>
        <p:blipFill>
          <a:blip r:embed="rId3"/>
          <a:srcRect/>
          <a:stretch>
            <a:fillRect/>
          </a:stretch>
        </p:blipFill>
        <p:spPr bwMode="auto">
          <a:xfrm>
            <a:off x="866274" y="1358817"/>
            <a:ext cx="5486400" cy="1228725"/>
          </a:xfrm>
          <a:prstGeom prst="rect">
            <a:avLst/>
          </a:prstGeom>
          <a:noFill/>
          <a:ln w="9525">
            <a:noFill/>
            <a:miter lim="800000"/>
            <a:headEnd/>
            <a:tailEnd/>
          </a:ln>
          <a:effectLst/>
        </p:spPr>
      </p:pic>
      <p:pic>
        <p:nvPicPr>
          <p:cNvPr id="46083" name="Picture 3"/>
          <p:cNvPicPr>
            <a:picLocks noChangeAspect="1" noChangeArrowheads="1"/>
          </p:cNvPicPr>
          <p:nvPr/>
        </p:nvPicPr>
        <p:blipFill>
          <a:blip r:embed="rId4"/>
          <a:srcRect/>
          <a:stretch>
            <a:fillRect/>
          </a:stretch>
        </p:blipFill>
        <p:spPr bwMode="auto">
          <a:xfrm>
            <a:off x="268456" y="4500564"/>
            <a:ext cx="4014786" cy="2191855"/>
          </a:xfrm>
          <a:prstGeom prst="rect">
            <a:avLst/>
          </a:prstGeom>
          <a:noFill/>
          <a:ln w="9525">
            <a:noFill/>
            <a:miter lim="800000"/>
            <a:headEnd/>
            <a:tailEnd/>
          </a:ln>
          <a:effectLst/>
        </p:spPr>
      </p:pic>
      <p:pic>
        <p:nvPicPr>
          <p:cNvPr id="46084" name="Picture 4"/>
          <p:cNvPicPr>
            <a:picLocks noChangeAspect="1" noChangeArrowheads="1"/>
          </p:cNvPicPr>
          <p:nvPr/>
        </p:nvPicPr>
        <p:blipFill>
          <a:blip r:embed="rId5"/>
          <a:srcRect/>
          <a:stretch>
            <a:fillRect/>
          </a:stretch>
        </p:blipFill>
        <p:spPr bwMode="auto">
          <a:xfrm>
            <a:off x="4624890" y="4458702"/>
            <a:ext cx="4519110" cy="22320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42211"/>
            <a:ext cx="8362950" cy="5323639"/>
          </a:xfrm>
        </p:spPr>
        <p:txBody>
          <a:bodyPr/>
          <a:lstStyle/>
          <a:p>
            <a:pPr>
              <a:buFont typeface="Wingdings" pitchFamily="2" charset="2"/>
              <a:buChar char="Ø"/>
            </a:pPr>
            <a:r>
              <a:rPr lang="en-US" altLang="zh-CN" sz="2400" dirty="0" err="1" smtClean="0">
                <a:solidFill>
                  <a:schemeClr val="bg1"/>
                </a:solidFill>
                <a:latin typeface="Arial Unicode MS" pitchFamily="34" charset="-122"/>
                <a:ea typeface="Arial Unicode MS" pitchFamily="34" charset="-122"/>
                <a:cs typeface="Arial Unicode MS" pitchFamily="34" charset="-122"/>
              </a:rPr>
              <a:t>Chipcon</a:t>
            </a:r>
            <a:r>
              <a:rPr lang="en-US" altLang="zh-CN" sz="2400" dirty="0" smtClean="0">
                <a:solidFill>
                  <a:schemeClr val="bg1"/>
                </a:solidFill>
                <a:latin typeface="Arial Unicode MS" pitchFamily="34" charset="-122"/>
                <a:ea typeface="Arial Unicode MS" pitchFamily="34" charset="-122"/>
                <a:cs typeface="Arial Unicode MS" pitchFamily="34" charset="-122"/>
              </a:rPr>
              <a:t> CC2420 RSSI formula :</a:t>
            </a:r>
          </a:p>
          <a:p>
            <a:pPr>
              <a:buNone/>
            </a:pPr>
            <a:r>
              <a:rPr lang="en-US" altLang="zh-CN" sz="2400" dirty="0" smtClean="0">
                <a:solidFill>
                  <a:schemeClr val="bg1"/>
                </a:solidFill>
                <a:latin typeface="Arial Unicode MS" pitchFamily="34" charset="-122"/>
                <a:ea typeface="Arial Unicode MS" pitchFamily="34" charset="-122"/>
                <a:cs typeface="Arial Unicode MS" pitchFamily="34" charset="-122"/>
              </a:rPr>
              <a:t>     	RSSI = -(10n log</a:t>
            </a:r>
            <a:r>
              <a:rPr lang="en-US" altLang="zh-CN" sz="2400" baseline="-25000" dirty="0" smtClean="0">
                <a:solidFill>
                  <a:schemeClr val="bg1"/>
                </a:solidFill>
                <a:latin typeface="Arial Unicode MS" pitchFamily="34" charset="-122"/>
                <a:ea typeface="Arial Unicode MS" pitchFamily="34" charset="-122"/>
                <a:cs typeface="Arial Unicode MS" pitchFamily="34" charset="-122"/>
              </a:rPr>
              <a:t>10</a:t>
            </a:r>
            <a:r>
              <a:rPr lang="en-US" altLang="zh-CN" sz="2400" dirty="0" smtClean="0">
                <a:solidFill>
                  <a:schemeClr val="bg1"/>
                </a:solidFill>
                <a:latin typeface="Arial Unicode MS" pitchFamily="34" charset="-122"/>
                <a:ea typeface="Arial Unicode MS" pitchFamily="34" charset="-122"/>
                <a:cs typeface="Arial Unicode MS" pitchFamily="34" charset="-122"/>
              </a:rPr>
              <a:t>d + A), </a:t>
            </a:r>
          </a:p>
          <a:p>
            <a:pPr>
              <a:buNone/>
            </a:pPr>
            <a:r>
              <a:rPr lang="en-US" altLang="zh-CN" sz="1800" dirty="0" smtClean="0">
                <a:solidFill>
                  <a:schemeClr val="bg1"/>
                </a:solidFill>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n: signal propagation constant or exponent</a:t>
            </a:r>
          </a:p>
          <a:p>
            <a:pPr>
              <a:buNone/>
            </a:pPr>
            <a:r>
              <a:rPr lang="en-US" altLang="zh-CN" sz="1800" dirty="0" smtClean="0">
                <a:latin typeface="Arial Unicode MS" pitchFamily="34" charset="-122"/>
                <a:ea typeface="Arial Unicode MS" pitchFamily="34" charset="-122"/>
                <a:cs typeface="Arial Unicode MS" pitchFamily="34" charset="-122"/>
              </a:rPr>
              <a:t>     		d: Distance from sender </a:t>
            </a:r>
          </a:p>
          <a:p>
            <a:pPr>
              <a:buNone/>
            </a:pPr>
            <a:r>
              <a:rPr lang="en-US" altLang="zh-CN" sz="1800" dirty="0" smtClean="0">
                <a:latin typeface="Arial Unicode MS" pitchFamily="34" charset="-122"/>
                <a:ea typeface="Arial Unicode MS" pitchFamily="34" charset="-122"/>
                <a:cs typeface="Arial Unicode MS" pitchFamily="34" charset="-122"/>
              </a:rPr>
              <a:t>     		A: Received signal strength at 1 meter distance</a:t>
            </a:r>
          </a:p>
          <a:p>
            <a:pPr>
              <a:buFont typeface="Wingdings" pitchFamily="2" charset="2"/>
              <a:buChar char="Ø"/>
            </a:pPr>
            <a:r>
              <a:rPr lang="en-US" altLang="zh-CN" sz="2400" dirty="0" smtClean="0">
                <a:solidFill>
                  <a:schemeClr val="bg1"/>
                </a:solidFill>
                <a:latin typeface="Arial Unicode MS" pitchFamily="34" charset="-122"/>
                <a:ea typeface="Arial Unicode MS" pitchFamily="34" charset="-122"/>
                <a:cs typeface="Arial Unicode MS" pitchFamily="34" charset="-122"/>
              </a:rPr>
              <a:t>Calibration for RSSI values</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Raw RSSI values are collected at several predefined distances from the respective references node at the test area where it is implemented.</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The calibration values are then processed to obtain a suitable propagation constant for each reference node.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04800"/>
            <a:ext cx="8362950" cy="465221"/>
          </a:xfrm>
        </p:spPr>
        <p:txBody>
          <a:bodyPr/>
          <a:lstStyle/>
          <a:p>
            <a:r>
              <a:rPr lang="en-US" altLang="zh-CN" sz="3200" dirty="0" smtClean="0">
                <a:solidFill>
                  <a:srgbClr val="FFFF00"/>
                </a:solidFill>
                <a:latin typeface="Arial Unicode MS" pitchFamily="34" charset="-122"/>
                <a:ea typeface="Arial Unicode MS" pitchFamily="34" charset="-122"/>
                <a:cs typeface="Arial Unicode MS" pitchFamily="34" charset="-122"/>
              </a:rPr>
              <a:t>System Description and Design</a:t>
            </a:r>
            <a:endParaRPr lang="zh-CN" altLang="en-US" sz="3200" dirty="0">
              <a:solidFill>
                <a:srgbClr val="FFFF00"/>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850" y="842211"/>
            <a:ext cx="8362950" cy="5323639"/>
          </a:xfrm>
        </p:spPr>
        <p:txBody>
          <a:bodyPr/>
          <a:lstStyle/>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A series of calibration shows that uniform computation of signal propagation constant in order to determine the distance according to signal strength exhibits some drawbacks. This verified that different mediums (free space, glass, and wall) surrounding the reference nodes affect the signal attenuation differently. Therefore, if only a single propagation constant is used for all reference nodes, miscalculation of the distance occurs. The calibrated propagation constant takes obstacles into account and it is calculated by reversing the linear RSSI equation as shown in   </a:t>
            </a:r>
          </a:p>
          <a:p>
            <a:pPr>
              <a:buNone/>
            </a:pPr>
            <a:r>
              <a:rPr lang="en-US" altLang="zh-CN" sz="2400" dirty="0" smtClean="0">
                <a:latin typeface="Arial Unicode MS" pitchFamily="34" charset="-122"/>
                <a:ea typeface="Arial Unicode MS" pitchFamily="34" charset="-122"/>
                <a:cs typeface="Arial Unicode MS" pitchFamily="34" charset="-122"/>
              </a:rPr>
              <a:t>               </a:t>
            </a:r>
          </a:p>
          <a:p>
            <a:pPr>
              <a:buFont typeface="Arial" pitchFamily="34" charset="0"/>
              <a:buChar char="•"/>
            </a:pPr>
            <a:r>
              <a:rPr lang="en-US" altLang="zh-CN" sz="2400" dirty="0" smtClean="0">
                <a:latin typeface="Arial Unicode MS" pitchFamily="34" charset="-122"/>
                <a:ea typeface="Arial Unicode MS" pitchFamily="34" charset="-122"/>
                <a:cs typeface="Arial Unicode MS" pitchFamily="34" charset="-122"/>
              </a:rPr>
              <a:t>The value A is obtained in a no-obstacle one-meter distance signal strength measurements from the reference nodes.</a:t>
            </a:r>
          </a:p>
        </p:txBody>
      </p:sp>
      <p:graphicFrame>
        <p:nvGraphicFramePr>
          <p:cNvPr id="5" name="对象 4"/>
          <p:cNvGraphicFramePr>
            <a:graphicFrameLocks noChangeAspect="1"/>
          </p:cNvGraphicFramePr>
          <p:nvPr/>
        </p:nvGraphicFramePr>
        <p:xfrm>
          <a:off x="3987800" y="2730500"/>
          <a:ext cx="1168400" cy="1397000"/>
        </p:xfrm>
        <a:graphic>
          <a:graphicData uri="http://schemas.openxmlformats.org/presentationml/2006/ole">
            <p:oleObj spid="_x0000_s47106" name="公式" r:id="rId4" imgW="1168200" imgH="1396800" progId="Equation.3">
              <p:embed/>
            </p:oleObj>
          </a:graphicData>
        </a:graphic>
      </p:graphicFrame>
      <p:pic>
        <p:nvPicPr>
          <p:cNvPr id="47108" name="Picture 4"/>
          <p:cNvPicPr>
            <a:picLocks noChangeAspect="1" noChangeArrowheads="1"/>
          </p:cNvPicPr>
          <p:nvPr/>
        </p:nvPicPr>
        <p:blipFill>
          <a:blip r:embed="rId5"/>
          <a:srcRect/>
          <a:stretch>
            <a:fillRect/>
          </a:stretch>
        </p:blipFill>
        <p:spPr bwMode="auto">
          <a:xfrm>
            <a:off x="4055397" y="4648023"/>
            <a:ext cx="2249150" cy="8820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P102701141_template">
  <a:themeElements>
    <a:clrScheme name="">
      <a:dk1>
        <a:srgbClr val="CCECFF"/>
      </a:dk1>
      <a:lt1>
        <a:srgbClr val="F2F2F2"/>
      </a:lt1>
      <a:dk2>
        <a:srgbClr val="F2F2F2"/>
      </a:dk2>
      <a:lt2>
        <a:srgbClr val="7FD6F2"/>
      </a:lt2>
      <a:accent1>
        <a:srgbClr val="BFE21D"/>
      </a:accent1>
      <a:accent2>
        <a:srgbClr val="6A0D0C"/>
      </a:accent2>
      <a:accent3>
        <a:srgbClr val="F7F7F7"/>
      </a:accent3>
      <a:accent4>
        <a:srgbClr val="AEC9DA"/>
      </a:accent4>
      <a:accent5>
        <a:srgbClr val="DCEEAB"/>
      </a:accent5>
      <a:accent6>
        <a:srgbClr val="5F0B0A"/>
      </a:accent6>
      <a:hlink>
        <a:srgbClr val="30478C"/>
      </a:hlink>
      <a:folHlink>
        <a:srgbClr val="4A9CD9"/>
      </a:folHlink>
    </a:clrScheme>
    <a:fontScheme name="TP102701141_template">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CCECFF"/>
      </a:dk1>
      <a:lt1>
        <a:srgbClr val="F2F2F2"/>
      </a:lt1>
      <a:dk2>
        <a:srgbClr val="F2F2F2"/>
      </a:dk2>
      <a:lt2>
        <a:srgbClr val="7FD6F2"/>
      </a:lt2>
      <a:accent1>
        <a:srgbClr val="BFE21D"/>
      </a:accent1>
      <a:accent2>
        <a:srgbClr val="6A0D0C"/>
      </a:accent2>
      <a:accent3>
        <a:srgbClr val="F7F7F7"/>
      </a:accent3>
      <a:accent4>
        <a:srgbClr val="AEC9DA"/>
      </a:accent4>
      <a:accent5>
        <a:srgbClr val="DCEEAB"/>
      </a:accent5>
      <a:accent6>
        <a:srgbClr val="5F0B0A"/>
      </a:accent6>
      <a:hlink>
        <a:srgbClr val="30478C"/>
      </a:hlink>
      <a:folHlink>
        <a:srgbClr val="4A9CD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157257146</TotalTime>
  <Pages>0</Pages>
  <Words>1236</Words>
  <Characters>0</Characters>
  <Application>Microsoft Office PowerPoint</Application>
  <DocSecurity>0</DocSecurity>
  <PresentationFormat>全屏显示(4:3)</PresentationFormat>
  <Lines>0</Lines>
  <Paragraphs>210</Paragraphs>
  <Slides>24</Slides>
  <Notes>24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TP102701141_template</vt:lpstr>
      <vt:lpstr>公式</vt:lpstr>
      <vt:lpstr>BabyCare System Project Final Presentation</vt:lpstr>
      <vt:lpstr>Outline</vt:lpstr>
      <vt:lpstr>Introduction</vt:lpstr>
      <vt:lpstr>System Description and Design</vt:lpstr>
      <vt:lpstr>System Description and Design</vt:lpstr>
      <vt:lpstr>System Description and Design</vt:lpstr>
      <vt:lpstr>System Description and Design</vt:lpstr>
      <vt:lpstr>System Description and Design</vt:lpstr>
      <vt:lpstr>System Description and Design</vt:lpstr>
      <vt:lpstr>System Description and Design</vt:lpstr>
      <vt:lpstr>System Description and Design</vt:lpstr>
      <vt:lpstr>System Description and Design</vt:lpstr>
      <vt:lpstr>System Description and Design</vt:lpstr>
      <vt:lpstr>System Description and Design</vt:lpstr>
      <vt:lpstr>System Description and Design</vt:lpstr>
      <vt:lpstr>System Implementation</vt:lpstr>
      <vt:lpstr>System Implementation</vt:lpstr>
      <vt:lpstr>System Implementation</vt:lpstr>
      <vt:lpstr>System Implementation</vt:lpstr>
      <vt:lpstr>Experimental Research</vt:lpstr>
      <vt:lpstr>Conclusion and Future work</vt:lpstr>
      <vt:lpstr>Video Performance</vt:lpstr>
      <vt:lpstr>Reference: (Partial)</vt:lpstr>
      <vt:lpstr>幻灯片 24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BabyCare System Project</dc:title>
  <dc:creator>Fan Zhang</dc:creator>
  <cp:lastModifiedBy>Fan Zhang</cp:lastModifiedBy>
  <cp:revision>41</cp:revision>
  <cp:lastPrinted>1899-12-30T00:00:00Z</cp:lastPrinted>
  <dcterms:created xsi:type="dcterms:W3CDTF">2012-09-20T09:35:00Z</dcterms:created>
  <dcterms:modified xsi:type="dcterms:W3CDTF">2012-12-12T05:10:08Z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TC027011429991</vt:lpwstr>
  </property>
  <property fmtid="{D5CDD505-2E9C-101B-9397-08002B2CF9AE}" pid="3" name="KSOProductBuildVer">
    <vt:lpwstr>2052-8.1.0.2998</vt:lpwstr>
  </property>
</Properties>
</file>