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81" r:id="rId4"/>
  </p:sldMasterIdLst>
  <p:notesMasterIdLst>
    <p:notesMasterId r:id="rId27"/>
  </p:notesMasterIdLst>
  <p:handoutMasterIdLst>
    <p:handoutMasterId r:id="rId28"/>
  </p:handoutMasterIdLst>
  <p:sldIdLst>
    <p:sldId id="496" r:id="rId5"/>
    <p:sldId id="497" r:id="rId6"/>
    <p:sldId id="498" r:id="rId7"/>
    <p:sldId id="499" r:id="rId8"/>
    <p:sldId id="500" r:id="rId9"/>
    <p:sldId id="501" r:id="rId10"/>
    <p:sldId id="516" r:id="rId11"/>
    <p:sldId id="515" r:id="rId12"/>
    <p:sldId id="502" r:id="rId13"/>
    <p:sldId id="503" r:id="rId14"/>
    <p:sldId id="504" r:id="rId15"/>
    <p:sldId id="517" r:id="rId16"/>
    <p:sldId id="518" r:id="rId17"/>
    <p:sldId id="519" r:id="rId18"/>
    <p:sldId id="520" r:id="rId19"/>
    <p:sldId id="521" r:id="rId20"/>
    <p:sldId id="522" r:id="rId21"/>
    <p:sldId id="524" r:id="rId22"/>
    <p:sldId id="525" r:id="rId23"/>
    <p:sldId id="526" r:id="rId24"/>
    <p:sldId id="363" r:id="rId25"/>
    <p:sldId id="523" r:id="rId26"/>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78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5B77BA"/>
    <a:srgbClr val="3D96AC"/>
    <a:srgbClr val="D8750D"/>
    <a:srgbClr val="E1AD00"/>
    <a:srgbClr val="492D16"/>
    <a:srgbClr val="565522"/>
    <a:srgbClr val="6DB23F"/>
    <a:srgbClr val="55B7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7D36F-4347-7701-3334-BA04E828F185}" v="1" dt="2024-02-15T07:33:50.9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784"/>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fran, MD (Cognizant)" userId="S::2111677@cognizant.com::f585133f-c732-4322-843e-99ccfd81f40b" providerId="AD" clId="Web-{9AF43465-6D43-BEEA-179E-C6ACA57D6C41}"/>
    <pc:docChg chg="modSld">
      <pc:chgData name="Gufran, MD (Cognizant)" userId="S::2111677@cognizant.com::f585133f-c732-4322-843e-99ccfd81f40b" providerId="AD" clId="Web-{9AF43465-6D43-BEEA-179E-C6ACA57D6C41}" dt="2024-02-01T16:58:59.304" v="1" actId="1076"/>
      <pc:docMkLst>
        <pc:docMk/>
      </pc:docMkLst>
      <pc:sldChg chg="modSp">
        <pc:chgData name="Gufran, MD (Cognizant)" userId="S::2111677@cognizant.com::f585133f-c732-4322-843e-99ccfd81f40b" providerId="AD" clId="Web-{9AF43465-6D43-BEEA-179E-C6ACA57D6C41}" dt="2024-02-01T16:58:59.304" v="1" actId="1076"/>
        <pc:sldMkLst>
          <pc:docMk/>
          <pc:sldMk cId="2952583675" sldId="503"/>
        </pc:sldMkLst>
        <pc:picChg chg="mod">
          <ac:chgData name="Gufran, MD (Cognizant)" userId="S::2111677@cognizant.com::f585133f-c732-4322-843e-99ccfd81f40b" providerId="AD" clId="Web-{9AF43465-6D43-BEEA-179E-C6ACA57D6C41}" dt="2024-02-01T16:58:59.304" v="1" actId="1076"/>
          <ac:picMkLst>
            <pc:docMk/>
            <pc:sldMk cId="2952583675" sldId="503"/>
            <ac:picMk id="4" creationId="{00000000-0000-0000-0000-000000000000}"/>
          </ac:picMkLst>
        </pc:picChg>
      </pc:sldChg>
    </pc:docChg>
  </pc:docChgLst>
  <pc:docChgLst>
    <pc:chgData name="Gufran, MD (Cognizant)" userId="S::2111677@cognizant.com::f585133f-c732-4322-843e-99ccfd81f40b" providerId="AD" clId="Web-{3A67D36F-4347-7701-3334-BA04E828F185}"/>
    <pc:docChg chg="modSld">
      <pc:chgData name="Gufran, MD (Cognizant)" userId="S::2111677@cognizant.com::f585133f-c732-4322-843e-99ccfd81f40b" providerId="AD" clId="Web-{3A67D36F-4347-7701-3334-BA04E828F185}" dt="2024-02-15T07:33:50.942" v="0" actId="1076"/>
      <pc:docMkLst>
        <pc:docMk/>
      </pc:docMkLst>
      <pc:sldChg chg="modSp">
        <pc:chgData name="Gufran, MD (Cognizant)" userId="S::2111677@cognizant.com::f585133f-c732-4322-843e-99ccfd81f40b" providerId="AD" clId="Web-{3A67D36F-4347-7701-3334-BA04E828F185}" dt="2024-02-15T07:33:50.942" v="0" actId="1076"/>
        <pc:sldMkLst>
          <pc:docMk/>
          <pc:sldMk cId="1532170772" sldId="522"/>
        </pc:sldMkLst>
        <pc:picChg chg="mod">
          <ac:chgData name="Gufran, MD (Cognizant)" userId="S::2111677@cognizant.com::f585133f-c732-4322-843e-99ccfd81f40b" providerId="AD" clId="Web-{3A67D36F-4347-7701-3334-BA04E828F185}" dt="2024-02-15T07:33:50.942" v="0" actId="1076"/>
          <ac:picMkLst>
            <pc:docMk/>
            <pc:sldMk cId="1532170772" sldId="522"/>
            <ac:picMk id="9" creationId="{00000000-0000-0000-0000-000000000000}"/>
          </ac:picMkLst>
        </pc:picChg>
      </pc:sldChg>
    </pc:docChg>
  </pc:docChgLst>
  <pc:docChgLst>
    <pc:chgData name="LNU, Manthan (Cognizant)" userId="S::2111957@cognizant.com::08fd0bb2-3c48-4f36-a309-448520d1fe85" providerId="AD" clId="Web-{4CE43C99-3C11-C228-FF98-2CD34C91BEC6}"/>
    <pc:docChg chg="modSld">
      <pc:chgData name="LNU, Manthan (Cognizant)" userId="S::2111957@cognizant.com::08fd0bb2-3c48-4f36-a309-448520d1fe85" providerId="AD" clId="Web-{4CE43C99-3C11-C228-FF98-2CD34C91BEC6}" dt="2024-02-05T07:22:24.498" v="1" actId="1076"/>
      <pc:docMkLst>
        <pc:docMk/>
      </pc:docMkLst>
      <pc:sldChg chg="delSp modSp">
        <pc:chgData name="LNU, Manthan (Cognizant)" userId="S::2111957@cognizant.com::08fd0bb2-3c48-4f36-a309-448520d1fe85" providerId="AD" clId="Web-{4CE43C99-3C11-C228-FF98-2CD34C91BEC6}" dt="2024-02-05T07:22:24.498" v="1" actId="1076"/>
        <pc:sldMkLst>
          <pc:docMk/>
          <pc:sldMk cId="2952583675" sldId="503"/>
        </pc:sldMkLst>
        <pc:spChg chg="del">
          <ac:chgData name="LNU, Manthan (Cognizant)" userId="S::2111957@cognizant.com::08fd0bb2-3c48-4f36-a309-448520d1fe85" providerId="AD" clId="Web-{4CE43C99-3C11-C228-FF98-2CD34C91BEC6}" dt="2024-02-05T07:22:17.982" v="0"/>
          <ac:spMkLst>
            <pc:docMk/>
            <pc:sldMk cId="2952583675" sldId="503"/>
            <ac:spMk id="11" creationId="{00000000-0000-0000-0000-000000000000}"/>
          </ac:spMkLst>
        </pc:spChg>
        <pc:picChg chg="mod">
          <ac:chgData name="LNU, Manthan (Cognizant)" userId="S::2111957@cognizant.com::08fd0bb2-3c48-4f36-a309-448520d1fe85" providerId="AD" clId="Web-{4CE43C99-3C11-C228-FF98-2CD34C91BEC6}" dt="2024-02-05T07:22:24.498" v="1" actId="1076"/>
          <ac:picMkLst>
            <pc:docMk/>
            <pc:sldMk cId="2952583675" sldId="503"/>
            <ac:picMk id="4" creationId="{00000000-0000-0000-0000-000000000000}"/>
          </ac:picMkLst>
        </pc:picChg>
      </pc:sldChg>
    </pc:docChg>
  </pc:docChgLst>
  <pc:docChgLst>
    <pc:chgData name="Gufran, MD (Cognizant)" userId="S::2111677@cognizant.com::f585133f-c732-4322-843e-99ccfd81f40b" providerId="AD" clId="Web-{780F4C01-EDDE-12F4-FC7C-27DF85602E96}"/>
    <pc:docChg chg="addSld">
      <pc:chgData name="Gufran, MD (Cognizant)" userId="S::2111677@cognizant.com::f585133f-c732-4322-843e-99ccfd81f40b" providerId="AD" clId="Web-{780F4C01-EDDE-12F4-FC7C-27DF85602E96}" dt="2024-02-06T09:52:16.141" v="0"/>
      <pc:docMkLst>
        <pc:docMk/>
      </pc:docMkLst>
      <pc:sldChg chg="new">
        <pc:chgData name="Gufran, MD (Cognizant)" userId="S::2111677@cognizant.com::f585133f-c732-4322-843e-99ccfd81f40b" providerId="AD" clId="Web-{780F4C01-EDDE-12F4-FC7C-27DF85602E96}" dt="2024-02-06T09:52:16.141" v="0"/>
        <pc:sldMkLst>
          <pc:docMk/>
          <pc:sldMk cId="1767110844" sldId="527"/>
        </pc:sldMkLst>
      </pc:sldChg>
    </pc:docChg>
  </pc:docChgLst>
  <pc:docChgLst>
    <pc:chgData name="Gufran, MD (Cognizant)" userId="S::2111677@cognizant.com::f585133f-c732-4322-843e-99ccfd81f40b" providerId="AD" clId="Web-{D044B88B-F1CB-7606-4987-11928EE615FC}"/>
    <pc:docChg chg="modSld">
      <pc:chgData name="Gufran, MD (Cognizant)" userId="S::2111677@cognizant.com::f585133f-c732-4322-843e-99ccfd81f40b" providerId="AD" clId="Web-{D044B88B-F1CB-7606-4987-11928EE615FC}" dt="2024-02-03T06:26:09.236" v="0" actId="1076"/>
      <pc:docMkLst>
        <pc:docMk/>
      </pc:docMkLst>
      <pc:sldChg chg="modSp">
        <pc:chgData name="Gufran, MD (Cognizant)" userId="S::2111677@cognizant.com::f585133f-c732-4322-843e-99ccfd81f40b" providerId="AD" clId="Web-{D044B88B-F1CB-7606-4987-11928EE615FC}" dt="2024-02-03T06:26:09.236" v="0" actId="1076"/>
        <pc:sldMkLst>
          <pc:docMk/>
          <pc:sldMk cId="1863413010" sldId="502"/>
        </pc:sldMkLst>
        <pc:spChg chg="mod">
          <ac:chgData name="Gufran, MD (Cognizant)" userId="S::2111677@cognizant.com::f585133f-c732-4322-843e-99ccfd81f40b" providerId="AD" clId="Web-{D044B88B-F1CB-7606-4987-11928EE615FC}" dt="2024-02-03T06:26:09.236" v="0" actId="1076"/>
          <ac:spMkLst>
            <pc:docMk/>
            <pc:sldMk cId="1863413010" sldId="502"/>
            <ac:spMk id="11" creationId="{00000000-0000-0000-0000-000000000000}"/>
          </ac:spMkLst>
        </pc:spChg>
      </pc:sldChg>
    </pc:docChg>
  </pc:docChgLst>
  <pc:docChgLst>
    <pc:chgData name="Prasad Patil, Aditi (Cognizant)" userId="S::2138664@cognizant.com::a017ccbb-cdcb-427e-953e-a4efb2ea6cc5" providerId="AD" clId="Web-{EAA12B45-D818-F3BF-E807-B3CFC4DEE7C4}"/>
    <pc:docChg chg="modSld">
      <pc:chgData name="Prasad Patil, Aditi (Cognizant)" userId="S::2138664@cognizant.com::a017ccbb-cdcb-427e-953e-a4efb2ea6cc5" providerId="AD" clId="Web-{EAA12B45-D818-F3BF-E807-B3CFC4DEE7C4}" dt="2024-01-31T17:23:08.840" v="0" actId="1076"/>
      <pc:docMkLst>
        <pc:docMk/>
      </pc:docMkLst>
      <pc:sldChg chg="modSp">
        <pc:chgData name="Prasad Patil, Aditi (Cognizant)" userId="S::2138664@cognizant.com::a017ccbb-cdcb-427e-953e-a4efb2ea6cc5" providerId="AD" clId="Web-{EAA12B45-D818-F3BF-E807-B3CFC4DEE7C4}" dt="2024-01-31T17:23:08.840" v="0" actId="1076"/>
        <pc:sldMkLst>
          <pc:docMk/>
          <pc:sldMk cId="2952583675" sldId="503"/>
        </pc:sldMkLst>
        <pc:picChg chg="mod">
          <ac:chgData name="Prasad Patil, Aditi (Cognizant)" userId="S::2138664@cognizant.com::a017ccbb-cdcb-427e-953e-a4efb2ea6cc5" providerId="AD" clId="Web-{EAA12B45-D818-F3BF-E807-B3CFC4DEE7C4}" dt="2024-01-31T17:23:08.840" v="0" actId="1076"/>
          <ac:picMkLst>
            <pc:docMk/>
            <pc:sldMk cId="2952583675" sldId="503"/>
            <ac:picMk id="4" creationId="{00000000-0000-0000-0000-000000000000}"/>
          </ac:picMkLst>
        </pc:picChg>
      </pc:sldChg>
    </pc:docChg>
  </pc:docChgLst>
  <pc:docChgLst>
    <pc:chgData name="Gufran, MD (Cognizant)" userId="S::2111677@cognizant.com::f585133f-c732-4322-843e-99ccfd81f40b" providerId="AD" clId="Web-{20B4A820-8491-E935-8F7A-9863B4621444}"/>
    <pc:docChg chg="modSld">
      <pc:chgData name="Gufran, MD (Cognizant)" userId="S::2111677@cognizant.com::f585133f-c732-4322-843e-99ccfd81f40b" providerId="AD" clId="Web-{20B4A820-8491-E935-8F7A-9863B4621444}" dt="2024-02-04T08:41:23.340" v="6" actId="1076"/>
      <pc:docMkLst>
        <pc:docMk/>
      </pc:docMkLst>
      <pc:sldChg chg="modSp">
        <pc:chgData name="Gufran, MD (Cognizant)" userId="S::2111677@cognizant.com::f585133f-c732-4322-843e-99ccfd81f40b" providerId="AD" clId="Web-{20B4A820-8491-E935-8F7A-9863B4621444}" dt="2024-02-04T07:47:46.497" v="2" actId="1076"/>
        <pc:sldMkLst>
          <pc:docMk/>
          <pc:sldMk cId="2952583675" sldId="503"/>
        </pc:sldMkLst>
        <pc:picChg chg="mod">
          <ac:chgData name="Gufran, MD (Cognizant)" userId="S::2111677@cognizant.com::f585133f-c732-4322-843e-99ccfd81f40b" providerId="AD" clId="Web-{20B4A820-8491-E935-8F7A-9863B4621444}" dt="2024-02-04T07:47:46.497" v="2" actId="1076"/>
          <ac:picMkLst>
            <pc:docMk/>
            <pc:sldMk cId="2952583675" sldId="503"/>
            <ac:picMk id="4" creationId="{00000000-0000-0000-0000-000000000000}"/>
          </ac:picMkLst>
        </pc:picChg>
      </pc:sldChg>
      <pc:sldChg chg="modSp">
        <pc:chgData name="Gufran, MD (Cognizant)" userId="S::2111677@cognizant.com::f585133f-c732-4322-843e-99ccfd81f40b" providerId="AD" clId="Web-{20B4A820-8491-E935-8F7A-9863B4621444}" dt="2024-02-04T08:41:23.340" v="6" actId="1076"/>
        <pc:sldMkLst>
          <pc:docMk/>
          <pc:sldMk cId="2573127788" sldId="524"/>
        </pc:sldMkLst>
        <pc:picChg chg="mod">
          <ac:chgData name="Gufran, MD (Cognizant)" userId="S::2111677@cognizant.com::f585133f-c732-4322-843e-99ccfd81f40b" providerId="AD" clId="Web-{20B4A820-8491-E935-8F7A-9863B4621444}" dt="2024-02-04T08:41:23.340" v="6" actId="1076"/>
          <ac:picMkLst>
            <pc:docMk/>
            <pc:sldMk cId="2573127788" sldId="524"/>
            <ac:picMk id="7" creationId="{00000000-0000-0000-0000-000000000000}"/>
          </ac:picMkLst>
        </pc:picChg>
      </pc:sldChg>
    </pc:docChg>
  </pc:docChgLst>
  <pc:docChgLst>
    <pc:chgData name="Gufran, MD (Cognizant)" userId="S::2111677@cognizant.com::f585133f-c732-4322-843e-99ccfd81f40b" providerId="AD" clId="Web-{7C0D1F33-CADE-70B1-90D5-828F900F2CC6}"/>
    <pc:docChg chg="addSld delSld sldOrd">
      <pc:chgData name="Gufran, MD (Cognizant)" userId="S::2111677@cognizant.com::f585133f-c732-4322-843e-99ccfd81f40b" providerId="AD" clId="Web-{7C0D1F33-CADE-70B1-90D5-828F900F2CC6}" dt="2024-02-08T07:33:54.174" v="5"/>
      <pc:docMkLst>
        <pc:docMk/>
      </pc:docMkLst>
      <pc:sldChg chg="ord">
        <pc:chgData name="Gufran, MD (Cognizant)" userId="S::2111677@cognizant.com::f585133f-c732-4322-843e-99ccfd81f40b" providerId="AD" clId="Web-{7C0D1F33-CADE-70B1-90D5-828F900F2CC6}" dt="2024-02-08T07:33:54.174" v="5"/>
        <pc:sldMkLst>
          <pc:docMk/>
          <pc:sldMk cId="963805132" sldId="523"/>
        </pc:sldMkLst>
      </pc:sldChg>
      <pc:sldChg chg="del">
        <pc:chgData name="Gufran, MD (Cognizant)" userId="S::2111677@cognizant.com::f585133f-c732-4322-843e-99ccfd81f40b" providerId="AD" clId="Web-{7C0D1F33-CADE-70B1-90D5-828F900F2CC6}" dt="2024-02-08T07:30:15.281" v="4"/>
        <pc:sldMkLst>
          <pc:docMk/>
          <pc:sldMk cId="1767110844" sldId="527"/>
        </pc:sldMkLst>
      </pc:sldChg>
      <pc:sldChg chg="new del">
        <pc:chgData name="Gufran, MD (Cognizant)" userId="S::2111677@cognizant.com::f585133f-c732-4322-843e-99ccfd81f40b" providerId="AD" clId="Web-{7C0D1F33-CADE-70B1-90D5-828F900F2CC6}" dt="2024-02-08T06:45:18.480" v="3"/>
        <pc:sldMkLst>
          <pc:docMk/>
          <pc:sldMk cId="2067525653" sldId="528"/>
        </pc:sldMkLst>
      </pc:sldChg>
      <pc:sldChg chg="new del">
        <pc:chgData name="Gufran, MD (Cognizant)" userId="S::2111677@cognizant.com::f585133f-c732-4322-843e-99ccfd81f40b" providerId="AD" clId="Web-{7C0D1F33-CADE-70B1-90D5-828F900F2CC6}" dt="2024-02-08T06:39:35.415" v="1"/>
        <pc:sldMkLst>
          <pc:docMk/>
          <pc:sldMk cId="2742850383" sldId="5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BBB3C57E-5FB1-43E2-8DEF-91BD7D622909}" type="slidenum">
              <a:rPr lang="en-US"/>
              <a:pPr>
                <a:defRPr/>
              </a:pPr>
              <a:t>‹#›</a:t>
            </a:fld>
            <a:endParaRPr lang="en-US"/>
          </a:p>
        </p:txBody>
      </p:sp>
    </p:spTree>
    <p:extLst>
      <p:ext uri="{BB962C8B-B14F-4D97-AF65-F5344CB8AC3E}">
        <p14:creationId xmlns:p14="http://schemas.microsoft.com/office/powerpoint/2010/main" val="2949944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7892"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ED06343D-E242-4EFF-8635-84F147E11C85}" type="slidenum">
              <a:rPr lang="en-US"/>
              <a:pPr>
                <a:defRPr/>
              </a:pPr>
              <a:t>‹#›</a:t>
            </a:fld>
            <a:endParaRPr lang="en-US"/>
          </a:p>
        </p:txBody>
      </p:sp>
    </p:spTree>
    <p:extLst>
      <p:ext uri="{BB962C8B-B14F-4D97-AF65-F5344CB8AC3E}">
        <p14:creationId xmlns:p14="http://schemas.microsoft.com/office/powerpoint/2010/main" val="3107602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3</a:t>
            </a:fld>
            <a:endParaRPr lang="en-US"/>
          </a:p>
        </p:txBody>
      </p:sp>
    </p:spTree>
    <p:extLst>
      <p:ext uri="{BB962C8B-B14F-4D97-AF65-F5344CB8AC3E}">
        <p14:creationId xmlns:p14="http://schemas.microsoft.com/office/powerpoint/2010/main" val="1804183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4</a:t>
            </a:fld>
            <a:endParaRPr lang="en-US"/>
          </a:p>
        </p:txBody>
      </p:sp>
    </p:spTree>
    <p:extLst>
      <p:ext uri="{BB962C8B-B14F-4D97-AF65-F5344CB8AC3E}">
        <p14:creationId xmlns:p14="http://schemas.microsoft.com/office/powerpoint/2010/main" val="178825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5</a:t>
            </a:fld>
            <a:endParaRPr lang="en-US"/>
          </a:p>
        </p:txBody>
      </p:sp>
    </p:spTree>
    <p:extLst>
      <p:ext uri="{BB962C8B-B14F-4D97-AF65-F5344CB8AC3E}">
        <p14:creationId xmlns:p14="http://schemas.microsoft.com/office/powerpoint/2010/main" val="4205350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6</a:t>
            </a:fld>
            <a:endParaRPr lang="en-US"/>
          </a:p>
        </p:txBody>
      </p:sp>
    </p:spTree>
    <p:extLst>
      <p:ext uri="{BB962C8B-B14F-4D97-AF65-F5344CB8AC3E}">
        <p14:creationId xmlns:p14="http://schemas.microsoft.com/office/powerpoint/2010/main" val="2913813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7</a:t>
            </a:fld>
            <a:endParaRPr lang="en-US"/>
          </a:p>
        </p:txBody>
      </p:sp>
    </p:spTree>
    <p:extLst>
      <p:ext uri="{BB962C8B-B14F-4D97-AF65-F5344CB8AC3E}">
        <p14:creationId xmlns:p14="http://schemas.microsoft.com/office/powerpoint/2010/main" val="1492770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8</a:t>
            </a:fld>
            <a:endParaRPr lang="en-US"/>
          </a:p>
        </p:txBody>
      </p:sp>
    </p:spTree>
    <p:extLst>
      <p:ext uri="{BB962C8B-B14F-4D97-AF65-F5344CB8AC3E}">
        <p14:creationId xmlns:p14="http://schemas.microsoft.com/office/powerpoint/2010/main" val="2465061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9</a:t>
            </a:fld>
            <a:endParaRPr lang="en-US"/>
          </a:p>
        </p:txBody>
      </p:sp>
    </p:spTree>
    <p:extLst>
      <p:ext uri="{BB962C8B-B14F-4D97-AF65-F5344CB8AC3E}">
        <p14:creationId xmlns:p14="http://schemas.microsoft.com/office/powerpoint/2010/main" val="736668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a:solidFill>
                  <a:srgbClr val="000000"/>
                </a:solidFill>
                <a:latin typeface="Verdana" charset="0"/>
              </a:rPr>
              <a:t>      </a:t>
            </a:r>
            <a:r>
              <a:rPr lang="en-US" sz="800">
                <a:solidFill>
                  <a:srgbClr val="000000"/>
                </a:solidFill>
                <a:latin typeface="Verdana" charset="0"/>
              </a:rPr>
              <a:t> </a:t>
            </a:r>
            <a:r>
              <a:rPr lang="en-US" sz="800" b="0">
                <a:solidFill>
                  <a:srgbClr val="000000"/>
                </a:solidFill>
                <a:latin typeface="Verdana" charset="0"/>
              </a:rPr>
              <a:t>©2013, Cognizant 		</a:t>
            </a:r>
            <a:endParaRPr lang="en-US" sz="900" b="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457200"/>
            <a:ext cx="8610600" cy="990600"/>
          </a:xfrm>
        </p:spPr>
        <p:txBody>
          <a:bodyPr/>
          <a:lstStyle/>
          <a:p>
            <a:r>
              <a:rPr lang="en-US"/>
              <a:t>Click to edit Master title style</a:t>
            </a:r>
          </a:p>
        </p:txBody>
      </p:sp>
      <p:sp>
        <p:nvSpPr>
          <p:cNvPr id="9" name="Rectangle 42"/>
          <p:cNvSpPr txBox="1">
            <a:spLocks noChangeArrowheads="1"/>
          </p:cNvSpPr>
          <p:nvPr userDrawn="1"/>
        </p:nvSpPr>
        <p:spPr bwMode="auto">
          <a:xfrm>
            <a:off x="10344" y="6381328"/>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lnSpc>
                <a:spcPct val="110000"/>
              </a:lnSpc>
              <a:spcBef>
                <a:spcPct val="0"/>
              </a:spcBef>
              <a:spcAft>
                <a:spcPct val="0"/>
              </a:spcAft>
              <a:defRPr sz="1200" b="0" kern="1200">
                <a:solidFill>
                  <a:srgbClr val="6DB23F"/>
                </a:solidFill>
                <a:latin typeface="Arial Black"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a:lstStyle>
          <a:p>
            <a:pPr>
              <a:defRPr/>
            </a:pPr>
            <a:fld id="{D2F6E56C-E4D6-432C-B015-41B348B02D4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a:solidFill>
                  <a:srgbClr val="000000"/>
                </a:solidFill>
                <a:latin typeface="Verdana" charset="0"/>
              </a:rPr>
              <a:t>      </a:t>
            </a:r>
            <a:r>
              <a:rPr lang="en-US" sz="800">
                <a:solidFill>
                  <a:srgbClr val="000000"/>
                </a:solidFill>
                <a:latin typeface="Verdana" charset="0"/>
              </a:rPr>
              <a:t>|  </a:t>
            </a:r>
            <a:r>
              <a:rPr lang="en-US" sz="800" b="0">
                <a:solidFill>
                  <a:srgbClr val="000000"/>
                </a:solidFill>
                <a:latin typeface="Verdana" charset="0"/>
              </a:rPr>
              <a:t>©2013 , Cognizant 		</a:t>
            </a:r>
            <a:endParaRPr lang="en-US" sz="900" b="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12" name="Title 1"/>
          <p:cNvSpPr>
            <a:spLocks noGrp="1"/>
          </p:cNvSpPr>
          <p:nvPr>
            <p:ph type="title"/>
          </p:nvPr>
        </p:nvSpPr>
        <p:spPr>
          <a:xfrm>
            <a:off x="152400" y="457200"/>
            <a:ext cx="8610600" cy="990600"/>
          </a:xfrm>
        </p:spPr>
        <p:txBody>
          <a:bodyPr/>
          <a:lstStyle/>
          <a:p>
            <a:r>
              <a:rPr lang="en-US"/>
              <a:t>Click to edit Master title style</a:t>
            </a:r>
          </a:p>
        </p:txBody>
      </p:sp>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D2F6E56C-E4D6-432C-B015-41B348B02D4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850"/>
          </a:xfrm>
          <a:prstGeom prst="rect">
            <a:avLst/>
          </a:prstGeom>
          <a:noFill/>
          <a:ln w="9525">
            <a:noFill/>
            <a:miter lim="800000"/>
            <a:headEnd/>
            <a:tailEnd/>
          </a:ln>
        </p:spPr>
        <p:txBody>
          <a:bodyPr>
            <a:spAutoFit/>
          </a:bodyPr>
          <a:lstStyle/>
          <a:p>
            <a:pPr>
              <a:lnSpc>
                <a:spcPct val="150000"/>
              </a:lnSpc>
              <a:spcBef>
                <a:spcPct val="50000"/>
              </a:spcBef>
              <a:defRPr/>
            </a:pPr>
            <a:r>
              <a:rPr lang="en-US" sz="1000" b="0">
                <a:solidFill>
                  <a:srgbClr val="808388"/>
                </a:solidFill>
                <a:latin typeface="Verdana" charset="0"/>
              </a:rPr>
              <a:t>©2013, 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sp>
        <p:nvSpPr>
          <p:cNvPr id="9" name="TextBox 8"/>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a:t>Click to edit Master subtitle style</a:t>
            </a:r>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850"/>
          </a:xfrm>
          <a:prstGeom prst="rect">
            <a:avLst/>
          </a:prstGeom>
          <a:noFill/>
          <a:ln w="9525">
            <a:noFill/>
            <a:miter lim="800000"/>
            <a:headEnd/>
            <a:tailEnd/>
          </a:ln>
        </p:spPr>
        <p:txBody>
          <a:bodyPr>
            <a:spAutoFit/>
          </a:bodyPr>
          <a:lstStyle/>
          <a:p>
            <a:pPr>
              <a:lnSpc>
                <a:spcPct val="150000"/>
              </a:lnSpc>
              <a:spcBef>
                <a:spcPct val="50000"/>
              </a:spcBef>
              <a:defRPr/>
            </a:pPr>
            <a:r>
              <a:rPr lang="en-US" sz="1000" b="0">
                <a:solidFill>
                  <a:srgbClr val="808388"/>
                </a:solidFill>
                <a:latin typeface="Verdana" charset="0"/>
              </a:rPr>
              <a:t>©2013, 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a:t>Click to edit Master subtitle style</a:t>
            </a:r>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p>
        </p:txBody>
      </p:sp>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2"/>
          </p:nvPr>
        </p:nvSpPr>
        <p:spPr>
          <a:ln/>
        </p:spPr>
        <p:txBody>
          <a:bodyPr/>
          <a:lstStyle>
            <a:lvl1pPr>
              <a:defRPr/>
            </a:lvl1pPr>
          </a:lstStyle>
          <a:p>
            <a:pPr>
              <a:defRPr/>
            </a:pPr>
            <a:fld id="{0286AAC5-2593-4D0B-ABA6-5C9EC193304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2"/>
          </p:nvPr>
        </p:nvSpPr>
        <p:spPr>
          <a:ln/>
        </p:spPr>
        <p:txBody>
          <a:bodyPr/>
          <a:lstStyle>
            <a:lvl1pPr>
              <a:defRPr/>
            </a:lvl1pPr>
          </a:lstStyle>
          <a:p>
            <a:pPr>
              <a:defRPr/>
            </a:pPr>
            <a:fld id="{F124D001-D357-45D8-8CA3-582372DE89E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chemeClr val="bg1"/>
                </a:solidFill>
                <a:latin typeface="Arial Black" charset="0"/>
              </a:defRPr>
            </a:lvl1pPr>
          </a:lstStyle>
          <a:p>
            <a:pPr>
              <a:defRPr/>
            </a:pPr>
            <a:fld id="{5C319F44-E263-4C63-9854-14A5E869386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3" r:id="rId5"/>
    <p:sldLayoutId id="2147484134" r:id="rId6"/>
  </p:sldLayoutIdLst>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charset="2"/>
        <a:buChar char="•"/>
        <a:tabLst>
          <a:tab pos="1022350" algn="l"/>
        </a:tabLst>
        <a:defRPr sz="16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charset="2"/>
        <a:buChar char="§"/>
        <a:tabLst>
          <a:tab pos="1022350" algn="l"/>
        </a:tabLst>
        <a:defRPr sz="1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Wingdings" charset="2"/>
        <a:buChar char="§"/>
        <a:tabLst>
          <a:tab pos="1022350" algn="l"/>
        </a:tabLst>
        <a:defRPr sz="12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Wingdings" charset="2"/>
        <a:buChar char="§"/>
        <a:tabLst>
          <a:tab pos="1022350" algn="l"/>
        </a:tabLst>
        <a:defRPr sz="1100">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Wingdings" charset="2"/>
        <a:buChar char="§"/>
        <a:tabLst>
          <a:tab pos="1022350" algn="l"/>
        </a:tabLst>
        <a:defRPr sz="1000">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ctrTitle"/>
          </p:nvPr>
        </p:nvSpPr>
        <p:spPr>
          <a:xfrm>
            <a:off x="899592" y="2132856"/>
            <a:ext cx="7992888" cy="1218257"/>
          </a:xfrm>
        </p:spPr>
        <p:txBody>
          <a:bodyPr/>
          <a:lstStyle/>
          <a:p>
            <a:br>
              <a:rPr lang="en-US">
                <a:solidFill>
                  <a:schemeClr val="accent2">
                    <a:lumMod val="60000"/>
                    <a:lumOff val="40000"/>
                  </a:schemeClr>
                </a:solidFill>
                <a:latin typeface="Cambria" pitchFamily="18" charset="0"/>
              </a:rPr>
            </a:br>
            <a:br>
              <a:rPr lang="en-US">
                <a:solidFill>
                  <a:schemeClr val="accent2">
                    <a:lumMod val="60000"/>
                    <a:lumOff val="40000"/>
                  </a:schemeClr>
                </a:solidFill>
                <a:latin typeface="Cambria" pitchFamily="18" charset="0"/>
              </a:rPr>
            </a:br>
            <a:br>
              <a:rPr lang="en-US">
                <a:solidFill>
                  <a:schemeClr val="accent2">
                    <a:lumMod val="60000"/>
                    <a:lumOff val="40000"/>
                  </a:schemeClr>
                </a:solidFill>
                <a:latin typeface="Cambria" pitchFamily="18" charset="0"/>
              </a:rPr>
            </a:br>
            <a:br>
              <a:rPr lang="en-US">
                <a:solidFill>
                  <a:schemeClr val="accent2">
                    <a:lumMod val="60000"/>
                    <a:lumOff val="40000"/>
                  </a:schemeClr>
                </a:solidFill>
                <a:latin typeface="Cambria" pitchFamily="18" charset="0"/>
              </a:rPr>
            </a:br>
            <a:br>
              <a:rPr lang="en-US">
                <a:solidFill>
                  <a:schemeClr val="accent2">
                    <a:lumMod val="60000"/>
                    <a:lumOff val="40000"/>
                  </a:schemeClr>
                </a:solidFill>
                <a:latin typeface="Cambria" pitchFamily="18" charset="0"/>
              </a:rPr>
            </a:br>
            <a:br>
              <a:rPr lang="en-US">
                <a:solidFill>
                  <a:schemeClr val="accent2">
                    <a:lumMod val="60000"/>
                    <a:lumOff val="40000"/>
                  </a:schemeClr>
                </a:solidFill>
                <a:latin typeface="Cambria" pitchFamily="18" charset="0"/>
              </a:rPr>
            </a:br>
            <a:r>
              <a:rPr lang="en-US">
                <a:solidFill>
                  <a:srgbClr val="00B050"/>
                </a:solidFill>
                <a:latin typeface="Calibri" pitchFamily="34" charset="0"/>
                <a:cs typeface="Calibri" pitchFamily="34" charset="0"/>
              </a:rPr>
              <a:t>Apache Camel – Training - Day-1</a:t>
            </a:r>
            <a:endParaRPr lang="en-US" sz="1800">
              <a:solidFill>
                <a:schemeClr val="accent1">
                  <a:lumMod val="75000"/>
                </a:schemeClr>
              </a:solidFill>
              <a:latin typeface="+mn-lt"/>
            </a:endParaRPr>
          </a:p>
        </p:txBody>
      </p:sp>
      <p:sp>
        <p:nvSpPr>
          <p:cNvPr id="4" name="TextBox 3"/>
          <p:cNvSpPr txBox="1"/>
          <p:nvPr/>
        </p:nvSpPr>
        <p:spPr bwMode="auto">
          <a:xfrm>
            <a:off x="6517949" y="4437112"/>
            <a:ext cx="1864228" cy="523220"/>
          </a:xfrm>
          <a:prstGeom prst="rect">
            <a:avLst/>
          </a:prstGeom>
          <a:noFill/>
          <a:ln w="9525">
            <a:noFill/>
            <a:miter lim="800000"/>
            <a:headEnd/>
            <a:tailEnd/>
          </a:ln>
        </p:spPr>
        <p:txBody>
          <a:bodyPr wrap="none" rtlCol="0">
            <a:prstTxWarp prst="textNoShape">
              <a:avLst/>
            </a:prstTxWarp>
            <a:spAutoFit/>
          </a:bodyPr>
          <a:lstStyle/>
          <a:p>
            <a:pPr algn="r" eaLnBrk="0" hangingPunct="0"/>
            <a:r>
              <a:rPr lang="en-IN" sz="1400">
                <a:latin typeface="Calibri" panose="020F0502020204030204" pitchFamily="34" charset="0"/>
                <a:cs typeface="Arial" panose="020B0604020202020204" pitchFamily="34" charset="0"/>
              </a:rPr>
              <a:t>Documented By</a:t>
            </a:r>
          </a:p>
          <a:p>
            <a:pPr algn="r" eaLnBrk="0" hangingPunct="0"/>
            <a:r>
              <a:rPr lang="en-IN" sz="1400" b="0">
                <a:latin typeface="Calibri" panose="020F0502020204030204" pitchFamily="34" charset="0"/>
                <a:cs typeface="Arial" panose="020B0604020202020204" pitchFamily="34" charset="0"/>
              </a:rPr>
              <a:t>Manikanta Jakkampudi</a:t>
            </a:r>
          </a:p>
        </p:txBody>
      </p:sp>
    </p:spTree>
    <p:extLst>
      <p:ext uri="{BB962C8B-B14F-4D97-AF65-F5344CB8AC3E}">
        <p14:creationId xmlns:p14="http://schemas.microsoft.com/office/powerpoint/2010/main" val="99968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208912" cy="499864"/>
          </a:xfrm>
        </p:spPr>
        <p:txBody>
          <a:bodyPr/>
          <a:lstStyle/>
          <a:p>
            <a:pPr eaLnBrk="1" hangingPunct="1"/>
            <a:r>
              <a:rPr lang="en-US" sz="2800">
                <a:solidFill>
                  <a:srgbClr val="5B77BA"/>
                </a:solidFill>
              </a:rPr>
              <a:t>Camel’s Architecture</a:t>
            </a:r>
          </a:p>
        </p:txBody>
      </p:sp>
      <p:pic>
        <p:nvPicPr>
          <p:cNvPr id="4" name="Picture 3" descr="image"/>
          <p:cNvPicPr/>
          <p:nvPr/>
        </p:nvPicPr>
        <p:blipFill>
          <a:blip r:embed="rId3">
            <a:extLst>
              <a:ext uri="{28A0092B-C50C-407E-A947-70E740481C1C}">
                <a14:useLocalDpi xmlns:a14="http://schemas.microsoft.com/office/drawing/2010/main" val="0"/>
              </a:ext>
            </a:extLst>
          </a:blip>
          <a:srcRect/>
          <a:stretch>
            <a:fillRect/>
          </a:stretch>
        </p:blipFill>
        <p:spPr bwMode="auto">
          <a:xfrm>
            <a:off x="755200" y="743880"/>
            <a:ext cx="8208912" cy="4953854"/>
          </a:xfrm>
          <a:prstGeom prst="rect">
            <a:avLst/>
          </a:prstGeom>
          <a:noFill/>
          <a:ln>
            <a:noFill/>
          </a:ln>
        </p:spPr>
      </p:pic>
    </p:spTree>
    <p:extLst>
      <p:ext uri="{BB962C8B-B14F-4D97-AF65-F5344CB8AC3E}">
        <p14:creationId xmlns:p14="http://schemas.microsoft.com/office/powerpoint/2010/main" val="295258367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5044752"/>
          </a:xfrm>
        </p:spPr>
        <p:txBody>
          <a:bodyPr/>
          <a:lstStyle/>
          <a:p>
            <a:pPr eaLnBrk="1" hangingPunct="1">
              <a:buClr>
                <a:schemeClr val="accent1">
                  <a:lumMod val="75000"/>
                </a:schemeClr>
              </a:buClr>
              <a:buNone/>
            </a:pPr>
            <a:endParaRPr lang="en-US" sz="1800">
              <a:latin typeface="Cambria" pitchFamily="18" charset="0"/>
            </a:endParaRPr>
          </a:p>
          <a:p>
            <a:pPr eaLnBrk="1" hangingPunct="1">
              <a:buClr>
                <a:schemeClr val="accent1">
                  <a:lumMod val="75000"/>
                </a:schemeClr>
              </a:buClr>
              <a:buNone/>
            </a:pPr>
            <a:endParaRPr lang="en-US" sz="1800">
              <a:latin typeface="Cambria" pitchFamily="18" charset="0"/>
            </a:endParaRPr>
          </a:p>
          <a:p>
            <a:pPr eaLnBrk="1" hangingPunct="1">
              <a:buClr>
                <a:schemeClr val="accent1">
                  <a:lumMod val="75000"/>
                </a:schemeClr>
              </a:buClr>
              <a:buNone/>
            </a:pPr>
            <a:endParaRPr lang="en-US" sz="1800">
              <a:latin typeface="Cambria" pitchFamily="18" charset="0"/>
            </a:endParaRPr>
          </a:p>
          <a:p>
            <a:pPr eaLnBrk="1" hangingPunct="1">
              <a:buClr>
                <a:schemeClr val="accent1">
                  <a:lumMod val="75000"/>
                </a:schemeClr>
              </a:buClr>
              <a:buNone/>
            </a:pPr>
            <a:endParaRPr lang="en-US" sz="1800">
              <a:latin typeface="Cambria" pitchFamily="18" charset="0"/>
            </a:endParaRPr>
          </a:p>
          <a:p>
            <a:pPr eaLnBrk="1" hangingPunct="1">
              <a:buClr>
                <a:schemeClr val="accent1">
                  <a:lumMod val="75000"/>
                </a:schemeClr>
              </a:buClr>
              <a:buNone/>
            </a:pPr>
            <a:endParaRPr lang="en-US" sz="1800">
              <a:latin typeface="Cambria" pitchFamily="18" charset="0"/>
            </a:endParaRPr>
          </a:p>
          <a:p>
            <a:pPr eaLnBrk="1" hangingPunct="1">
              <a:buClr>
                <a:schemeClr val="accent1">
                  <a:lumMod val="75000"/>
                </a:schemeClr>
              </a:buClr>
              <a:buNone/>
            </a:pPr>
            <a:endParaRPr lang="en-US" sz="1800">
              <a:latin typeface="Cambria" pitchFamily="18" charset="0"/>
            </a:endParaRPr>
          </a:p>
          <a:p>
            <a:pPr eaLnBrk="1" hangingPunct="1">
              <a:buClr>
                <a:schemeClr val="accent1">
                  <a:lumMod val="75000"/>
                </a:schemeClr>
              </a:buClr>
              <a:buNone/>
            </a:pPr>
            <a:endParaRPr lang="en-US" sz="1800">
              <a:latin typeface="Cambria" pitchFamily="18" charset="0"/>
            </a:endParaRPr>
          </a:p>
        </p:txBody>
      </p:sp>
      <p:sp>
        <p:nvSpPr>
          <p:cNvPr id="11266" name="Rectangle 2"/>
          <p:cNvSpPr>
            <a:spLocks noGrp="1" noChangeArrowheads="1"/>
          </p:cNvSpPr>
          <p:nvPr>
            <p:ph type="ctrTitle"/>
          </p:nvPr>
        </p:nvSpPr>
        <p:spPr>
          <a:xfrm>
            <a:off x="755576" y="-29817"/>
            <a:ext cx="8784976" cy="643880"/>
          </a:xfrm>
        </p:spPr>
        <p:txBody>
          <a:bodyPr/>
          <a:lstStyle/>
          <a:p>
            <a:pPr lvl="1"/>
            <a:r>
              <a:rPr lang="en-US">
                <a:solidFill>
                  <a:srgbClr val="5B77BA"/>
                </a:solidFill>
                <a:latin typeface="+mj-lt"/>
                <a:ea typeface="ＭＳ Ｐゴシック" charset="-128"/>
                <a:cs typeface="ＭＳ Ｐゴシック" charset="-128"/>
              </a:rPr>
              <a:t>Camel Core concepts</a:t>
            </a:r>
          </a:p>
        </p:txBody>
      </p:sp>
      <p:pic>
        <p:nvPicPr>
          <p:cNvPr id="4" name="Picture 3"/>
          <p:cNvPicPr/>
          <p:nvPr/>
        </p:nvPicPr>
        <p:blipFill>
          <a:blip r:embed="rId2"/>
          <a:stretch>
            <a:fillRect/>
          </a:stretch>
        </p:blipFill>
        <p:spPr>
          <a:xfrm>
            <a:off x="1979712" y="764704"/>
            <a:ext cx="4968552" cy="194246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527455620"/>
              </p:ext>
            </p:extLst>
          </p:nvPr>
        </p:nvGraphicFramePr>
        <p:xfrm>
          <a:off x="790058" y="2636911"/>
          <a:ext cx="8174430" cy="3121060"/>
        </p:xfrm>
        <a:graphic>
          <a:graphicData uri="http://schemas.openxmlformats.org/drawingml/2006/table">
            <a:tbl>
              <a:tblPr firstRow="1" firstCol="1" bandRow="1">
                <a:tableStyleId>{5C22544A-7EE6-4342-B048-85BDC9FD1C3A}</a:tableStyleId>
              </a:tblPr>
              <a:tblGrid>
                <a:gridCol w="1254579">
                  <a:extLst>
                    <a:ext uri="{9D8B030D-6E8A-4147-A177-3AD203B41FA5}">
                      <a16:colId xmlns:a16="http://schemas.microsoft.com/office/drawing/2014/main" val="3017597262"/>
                    </a:ext>
                  </a:extLst>
                </a:gridCol>
                <a:gridCol w="6919851">
                  <a:extLst>
                    <a:ext uri="{9D8B030D-6E8A-4147-A177-3AD203B41FA5}">
                      <a16:colId xmlns:a16="http://schemas.microsoft.com/office/drawing/2014/main" val="3715230370"/>
                    </a:ext>
                  </a:extLst>
                </a:gridCol>
              </a:tblGrid>
              <a:tr h="210241">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4890282"/>
                  </a:ext>
                </a:extLst>
              </a:tr>
              <a:tr h="561761">
                <a:tc>
                  <a:txBody>
                    <a:bodyPr/>
                    <a:lstStyle/>
                    <a:p>
                      <a:pPr marL="0" marR="0">
                        <a:lnSpc>
                          <a:spcPct val="107000"/>
                        </a:lnSpc>
                        <a:spcBef>
                          <a:spcPts val="0"/>
                        </a:spcBef>
                        <a:spcAft>
                          <a:spcPts val="0"/>
                        </a:spcAft>
                      </a:pPr>
                      <a:r>
                        <a:rPr lang="en-US" sz="1200">
                          <a:effectLst/>
                        </a:rPr>
                        <a:t>Components </a:t>
                      </a:r>
                      <a:endParaRPr lang="en-US" sz="2000">
                        <a:effectLst/>
                      </a:endParaRPr>
                    </a:p>
                    <a:p>
                      <a:pPr marL="0" marR="0">
                        <a:lnSpc>
                          <a:spcPct val="107000"/>
                        </a:lnSpc>
                        <a:spcBef>
                          <a:spcPts val="0"/>
                        </a:spcBef>
                        <a:spcAft>
                          <a:spcPts val="0"/>
                        </a:spcAft>
                      </a:pPr>
                      <a:r>
                        <a:rPr lang="en-US" sz="12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Contains the components used. Camel is capable of loading components on the fly either by auto-discovery on the </a:t>
                      </a:r>
                      <a:r>
                        <a:rPr lang="en-US" sz="1200" err="1">
                          <a:effectLst/>
                        </a:rPr>
                        <a:t>classpath</a:t>
                      </a:r>
                      <a:r>
                        <a:rPr lang="en-US" sz="1200">
                          <a:effectLst/>
                        </a:rPr>
                        <a:t> or when a new bundle is activated in an </a:t>
                      </a:r>
                      <a:r>
                        <a:rPr lang="en-US" sz="1200" err="1">
                          <a:effectLst/>
                        </a:rPr>
                        <a:t>OSGi</a:t>
                      </a:r>
                      <a:r>
                        <a:rPr lang="en-US" sz="1200">
                          <a:effectLst/>
                        </a:rPr>
                        <a:t> container.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9498906"/>
                  </a:ext>
                </a:extLst>
              </a:tr>
              <a:tr h="210241">
                <a:tc>
                  <a:txBody>
                    <a:bodyPr/>
                    <a:lstStyle/>
                    <a:p>
                      <a:pPr marL="0" marR="0">
                        <a:lnSpc>
                          <a:spcPct val="107000"/>
                        </a:lnSpc>
                        <a:spcBef>
                          <a:spcPts val="0"/>
                        </a:spcBef>
                        <a:spcAft>
                          <a:spcPts val="0"/>
                        </a:spcAft>
                      </a:pPr>
                      <a:r>
                        <a:rPr lang="en-US" sz="1200">
                          <a:effectLst/>
                        </a:rPr>
                        <a:t>Endpoints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Contains the endpoints that have been created.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3936523"/>
                  </a:ext>
                </a:extLst>
              </a:tr>
              <a:tr h="432264">
                <a:tc>
                  <a:txBody>
                    <a:bodyPr/>
                    <a:lstStyle/>
                    <a:p>
                      <a:pPr marL="0" marR="0">
                        <a:lnSpc>
                          <a:spcPct val="107000"/>
                        </a:lnSpc>
                        <a:spcBef>
                          <a:spcPts val="0"/>
                        </a:spcBef>
                        <a:spcAft>
                          <a:spcPts val="0"/>
                        </a:spcAft>
                      </a:pPr>
                      <a:r>
                        <a:rPr lang="en-US" sz="1200">
                          <a:effectLst/>
                        </a:rPr>
                        <a:t>Type converters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Contains the loaded type converters. Camel has a mechanism that allows you to manually or automatically convert from one type to another.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6330689"/>
                  </a:ext>
                </a:extLst>
              </a:tr>
              <a:tr h="210241">
                <a:tc>
                  <a:txBody>
                    <a:bodyPr/>
                    <a:lstStyle/>
                    <a:p>
                      <a:pPr marL="0" marR="0">
                        <a:lnSpc>
                          <a:spcPct val="107000"/>
                        </a:lnSpc>
                        <a:spcBef>
                          <a:spcPts val="0"/>
                        </a:spcBef>
                        <a:spcAft>
                          <a:spcPts val="0"/>
                        </a:spcAft>
                      </a:pPr>
                      <a:r>
                        <a:rPr lang="en-US" sz="1200">
                          <a:effectLst/>
                        </a:rPr>
                        <a:t>Routes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Contains the routes that have been added.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992982"/>
                  </a:ext>
                </a:extLst>
              </a:tr>
              <a:tr h="371105">
                <a:tc>
                  <a:txBody>
                    <a:bodyPr/>
                    <a:lstStyle/>
                    <a:p>
                      <a:pPr marL="0" marR="0">
                        <a:lnSpc>
                          <a:spcPct val="107000"/>
                        </a:lnSpc>
                        <a:spcBef>
                          <a:spcPts val="0"/>
                        </a:spcBef>
                        <a:spcAft>
                          <a:spcPts val="0"/>
                        </a:spcAft>
                      </a:pPr>
                      <a:r>
                        <a:rPr lang="en-US" sz="1200">
                          <a:effectLst/>
                        </a:rPr>
                        <a:t>Data formats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Contains the loaded data formats.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552662"/>
                  </a:ext>
                </a:extLst>
              </a:tr>
              <a:tr h="668228">
                <a:tc>
                  <a:txBody>
                    <a:bodyPr/>
                    <a:lstStyle/>
                    <a:p>
                      <a:pPr marL="0" marR="0">
                        <a:lnSpc>
                          <a:spcPct val="107000"/>
                        </a:lnSpc>
                        <a:spcBef>
                          <a:spcPts val="0"/>
                        </a:spcBef>
                        <a:spcAft>
                          <a:spcPts val="0"/>
                        </a:spcAft>
                      </a:pPr>
                      <a:r>
                        <a:rPr lang="en-US" sz="1200">
                          <a:effectLst/>
                        </a:rPr>
                        <a:t>Registry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Contains a registry that allows us to look up beans. By default, this will be a JNDI registry. When using Camel from Spring, this will be the Spring </a:t>
                      </a:r>
                      <a:r>
                        <a:rPr lang="en-US" sz="1200" err="1">
                          <a:effectLst/>
                        </a:rPr>
                        <a:t>ApplicationContext</a:t>
                      </a:r>
                      <a:r>
                        <a:rPr lang="en-US" sz="1200">
                          <a:effectLst/>
                        </a:rPr>
                        <a:t>. It can also be an </a:t>
                      </a:r>
                      <a:r>
                        <a:rPr lang="en-US" sz="1200" err="1">
                          <a:effectLst/>
                        </a:rPr>
                        <a:t>OSGi</a:t>
                      </a:r>
                      <a:r>
                        <a:rPr lang="en-US" sz="1200">
                          <a:effectLst/>
                        </a:rPr>
                        <a:t> registry if use Camel in an </a:t>
                      </a:r>
                      <a:r>
                        <a:rPr lang="en-US" sz="1200" err="1">
                          <a:effectLst/>
                        </a:rPr>
                        <a:t>OSGi</a:t>
                      </a:r>
                      <a:r>
                        <a:rPr lang="en-US" sz="1200">
                          <a:effectLst/>
                        </a:rPr>
                        <a:t> container.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4374174"/>
                  </a:ext>
                </a:extLst>
              </a:tr>
              <a:tr h="432264">
                <a:tc>
                  <a:txBody>
                    <a:bodyPr/>
                    <a:lstStyle/>
                    <a:p>
                      <a:pPr marL="0" marR="0">
                        <a:lnSpc>
                          <a:spcPct val="107000"/>
                        </a:lnSpc>
                        <a:spcBef>
                          <a:spcPts val="0"/>
                        </a:spcBef>
                        <a:spcAft>
                          <a:spcPts val="0"/>
                        </a:spcAft>
                      </a:pPr>
                      <a:r>
                        <a:rPr lang="en-US" sz="1200">
                          <a:effectLst/>
                        </a:rPr>
                        <a:t>Languages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Contains the loaded languages. Camel allows us to use many different languages to create expressions.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1100752"/>
                  </a:ext>
                </a:extLst>
              </a:tr>
            </a:tbl>
          </a:graphicData>
        </a:graphic>
      </p:graphicFrame>
    </p:spTree>
    <p:extLst>
      <p:ext uri="{BB962C8B-B14F-4D97-AF65-F5344CB8AC3E}">
        <p14:creationId xmlns:p14="http://schemas.microsoft.com/office/powerpoint/2010/main" val="293179862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4434679"/>
          </a:xfrm>
        </p:spPr>
        <p:txBody>
          <a:bodyPr/>
          <a:lstStyle/>
          <a:p>
            <a:pPr marL="285750" indent="-285750" eaLnBrk="1" hangingPunct="1">
              <a:buClr>
                <a:schemeClr val="accent1">
                  <a:lumMod val="75000"/>
                </a:schemeClr>
              </a:buClr>
              <a:buFont typeface="Arial" panose="020B0604020202020204" pitchFamily="34" charset="0"/>
              <a:buChar char="•"/>
            </a:pPr>
            <a:endParaRPr lang="en-US" sz="1800">
              <a:latin typeface="Cambria" pitchFamily="18" charset="0"/>
            </a:endParaRPr>
          </a:p>
          <a:p>
            <a:pPr marL="285750" indent="-285750" eaLnBrk="1" hangingPunct="1">
              <a:buClr>
                <a:schemeClr val="accent1">
                  <a:lumMod val="75000"/>
                </a:schemeClr>
              </a:buClr>
              <a:buFont typeface="Arial" panose="020B0604020202020204" pitchFamily="34" charset="0"/>
              <a:buChar char="•"/>
            </a:pPr>
            <a:endParaRPr lang="en-US" sz="1800">
              <a:latin typeface="Cambria" pitchFamily="18" charset="0"/>
            </a:endParaRPr>
          </a:p>
          <a:p>
            <a:pPr marL="285750" indent="-285750" eaLnBrk="1" hangingPunct="1">
              <a:buClr>
                <a:schemeClr val="accent1">
                  <a:lumMod val="75000"/>
                </a:schemeClr>
              </a:buClr>
              <a:buFont typeface="Wingdings" panose="05000000000000000000" pitchFamily="2" charset="2"/>
              <a:buChar char="q"/>
            </a:pPr>
            <a:r>
              <a:rPr lang="en-US" sz="1800">
                <a:latin typeface="Cambria" pitchFamily="18" charset="0"/>
              </a:rPr>
              <a:t>ROUTING ENGINE</a:t>
            </a:r>
          </a:p>
          <a:p>
            <a:pPr marL="285750" indent="-285750" eaLnBrk="1" hangingPunct="1">
              <a:buClr>
                <a:schemeClr val="accent1">
                  <a:lumMod val="75000"/>
                </a:schemeClr>
              </a:buClr>
              <a:buFont typeface="Wingdings" panose="05000000000000000000" pitchFamily="2" charset="2"/>
              <a:buChar char="q"/>
            </a:pPr>
            <a:r>
              <a:rPr lang="en-US" sz="1800">
                <a:latin typeface="Cambria" pitchFamily="18" charset="0"/>
              </a:rPr>
              <a:t>ROUTES</a:t>
            </a:r>
          </a:p>
          <a:p>
            <a:pPr marL="285750" indent="-285750" eaLnBrk="1" hangingPunct="1">
              <a:buClr>
                <a:schemeClr val="accent1">
                  <a:lumMod val="75000"/>
                </a:schemeClr>
              </a:buClr>
              <a:buFont typeface="Wingdings" panose="05000000000000000000" pitchFamily="2" charset="2"/>
              <a:buChar char="q"/>
            </a:pPr>
            <a:r>
              <a:rPr lang="en-US" sz="1800">
                <a:latin typeface="Cambria" pitchFamily="18" charset="0"/>
              </a:rPr>
              <a:t>DOMAIN SPECIFIC LANGUAGE</a:t>
            </a:r>
          </a:p>
          <a:p>
            <a:pPr marL="285750" indent="-285750" eaLnBrk="1" hangingPunct="1">
              <a:buClr>
                <a:schemeClr val="accent1">
                  <a:lumMod val="75000"/>
                </a:schemeClr>
              </a:buClr>
              <a:buFont typeface="Wingdings" panose="05000000000000000000" pitchFamily="2" charset="2"/>
              <a:buChar char="q"/>
            </a:pPr>
            <a:r>
              <a:rPr lang="en-US" sz="1800">
                <a:latin typeface="Cambria" pitchFamily="18" charset="0"/>
              </a:rPr>
              <a:t>PROCESSOR</a:t>
            </a:r>
          </a:p>
          <a:p>
            <a:pPr marL="285750" indent="-285750" eaLnBrk="1" hangingPunct="1">
              <a:buClr>
                <a:schemeClr val="accent1">
                  <a:lumMod val="75000"/>
                </a:schemeClr>
              </a:buClr>
              <a:buFont typeface="Wingdings" panose="05000000000000000000" pitchFamily="2" charset="2"/>
              <a:buChar char="q"/>
            </a:pPr>
            <a:r>
              <a:rPr lang="en-US" sz="1800">
                <a:latin typeface="Cambria" pitchFamily="18" charset="0"/>
              </a:rPr>
              <a:t>COMPONENT</a:t>
            </a:r>
          </a:p>
          <a:p>
            <a:pPr marL="285750" indent="-285750" eaLnBrk="1" hangingPunct="1">
              <a:buClr>
                <a:schemeClr val="accent1">
                  <a:lumMod val="75000"/>
                </a:schemeClr>
              </a:buClr>
              <a:buFont typeface="Wingdings" panose="05000000000000000000" pitchFamily="2" charset="2"/>
              <a:buChar char="q"/>
            </a:pPr>
            <a:r>
              <a:rPr lang="en-US" sz="1800">
                <a:latin typeface="Cambria" pitchFamily="18" charset="0"/>
              </a:rPr>
              <a:t>ENDPOINT</a:t>
            </a:r>
          </a:p>
          <a:p>
            <a:pPr marL="285750" indent="-285750" eaLnBrk="1" hangingPunct="1">
              <a:buClr>
                <a:schemeClr val="accent1">
                  <a:lumMod val="75000"/>
                </a:schemeClr>
              </a:buClr>
              <a:buFont typeface="Wingdings" panose="05000000000000000000" pitchFamily="2" charset="2"/>
              <a:buChar char="q"/>
            </a:pPr>
            <a:r>
              <a:rPr lang="en-US" sz="1800">
                <a:latin typeface="Cambria" pitchFamily="18" charset="0"/>
              </a:rPr>
              <a:t>PRODUCER</a:t>
            </a:r>
          </a:p>
          <a:p>
            <a:pPr marL="285750" indent="-285750" eaLnBrk="1" hangingPunct="1">
              <a:buClr>
                <a:schemeClr val="accent1">
                  <a:lumMod val="75000"/>
                </a:schemeClr>
              </a:buClr>
              <a:buFont typeface="Wingdings" panose="05000000000000000000" pitchFamily="2" charset="2"/>
              <a:buChar char="q"/>
            </a:pPr>
            <a:r>
              <a:rPr lang="en-US" sz="1800">
                <a:latin typeface="Cambria" pitchFamily="18" charset="0"/>
              </a:rPr>
              <a:t>CONSUMER</a:t>
            </a:r>
          </a:p>
          <a:p>
            <a:pPr eaLnBrk="1" hangingPunct="1">
              <a:buClr>
                <a:schemeClr val="accent1">
                  <a:lumMod val="75000"/>
                </a:schemeClr>
              </a:buClr>
              <a:buNone/>
            </a:pPr>
            <a:endParaRPr lang="en-US" sz="1800">
              <a:latin typeface="Cambria" pitchFamily="18" charset="0"/>
            </a:endParaRPr>
          </a:p>
          <a:p>
            <a:pPr marL="285750" indent="-285750" eaLnBrk="1" hangingPunct="1">
              <a:buClr>
                <a:schemeClr val="accent1">
                  <a:lumMod val="75000"/>
                </a:schemeClr>
              </a:buClr>
              <a:buFont typeface="Arial" panose="020B0604020202020204" pitchFamily="34" charset="0"/>
              <a:buChar char="•"/>
            </a:pPr>
            <a:endParaRPr lang="en-US" sz="1800">
              <a:latin typeface="Cambria" pitchFamily="18" charset="0"/>
            </a:endParaRPr>
          </a:p>
        </p:txBody>
      </p:sp>
      <p:sp>
        <p:nvSpPr>
          <p:cNvPr id="11266" name="Rectangle 2"/>
          <p:cNvSpPr>
            <a:spLocks noGrp="1" noChangeArrowheads="1"/>
          </p:cNvSpPr>
          <p:nvPr>
            <p:ph type="ctrTitle"/>
          </p:nvPr>
        </p:nvSpPr>
        <p:spPr>
          <a:xfrm>
            <a:off x="755576" y="-29817"/>
            <a:ext cx="8784976" cy="643880"/>
          </a:xfrm>
        </p:spPr>
        <p:txBody>
          <a:bodyPr/>
          <a:lstStyle/>
          <a:p>
            <a:pPr lvl="1"/>
            <a:r>
              <a:rPr lang="en-US">
                <a:solidFill>
                  <a:srgbClr val="5B77BA"/>
                </a:solidFill>
                <a:latin typeface="+mj-lt"/>
                <a:ea typeface="ＭＳ Ｐゴシック" charset="-128"/>
                <a:cs typeface="ＭＳ Ｐゴシック" charset="-128"/>
              </a:rPr>
              <a:t>Camel Core concepts		</a:t>
            </a:r>
            <a:r>
              <a:rPr lang="en-US" sz="2000">
                <a:solidFill>
                  <a:srgbClr val="5B77BA"/>
                </a:solidFill>
                <a:latin typeface="+mj-lt"/>
                <a:ea typeface="ＭＳ Ｐゴシック" charset="-128"/>
                <a:cs typeface="ＭＳ Ｐゴシック" charset="-128"/>
              </a:rPr>
              <a:t>…continued</a:t>
            </a:r>
            <a:endParaRPr lang="en-US">
              <a:solidFill>
                <a:srgbClr val="5B77BA"/>
              </a:solidFill>
              <a:latin typeface="+mj-lt"/>
              <a:ea typeface="ＭＳ Ｐゴシック" charset="-128"/>
              <a:cs typeface="ＭＳ Ｐゴシック" charset="-128"/>
            </a:endParaRPr>
          </a:p>
        </p:txBody>
      </p:sp>
    </p:spTree>
    <p:extLst>
      <p:ext uri="{BB962C8B-B14F-4D97-AF65-F5344CB8AC3E}">
        <p14:creationId xmlns:p14="http://schemas.microsoft.com/office/powerpoint/2010/main" val="19215243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4434679"/>
          </a:xfrm>
        </p:spPr>
        <p:txBody>
          <a:bodyPr/>
          <a:lstStyle/>
          <a:p>
            <a:pPr marL="285750" indent="-285750" eaLnBrk="1" hangingPunct="1">
              <a:buClr>
                <a:schemeClr val="accent1">
                  <a:lumMod val="75000"/>
                </a:schemeClr>
              </a:buClr>
              <a:buFont typeface="Wingdings" panose="05000000000000000000" pitchFamily="2" charset="2"/>
              <a:buChar char="q"/>
            </a:pPr>
            <a:r>
              <a:rPr lang="en-US" sz="1800" b="1" u="sng">
                <a:latin typeface="Cambria" pitchFamily="18" charset="0"/>
              </a:rPr>
              <a:t>ROUTING ENGINE</a:t>
            </a:r>
          </a:p>
          <a:p>
            <a:pPr marL="285750" indent="-285750" eaLnBrk="1" hangingPunct="1">
              <a:buClr>
                <a:schemeClr val="accent1">
                  <a:lumMod val="75000"/>
                </a:schemeClr>
              </a:buClr>
              <a:buFont typeface="Arial" panose="020B0604020202020204" pitchFamily="34" charset="0"/>
              <a:buChar char="•"/>
            </a:pPr>
            <a:r>
              <a:rPr lang="en-US" sz="1600"/>
              <a:t>Camel’s routing engine is what actually moves messages under the hood. </a:t>
            </a:r>
          </a:p>
          <a:p>
            <a:pPr marL="285750" indent="-285750" eaLnBrk="1" hangingPunct="1">
              <a:buClr>
                <a:schemeClr val="accent1">
                  <a:lumMod val="75000"/>
                </a:schemeClr>
              </a:buClr>
              <a:buFont typeface="Arial" panose="020B0604020202020204" pitchFamily="34" charset="0"/>
              <a:buChar char="•"/>
            </a:pPr>
            <a:r>
              <a:rPr lang="en-US" sz="1600"/>
              <a:t>This engine isn’t exposed to the developer, but you should be aware that it’s there and that it does all the heavy lifting, ensuring that messages are routed properly.</a:t>
            </a:r>
          </a:p>
          <a:p>
            <a:pPr eaLnBrk="1" hangingPunct="1">
              <a:buClr>
                <a:schemeClr val="accent1">
                  <a:lumMod val="75000"/>
                </a:schemeClr>
              </a:buClr>
              <a:buNone/>
            </a:pPr>
            <a:endParaRPr lang="en-US" sz="1800" b="1">
              <a:latin typeface="Cambria" pitchFamily="18" charset="0"/>
            </a:endParaRPr>
          </a:p>
          <a:p>
            <a:pPr marL="285750" indent="-285750" eaLnBrk="1" hangingPunct="1">
              <a:buClr>
                <a:schemeClr val="accent1">
                  <a:lumMod val="75000"/>
                </a:schemeClr>
              </a:buClr>
              <a:buFont typeface="Wingdings" panose="05000000000000000000" pitchFamily="2" charset="2"/>
              <a:buChar char="q"/>
            </a:pPr>
            <a:r>
              <a:rPr lang="en-US" sz="1800" b="1" u="sng">
                <a:latin typeface="Cambria" pitchFamily="18" charset="0"/>
              </a:rPr>
              <a:t>ROUTES</a:t>
            </a:r>
          </a:p>
          <a:p>
            <a:pPr>
              <a:buNone/>
            </a:pPr>
            <a:r>
              <a:rPr lang="en-US" sz="1600"/>
              <a:t>Routes are obviously a core abstraction for Camel. The simplest way to define a route is as a chain of processors. There are many reasons for using routers in messaging applications. To define a route, a DSL is used.</a:t>
            </a:r>
          </a:p>
          <a:p>
            <a:endParaRPr lang="en-US" sz="1600"/>
          </a:p>
          <a:p>
            <a:pPr>
              <a:buNone/>
            </a:pPr>
            <a:r>
              <a:rPr lang="en-US" sz="1600" err="1">
                <a:solidFill>
                  <a:srgbClr val="0070C0"/>
                </a:solidFill>
              </a:rPr>
              <a:t>RouteBuilder</a:t>
            </a:r>
            <a:r>
              <a:rPr lang="en-US" sz="1600">
                <a:solidFill>
                  <a:srgbClr val="0070C0"/>
                </a:solidFill>
              </a:rPr>
              <a:t> builder = new </a:t>
            </a:r>
            <a:r>
              <a:rPr lang="en-US" sz="1600" err="1">
                <a:solidFill>
                  <a:srgbClr val="0070C0"/>
                </a:solidFill>
              </a:rPr>
              <a:t>RouteBuilder</a:t>
            </a:r>
            <a:r>
              <a:rPr lang="en-US" sz="1600">
                <a:solidFill>
                  <a:srgbClr val="0070C0"/>
                </a:solidFill>
              </a:rPr>
              <a:t>() {</a:t>
            </a:r>
          </a:p>
          <a:p>
            <a:pPr>
              <a:buNone/>
            </a:pPr>
            <a:r>
              <a:rPr lang="en-US" sz="1600">
                <a:solidFill>
                  <a:srgbClr val="0070C0"/>
                </a:solidFill>
              </a:rPr>
              <a:t>    public void </a:t>
            </a:r>
            <a:r>
              <a:rPr lang="en-US" sz="1600">
                <a:solidFill>
                  <a:srgbClr val="C00000"/>
                </a:solidFill>
              </a:rPr>
              <a:t>configure</a:t>
            </a:r>
            <a:r>
              <a:rPr lang="en-US" sz="1600">
                <a:solidFill>
                  <a:srgbClr val="0070C0"/>
                </a:solidFill>
              </a:rPr>
              <a:t>() {</a:t>
            </a:r>
          </a:p>
          <a:p>
            <a:pPr>
              <a:buNone/>
            </a:pPr>
            <a:r>
              <a:rPr lang="en-US" sz="1600"/>
              <a:t>        </a:t>
            </a:r>
            <a:r>
              <a:rPr lang="en-US" sz="1600" err="1">
                <a:solidFill>
                  <a:srgbClr val="0070C0"/>
                </a:solidFill>
              </a:rPr>
              <a:t>errorHandler</a:t>
            </a:r>
            <a:r>
              <a:rPr lang="en-US" sz="1600">
                <a:solidFill>
                  <a:srgbClr val="0070C0"/>
                </a:solidFill>
              </a:rPr>
              <a:t>(</a:t>
            </a:r>
            <a:r>
              <a:rPr lang="en-US" sz="1600" err="1">
                <a:solidFill>
                  <a:srgbClr val="0070C0"/>
                </a:solidFill>
              </a:rPr>
              <a:t>deadLetterChannel</a:t>
            </a:r>
            <a:r>
              <a:rPr lang="en-US" sz="1600">
                <a:solidFill>
                  <a:srgbClr val="0070C0"/>
                </a:solidFill>
              </a:rPr>
              <a:t>(</a:t>
            </a:r>
            <a:r>
              <a:rPr lang="en-US" sz="1600">
                <a:solidFill>
                  <a:srgbClr val="C00000"/>
                </a:solidFill>
              </a:rPr>
              <a:t>"</a:t>
            </a:r>
            <a:r>
              <a:rPr lang="en-US" sz="1600" err="1">
                <a:solidFill>
                  <a:srgbClr val="C00000"/>
                </a:solidFill>
              </a:rPr>
              <a:t>mock:error</a:t>
            </a:r>
            <a:r>
              <a:rPr lang="en-US" sz="1600">
                <a:solidFill>
                  <a:srgbClr val="C00000"/>
                </a:solidFill>
              </a:rPr>
              <a:t>"</a:t>
            </a:r>
            <a:r>
              <a:rPr lang="en-US" sz="1600">
                <a:solidFill>
                  <a:srgbClr val="0070C0"/>
                </a:solidFill>
              </a:rPr>
              <a:t>));</a:t>
            </a:r>
          </a:p>
          <a:p>
            <a:pPr>
              <a:buNone/>
            </a:pPr>
            <a:r>
              <a:rPr lang="en-US" sz="1600">
                <a:solidFill>
                  <a:srgbClr val="0070C0"/>
                </a:solidFill>
              </a:rPr>
              <a:t>        from(</a:t>
            </a:r>
            <a:r>
              <a:rPr lang="en-US" sz="1600">
                <a:solidFill>
                  <a:srgbClr val="C00000"/>
                </a:solidFill>
              </a:rPr>
              <a:t>"</a:t>
            </a:r>
            <a:r>
              <a:rPr lang="en-US" sz="1600" err="1">
                <a:solidFill>
                  <a:srgbClr val="C00000"/>
                </a:solidFill>
              </a:rPr>
              <a:t>direct:a</a:t>
            </a:r>
            <a:r>
              <a:rPr lang="en-US" sz="1600">
                <a:solidFill>
                  <a:srgbClr val="C00000"/>
                </a:solidFill>
              </a:rPr>
              <a:t>"</a:t>
            </a:r>
            <a:r>
              <a:rPr lang="en-US" sz="1600">
                <a:solidFill>
                  <a:srgbClr val="0070C0"/>
                </a:solidFill>
              </a:rPr>
              <a:t>).to(</a:t>
            </a:r>
            <a:r>
              <a:rPr lang="en-US" sz="1600">
                <a:solidFill>
                  <a:srgbClr val="C00000"/>
                </a:solidFill>
              </a:rPr>
              <a:t>"</a:t>
            </a:r>
            <a:r>
              <a:rPr lang="en-US" sz="1600" err="1">
                <a:solidFill>
                  <a:srgbClr val="C00000"/>
                </a:solidFill>
              </a:rPr>
              <a:t>direct:b</a:t>
            </a:r>
            <a:r>
              <a:rPr lang="en-US" sz="1600">
                <a:solidFill>
                  <a:srgbClr val="C00000"/>
                </a:solidFill>
              </a:rPr>
              <a:t>"</a:t>
            </a:r>
            <a:r>
              <a:rPr lang="en-US" sz="1600">
                <a:solidFill>
                  <a:srgbClr val="0070C0"/>
                </a:solidFill>
              </a:rPr>
              <a:t>);</a:t>
            </a:r>
          </a:p>
          <a:p>
            <a:pPr>
              <a:buNone/>
            </a:pPr>
            <a:r>
              <a:rPr lang="en-US" sz="1600">
                <a:solidFill>
                  <a:srgbClr val="0070C0"/>
                </a:solidFill>
              </a:rPr>
              <a:t>    }</a:t>
            </a:r>
          </a:p>
          <a:p>
            <a:pPr>
              <a:buNone/>
            </a:pPr>
            <a:r>
              <a:rPr lang="en-US" sz="1600">
                <a:solidFill>
                  <a:srgbClr val="0070C0"/>
                </a:solidFill>
              </a:rPr>
              <a:t>};</a:t>
            </a:r>
          </a:p>
          <a:p>
            <a:pPr>
              <a:buNone/>
            </a:pPr>
            <a:r>
              <a:rPr lang="en-US"/>
              <a:t> </a:t>
            </a:r>
          </a:p>
          <a:p>
            <a:pPr eaLnBrk="1" hangingPunct="1">
              <a:buClr>
                <a:schemeClr val="accent1">
                  <a:lumMod val="75000"/>
                </a:schemeClr>
              </a:buClr>
              <a:buNone/>
            </a:pPr>
            <a:endParaRPr lang="en-US" sz="1800">
              <a:latin typeface="Cambria" pitchFamily="18" charset="0"/>
            </a:endParaRPr>
          </a:p>
          <a:p>
            <a:pPr marL="285750" indent="-285750" eaLnBrk="1" hangingPunct="1">
              <a:buClr>
                <a:schemeClr val="accent1">
                  <a:lumMod val="75000"/>
                </a:schemeClr>
              </a:buClr>
              <a:buFont typeface="Arial" panose="020B0604020202020204" pitchFamily="34" charset="0"/>
              <a:buChar char="•"/>
            </a:pPr>
            <a:endParaRPr lang="en-US" sz="1800">
              <a:latin typeface="Cambria" pitchFamily="18" charset="0"/>
            </a:endParaRPr>
          </a:p>
        </p:txBody>
      </p:sp>
      <p:sp>
        <p:nvSpPr>
          <p:cNvPr id="11266" name="Rectangle 2"/>
          <p:cNvSpPr>
            <a:spLocks noGrp="1" noChangeArrowheads="1"/>
          </p:cNvSpPr>
          <p:nvPr>
            <p:ph type="ctrTitle"/>
          </p:nvPr>
        </p:nvSpPr>
        <p:spPr>
          <a:xfrm>
            <a:off x="755576" y="-29817"/>
            <a:ext cx="8784976" cy="643880"/>
          </a:xfrm>
        </p:spPr>
        <p:txBody>
          <a:bodyPr/>
          <a:lstStyle/>
          <a:p>
            <a:pPr lvl="1"/>
            <a:r>
              <a:rPr lang="en-US">
                <a:solidFill>
                  <a:srgbClr val="5B77BA"/>
                </a:solidFill>
                <a:latin typeface="+mj-lt"/>
                <a:ea typeface="ＭＳ Ｐゴシック" charset="-128"/>
                <a:cs typeface="ＭＳ Ｐゴシック" charset="-128"/>
              </a:rPr>
              <a:t>Camel Core concepts		</a:t>
            </a:r>
            <a:r>
              <a:rPr lang="en-US" sz="2000">
                <a:solidFill>
                  <a:srgbClr val="5B77BA"/>
                </a:solidFill>
                <a:latin typeface="+mj-lt"/>
                <a:ea typeface="ＭＳ Ｐゴシック" charset="-128"/>
                <a:cs typeface="ＭＳ Ｐゴシック" charset="-128"/>
              </a:rPr>
              <a:t>…continued</a:t>
            </a:r>
            <a:endParaRPr lang="en-US">
              <a:solidFill>
                <a:srgbClr val="5B77BA"/>
              </a:solidFill>
              <a:latin typeface="+mj-lt"/>
              <a:ea typeface="ＭＳ Ｐゴシック" charset="-128"/>
              <a:cs typeface="ＭＳ Ｐゴシック" charset="-128"/>
            </a:endParaRPr>
          </a:p>
        </p:txBody>
      </p:sp>
    </p:spTree>
    <p:extLst>
      <p:ext uri="{BB962C8B-B14F-4D97-AF65-F5344CB8AC3E}">
        <p14:creationId xmlns:p14="http://schemas.microsoft.com/office/powerpoint/2010/main" val="16927600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4434679"/>
          </a:xfrm>
        </p:spPr>
        <p:txBody>
          <a:bodyPr/>
          <a:lstStyle/>
          <a:p>
            <a:pPr marL="285750" indent="-285750" eaLnBrk="1" hangingPunct="1">
              <a:buClr>
                <a:schemeClr val="accent1">
                  <a:lumMod val="75000"/>
                </a:schemeClr>
              </a:buClr>
              <a:buFont typeface="Wingdings" panose="05000000000000000000" pitchFamily="2" charset="2"/>
              <a:buChar char="q"/>
            </a:pPr>
            <a:r>
              <a:rPr lang="en-US" b="1" u="sng">
                <a:latin typeface="Cambria" pitchFamily="18" charset="0"/>
              </a:rPr>
              <a:t>DOMAIN SPECIFIC LANGUAGE</a:t>
            </a:r>
          </a:p>
          <a:p>
            <a:pPr>
              <a:buNone/>
            </a:pPr>
            <a:r>
              <a:rPr lang="en-US" sz="1600"/>
              <a:t>To wire processors and endpoints together to form routes, Camel defines a DSL. </a:t>
            </a:r>
          </a:p>
          <a:p>
            <a:pPr>
              <a:buNone/>
            </a:pPr>
            <a:r>
              <a:rPr lang="en-US" sz="1600"/>
              <a:t>Consider this example:</a:t>
            </a:r>
          </a:p>
          <a:p>
            <a:pPr>
              <a:buNone/>
            </a:pPr>
            <a:r>
              <a:rPr lang="en-US" sz="1400" i="1" u="sng"/>
              <a:t>Using Java DSL:</a:t>
            </a:r>
            <a:endParaRPr lang="en-US" sz="1400" u="sng"/>
          </a:p>
          <a:p>
            <a:pPr>
              <a:buNone/>
            </a:pPr>
            <a:r>
              <a:rPr lang="en-US" sz="1400"/>
              <a:t>	</a:t>
            </a:r>
            <a:r>
              <a:rPr lang="en-US" sz="1400">
                <a:solidFill>
                  <a:srgbClr val="0070C0"/>
                </a:solidFill>
              </a:rPr>
              <a:t>from(</a:t>
            </a:r>
            <a:r>
              <a:rPr lang="en-US" sz="1400">
                <a:solidFill>
                  <a:srgbClr val="C00000"/>
                </a:solidFill>
              </a:rPr>
              <a:t>"file:data/inbox"</a:t>
            </a:r>
            <a:r>
              <a:rPr lang="en-US" sz="1400">
                <a:solidFill>
                  <a:srgbClr val="0070C0"/>
                </a:solidFill>
              </a:rPr>
              <a:t>)</a:t>
            </a:r>
          </a:p>
          <a:p>
            <a:pPr>
              <a:buNone/>
            </a:pPr>
            <a:r>
              <a:rPr lang="en-US" sz="1400"/>
              <a:t>	</a:t>
            </a:r>
            <a:r>
              <a:rPr lang="en-US" sz="1400">
                <a:solidFill>
                  <a:srgbClr val="0070C0"/>
                </a:solidFill>
              </a:rPr>
              <a:t>.filter().</a:t>
            </a:r>
            <a:r>
              <a:rPr lang="en-US" sz="1400" err="1">
                <a:solidFill>
                  <a:srgbClr val="0070C0"/>
                </a:solidFill>
              </a:rPr>
              <a:t>xpath</a:t>
            </a:r>
            <a:r>
              <a:rPr lang="en-US" sz="1400">
                <a:solidFill>
                  <a:srgbClr val="0070C0"/>
                </a:solidFill>
              </a:rPr>
              <a:t>(</a:t>
            </a:r>
            <a:r>
              <a:rPr lang="en-US" sz="1400">
                <a:solidFill>
                  <a:srgbClr val="C00000"/>
                </a:solidFill>
              </a:rPr>
              <a:t>"/order[not(@test)]"</a:t>
            </a:r>
            <a:r>
              <a:rPr lang="en-US" sz="1400">
                <a:solidFill>
                  <a:srgbClr val="0070C0"/>
                </a:solidFill>
              </a:rPr>
              <a:t>)</a:t>
            </a:r>
          </a:p>
          <a:p>
            <a:pPr>
              <a:buNone/>
            </a:pPr>
            <a:r>
              <a:rPr lang="en-US" sz="1400"/>
              <a:t>	</a:t>
            </a:r>
            <a:r>
              <a:rPr lang="en-US" sz="1400">
                <a:solidFill>
                  <a:srgbClr val="0070C0"/>
                </a:solidFill>
              </a:rPr>
              <a:t>.to(</a:t>
            </a:r>
            <a:r>
              <a:rPr lang="en-US" sz="1400">
                <a:solidFill>
                  <a:srgbClr val="C00000"/>
                </a:solidFill>
              </a:rPr>
              <a:t>"</a:t>
            </a:r>
            <a:r>
              <a:rPr lang="en-US" sz="1400" err="1">
                <a:solidFill>
                  <a:srgbClr val="C00000"/>
                </a:solidFill>
              </a:rPr>
              <a:t>jms:queue:order</a:t>
            </a:r>
            <a:r>
              <a:rPr lang="en-US" sz="1400">
                <a:solidFill>
                  <a:srgbClr val="C00000"/>
                </a:solidFill>
              </a:rPr>
              <a:t>"</a:t>
            </a:r>
            <a:r>
              <a:rPr lang="en-US" sz="1400">
                <a:solidFill>
                  <a:srgbClr val="0070C0"/>
                </a:solidFill>
              </a:rPr>
              <a:t>)</a:t>
            </a:r>
          </a:p>
          <a:p>
            <a:pPr>
              <a:buNone/>
            </a:pPr>
            <a:r>
              <a:rPr lang="en-US" sz="1400" u="sng"/>
              <a:t> </a:t>
            </a:r>
            <a:r>
              <a:rPr lang="en-US" sz="1400" i="1" u="sng"/>
              <a:t>Spring DSL, like this:</a:t>
            </a:r>
            <a:endParaRPr lang="en-US" sz="1400" u="sng"/>
          </a:p>
          <a:p>
            <a:pPr>
              <a:buNone/>
            </a:pPr>
            <a:r>
              <a:rPr lang="en-US" sz="1400"/>
              <a:t>	</a:t>
            </a:r>
            <a:r>
              <a:rPr lang="en-US" sz="1400">
                <a:solidFill>
                  <a:srgbClr val="0070C0"/>
                </a:solidFill>
              </a:rPr>
              <a:t>&lt;route&gt;</a:t>
            </a:r>
          </a:p>
          <a:p>
            <a:pPr>
              <a:buNone/>
            </a:pPr>
            <a:r>
              <a:rPr lang="en-US" sz="1400"/>
              <a:t>	  </a:t>
            </a:r>
            <a:r>
              <a:rPr lang="en-US" sz="1400">
                <a:solidFill>
                  <a:srgbClr val="0070C0"/>
                </a:solidFill>
              </a:rPr>
              <a:t>&lt;from </a:t>
            </a:r>
            <a:r>
              <a:rPr lang="en-US" sz="1400" err="1">
                <a:solidFill>
                  <a:srgbClr val="0070C0"/>
                </a:solidFill>
              </a:rPr>
              <a:t>uri</a:t>
            </a:r>
            <a:r>
              <a:rPr lang="en-US" sz="1400">
                <a:solidFill>
                  <a:srgbClr val="0070C0"/>
                </a:solidFill>
              </a:rPr>
              <a:t>=</a:t>
            </a:r>
            <a:r>
              <a:rPr lang="en-US" sz="1400">
                <a:solidFill>
                  <a:srgbClr val="C00000"/>
                </a:solidFill>
              </a:rPr>
              <a:t>"file:data/inbox"</a:t>
            </a:r>
            <a:r>
              <a:rPr lang="en-US" sz="1400">
                <a:solidFill>
                  <a:srgbClr val="0070C0"/>
                </a:solidFill>
              </a:rPr>
              <a:t>/&gt;</a:t>
            </a:r>
          </a:p>
          <a:p>
            <a:pPr>
              <a:buNone/>
            </a:pPr>
            <a:r>
              <a:rPr lang="en-US" sz="1400"/>
              <a:t>	  </a:t>
            </a:r>
            <a:r>
              <a:rPr lang="en-US" sz="1400">
                <a:solidFill>
                  <a:srgbClr val="0070C0"/>
                </a:solidFill>
              </a:rPr>
              <a:t>&lt;filter&gt;</a:t>
            </a:r>
          </a:p>
          <a:p>
            <a:pPr>
              <a:buNone/>
            </a:pPr>
            <a:r>
              <a:rPr lang="en-US" sz="1400"/>
              <a:t>	      </a:t>
            </a:r>
            <a:r>
              <a:rPr lang="en-US" sz="1400">
                <a:solidFill>
                  <a:srgbClr val="0070C0"/>
                </a:solidFill>
              </a:rPr>
              <a:t>&lt;</a:t>
            </a:r>
            <a:r>
              <a:rPr lang="en-US" sz="1400" err="1">
                <a:solidFill>
                  <a:srgbClr val="0070C0"/>
                </a:solidFill>
              </a:rPr>
              <a:t>xpath</a:t>
            </a:r>
            <a:r>
              <a:rPr lang="en-US" sz="1400">
                <a:solidFill>
                  <a:srgbClr val="0070C0"/>
                </a:solidFill>
              </a:rPr>
              <a:t>&gt;</a:t>
            </a:r>
            <a:r>
              <a:rPr lang="en-US" sz="1400">
                <a:solidFill>
                  <a:srgbClr val="C00000"/>
                </a:solidFill>
              </a:rPr>
              <a:t>/order[not(@test)]</a:t>
            </a:r>
            <a:r>
              <a:rPr lang="en-US" sz="1400">
                <a:solidFill>
                  <a:srgbClr val="0070C0"/>
                </a:solidFill>
              </a:rPr>
              <a:t>&lt;/</a:t>
            </a:r>
            <a:r>
              <a:rPr lang="en-US" sz="1400" err="1">
                <a:solidFill>
                  <a:srgbClr val="0070C0"/>
                </a:solidFill>
              </a:rPr>
              <a:t>xpath</a:t>
            </a:r>
            <a:r>
              <a:rPr lang="en-US" sz="1400">
                <a:solidFill>
                  <a:srgbClr val="0070C0"/>
                </a:solidFill>
              </a:rPr>
              <a:t>&gt;</a:t>
            </a:r>
          </a:p>
          <a:p>
            <a:pPr>
              <a:buNone/>
            </a:pPr>
            <a:r>
              <a:rPr lang="en-US" sz="1400"/>
              <a:t>	      </a:t>
            </a:r>
            <a:r>
              <a:rPr lang="en-US" sz="1400">
                <a:solidFill>
                  <a:srgbClr val="0070C0"/>
                </a:solidFill>
              </a:rPr>
              <a:t>&lt;to </a:t>
            </a:r>
            <a:r>
              <a:rPr lang="en-US" sz="1400" err="1">
                <a:solidFill>
                  <a:srgbClr val="0070C0"/>
                </a:solidFill>
              </a:rPr>
              <a:t>uri</a:t>
            </a:r>
            <a:r>
              <a:rPr lang="en-US" sz="1400">
                <a:solidFill>
                  <a:srgbClr val="0070C0"/>
                </a:solidFill>
              </a:rPr>
              <a:t>=</a:t>
            </a:r>
            <a:r>
              <a:rPr lang="en-US" sz="1400">
                <a:solidFill>
                  <a:srgbClr val="C00000"/>
                </a:solidFill>
              </a:rPr>
              <a:t>"</a:t>
            </a:r>
            <a:r>
              <a:rPr lang="en-US" sz="1400" err="1">
                <a:solidFill>
                  <a:srgbClr val="C00000"/>
                </a:solidFill>
              </a:rPr>
              <a:t>jms:queue:order</a:t>
            </a:r>
            <a:r>
              <a:rPr lang="en-US" sz="1400">
                <a:solidFill>
                  <a:srgbClr val="C00000"/>
                </a:solidFill>
              </a:rPr>
              <a:t>"</a:t>
            </a:r>
            <a:r>
              <a:rPr lang="en-US" sz="1400">
                <a:solidFill>
                  <a:srgbClr val="0070C0"/>
                </a:solidFill>
              </a:rPr>
              <a:t>/&gt;</a:t>
            </a:r>
          </a:p>
          <a:p>
            <a:pPr>
              <a:buNone/>
            </a:pPr>
            <a:r>
              <a:rPr lang="en-US" sz="1400"/>
              <a:t>	  </a:t>
            </a:r>
            <a:r>
              <a:rPr lang="en-US" sz="1400">
                <a:solidFill>
                  <a:srgbClr val="0070C0"/>
                </a:solidFill>
              </a:rPr>
              <a:t>&lt;/filter&gt;</a:t>
            </a:r>
          </a:p>
          <a:p>
            <a:pPr>
              <a:buNone/>
            </a:pPr>
            <a:r>
              <a:rPr lang="en-US" sz="1400"/>
              <a:t>	</a:t>
            </a:r>
            <a:r>
              <a:rPr lang="en-US" sz="1400">
                <a:solidFill>
                  <a:srgbClr val="0070C0"/>
                </a:solidFill>
              </a:rPr>
              <a:t>&lt;/route&gt;</a:t>
            </a:r>
            <a:endParaRPr lang="en-US" sz="1400">
              <a:solidFill>
                <a:srgbClr val="0070C0"/>
              </a:solidFill>
              <a:latin typeface="Cambria" pitchFamily="18" charset="0"/>
            </a:endParaRPr>
          </a:p>
          <a:p>
            <a:pPr>
              <a:buNone/>
            </a:pPr>
            <a:endParaRPr lang="en-US"/>
          </a:p>
          <a:p>
            <a:pPr eaLnBrk="1" hangingPunct="1">
              <a:buClr>
                <a:schemeClr val="accent1">
                  <a:lumMod val="75000"/>
                </a:schemeClr>
              </a:buClr>
              <a:buNone/>
            </a:pPr>
            <a:endParaRPr lang="en-US" sz="1800">
              <a:latin typeface="Cambria" pitchFamily="18" charset="0"/>
            </a:endParaRPr>
          </a:p>
          <a:p>
            <a:pPr marL="285750" indent="-285750" eaLnBrk="1" hangingPunct="1">
              <a:buClr>
                <a:schemeClr val="accent1">
                  <a:lumMod val="75000"/>
                </a:schemeClr>
              </a:buClr>
              <a:buFont typeface="Arial" panose="020B0604020202020204" pitchFamily="34" charset="0"/>
              <a:buChar char="•"/>
            </a:pPr>
            <a:endParaRPr lang="en-US" sz="1800">
              <a:latin typeface="Cambria" pitchFamily="18" charset="0"/>
            </a:endParaRPr>
          </a:p>
        </p:txBody>
      </p:sp>
      <p:sp>
        <p:nvSpPr>
          <p:cNvPr id="11266" name="Rectangle 2"/>
          <p:cNvSpPr>
            <a:spLocks noGrp="1" noChangeArrowheads="1"/>
          </p:cNvSpPr>
          <p:nvPr>
            <p:ph type="ctrTitle"/>
          </p:nvPr>
        </p:nvSpPr>
        <p:spPr>
          <a:xfrm>
            <a:off x="755576" y="-29817"/>
            <a:ext cx="8784976" cy="643880"/>
          </a:xfrm>
        </p:spPr>
        <p:txBody>
          <a:bodyPr/>
          <a:lstStyle/>
          <a:p>
            <a:pPr lvl="1"/>
            <a:r>
              <a:rPr lang="en-US">
                <a:solidFill>
                  <a:srgbClr val="5B77BA"/>
                </a:solidFill>
                <a:latin typeface="+mj-lt"/>
                <a:ea typeface="ＭＳ Ｐゴシック" charset="-128"/>
                <a:cs typeface="ＭＳ Ｐゴシック" charset="-128"/>
              </a:rPr>
              <a:t>Camel Core concepts		</a:t>
            </a:r>
            <a:r>
              <a:rPr lang="en-US" sz="2000">
                <a:solidFill>
                  <a:srgbClr val="5B77BA"/>
                </a:solidFill>
                <a:latin typeface="+mj-lt"/>
                <a:ea typeface="ＭＳ Ｐゴシック" charset="-128"/>
                <a:cs typeface="ＭＳ Ｐゴシック" charset="-128"/>
              </a:rPr>
              <a:t>…continued</a:t>
            </a:r>
            <a:endParaRPr lang="en-US">
              <a:solidFill>
                <a:srgbClr val="5B77BA"/>
              </a:solidFill>
              <a:latin typeface="+mj-lt"/>
              <a:ea typeface="ＭＳ Ｐゴシック" charset="-128"/>
              <a:cs typeface="ＭＳ Ｐゴシック" charset="-128"/>
            </a:endParaRPr>
          </a:p>
        </p:txBody>
      </p:sp>
    </p:spTree>
    <p:extLst>
      <p:ext uri="{BB962C8B-B14F-4D97-AF65-F5344CB8AC3E}">
        <p14:creationId xmlns:p14="http://schemas.microsoft.com/office/powerpoint/2010/main" val="286091249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5154759"/>
          </a:xfrm>
        </p:spPr>
        <p:txBody>
          <a:bodyPr/>
          <a:lstStyle/>
          <a:p>
            <a:pPr marL="285750" indent="-285750" eaLnBrk="1" hangingPunct="1">
              <a:buClr>
                <a:schemeClr val="accent1">
                  <a:lumMod val="75000"/>
                </a:schemeClr>
              </a:buClr>
              <a:buFont typeface="Wingdings" panose="05000000000000000000" pitchFamily="2" charset="2"/>
              <a:buChar char="q"/>
            </a:pPr>
            <a:r>
              <a:rPr lang="en-US" sz="1800" b="1" u="sng">
                <a:latin typeface="Cambria" pitchFamily="18" charset="0"/>
              </a:rPr>
              <a:t>PROCESSOR</a:t>
            </a:r>
          </a:p>
          <a:p>
            <a:pPr>
              <a:buNone/>
            </a:pPr>
            <a:r>
              <a:rPr lang="en-US" sz="1100"/>
              <a:t>■ </a:t>
            </a:r>
            <a:r>
              <a:rPr lang="en-US" sz="1400"/>
              <a:t>The processor is a core Camel concept that represents a node capable of using, creating, or modifying an incoming exchange. </a:t>
            </a:r>
          </a:p>
          <a:p>
            <a:pPr>
              <a:buNone/>
            </a:pPr>
            <a:r>
              <a:rPr lang="en-US" sz="1050"/>
              <a:t>■ </a:t>
            </a:r>
            <a:r>
              <a:rPr lang="en-US" sz="1400"/>
              <a:t>During routing, exchanges flow from one processor to another; as such, you can think of a route as a graph having specialized processors as the nodes, and lines that connect the output of one processor to the input of another. </a:t>
            </a:r>
          </a:p>
          <a:p>
            <a:pPr>
              <a:buNone/>
            </a:pPr>
            <a:r>
              <a:rPr lang="en-US" sz="1050"/>
              <a:t>■ </a:t>
            </a:r>
            <a:r>
              <a:rPr lang="en-US" sz="1400"/>
              <a:t>Many of the processors are implementations of EIPs, but one could easily implement their own custom processor and insert it into a route.</a:t>
            </a:r>
            <a:endParaRPr lang="en-US" sz="1600"/>
          </a:p>
          <a:p>
            <a:pPr eaLnBrk="1" hangingPunct="1">
              <a:buClr>
                <a:schemeClr val="accent1">
                  <a:lumMod val="75000"/>
                </a:schemeClr>
              </a:buClr>
              <a:buNone/>
            </a:pPr>
            <a:r>
              <a:rPr lang="en-US" sz="1800" b="1" u="sng">
                <a:latin typeface="Cambria" pitchFamily="18" charset="0"/>
              </a:rPr>
              <a:t>Java DSL:</a:t>
            </a:r>
          </a:p>
          <a:p>
            <a:pPr eaLnBrk="1" hangingPunct="1">
              <a:buClr>
                <a:schemeClr val="accent1">
                  <a:lumMod val="75000"/>
                </a:schemeClr>
              </a:buClr>
              <a:buNone/>
            </a:pPr>
            <a:r>
              <a:rPr lang="en-US" sz="1400">
                <a:solidFill>
                  <a:srgbClr val="0070C0"/>
                </a:solidFill>
              </a:rPr>
              <a:t>public class </a:t>
            </a:r>
            <a:r>
              <a:rPr lang="en-US" sz="1400" err="1">
                <a:solidFill>
                  <a:schemeClr val="tx1"/>
                </a:solidFill>
              </a:rPr>
              <a:t>MyProcessor</a:t>
            </a:r>
            <a:r>
              <a:rPr lang="en-US" sz="1400">
                <a:solidFill>
                  <a:schemeClr val="tx1"/>
                </a:solidFill>
              </a:rPr>
              <a:t> </a:t>
            </a:r>
            <a:r>
              <a:rPr lang="en-US" sz="1400">
                <a:solidFill>
                  <a:srgbClr val="0070C0"/>
                </a:solidFill>
              </a:rPr>
              <a:t>implements </a:t>
            </a:r>
            <a:r>
              <a:rPr lang="en-US" sz="1400">
                <a:solidFill>
                  <a:srgbClr val="FF0000"/>
                </a:solidFill>
              </a:rPr>
              <a:t>Processor</a:t>
            </a:r>
            <a:r>
              <a:rPr lang="en-US" sz="1400"/>
              <a:t> </a:t>
            </a:r>
            <a:r>
              <a:rPr lang="en-US" sz="1400">
                <a:solidFill>
                  <a:srgbClr val="0070C0"/>
                </a:solidFill>
              </a:rPr>
              <a:t>{ </a:t>
            </a:r>
          </a:p>
          <a:p>
            <a:pPr eaLnBrk="1" hangingPunct="1">
              <a:buClr>
                <a:schemeClr val="accent1">
                  <a:lumMod val="75000"/>
                </a:schemeClr>
              </a:buClr>
              <a:buNone/>
            </a:pPr>
            <a:r>
              <a:rPr lang="en-US" sz="1400"/>
              <a:t>  </a:t>
            </a:r>
            <a:r>
              <a:rPr lang="en-US" sz="1400">
                <a:solidFill>
                  <a:srgbClr val="0070C0"/>
                </a:solidFill>
              </a:rPr>
              <a:t>public void </a:t>
            </a:r>
            <a:r>
              <a:rPr lang="en-US" sz="1400">
                <a:solidFill>
                  <a:srgbClr val="FF0000"/>
                </a:solidFill>
              </a:rPr>
              <a:t>process(Exchange exchange)</a:t>
            </a:r>
            <a:r>
              <a:rPr lang="en-US" sz="1400"/>
              <a:t> </a:t>
            </a:r>
            <a:r>
              <a:rPr lang="en-US" sz="1400">
                <a:solidFill>
                  <a:srgbClr val="0070C0"/>
                </a:solidFill>
              </a:rPr>
              <a:t>throws </a:t>
            </a:r>
            <a:r>
              <a:rPr lang="en-US" sz="1400">
                <a:solidFill>
                  <a:srgbClr val="FF0000"/>
                </a:solidFill>
              </a:rPr>
              <a:t>Exception</a:t>
            </a:r>
            <a:r>
              <a:rPr lang="en-US" sz="1400"/>
              <a:t> </a:t>
            </a:r>
            <a:r>
              <a:rPr lang="en-US" sz="1400">
                <a:solidFill>
                  <a:srgbClr val="0070C0"/>
                </a:solidFill>
              </a:rPr>
              <a:t>{ </a:t>
            </a:r>
          </a:p>
          <a:p>
            <a:pPr eaLnBrk="1" hangingPunct="1">
              <a:buClr>
                <a:schemeClr val="accent1">
                  <a:lumMod val="75000"/>
                </a:schemeClr>
              </a:buClr>
              <a:buNone/>
            </a:pPr>
            <a:r>
              <a:rPr lang="en-US" sz="1400" i="1">
                <a:solidFill>
                  <a:srgbClr val="0070C0"/>
                </a:solidFill>
              </a:rPr>
              <a:t>      // do something...</a:t>
            </a:r>
            <a:r>
              <a:rPr lang="en-US" sz="1400">
                <a:solidFill>
                  <a:srgbClr val="0070C0"/>
                </a:solidFill>
              </a:rPr>
              <a:t> </a:t>
            </a:r>
          </a:p>
          <a:p>
            <a:pPr eaLnBrk="1" hangingPunct="1">
              <a:buClr>
                <a:schemeClr val="accent1">
                  <a:lumMod val="75000"/>
                </a:schemeClr>
              </a:buClr>
              <a:buNone/>
            </a:pPr>
            <a:r>
              <a:rPr lang="en-US" sz="1400">
                <a:solidFill>
                  <a:srgbClr val="0070C0"/>
                </a:solidFill>
              </a:rPr>
              <a:t>  } </a:t>
            </a:r>
          </a:p>
          <a:p>
            <a:pPr eaLnBrk="1" hangingPunct="1">
              <a:buClr>
                <a:schemeClr val="accent1">
                  <a:lumMod val="75000"/>
                </a:schemeClr>
              </a:buClr>
              <a:buNone/>
            </a:pPr>
            <a:r>
              <a:rPr lang="en-US" sz="1400">
                <a:solidFill>
                  <a:srgbClr val="0070C0"/>
                </a:solidFill>
              </a:rPr>
              <a:t>}</a:t>
            </a:r>
          </a:p>
          <a:p>
            <a:pPr eaLnBrk="1" hangingPunct="1">
              <a:buClr>
                <a:schemeClr val="accent1">
                  <a:lumMod val="75000"/>
                </a:schemeClr>
              </a:buClr>
              <a:buNone/>
            </a:pPr>
            <a:r>
              <a:rPr lang="en-US" sz="1800" u="sng">
                <a:latin typeface="Cambria" pitchFamily="18" charset="0"/>
              </a:rPr>
              <a:t>Invoke inside the route:</a:t>
            </a:r>
          </a:p>
          <a:p>
            <a:pPr eaLnBrk="1" hangingPunct="1">
              <a:buClr>
                <a:schemeClr val="accent1">
                  <a:lumMod val="75000"/>
                </a:schemeClr>
              </a:buClr>
              <a:buNone/>
            </a:pPr>
            <a:r>
              <a:rPr lang="en-US" sz="1400">
                <a:solidFill>
                  <a:srgbClr val="0070C0"/>
                </a:solidFill>
              </a:rPr>
              <a:t>from(</a:t>
            </a:r>
            <a:r>
              <a:rPr lang="en-US" sz="1400">
                <a:solidFill>
                  <a:srgbClr val="C00000"/>
                </a:solidFill>
              </a:rPr>
              <a:t>"</a:t>
            </a:r>
            <a:r>
              <a:rPr lang="en-US" sz="1400" err="1">
                <a:solidFill>
                  <a:srgbClr val="C00000"/>
                </a:solidFill>
              </a:rPr>
              <a:t>activemq:myQueue</a:t>
            </a:r>
            <a:r>
              <a:rPr lang="en-US" sz="1400">
                <a:solidFill>
                  <a:srgbClr val="C00000"/>
                </a:solidFill>
              </a:rPr>
              <a:t>"</a:t>
            </a:r>
            <a:r>
              <a:rPr lang="en-US" sz="1400">
                <a:solidFill>
                  <a:srgbClr val="0070C0"/>
                </a:solidFill>
              </a:rPr>
              <a:t>).</a:t>
            </a:r>
            <a:r>
              <a:rPr lang="en-US" sz="1400">
                <a:solidFill>
                  <a:srgbClr val="FF0000"/>
                </a:solidFill>
              </a:rPr>
              <a:t>process</a:t>
            </a:r>
            <a:r>
              <a:rPr lang="en-US" sz="1400">
                <a:solidFill>
                  <a:srgbClr val="0070C0"/>
                </a:solidFill>
              </a:rPr>
              <a:t>(</a:t>
            </a:r>
            <a:r>
              <a:rPr lang="en-US" sz="1400">
                <a:solidFill>
                  <a:srgbClr val="C00000"/>
                </a:solidFill>
              </a:rPr>
              <a:t>"</a:t>
            </a:r>
            <a:r>
              <a:rPr lang="en-US" sz="1400" err="1">
                <a:solidFill>
                  <a:srgbClr val="C00000"/>
                </a:solidFill>
              </a:rPr>
              <a:t>myProcessor</a:t>
            </a:r>
            <a:r>
              <a:rPr lang="en-US" sz="1400">
                <a:solidFill>
                  <a:srgbClr val="C00000"/>
                </a:solidFill>
              </a:rPr>
              <a:t>"</a:t>
            </a:r>
            <a:r>
              <a:rPr lang="en-US" sz="1400">
                <a:solidFill>
                  <a:srgbClr val="0070C0"/>
                </a:solidFill>
              </a:rPr>
              <a:t>);</a:t>
            </a:r>
          </a:p>
          <a:p>
            <a:pPr eaLnBrk="1" hangingPunct="1">
              <a:buClr>
                <a:schemeClr val="accent1">
                  <a:lumMod val="75000"/>
                </a:schemeClr>
              </a:buClr>
              <a:buNone/>
            </a:pPr>
            <a:endParaRPr lang="en-US" sz="1400">
              <a:solidFill>
                <a:srgbClr val="0070C0"/>
              </a:solidFill>
            </a:endParaRPr>
          </a:p>
          <a:p>
            <a:pPr eaLnBrk="1" hangingPunct="1">
              <a:buClr>
                <a:schemeClr val="accent1">
                  <a:lumMod val="75000"/>
                </a:schemeClr>
              </a:buClr>
              <a:buNone/>
            </a:pPr>
            <a:r>
              <a:rPr lang="en-US" sz="1800" b="1" u="sng">
                <a:latin typeface="Cambria" pitchFamily="18" charset="0"/>
              </a:rPr>
              <a:t>Spring DSL</a:t>
            </a:r>
          </a:p>
          <a:p>
            <a:pPr eaLnBrk="1" hangingPunct="1">
              <a:buClr>
                <a:schemeClr val="accent1">
                  <a:lumMod val="75000"/>
                </a:schemeClr>
              </a:buClr>
              <a:buNone/>
            </a:pPr>
            <a:r>
              <a:rPr lang="en-US" sz="1400">
                <a:solidFill>
                  <a:srgbClr val="0070C0"/>
                </a:solidFill>
              </a:rPr>
              <a:t>&lt;bean id=</a:t>
            </a:r>
            <a:r>
              <a:rPr lang="en-US" sz="1400">
                <a:solidFill>
                  <a:srgbClr val="C00000"/>
                </a:solidFill>
              </a:rPr>
              <a:t>"</a:t>
            </a:r>
            <a:r>
              <a:rPr lang="en-US" sz="1400" err="1">
                <a:solidFill>
                  <a:srgbClr val="C00000"/>
                </a:solidFill>
              </a:rPr>
              <a:t>myProcessor</a:t>
            </a:r>
            <a:r>
              <a:rPr lang="en-US" sz="1400">
                <a:solidFill>
                  <a:srgbClr val="C00000"/>
                </a:solidFill>
              </a:rPr>
              <a:t>"</a:t>
            </a:r>
            <a:r>
              <a:rPr lang="en-US" sz="1400">
                <a:solidFill>
                  <a:srgbClr val="0070C0"/>
                </a:solidFill>
              </a:rPr>
              <a:t> class=</a:t>
            </a:r>
            <a:r>
              <a:rPr lang="en-US" sz="1400">
                <a:solidFill>
                  <a:srgbClr val="C00000"/>
                </a:solidFill>
              </a:rPr>
              <a:t>"</a:t>
            </a:r>
            <a:r>
              <a:rPr lang="en-US" sz="1400" err="1">
                <a:solidFill>
                  <a:srgbClr val="C00000"/>
                </a:solidFill>
              </a:rPr>
              <a:t>com.acme.MyProcessor</a:t>
            </a:r>
            <a:r>
              <a:rPr lang="en-US" sz="1400">
                <a:solidFill>
                  <a:srgbClr val="C00000"/>
                </a:solidFill>
              </a:rPr>
              <a:t>"</a:t>
            </a:r>
            <a:r>
              <a:rPr lang="en-US" sz="1400">
                <a:solidFill>
                  <a:srgbClr val="0070C0"/>
                </a:solidFill>
              </a:rPr>
              <a:t>/&gt;</a:t>
            </a:r>
            <a:endParaRPr lang="en-US" sz="1050" b="1" u="sng">
              <a:solidFill>
                <a:srgbClr val="0070C0"/>
              </a:solidFill>
              <a:latin typeface="Cambria" pitchFamily="18" charset="0"/>
            </a:endParaRPr>
          </a:p>
        </p:txBody>
      </p:sp>
      <p:sp>
        <p:nvSpPr>
          <p:cNvPr id="11266" name="Rectangle 2"/>
          <p:cNvSpPr>
            <a:spLocks noGrp="1" noChangeArrowheads="1"/>
          </p:cNvSpPr>
          <p:nvPr>
            <p:ph type="ctrTitle"/>
          </p:nvPr>
        </p:nvSpPr>
        <p:spPr>
          <a:xfrm>
            <a:off x="755576" y="-29817"/>
            <a:ext cx="8784976" cy="643880"/>
          </a:xfrm>
        </p:spPr>
        <p:txBody>
          <a:bodyPr/>
          <a:lstStyle/>
          <a:p>
            <a:pPr lvl="1"/>
            <a:r>
              <a:rPr lang="en-US">
                <a:solidFill>
                  <a:srgbClr val="5B77BA"/>
                </a:solidFill>
                <a:latin typeface="+mj-lt"/>
                <a:ea typeface="ＭＳ Ｐゴシック" charset="-128"/>
                <a:cs typeface="ＭＳ Ｐゴシック" charset="-128"/>
              </a:rPr>
              <a:t>Camel Core concepts		</a:t>
            </a:r>
            <a:r>
              <a:rPr lang="en-US" sz="2000">
                <a:solidFill>
                  <a:srgbClr val="5B77BA"/>
                </a:solidFill>
                <a:latin typeface="+mj-lt"/>
                <a:ea typeface="ＭＳ Ｐゴシック" charset="-128"/>
                <a:cs typeface="ＭＳ Ｐゴシック" charset="-128"/>
              </a:rPr>
              <a:t>…continued</a:t>
            </a:r>
            <a:endParaRPr lang="en-US">
              <a:solidFill>
                <a:srgbClr val="5B77BA"/>
              </a:solidFill>
              <a:latin typeface="+mj-lt"/>
              <a:ea typeface="ＭＳ Ｐゴシック" charset="-128"/>
              <a:cs typeface="ＭＳ Ｐゴシック" charset="-128"/>
            </a:endParaRPr>
          </a:p>
        </p:txBody>
      </p:sp>
    </p:spTree>
    <p:extLst>
      <p:ext uri="{BB962C8B-B14F-4D97-AF65-F5344CB8AC3E}">
        <p14:creationId xmlns:p14="http://schemas.microsoft.com/office/powerpoint/2010/main" val="212485041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4434679"/>
          </a:xfrm>
        </p:spPr>
        <p:txBody>
          <a:bodyPr/>
          <a:lstStyle/>
          <a:p>
            <a:pPr marL="285750" indent="-285750" eaLnBrk="1" hangingPunct="1">
              <a:buClr>
                <a:schemeClr val="accent1">
                  <a:lumMod val="75000"/>
                </a:schemeClr>
              </a:buClr>
              <a:buFont typeface="Wingdings" panose="05000000000000000000" pitchFamily="2" charset="2"/>
              <a:buChar char="q"/>
            </a:pPr>
            <a:r>
              <a:rPr lang="en-US" sz="1800" b="1" u="sng">
                <a:latin typeface="Cambria" pitchFamily="18" charset="0"/>
              </a:rPr>
              <a:t>COMPONENT</a:t>
            </a:r>
          </a:p>
          <a:p>
            <a:pPr>
              <a:buNone/>
            </a:pPr>
            <a:endParaRPr lang="en-US"/>
          </a:p>
          <a:p>
            <a:pPr>
              <a:buNone/>
            </a:pPr>
            <a:r>
              <a:rPr lang="en-US" sz="1600"/>
              <a:t>■ Components are the main extension point in Camel. </a:t>
            </a:r>
          </a:p>
          <a:p>
            <a:pPr>
              <a:buNone/>
            </a:pPr>
            <a:endParaRPr lang="en-US" sz="1600"/>
          </a:p>
          <a:p>
            <a:pPr>
              <a:buNone/>
            </a:pPr>
            <a:r>
              <a:rPr lang="en-US" sz="1600"/>
              <a:t>■ To date, there are over 80 components in the Camel ecosystem that range in function from data transports, to DSLs, data formats, and so on. </a:t>
            </a:r>
          </a:p>
          <a:p>
            <a:pPr>
              <a:buNone/>
            </a:pPr>
            <a:endParaRPr lang="en-US" sz="1600"/>
          </a:p>
          <a:p>
            <a:pPr>
              <a:buNone/>
            </a:pPr>
            <a:r>
              <a:rPr lang="en-US" sz="1600"/>
              <a:t>■ From a programming point of view, components are fairly simple: they’re associated with a name that’s used in a URI, and they act as a factory of endpoints. </a:t>
            </a:r>
          </a:p>
          <a:p>
            <a:pPr>
              <a:buNone/>
            </a:pPr>
            <a:endParaRPr lang="en-US" sz="1600"/>
          </a:p>
          <a:p>
            <a:pPr>
              <a:buNone/>
            </a:pPr>
            <a:r>
              <a:rPr lang="en-US" sz="1600"/>
              <a:t>■ For example, a </a:t>
            </a:r>
            <a:r>
              <a:rPr lang="en-US" sz="1600" err="1"/>
              <a:t>FileComponent</a:t>
            </a:r>
            <a:r>
              <a:rPr lang="en-US" sz="1600"/>
              <a:t> is referred to by file in a URI, and it creates </a:t>
            </a:r>
            <a:r>
              <a:rPr lang="en-US" sz="1600" err="1"/>
              <a:t>FileEndpoints</a:t>
            </a:r>
            <a:r>
              <a:rPr lang="en-US" sz="1600"/>
              <a:t>.</a:t>
            </a:r>
          </a:p>
          <a:p>
            <a:pPr>
              <a:buNone/>
            </a:pPr>
            <a:endParaRPr lang="en-US" sz="1600"/>
          </a:p>
          <a:p>
            <a:pPr>
              <a:buNone/>
            </a:pPr>
            <a:r>
              <a:rPr lang="en-US" sz="1600"/>
              <a:t>■ Some others are AMQ, HTTP, CXF, FTP, JDBC, KAFKA, DEBEZIUM.</a:t>
            </a:r>
          </a:p>
          <a:p>
            <a:pPr eaLnBrk="1" hangingPunct="1">
              <a:buClr>
                <a:schemeClr val="accent1">
                  <a:lumMod val="75000"/>
                </a:schemeClr>
              </a:buClr>
              <a:buNone/>
            </a:pPr>
            <a:endParaRPr lang="en-US" sz="1800">
              <a:latin typeface="Cambria" pitchFamily="18" charset="0"/>
            </a:endParaRPr>
          </a:p>
          <a:p>
            <a:pPr eaLnBrk="1" hangingPunct="1">
              <a:buClr>
                <a:schemeClr val="accent1">
                  <a:lumMod val="75000"/>
                </a:schemeClr>
              </a:buClr>
              <a:buNone/>
            </a:pPr>
            <a:endParaRPr lang="en-US" sz="1800">
              <a:latin typeface="Cambria" pitchFamily="18" charset="0"/>
            </a:endParaRPr>
          </a:p>
        </p:txBody>
      </p:sp>
      <p:sp>
        <p:nvSpPr>
          <p:cNvPr id="11266" name="Rectangle 2"/>
          <p:cNvSpPr>
            <a:spLocks noGrp="1" noChangeArrowheads="1"/>
          </p:cNvSpPr>
          <p:nvPr>
            <p:ph type="ctrTitle"/>
          </p:nvPr>
        </p:nvSpPr>
        <p:spPr>
          <a:xfrm>
            <a:off x="755576" y="-29817"/>
            <a:ext cx="8784976" cy="643880"/>
          </a:xfrm>
        </p:spPr>
        <p:txBody>
          <a:bodyPr/>
          <a:lstStyle/>
          <a:p>
            <a:pPr lvl="1"/>
            <a:r>
              <a:rPr lang="en-US">
                <a:solidFill>
                  <a:srgbClr val="5B77BA"/>
                </a:solidFill>
                <a:latin typeface="+mj-lt"/>
                <a:ea typeface="ＭＳ Ｐゴシック" charset="-128"/>
                <a:cs typeface="ＭＳ Ｐゴシック" charset="-128"/>
              </a:rPr>
              <a:t>Camel Core concepts		</a:t>
            </a:r>
            <a:r>
              <a:rPr lang="en-US" sz="2000">
                <a:solidFill>
                  <a:srgbClr val="5B77BA"/>
                </a:solidFill>
                <a:latin typeface="+mj-lt"/>
                <a:ea typeface="ＭＳ Ｐゴシック" charset="-128"/>
                <a:cs typeface="ＭＳ Ｐゴシック" charset="-128"/>
              </a:rPr>
              <a:t>…continued</a:t>
            </a:r>
            <a:endParaRPr lang="en-US">
              <a:solidFill>
                <a:srgbClr val="5B77BA"/>
              </a:solidFill>
              <a:latin typeface="+mj-lt"/>
              <a:ea typeface="ＭＳ Ｐゴシック" charset="-128"/>
              <a:cs typeface="ＭＳ Ｐゴシック" charset="-128"/>
            </a:endParaRPr>
          </a:p>
        </p:txBody>
      </p:sp>
    </p:spTree>
    <p:extLst>
      <p:ext uri="{BB962C8B-B14F-4D97-AF65-F5344CB8AC3E}">
        <p14:creationId xmlns:p14="http://schemas.microsoft.com/office/powerpoint/2010/main" val="368422126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5226767"/>
          </a:xfrm>
        </p:spPr>
        <p:txBody>
          <a:bodyPr/>
          <a:lstStyle/>
          <a:p>
            <a:pPr marL="285750" indent="-285750" eaLnBrk="1" hangingPunct="1">
              <a:buClr>
                <a:schemeClr val="accent1">
                  <a:lumMod val="75000"/>
                </a:schemeClr>
              </a:buClr>
              <a:buFont typeface="Wingdings" panose="05000000000000000000" pitchFamily="2" charset="2"/>
              <a:buChar char="q"/>
            </a:pPr>
            <a:r>
              <a:rPr lang="en-US" sz="1800" b="1" u="sng">
                <a:latin typeface="Cambria" pitchFamily="18" charset="0"/>
              </a:rPr>
              <a:t>ENDPOINT</a:t>
            </a:r>
          </a:p>
          <a:p>
            <a:pPr eaLnBrk="1" hangingPunct="1">
              <a:buClr>
                <a:schemeClr val="accent1">
                  <a:lumMod val="75000"/>
                </a:schemeClr>
              </a:buClr>
              <a:buNone/>
            </a:pPr>
            <a:r>
              <a:rPr lang="en-US" sz="1600"/>
              <a:t>An endpoint is the Camel abstraction that models the end of a channel through which a system can send or receive messages. This is illustrated in below </a:t>
            </a:r>
            <a:r>
              <a:rPr lang="en-US" sz="1400" b="1"/>
              <a:t>Figure 1.3</a:t>
            </a:r>
            <a:r>
              <a:rPr lang="en-US" sz="1400"/>
              <a:t>.</a:t>
            </a:r>
            <a:endParaRPr lang="en-US" sz="1600"/>
          </a:p>
          <a:p>
            <a:pPr eaLnBrk="1" hangingPunct="1">
              <a:buClr>
                <a:schemeClr val="accent1">
                  <a:lumMod val="75000"/>
                </a:schemeClr>
              </a:buClr>
              <a:buNone/>
            </a:pPr>
            <a:endParaRPr lang="en-US" sz="1600"/>
          </a:p>
          <a:p>
            <a:pPr marL="285750" indent="-285750" eaLnBrk="1" hangingPunct="1">
              <a:buClr>
                <a:schemeClr val="accent1">
                  <a:lumMod val="75000"/>
                </a:schemeClr>
              </a:buClr>
              <a:buFont typeface="Wingdings" panose="05000000000000000000" pitchFamily="2" charset="2"/>
              <a:buChar char="q"/>
            </a:pPr>
            <a:endParaRPr lang="en-US" sz="1800">
              <a:latin typeface="Cambria" pitchFamily="18" charset="0"/>
            </a:endParaRPr>
          </a:p>
          <a:p>
            <a:pPr eaLnBrk="1" hangingPunct="1">
              <a:buClr>
                <a:schemeClr val="accent1">
                  <a:lumMod val="75000"/>
                </a:schemeClr>
              </a:buClr>
              <a:buNone/>
            </a:pPr>
            <a:endParaRPr lang="en-US" sz="1800">
              <a:latin typeface="Cambria" pitchFamily="18" charset="0"/>
            </a:endParaRPr>
          </a:p>
          <a:p>
            <a:pPr>
              <a:buNone/>
            </a:pPr>
            <a:r>
              <a:rPr lang="en-US" sz="1400"/>
              <a:t>In Camel, configuring endpoints using URIs, such as </a:t>
            </a:r>
          </a:p>
          <a:p>
            <a:pPr>
              <a:buNone/>
            </a:pPr>
            <a:r>
              <a:rPr lang="en-US" sz="1400"/>
              <a:t>file:data/inbox?delay=5000</a:t>
            </a:r>
          </a:p>
          <a:p>
            <a:pPr>
              <a:buNone/>
            </a:pPr>
            <a:r>
              <a:rPr lang="en-US" sz="1400"/>
              <a:t>At runtime, Camel will look up an endpoint based on </a:t>
            </a:r>
          </a:p>
          <a:p>
            <a:pPr>
              <a:buNone/>
            </a:pPr>
            <a:r>
              <a:rPr lang="en-US" sz="1400"/>
              <a:t>the URI notation. </a:t>
            </a:r>
          </a:p>
          <a:p>
            <a:pPr>
              <a:buNone/>
            </a:pPr>
            <a:r>
              <a:rPr lang="en-US" sz="1400" b="1"/>
              <a:t>Figure 1.4</a:t>
            </a:r>
            <a:r>
              <a:rPr lang="en-US" sz="1400"/>
              <a:t> shows how this works.</a:t>
            </a:r>
          </a:p>
          <a:p>
            <a:pPr>
              <a:buNone/>
            </a:pPr>
            <a:r>
              <a:rPr lang="en-US" sz="1400" i="1">
                <a:solidFill>
                  <a:srgbClr val="C00000"/>
                </a:solidFill>
              </a:rPr>
              <a:t>The scheme</a:t>
            </a:r>
            <a:r>
              <a:rPr lang="en-US" sz="1400">
                <a:solidFill>
                  <a:srgbClr val="C00000"/>
                </a:solidFill>
              </a:rPr>
              <a:t> </a:t>
            </a:r>
            <a:r>
              <a:rPr lang="en-US" sz="1400" b="1">
                <a:solidFill>
                  <a:srgbClr val="C00000"/>
                </a:solidFill>
              </a:rPr>
              <a:t>1 </a:t>
            </a:r>
            <a:r>
              <a:rPr lang="en-US" sz="1400"/>
              <a:t>denotes which Camel component handles that type of endpoint. In this case, the scheme of file selects the </a:t>
            </a:r>
            <a:r>
              <a:rPr lang="en-US" sz="1400" err="1"/>
              <a:t>FileComponent</a:t>
            </a:r>
            <a:r>
              <a:rPr lang="en-US" sz="1400"/>
              <a:t>. The </a:t>
            </a:r>
            <a:r>
              <a:rPr lang="en-US" sz="1400" err="1"/>
              <a:t>FileComponent</a:t>
            </a:r>
            <a:r>
              <a:rPr lang="en-US" sz="1400"/>
              <a:t> then works as a factory creating the </a:t>
            </a:r>
            <a:r>
              <a:rPr lang="en-US" sz="1400" err="1"/>
              <a:t>FileEndpoint</a:t>
            </a:r>
            <a:r>
              <a:rPr lang="en-US" sz="1400"/>
              <a:t> based on the remaining parts of the URI. </a:t>
            </a:r>
          </a:p>
          <a:p>
            <a:pPr>
              <a:buNone/>
            </a:pPr>
            <a:r>
              <a:rPr lang="en-US" sz="1400" i="1">
                <a:solidFill>
                  <a:srgbClr val="C00000"/>
                </a:solidFill>
              </a:rPr>
              <a:t>The context path</a:t>
            </a:r>
            <a:r>
              <a:rPr lang="en-US" sz="1400"/>
              <a:t> data/inbox </a:t>
            </a:r>
            <a:r>
              <a:rPr lang="en-US" sz="1400" b="1">
                <a:solidFill>
                  <a:srgbClr val="C00000"/>
                </a:solidFill>
              </a:rPr>
              <a:t>2 </a:t>
            </a:r>
            <a:r>
              <a:rPr lang="en-US" sz="1400"/>
              <a:t>tells the </a:t>
            </a:r>
            <a:r>
              <a:rPr lang="en-US" sz="1400" err="1"/>
              <a:t>FileComponent</a:t>
            </a:r>
            <a:r>
              <a:rPr lang="en-US" sz="1400"/>
              <a:t> that the starting folder is data/inbox. </a:t>
            </a:r>
          </a:p>
          <a:p>
            <a:pPr>
              <a:buNone/>
            </a:pPr>
            <a:r>
              <a:rPr lang="en-US" sz="1400" i="1">
                <a:solidFill>
                  <a:srgbClr val="C00000"/>
                </a:solidFill>
              </a:rPr>
              <a:t>The options</a:t>
            </a:r>
            <a:r>
              <a:rPr lang="en-US" sz="1400"/>
              <a:t>, delay=5000 </a:t>
            </a:r>
            <a:r>
              <a:rPr lang="en-US" sz="1400" b="1">
                <a:solidFill>
                  <a:srgbClr val="C00000"/>
                </a:solidFill>
              </a:rPr>
              <a:t>3 </a:t>
            </a:r>
            <a:r>
              <a:rPr lang="en-US" sz="1400"/>
              <a:t>indicates that files should be polled at a 5 second interval.</a:t>
            </a:r>
          </a:p>
          <a:p>
            <a:pPr eaLnBrk="1" hangingPunct="1">
              <a:buClr>
                <a:schemeClr val="accent1">
                  <a:lumMod val="75000"/>
                </a:schemeClr>
              </a:buClr>
              <a:buNone/>
            </a:pPr>
            <a:endParaRPr lang="en-US" sz="1800">
              <a:latin typeface="Cambria" pitchFamily="18" charset="0"/>
            </a:endParaRPr>
          </a:p>
          <a:p>
            <a:pPr eaLnBrk="1" hangingPunct="1">
              <a:buClr>
                <a:schemeClr val="accent1">
                  <a:lumMod val="75000"/>
                </a:schemeClr>
              </a:buClr>
              <a:buNone/>
            </a:pPr>
            <a:endParaRPr lang="en-US" sz="1800">
              <a:latin typeface="Cambria" pitchFamily="18" charset="0"/>
            </a:endParaRPr>
          </a:p>
          <a:p>
            <a:pPr eaLnBrk="1" hangingPunct="1">
              <a:buClr>
                <a:schemeClr val="accent1">
                  <a:lumMod val="75000"/>
                </a:schemeClr>
              </a:buClr>
              <a:buNone/>
            </a:pPr>
            <a:endParaRPr lang="en-US" sz="1800">
              <a:latin typeface="Cambria" pitchFamily="18" charset="0"/>
            </a:endParaRPr>
          </a:p>
        </p:txBody>
      </p:sp>
      <p:sp>
        <p:nvSpPr>
          <p:cNvPr id="11266" name="Rectangle 2"/>
          <p:cNvSpPr>
            <a:spLocks noGrp="1" noChangeArrowheads="1"/>
          </p:cNvSpPr>
          <p:nvPr>
            <p:ph type="ctrTitle"/>
          </p:nvPr>
        </p:nvSpPr>
        <p:spPr>
          <a:xfrm>
            <a:off x="755576" y="-29817"/>
            <a:ext cx="8784976" cy="643880"/>
          </a:xfrm>
        </p:spPr>
        <p:txBody>
          <a:bodyPr/>
          <a:lstStyle/>
          <a:p>
            <a:pPr lvl="1"/>
            <a:r>
              <a:rPr lang="en-US">
                <a:solidFill>
                  <a:srgbClr val="5B77BA"/>
                </a:solidFill>
                <a:latin typeface="+mj-lt"/>
                <a:ea typeface="ＭＳ Ｐゴシック" charset="-128"/>
                <a:cs typeface="ＭＳ Ｐゴシック" charset="-128"/>
              </a:rPr>
              <a:t>Camel Core concepts		</a:t>
            </a:r>
            <a:r>
              <a:rPr lang="en-US" sz="2000">
                <a:solidFill>
                  <a:srgbClr val="5B77BA"/>
                </a:solidFill>
                <a:latin typeface="+mj-lt"/>
                <a:ea typeface="ＭＳ Ｐゴシック" charset="-128"/>
                <a:cs typeface="ＭＳ Ｐゴシック" charset="-128"/>
              </a:rPr>
              <a:t>…continued</a:t>
            </a:r>
            <a:endParaRPr lang="en-US">
              <a:solidFill>
                <a:srgbClr val="5B77BA"/>
              </a:solidFill>
              <a:latin typeface="+mj-lt"/>
              <a:ea typeface="ＭＳ Ｐゴシック" charset="-128"/>
              <a:cs typeface="ＭＳ Ｐゴシック" charset="-128"/>
            </a:endParaRPr>
          </a:p>
        </p:txBody>
      </p:sp>
      <p:pic>
        <p:nvPicPr>
          <p:cNvPr id="9" name="Picture 8"/>
          <p:cNvPicPr/>
          <p:nvPr/>
        </p:nvPicPr>
        <p:blipFill>
          <a:blip r:embed="rId2"/>
          <a:stretch>
            <a:fillRect/>
          </a:stretch>
        </p:blipFill>
        <p:spPr>
          <a:xfrm>
            <a:off x="3015196" y="1717039"/>
            <a:ext cx="4824536" cy="1206500"/>
          </a:xfrm>
          <a:prstGeom prst="rect">
            <a:avLst/>
          </a:prstGeom>
        </p:spPr>
      </p:pic>
      <p:pic>
        <p:nvPicPr>
          <p:cNvPr id="10" name="Picture 9"/>
          <p:cNvPicPr/>
          <p:nvPr/>
        </p:nvPicPr>
        <p:blipFill>
          <a:blip r:embed="rId3"/>
          <a:stretch>
            <a:fillRect/>
          </a:stretch>
        </p:blipFill>
        <p:spPr>
          <a:xfrm>
            <a:off x="5940152" y="3026468"/>
            <a:ext cx="2868930" cy="1344930"/>
          </a:xfrm>
          <a:prstGeom prst="rect">
            <a:avLst/>
          </a:prstGeom>
        </p:spPr>
      </p:pic>
    </p:spTree>
    <p:extLst>
      <p:ext uri="{BB962C8B-B14F-4D97-AF65-F5344CB8AC3E}">
        <p14:creationId xmlns:p14="http://schemas.microsoft.com/office/powerpoint/2010/main" val="153217077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5226767"/>
          </a:xfrm>
        </p:spPr>
        <p:txBody>
          <a:bodyPr/>
          <a:lstStyle/>
          <a:p>
            <a:pPr>
              <a:buNone/>
            </a:pPr>
            <a:r>
              <a:rPr lang="en-US" sz="1600" b="1"/>
              <a:t>EVENT-DRIVEN CONSUMER</a:t>
            </a:r>
            <a:endParaRPr lang="en-US" sz="1600"/>
          </a:p>
          <a:p>
            <a:pPr>
              <a:buNone/>
            </a:pPr>
            <a:r>
              <a:rPr lang="en-US" sz="1600"/>
              <a:t>The most familiar consumer is probably the event-driven consumer, which is illustrated in Figure 1.6.</a:t>
            </a:r>
          </a:p>
          <a:p>
            <a:pPr>
              <a:buNone/>
            </a:pPr>
            <a:r>
              <a:rPr lang="en-US" sz="1600"/>
              <a:t>■ This kind of consumer is mostly associated with client-server architectures and web services. </a:t>
            </a:r>
          </a:p>
          <a:p>
            <a:pPr>
              <a:buNone/>
            </a:pPr>
            <a:r>
              <a:rPr lang="en-US" sz="1600"/>
              <a:t>■ It’s also referred to as an </a:t>
            </a:r>
            <a:r>
              <a:rPr lang="en-US" sz="1600" i="1"/>
              <a:t>asynchronous receiver </a:t>
            </a:r>
            <a:r>
              <a:rPr lang="en-US" sz="1600"/>
              <a:t>in the EIP world. </a:t>
            </a:r>
          </a:p>
          <a:p>
            <a:pPr>
              <a:buNone/>
            </a:pPr>
            <a:r>
              <a:rPr lang="en-US" sz="1600"/>
              <a:t>■ An event-driven consumer listens on a particular messaging channel, usually a TCP/IP port or a JMS queue, and waits for a client to send messages to it. </a:t>
            </a:r>
          </a:p>
          <a:p>
            <a:pPr>
              <a:buNone/>
            </a:pPr>
            <a:r>
              <a:rPr lang="en-US" sz="1600"/>
              <a:t>■ When a message arrives, the consumer wakes up and takes the message for processing.</a:t>
            </a:r>
          </a:p>
          <a:p>
            <a:pPr>
              <a:buNone/>
            </a:pPr>
            <a:endParaRPr lang="en-US" sz="1600"/>
          </a:p>
        </p:txBody>
      </p:sp>
      <p:sp>
        <p:nvSpPr>
          <p:cNvPr id="11266" name="Rectangle 2"/>
          <p:cNvSpPr>
            <a:spLocks noGrp="1" noChangeArrowheads="1"/>
          </p:cNvSpPr>
          <p:nvPr>
            <p:ph type="ctrTitle"/>
          </p:nvPr>
        </p:nvSpPr>
        <p:spPr>
          <a:xfrm>
            <a:off x="755576" y="-29817"/>
            <a:ext cx="8784976" cy="643880"/>
          </a:xfrm>
        </p:spPr>
        <p:txBody>
          <a:bodyPr/>
          <a:lstStyle/>
          <a:p>
            <a:pPr lvl="1"/>
            <a:r>
              <a:rPr lang="en-US">
                <a:solidFill>
                  <a:srgbClr val="5B77BA"/>
                </a:solidFill>
                <a:latin typeface="+mj-lt"/>
                <a:ea typeface="ＭＳ Ｐゴシック" charset="-128"/>
                <a:cs typeface="ＭＳ Ｐゴシック" charset="-128"/>
              </a:rPr>
              <a:t>Camel Core concepts		</a:t>
            </a:r>
            <a:r>
              <a:rPr lang="en-US" sz="2000">
                <a:solidFill>
                  <a:srgbClr val="5B77BA"/>
                </a:solidFill>
                <a:latin typeface="+mj-lt"/>
                <a:ea typeface="ＭＳ Ｐゴシック" charset="-128"/>
                <a:cs typeface="ＭＳ Ｐゴシック" charset="-128"/>
              </a:rPr>
              <a:t>…continued</a:t>
            </a:r>
            <a:endParaRPr lang="en-US">
              <a:solidFill>
                <a:srgbClr val="5B77BA"/>
              </a:solidFill>
              <a:latin typeface="+mj-lt"/>
              <a:ea typeface="ＭＳ Ｐゴシック" charset="-128"/>
              <a:cs typeface="ＭＳ Ｐゴシック" charset="-128"/>
            </a:endParaRPr>
          </a:p>
        </p:txBody>
      </p:sp>
      <p:pic>
        <p:nvPicPr>
          <p:cNvPr id="7" name="Picture 6"/>
          <p:cNvPicPr/>
          <p:nvPr/>
        </p:nvPicPr>
        <p:blipFill>
          <a:blip r:embed="rId2"/>
          <a:stretch>
            <a:fillRect/>
          </a:stretch>
        </p:blipFill>
        <p:spPr>
          <a:xfrm>
            <a:off x="2286182" y="3884748"/>
            <a:ext cx="4404464" cy="1440160"/>
          </a:xfrm>
          <a:prstGeom prst="rect">
            <a:avLst/>
          </a:prstGeom>
        </p:spPr>
      </p:pic>
    </p:spTree>
    <p:extLst>
      <p:ext uri="{BB962C8B-B14F-4D97-AF65-F5344CB8AC3E}">
        <p14:creationId xmlns:p14="http://schemas.microsoft.com/office/powerpoint/2010/main" val="257312778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5226767"/>
          </a:xfrm>
        </p:spPr>
        <p:txBody>
          <a:bodyPr/>
          <a:lstStyle/>
          <a:p>
            <a:r>
              <a:rPr lang="en-US" sz="1600" b="1"/>
              <a:t>POLLING CONSUMER</a:t>
            </a:r>
            <a:endParaRPr lang="en-US" sz="1600"/>
          </a:p>
          <a:p>
            <a:r>
              <a:rPr lang="en-US" sz="1600"/>
              <a:t>The other kind of consumer is the polling consumer illustrated in Figure 1.7.</a:t>
            </a:r>
          </a:p>
          <a:p>
            <a:r>
              <a:rPr lang="en-US" sz="1600"/>
              <a:t>■ In contrast to the event-driven consumer, the polling consumer actively goes and fetches messages from a particular source, such as an FTP server. </a:t>
            </a:r>
          </a:p>
          <a:p>
            <a:r>
              <a:rPr lang="en-US" sz="1600"/>
              <a:t>■ The polling consumer is also known as a </a:t>
            </a:r>
            <a:r>
              <a:rPr lang="en-US" sz="1600" i="1"/>
              <a:t>synchronous receiver </a:t>
            </a:r>
            <a:r>
              <a:rPr lang="en-US" sz="1600"/>
              <a:t>in EIP lingo, because it won’t poll for more messages until it has finished processing the current message. </a:t>
            </a:r>
          </a:p>
          <a:p>
            <a:r>
              <a:rPr lang="en-US" sz="1600"/>
              <a:t>■ A common flavor of the polling consumer is the scheduled polling consumer, which polls at scheduled intervals. File, FTP, and email transports all use scheduled polling consumers.</a:t>
            </a:r>
          </a:p>
          <a:p>
            <a:endParaRPr lang="en-US"/>
          </a:p>
        </p:txBody>
      </p:sp>
      <p:sp>
        <p:nvSpPr>
          <p:cNvPr id="11266" name="Rectangle 2"/>
          <p:cNvSpPr>
            <a:spLocks noGrp="1" noChangeArrowheads="1"/>
          </p:cNvSpPr>
          <p:nvPr>
            <p:ph type="ctrTitle"/>
          </p:nvPr>
        </p:nvSpPr>
        <p:spPr>
          <a:xfrm>
            <a:off x="755576" y="-29817"/>
            <a:ext cx="8784976" cy="643880"/>
          </a:xfrm>
        </p:spPr>
        <p:txBody>
          <a:bodyPr/>
          <a:lstStyle/>
          <a:p>
            <a:pPr lvl="1"/>
            <a:r>
              <a:rPr lang="en-US">
                <a:solidFill>
                  <a:srgbClr val="5B77BA"/>
                </a:solidFill>
                <a:latin typeface="+mj-lt"/>
                <a:ea typeface="ＭＳ Ｐゴシック" charset="-128"/>
                <a:cs typeface="ＭＳ Ｐゴシック" charset="-128"/>
              </a:rPr>
              <a:t>Camel Core concepts		</a:t>
            </a:r>
            <a:r>
              <a:rPr lang="en-US" sz="2000">
                <a:solidFill>
                  <a:srgbClr val="5B77BA"/>
                </a:solidFill>
                <a:latin typeface="+mj-lt"/>
                <a:ea typeface="ＭＳ Ｐゴシック" charset="-128"/>
                <a:cs typeface="ＭＳ Ｐゴシック" charset="-128"/>
              </a:rPr>
              <a:t>…continued</a:t>
            </a:r>
            <a:endParaRPr lang="en-US">
              <a:solidFill>
                <a:srgbClr val="5B77BA"/>
              </a:solidFill>
              <a:latin typeface="+mj-lt"/>
              <a:ea typeface="ＭＳ Ｐゴシック" charset="-128"/>
              <a:cs typeface="ＭＳ Ｐゴシック" charset="-128"/>
            </a:endParaRPr>
          </a:p>
        </p:txBody>
      </p:sp>
      <p:pic>
        <p:nvPicPr>
          <p:cNvPr id="5" name="Picture 4"/>
          <p:cNvPicPr/>
          <p:nvPr/>
        </p:nvPicPr>
        <p:blipFill>
          <a:blip r:embed="rId2"/>
          <a:stretch>
            <a:fillRect/>
          </a:stretch>
        </p:blipFill>
        <p:spPr>
          <a:xfrm>
            <a:off x="1835696" y="4077072"/>
            <a:ext cx="4223246" cy="1368152"/>
          </a:xfrm>
          <a:prstGeom prst="rect">
            <a:avLst/>
          </a:prstGeom>
        </p:spPr>
      </p:pic>
    </p:spTree>
    <p:extLst>
      <p:ext uri="{BB962C8B-B14F-4D97-AF65-F5344CB8AC3E}">
        <p14:creationId xmlns:p14="http://schemas.microsoft.com/office/powerpoint/2010/main" val="398474516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971600" y="1052736"/>
            <a:ext cx="7776864" cy="4680520"/>
          </a:xfrm>
        </p:spPr>
        <p:txBody>
          <a:bodyPr/>
          <a:lstStyle/>
          <a:p>
            <a:pPr eaLnBrk="1" hangingPunct="1">
              <a:buClr>
                <a:schemeClr val="accent1">
                  <a:lumMod val="75000"/>
                </a:schemeClr>
              </a:buClr>
              <a:buFont typeface="Arial" pitchFamily="34" charset="0"/>
              <a:buChar char="•"/>
            </a:pPr>
            <a:r>
              <a:rPr lang="en-US" sz="2400">
                <a:solidFill>
                  <a:srgbClr val="3D96AC"/>
                </a:solidFill>
                <a:latin typeface="Cambria" pitchFamily="18" charset="0"/>
              </a:rPr>
              <a:t>Introducing Camel</a:t>
            </a:r>
          </a:p>
          <a:p>
            <a:pPr eaLnBrk="1" hangingPunct="1">
              <a:buClr>
                <a:schemeClr val="accent1">
                  <a:lumMod val="75000"/>
                </a:schemeClr>
              </a:buClr>
              <a:buFont typeface="Arial" pitchFamily="34" charset="0"/>
              <a:buChar char="•"/>
            </a:pPr>
            <a:r>
              <a:rPr lang="en-US" sz="2400">
                <a:solidFill>
                  <a:srgbClr val="3D96AC"/>
                </a:solidFill>
                <a:latin typeface="Cambria" pitchFamily="18" charset="0"/>
              </a:rPr>
              <a:t>Need of Camel Framework</a:t>
            </a:r>
          </a:p>
          <a:p>
            <a:pPr marL="0" lvl="1" indent="0" eaLnBrk="1" hangingPunct="1">
              <a:buClr>
                <a:schemeClr val="accent1">
                  <a:lumMod val="75000"/>
                </a:schemeClr>
              </a:buClr>
              <a:buFont typeface="Arial" pitchFamily="34" charset="0"/>
              <a:buChar char="•"/>
            </a:pPr>
            <a:r>
              <a:rPr lang="en-US" sz="2400">
                <a:solidFill>
                  <a:srgbClr val="3D96AC"/>
                </a:solidFill>
                <a:latin typeface="Cambria" pitchFamily="18" charset="0"/>
                <a:cs typeface="ＭＳ Ｐゴシック" charset="-128"/>
              </a:rPr>
              <a:t>Message Model in Camel</a:t>
            </a:r>
          </a:p>
          <a:p>
            <a:pPr marL="0" lvl="1" indent="0" eaLnBrk="1" hangingPunct="1">
              <a:buClr>
                <a:schemeClr val="accent1">
                  <a:lumMod val="75000"/>
                </a:schemeClr>
              </a:buClr>
              <a:buFont typeface="Arial" pitchFamily="34" charset="0"/>
              <a:buChar char="•"/>
            </a:pPr>
            <a:r>
              <a:rPr lang="en-US" sz="2400">
                <a:solidFill>
                  <a:srgbClr val="3D96AC"/>
                </a:solidFill>
                <a:latin typeface="Cambria" pitchFamily="18" charset="0"/>
                <a:cs typeface="ＭＳ Ｐゴシック" charset="-128"/>
              </a:rPr>
              <a:t>Camel’s Architecture</a:t>
            </a:r>
          </a:p>
          <a:p>
            <a:pPr marL="0" lvl="1" indent="0" eaLnBrk="1" hangingPunct="1">
              <a:buClr>
                <a:schemeClr val="accent1">
                  <a:lumMod val="75000"/>
                </a:schemeClr>
              </a:buClr>
              <a:buFont typeface="Arial" pitchFamily="34" charset="0"/>
              <a:buChar char="•"/>
            </a:pPr>
            <a:r>
              <a:rPr lang="en-US" sz="2400">
                <a:solidFill>
                  <a:srgbClr val="3D96AC"/>
                </a:solidFill>
                <a:latin typeface="Cambria" pitchFamily="18" charset="0"/>
                <a:cs typeface="ＭＳ Ｐゴシック" charset="-128"/>
              </a:rPr>
              <a:t>Camel Core concepts</a:t>
            </a:r>
          </a:p>
          <a:p>
            <a:pPr marL="0" lvl="1" indent="0" eaLnBrk="1" hangingPunct="1">
              <a:buClr>
                <a:schemeClr val="accent1">
                  <a:lumMod val="75000"/>
                </a:schemeClr>
              </a:buClr>
              <a:buFont typeface="Arial" pitchFamily="34" charset="0"/>
              <a:buChar char="•"/>
            </a:pPr>
            <a:r>
              <a:rPr lang="en-US" sz="2400">
                <a:solidFill>
                  <a:srgbClr val="3D96AC"/>
                </a:solidFill>
                <a:latin typeface="Cambria" pitchFamily="18" charset="0"/>
                <a:cs typeface="ＭＳ Ｐゴシック" charset="-128"/>
              </a:rPr>
              <a:t>A complete sample code snippet in Java DSL</a:t>
            </a:r>
          </a:p>
          <a:p>
            <a:pPr marL="0" lvl="1" indent="0" eaLnBrk="1" hangingPunct="1">
              <a:buClr>
                <a:schemeClr val="accent1">
                  <a:lumMod val="75000"/>
                </a:schemeClr>
              </a:buClr>
              <a:buFont typeface="Arial" pitchFamily="34" charset="0"/>
              <a:buChar char="•"/>
            </a:pPr>
            <a:endParaRPr lang="en-US" sz="2400">
              <a:solidFill>
                <a:srgbClr val="C00000"/>
              </a:solidFill>
              <a:latin typeface="Cambria" pitchFamily="18" charset="0"/>
              <a:cs typeface="ＭＳ Ｐゴシック" charset="-128"/>
            </a:endParaRPr>
          </a:p>
          <a:p>
            <a:pPr eaLnBrk="1" hangingPunct="1">
              <a:buClr>
                <a:schemeClr val="accent1">
                  <a:lumMod val="75000"/>
                </a:schemeClr>
              </a:buClr>
              <a:buFont typeface="Arial" pitchFamily="34" charset="0"/>
              <a:buChar char="•"/>
            </a:pPr>
            <a:endParaRPr lang="en-US" sz="2400">
              <a:latin typeface="Cambria" pitchFamily="18" charset="0"/>
            </a:endParaRPr>
          </a:p>
          <a:p>
            <a:pPr eaLnBrk="1" hangingPunct="1">
              <a:buNone/>
            </a:pPr>
            <a:endParaRPr lang="en-US" sz="2800"/>
          </a:p>
        </p:txBody>
      </p:sp>
      <p:sp>
        <p:nvSpPr>
          <p:cNvPr id="11266" name="Rectangle 2"/>
          <p:cNvSpPr>
            <a:spLocks noGrp="1" noChangeArrowheads="1"/>
          </p:cNvSpPr>
          <p:nvPr>
            <p:ph type="ctrTitle"/>
          </p:nvPr>
        </p:nvSpPr>
        <p:spPr>
          <a:xfrm>
            <a:off x="827584" y="0"/>
            <a:ext cx="5181600" cy="643880"/>
          </a:xfrm>
        </p:spPr>
        <p:txBody>
          <a:bodyPr/>
          <a:lstStyle/>
          <a:p>
            <a:pPr eaLnBrk="1" hangingPunct="1"/>
            <a:r>
              <a:rPr lang="en-US">
                <a:solidFill>
                  <a:srgbClr val="5B77BA"/>
                </a:solidFill>
              </a:rPr>
              <a:t>Agenda</a:t>
            </a:r>
          </a:p>
        </p:txBody>
      </p:sp>
    </p:spTree>
    <p:extLst>
      <p:ext uri="{BB962C8B-B14F-4D97-AF65-F5344CB8AC3E}">
        <p14:creationId xmlns:p14="http://schemas.microsoft.com/office/powerpoint/2010/main" val="917575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5226767"/>
          </a:xfrm>
        </p:spPr>
        <p:txBody>
          <a:bodyPr/>
          <a:lstStyle/>
          <a:p>
            <a:pPr>
              <a:buNone/>
            </a:pPr>
            <a:r>
              <a:rPr lang="en-US" sz="1400"/>
              <a:t> </a:t>
            </a:r>
          </a:p>
          <a:p>
            <a:pPr>
              <a:buNone/>
            </a:pPr>
            <a:r>
              <a:rPr lang="en-US" sz="1400"/>
              <a:t>import </a:t>
            </a:r>
            <a:r>
              <a:rPr lang="en-US" sz="1400" err="1"/>
              <a:t>org.apache.camel.CamelContext</a:t>
            </a:r>
            <a:r>
              <a:rPr lang="en-US" sz="1400"/>
              <a:t>;</a:t>
            </a:r>
          </a:p>
          <a:p>
            <a:pPr>
              <a:buNone/>
            </a:pPr>
            <a:r>
              <a:rPr lang="en-US" sz="1400"/>
              <a:t>import </a:t>
            </a:r>
            <a:r>
              <a:rPr lang="en-US" sz="1400" err="1"/>
              <a:t>org.apache.camel.builder.RouteBuilder</a:t>
            </a:r>
            <a:r>
              <a:rPr lang="en-US" sz="1400"/>
              <a:t>;</a:t>
            </a:r>
          </a:p>
          <a:p>
            <a:pPr>
              <a:buNone/>
            </a:pPr>
            <a:r>
              <a:rPr lang="en-US" sz="1400"/>
              <a:t>import </a:t>
            </a:r>
            <a:r>
              <a:rPr lang="en-US" sz="1400" err="1"/>
              <a:t>org.apache.camel.impl.DefaultCamelContext</a:t>
            </a:r>
            <a:r>
              <a:rPr lang="en-US" sz="1400"/>
              <a:t>;</a:t>
            </a:r>
          </a:p>
          <a:p>
            <a:pPr>
              <a:buNone/>
            </a:pPr>
            <a:r>
              <a:rPr lang="en-US" sz="1400"/>
              <a:t> </a:t>
            </a:r>
          </a:p>
          <a:p>
            <a:pPr>
              <a:buNone/>
            </a:pPr>
            <a:r>
              <a:rPr lang="en-US" sz="1400"/>
              <a:t>public class </a:t>
            </a:r>
            <a:r>
              <a:rPr lang="en-US" sz="1400" err="1"/>
              <a:t>FileCopierWithCamel</a:t>
            </a:r>
            <a:r>
              <a:rPr lang="en-US" sz="1400"/>
              <a:t> {</a:t>
            </a:r>
          </a:p>
          <a:p>
            <a:pPr>
              <a:buNone/>
            </a:pPr>
            <a:r>
              <a:rPr lang="en-US" sz="1400"/>
              <a:t>    public static void main(String </a:t>
            </a:r>
            <a:r>
              <a:rPr lang="en-US" sz="1400" err="1"/>
              <a:t>args</a:t>
            </a:r>
            <a:r>
              <a:rPr lang="en-US" sz="1400"/>
              <a:t>[]) throws Exception {</a:t>
            </a:r>
          </a:p>
          <a:p>
            <a:pPr>
              <a:buNone/>
            </a:pPr>
            <a:r>
              <a:rPr lang="en-US" sz="1400"/>
              <a:t>        </a:t>
            </a:r>
            <a:r>
              <a:rPr lang="en-US" sz="1400" err="1"/>
              <a:t>CamelContext</a:t>
            </a:r>
            <a:r>
              <a:rPr lang="en-US" sz="1400"/>
              <a:t> context = new </a:t>
            </a:r>
            <a:r>
              <a:rPr lang="en-US" sz="1400" err="1"/>
              <a:t>DefaultCamelContext</a:t>
            </a:r>
            <a:r>
              <a:rPr lang="en-US" sz="1400"/>
              <a:t>();</a:t>
            </a:r>
          </a:p>
          <a:p>
            <a:pPr>
              <a:buNone/>
            </a:pPr>
            <a:r>
              <a:rPr lang="en-US" sz="1400"/>
              <a:t>        </a:t>
            </a:r>
            <a:r>
              <a:rPr lang="en-US" sz="1400" err="1"/>
              <a:t>context.addRoutes</a:t>
            </a:r>
            <a:r>
              <a:rPr lang="en-US" sz="1400"/>
              <a:t>(new </a:t>
            </a:r>
            <a:r>
              <a:rPr lang="en-US" sz="1400" err="1"/>
              <a:t>RouteBuilder</a:t>
            </a:r>
            <a:r>
              <a:rPr lang="en-US" sz="1400"/>
              <a:t>() {</a:t>
            </a:r>
          </a:p>
          <a:p>
            <a:pPr>
              <a:buNone/>
            </a:pPr>
            <a:r>
              <a:rPr lang="en-US" sz="1400"/>
              <a:t>            public void configure() {</a:t>
            </a:r>
          </a:p>
          <a:p>
            <a:pPr>
              <a:buNone/>
            </a:pPr>
            <a:r>
              <a:rPr lang="en-US" sz="1400"/>
              <a:t>                from("file:data/inbox?noop=true")</a:t>
            </a:r>
          </a:p>
          <a:p>
            <a:pPr>
              <a:buNone/>
            </a:pPr>
            <a:r>
              <a:rPr lang="en-US" sz="1400"/>
              <a:t>                .to("file:data/outbox");</a:t>
            </a:r>
          </a:p>
          <a:p>
            <a:pPr>
              <a:buNone/>
            </a:pPr>
            <a:r>
              <a:rPr lang="en-US" sz="1400"/>
              <a:t>            }</a:t>
            </a:r>
          </a:p>
          <a:p>
            <a:pPr>
              <a:buNone/>
            </a:pPr>
            <a:r>
              <a:rPr lang="en-US" sz="1400"/>
              <a:t>        });</a:t>
            </a:r>
          </a:p>
          <a:p>
            <a:pPr>
              <a:buNone/>
            </a:pPr>
            <a:r>
              <a:rPr lang="en-US" sz="1400"/>
              <a:t>        </a:t>
            </a:r>
            <a:r>
              <a:rPr lang="en-US" sz="1400" err="1"/>
              <a:t>context.start</a:t>
            </a:r>
            <a:r>
              <a:rPr lang="en-US" sz="1400"/>
              <a:t>();</a:t>
            </a:r>
          </a:p>
          <a:p>
            <a:pPr>
              <a:buNone/>
            </a:pPr>
            <a:r>
              <a:rPr lang="en-US" sz="1400"/>
              <a:t>        </a:t>
            </a:r>
            <a:r>
              <a:rPr lang="en-US" sz="1400" err="1"/>
              <a:t>Thread.sleep</a:t>
            </a:r>
            <a:r>
              <a:rPr lang="en-US" sz="1400"/>
              <a:t>(10000);</a:t>
            </a:r>
          </a:p>
          <a:p>
            <a:pPr>
              <a:buNone/>
            </a:pPr>
            <a:r>
              <a:rPr lang="en-US" sz="1400"/>
              <a:t>        </a:t>
            </a:r>
            <a:r>
              <a:rPr lang="en-US" sz="1400" err="1"/>
              <a:t>context.stop</a:t>
            </a:r>
            <a:r>
              <a:rPr lang="en-US" sz="1400"/>
              <a:t>();</a:t>
            </a:r>
          </a:p>
          <a:p>
            <a:pPr>
              <a:buNone/>
            </a:pPr>
            <a:r>
              <a:rPr lang="en-US" sz="1400"/>
              <a:t>    }</a:t>
            </a:r>
          </a:p>
          <a:p>
            <a:pPr>
              <a:buNone/>
            </a:pPr>
            <a:r>
              <a:rPr lang="en-US" sz="1400"/>
              <a:t>}</a:t>
            </a:r>
          </a:p>
        </p:txBody>
      </p:sp>
      <p:sp>
        <p:nvSpPr>
          <p:cNvPr id="11266" name="Rectangle 2"/>
          <p:cNvSpPr>
            <a:spLocks noGrp="1" noChangeArrowheads="1"/>
          </p:cNvSpPr>
          <p:nvPr>
            <p:ph type="ctrTitle"/>
          </p:nvPr>
        </p:nvSpPr>
        <p:spPr>
          <a:xfrm>
            <a:off x="755576" y="-29817"/>
            <a:ext cx="8784976" cy="643880"/>
          </a:xfrm>
        </p:spPr>
        <p:txBody>
          <a:bodyPr/>
          <a:lstStyle/>
          <a:p>
            <a:r>
              <a:rPr lang="en-US" sz="1400" b="1"/>
              <a:t>A COMPLETE SAMPLE CODE SNIPPET IN JAVA DSL:</a:t>
            </a:r>
            <a:endParaRPr lang="en-US" sz="1400"/>
          </a:p>
        </p:txBody>
      </p:sp>
    </p:spTree>
    <p:extLst>
      <p:ext uri="{BB962C8B-B14F-4D97-AF65-F5344CB8AC3E}">
        <p14:creationId xmlns:p14="http://schemas.microsoft.com/office/powerpoint/2010/main" val="41775176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3962400" y="4437112"/>
            <a:ext cx="5181600" cy="643880"/>
          </a:xfrm>
        </p:spPr>
        <p:txBody>
          <a:bodyPr/>
          <a:lstStyle/>
          <a:p>
            <a:pPr algn="ctr"/>
            <a:r>
              <a:rPr lang="en-US" sz="2800">
                <a:solidFill>
                  <a:srgbClr val="0070C0"/>
                </a:solidFill>
                <a:latin typeface="Cambria" pitchFamily="18" charset="0"/>
              </a:rPr>
              <a:t>Thank You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5226767"/>
          </a:xfrm>
        </p:spPr>
        <p:txBody>
          <a:bodyPr/>
          <a:lstStyle/>
          <a:p>
            <a:pPr marL="285750" indent="-285750" eaLnBrk="1" hangingPunct="1">
              <a:buClr>
                <a:schemeClr val="accent1">
                  <a:lumMod val="75000"/>
                </a:schemeClr>
              </a:buClr>
              <a:buFont typeface="Wingdings" panose="05000000000000000000" pitchFamily="2" charset="2"/>
              <a:buChar char="q"/>
            </a:pPr>
            <a:r>
              <a:rPr lang="en-US" b="1" u="sng">
                <a:latin typeface="Cambria" pitchFamily="18" charset="0"/>
              </a:rPr>
              <a:t>PRODUCER</a:t>
            </a:r>
          </a:p>
          <a:p>
            <a:pPr>
              <a:buNone/>
            </a:pPr>
            <a:r>
              <a:rPr lang="en-US" sz="1600"/>
              <a:t>A producer is the Camel abstraction that refers to an entity capable of creating and sending a message to an endpoint. </a:t>
            </a:r>
          </a:p>
          <a:p>
            <a:pPr marL="285750" indent="-285750" eaLnBrk="1" hangingPunct="1">
              <a:buClr>
                <a:schemeClr val="accent1">
                  <a:lumMod val="75000"/>
                </a:schemeClr>
              </a:buClr>
              <a:buFont typeface="Wingdings" panose="05000000000000000000" pitchFamily="2" charset="2"/>
              <a:buChar char="q"/>
            </a:pPr>
            <a:r>
              <a:rPr lang="en-US" b="1" u="sng">
                <a:latin typeface="Cambria" pitchFamily="18" charset="0"/>
              </a:rPr>
              <a:t>CONSUMER</a:t>
            </a:r>
          </a:p>
          <a:p>
            <a:pPr>
              <a:buNone/>
            </a:pPr>
            <a:r>
              <a:rPr lang="en-US" sz="1600"/>
              <a:t>A consumer is the service that receives messages produced by a producer, wraps them in an exchange, and sends them to be processed. Consumers are the source of the exchanges being routed in Camel.</a:t>
            </a:r>
          </a:p>
          <a:p>
            <a:pPr>
              <a:buNone/>
            </a:pPr>
            <a:r>
              <a:rPr lang="en-US" sz="1600"/>
              <a:t>Figure 1.5 illustrates where the producer and Consumer fits in with other Camel concepts.</a:t>
            </a:r>
          </a:p>
          <a:p>
            <a:pPr>
              <a:buNone/>
            </a:pPr>
            <a:endParaRPr lang="en-US" sz="1600"/>
          </a:p>
        </p:txBody>
      </p:sp>
      <p:sp>
        <p:nvSpPr>
          <p:cNvPr id="11266" name="Rectangle 2"/>
          <p:cNvSpPr>
            <a:spLocks noGrp="1" noChangeArrowheads="1"/>
          </p:cNvSpPr>
          <p:nvPr>
            <p:ph type="ctrTitle"/>
          </p:nvPr>
        </p:nvSpPr>
        <p:spPr>
          <a:xfrm>
            <a:off x="755576" y="-29817"/>
            <a:ext cx="8784976" cy="643880"/>
          </a:xfrm>
        </p:spPr>
        <p:txBody>
          <a:bodyPr/>
          <a:lstStyle/>
          <a:p>
            <a:pPr lvl="1"/>
            <a:r>
              <a:rPr lang="en-US">
                <a:solidFill>
                  <a:srgbClr val="5B77BA"/>
                </a:solidFill>
                <a:latin typeface="+mj-lt"/>
                <a:ea typeface="ＭＳ Ｐゴシック" charset="-128"/>
                <a:cs typeface="ＭＳ Ｐゴシック" charset="-128"/>
              </a:rPr>
              <a:t>Camel Core concepts		</a:t>
            </a:r>
            <a:r>
              <a:rPr lang="en-US" sz="2000">
                <a:solidFill>
                  <a:srgbClr val="5B77BA"/>
                </a:solidFill>
                <a:latin typeface="+mj-lt"/>
                <a:ea typeface="ＭＳ Ｐゴシック" charset="-128"/>
                <a:cs typeface="ＭＳ Ｐゴシック" charset="-128"/>
              </a:rPr>
              <a:t>…continued</a:t>
            </a:r>
            <a:endParaRPr lang="en-US">
              <a:solidFill>
                <a:srgbClr val="5B77BA"/>
              </a:solidFill>
              <a:latin typeface="+mj-lt"/>
              <a:ea typeface="ＭＳ Ｐゴシック" charset="-128"/>
              <a:cs typeface="ＭＳ Ｐゴシック" charset="-128"/>
            </a:endParaRPr>
          </a:p>
        </p:txBody>
      </p:sp>
      <p:pic>
        <p:nvPicPr>
          <p:cNvPr id="6" name="Picture 5"/>
          <p:cNvPicPr/>
          <p:nvPr/>
        </p:nvPicPr>
        <p:blipFill>
          <a:blip r:embed="rId2"/>
          <a:stretch>
            <a:fillRect/>
          </a:stretch>
        </p:blipFill>
        <p:spPr>
          <a:xfrm>
            <a:off x="2987824" y="3107391"/>
            <a:ext cx="3456384" cy="3094355"/>
          </a:xfrm>
          <a:prstGeom prst="rect">
            <a:avLst/>
          </a:prstGeom>
        </p:spPr>
      </p:pic>
    </p:spTree>
    <p:extLst>
      <p:ext uri="{BB962C8B-B14F-4D97-AF65-F5344CB8AC3E}">
        <p14:creationId xmlns:p14="http://schemas.microsoft.com/office/powerpoint/2010/main" val="96380513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99592" y="764704"/>
            <a:ext cx="7992888" cy="5044752"/>
          </a:xfrm>
        </p:spPr>
        <p:txBody>
          <a:bodyPr/>
          <a:lstStyle/>
          <a:p>
            <a:pPr>
              <a:buNone/>
            </a:pPr>
            <a:endParaRPr lang="en-US" sz="900"/>
          </a:p>
          <a:p>
            <a:pPr>
              <a:buNone/>
            </a:pPr>
            <a:endParaRPr lang="en-US" sz="900"/>
          </a:p>
          <a:p>
            <a:pPr>
              <a:buNone/>
            </a:pPr>
            <a:endParaRPr lang="en-US" sz="900"/>
          </a:p>
          <a:p>
            <a:pPr>
              <a:buNone/>
            </a:pPr>
            <a:r>
              <a:rPr lang="en-US" sz="1000"/>
              <a:t>■</a:t>
            </a:r>
            <a:r>
              <a:rPr lang="en-US" sz="1200"/>
              <a:t> </a:t>
            </a:r>
            <a:r>
              <a:rPr lang="en-US" sz="1800"/>
              <a:t>Camel is an integration framework that aims to make integration projects productive and fun. </a:t>
            </a:r>
          </a:p>
          <a:p>
            <a:pPr>
              <a:buNone/>
            </a:pPr>
            <a:r>
              <a:rPr lang="en-US" sz="1000"/>
              <a:t>■</a:t>
            </a:r>
            <a:r>
              <a:rPr lang="en-US" sz="1600"/>
              <a:t> </a:t>
            </a:r>
            <a:r>
              <a:rPr lang="en-US" sz="1800"/>
              <a:t>The Camel project was started in early 2007, available under the Apache 2 license, and it has a strong community.</a:t>
            </a:r>
          </a:p>
          <a:p>
            <a:pPr>
              <a:buNone/>
            </a:pPr>
            <a:r>
              <a:rPr lang="en-US" sz="1000"/>
              <a:t>■</a:t>
            </a:r>
            <a:r>
              <a:rPr lang="en-US" sz="1800"/>
              <a:t> Camel’s focus is on simplifying integration. </a:t>
            </a:r>
          </a:p>
          <a:p>
            <a:pPr>
              <a:buNone/>
            </a:pPr>
            <a:r>
              <a:rPr lang="en-US" sz="2400" b="1" i="1"/>
              <a:t> </a:t>
            </a:r>
            <a:r>
              <a:rPr lang="en-US" sz="1800" b="1" i="1"/>
              <a:t>Fun fact about name</a:t>
            </a:r>
            <a:r>
              <a:rPr lang="en-US" sz="1800" i="1"/>
              <a:t>:</a:t>
            </a:r>
            <a:r>
              <a:rPr lang="en-US" sz="1800" b="1" i="1"/>
              <a:t> </a:t>
            </a:r>
            <a:r>
              <a:rPr lang="en-US" sz="1800"/>
              <a:t>The Apache Camel project was named Camel simply because the name is short and easy to remember.</a:t>
            </a:r>
          </a:p>
          <a:p>
            <a:pPr>
              <a:buNone/>
            </a:pPr>
            <a:r>
              <a:rPr lang="en-US"/>
              <a:t> </a:t>
            </a:r>
          </a:p>
          <a:p>
            <a:pPr eaLnBrk="1" hangingPunct="1">
              <a:buClr>
                <a:schemeClr val="accent1">
                  <a:lumMod val="75000"/>
                </a:schemeClr>
              </a:buClr>
              <a:buNone/>
            </a:pPr>
            <a:endParaRPr lang="en-US" sz="1800">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a:solidFill>
                  <a:srgbClr val="5B77BA"/>
                </a:solidFill>
              </a:rPr>
              <a:t>Introducing Camel</a:t>
            </a:r>
          </a:p>
        </p:txBody>
      </p:sp>
    </p:spTree>
    <p:extLst>
      <p:ext uri="{BB962C8B-B14F-4D97-AF65-F5344CB8AC3E}">
        <p14:creationId xmlns:p14="http://schemas.microsoft.com/office/powerpoint/2010/main" val="10174598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064896" cy="499864"/>
          </a:xfrm>
        </p:spPr>
        <p:txBody>
          <a:bodyPr/>
          <a:lstStyle/>
          <a:p>
            <a:pPr eaLnBrk="1" hangingPunct="1"/>
            <a:r>
              <a:rPr lang="en-US" sz="3200">
                <a:solidFill>
                  <a:srgbClr val="5B77BA"/>
                </a:solidFill>
              </a:rPr>
              <a:t>Introducing Camel		…c</a:t>
            </a:r>
            <a:r>
              <a:rPr lang="en-US" sz="2800">
                <a:solidFill>
                  <a:srgbClr val="5B77BA"/>
                </a:solidFill>
              </a:rPr>
              <a:t>ontinued</a:t>
            </a:r>
            <a:endParaRPr lang="en-US" sz="2800"/>
          </a:p>
        </p:txBody>
      </p:sp>
      <p:sp>
        <p:nvSpPr>
          <p:cNvPr id="11" name="Rectangle 3"/>
          <p:cNvSpPr>
            <a:spLocks noGrp="1" noChangeArrowheads="1"/>
          </p:cNvSpPr>
          <p:nvPr>
            <p:ph type="subTitle" idx="1"/>
          </p:nvPr>
        </p:nvSpPr>
        <p:spPr>
          <a:xfrm>
            <a:off x="851113" y="764704"/>
            <a:ext cx="7992888" cy="5044752"/>
          </a:xfrm>
        </p:spPr>
        <p:txBody>
          <a:bodyPr/>
          <a:lstStyle/>
          <a:p>
            <a:pPr>
              <a:buNone/>
            </a:pPr>
            <a:endParaRPr lang="en-US" sz="1600"/>
          </a:p>
          <a:p>
            <a:pPr marL="285750" indent="-285750">
              <a:buFont typeface="Wingdings" panose="05000000000000000000" pitchFamily="2" charset="2"/>
              <a:buChar char="q"/>
            </a:pPr>
            <a:r>
              <a:rPr lang="en-US" sz="1600"/>
              <a:t>At the core of the Camel framework is a routing engine. It allows us to define routing rules, decide from which sources to accept messages, and determine how to process and send those messages to other destinations. Camel uses an integration language that allows us to define complex routing rules, akin to business processes.</a:t>
            </a:r>
          </a:p>
          <a:p>
            <a:pPr>
              <a:buNone/>
            </a:pPr>
            <a:endParaRPr lang="en-US" sz="1600"/>
          </a:p>
          <a:p>
            <a:pPr marL="285750" indent="-285750">
              <a:buFont typeface="Wingdings" panose="05000000000000000000" pitchFamily="2" charset="2"/>
              <a:buChar char="q"/>
            </a:pPr>
            <a:r>
              <a:rPr lang="en-US" sz="1600"/>
              <a:t>One of the fundamental principles of Camel is that it makes no assumptions about the type of data you need to process and this is an important point, because it gives the developer, an opportunity to integrate any kind of system, without the need to convert the data to a canonical format.</a:t>
            </a:r>
          </a:p>
          <a:p>
            <a:pPr>
              <a:buNone/>
            </a:pPr>
            <a:endParaRPr lang="en-US" sz="1600"/>
          </a:p>
          <a:p>
            <a:pPr marL="285750" indent="-285750">
              <a:buFont typeface="Wingdings" panose="05000000000000000000" pitchFamily="2" charset="2"/>
              <a:buChar char="q"/>
            </a:pPr>
            <a:r>
              <a:rPr lang="en-US" sz="1600"/>
              <a:t>Camel prefers to call as an </a:t>
            </a:r>
            <a:r>
              <a:rPr lang="en-US" sz="1600" i="1"/>
              <a:t>integration framework </a:t>
            </a:r>
            <a:r>
              <a:rPr lang="en-US" sz="1600"/>
              <a:t>rather than an </a:t>
            </a:r>
            <a:r>
              <a:rPr lang="en-US" sz="1600" i="1"/>
              <a:t>ESB, </a:t>
            </a:r>
            <a:r>
              <a:rPr lang="en-US" sz="1600"/>
              <a:t>since Camel isn’t an enterprise service bus (ESB), although some call Camel a lightweight ESB because of its support for routing, transformation, monitoring, and orchestration.</a:t>
            </a:r>
          </a:p>
        </p:txBody>
      </p:sp>
    </p:spTree>
    <p:extLst>
      <p:ext uri="{BB962C8B-B14F-4D97-AF65-F5344CB8AC3E}">
        <p14:creationId xmlns:p14="http://schemas.microsoft.com/office/powerpoint/2010/main" val="146319318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800">
                <a:solidFill>
                  <a:srgbClr val="5B77BA"/>
                </a:solidFill>
              </a:rPr>
              <a:t>Need of Camel Framework</a:t>
            </a:r>
          </a:p>
        </p:txBody>
      </p:sp>
      <p:sp>
        <p:nvSpPr>
          <p:cNvPr id="11" name="Rectangle 3"/>
          <p:cNvSpPr>
            <a:spLocks noGrp="1" noChangeArrowheads="1"/>
          </p:cNvSpPr>
          <p:nvPr>
            <p:ph type="subTitle" idx="1"/>
          </p:nvPr>
        </p:nvSpPr>
        <p:spPr>
          <a:xfrm>
            <a:off x="842594" y="764704"/>
            <a:ext cx="7992888" cy="5044752"/>
          </a:xfrm>
        </p:spPr>
        <p:txBody>
          <a:bodyPr/>
          <a:lstStyle/>
          <a:p>
            <a:pPr>
              <a:buNone/>
            </a:pPr>
            <a:r>
              <a:rPr lang="en-US" sz="1200"/>
              <a:t>■ </a:t>
            </a:r>
            <a:r>
              <a:rPr lang="en-US"/>
              <a:t>Routing and mediation engine </a:t>
            </a:r>
          </a:p>
          <a:p>
            <a:pPr>
              <a:buNone/>
            </a:pPr>
            <a:r>
              <a:rPr lang="en-US" sz="1200"/>
              <a:t>■</a:t>
            </a:r>
            <a:r>
              <a:rPr lang="en-US"/>
              <a:t> Enterprise integration patterns (EIPs)</a:t>
            </a:r>
          </a:p>
          <a:p>
            <a:pPr>
              <a:buNone/>
            </a:pPr>
            <a:r>
              <a:rPr lang="en-US" sz="1200"/>
              <a:t>■ </a:t>
            </a:r>
            <a:r>
              <a:rPr lang="en-US"/>
              <a:t>Easy to integrate with other popular frameworks</a:t>
            </a:r>
          </a:p>
          <a:p>
            <a:pPr>
              <a:buNone/>
            </a:pPr>
            <a:r>
              <a:rPr lang="en-US" sz="1200"/>
              <a:t>■ </a:t>
            </a:r>
            <a:r>
              <a:rPr lang="en-US"/>
              <a:t>Domain-specific language (DSL) </a:t>
            </a:r>
          </a:p>
          <a:p>
            <a:pPr>
              <a:buNone/>
            </a:pPr>
            <a:r>
              <a:rPr lang="en-US" sz="1200"/>
              <a:t>■ </a:t>
            </a:r>
            <a:r>
              <a:rPr lang="en-US"/>
              <a:t>Extensive component library</a:t>
            </a:r>
          </a:p>
          <a:p>
            <a:pPr>
              <a:buNone/>
            </a:pPr>
            <a:r>
              <a:rPr lang="en-US" sz="1200"/>
              <a:t>■ </a:t>
            </a:r>
            <a:r>
              <a:rPr lang="en-US"/>
              <a:t>Payload-agnostic router </a:t>
            </a:r>
          </a:p>
          <a:p>
            <a:pPr>
              <a:buNone/>
            </a:pPr>
            <a:r>
              <a:rPr lang="en-US" sz="1200"/>
              <a:t>■ </a:t>
            </a:r>
            <a:r>
              <a:rPr lang="en-US"/>
              <a:t>Modular and pluggable architecture</a:t>
            </a:r>
          </a:p>
          <a:p>
            <a:pPr>
              <a:buNone/>
            </a:pPr>
            <a:r>
              <a:rPr lang="en-US" sz="1200"/>
              <a:t>■ </a:t>
            </a:r>
            <a:r>
              <a:rPr lang="en-US"/>
              <a:t>POJO model </a:t>
            </a:r>
          </a:p>
          <a:p>
            <a:pPr>
              <a:buNone/>
            </a:pPr>
            <a:r>
              <a:rPr lang="en-US" sz="1200"/>
              <a:t>■ </a:t>
            </a:r>
            <a:r>
              <a:rPr lang="en-US"/>
              <a:t>Easy configuration</a:t>
            </a:r>
          </a:p>
          <a:p>
            <a:pPr>
              <a:buNone/>
            </a:pPr>
            <a:r>
              <a:rPr lang="en-US" sz="1200"/>
              <a:t>■ </a:t>
            </a:r>
            <a:r>
              <a:rPr lang="en-US"/>
              <a:t>Automatic type converters </a:t>
            </a:r>
          </a:p>
          <a:p>
            <a:pPr>
              <a:buNone/>
            </a:pPr>
            <a:r>
              <a:rPr lang="en-US" sz="1100"/>
              <a:t>■ </a:t>
            </a:r>
            <a:r>
              <a:rPr lang="en-US"/>
              <a:t>Lightweight core</a:t>
            </a:r>
          </a:p>
          <a:p>
            <a:pPr>
              <a:buNone/>
            </a:pPr>
            <a:r>
              <a:rPr lang="en-US" sz="1200"/>
              <a:t>■ </a:t>
            </a:r>
            <a:r>
              <a:rPr lang="en-US"/>
              <a:t>Test kit </a:t>
            </a:r>
          </a:p>
          <a:p>
            <a:pPr>
              <a:buNone/>
            </a:pPr>
            <a:r>
              <a:rPr lang="en-US" sz="1100"/>
              <a:t>■ </a:t>
            </a:r>
            <a:r>
              <a:rPr lang="en-US"/>
              <a:t>Vibrant community</a:t>
            </a:r>
          </a:p>
        </p:txBody>
      </p:sp>
    </p:spTree>
    <p:extLst>
      <p:ext uri="{BB962C8B-B14F-4D97-AF65-F5344CB8AC3E}">
        <p14:creationId xmlns:p14="http://schemas.microsoft.com/office/powerpoint/2010/main" val="30808197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r>
              <a:rPr lang="en-US" sz="2800">
                <a:solidFill>
                  <a:srgbClr val="5B77BA"/>
                </a:solidFill>
              </a:rPr>
              <a:t>Message Model in Camel</a:t>
            </a:r>
          </a:p>
        </p:txBody>
      </p:sp>
      <p:sp>
        <p:nvSpPr>
          <p:cNvPr id="11" name="Rectangle 3"/>
          <p:cNvSpPr>
            <a:spLocks noGrp="1" noChangeArrowheads="1"/>
          </p:cNvSpPr>
          <p:nvPr>
            <p:ph type="subTitle" idx="1"/>
          </p:nvPr>
        </p:nvSpPr>
        <p:spPr>
          <a:xfrm>
            <a:off x="801620" y="764704"/>
            <a:ext cx="7992888" cy="5044752"/>
          </a:xfrm>
        </p:spPr>
        <p:txBody>
          <a:bodyPr/>
          <a:lstStyle/>
          <a:p>
            <a:pPr>
              <a:buNone/>
            </a:pPr>
            <a:endParaRPr lang="en-US" sz="1800"/>
          </a:p>
          <a:p>
            <a:pPr>
              <a:buNone/>
            </a:pPr>
            <a:endParaRPr lang="en-US" sz="1800"/>
          </a:p>
          <a:p>
            <a:pPr>
              <a:buNone/>
            </a:pPr>
            <a:r>
              <a:rPr lang="en-US" sz="1800"/>
              <a:t>In Camel, there are two abstractions for modeling messages.</a:t>
            </a:r>
          </a:p>
          <a:p>
            <a:pPr>
              <a:buNone/>
            </a:pPr>
            <a:endParaRPr lang="en-US" sz="1800"/>
          </a:p>
          <a:p>
            <a:pPr>
              <a:buNone/>
            </a:pPr>
            <a:r>
              <a:rPr lang="en-US" sz="1100"/>
              <a:t>■ </a:t>
            </a:r>
            <a:r>
              <a:rPr lang="en-US" sz="1800" err="1"/>
              <a:t>org.apache.camel.Message</a:t>
            </a:r>
            <a:r>
              <a:rPr lang="en-US" sz="1800"/>
              <a:t> - The fundamental entity containing the data being carried and routed in Camel</a:t>
            </a:r>
          </a:p>
          <a:p>
            <a:pPr>
              <a:buNone/>
            </a:pPr>
            <a:endParaRPr lang="en-US" sz="1800"/>
          </a:p>
          <a:p>
            <a:pPr>
              <a:buNone/>
            </a:pPr>
            <a:r>
              <a:rPr lang="en-US" sz="1100"/>
              <a:t>■ </a:t>
            </a:r>
            <a:r>
              <a:rPr lang="en-US" sz="1800" err="1"/>
              <a:t>org.apache.camel.Exchange</a:t>
            </a:r>
            <a:r>
              <a:rPr lang="en-US" sz="1800"/>
              <a:t> - The Camel abstraction for an exchange of messages. This exchange of messages has an “in” message and as a reply, an “out” message</a:t>
            </a:r>
          </a:p>
          <a:p>
            <a:pPr>
              <a:buNone/>
            </a:pPr>
            <a:r>
              <a:rPr lang="en-US"/>
              <a:t> </a:t>
            </a:r>
          </a:p>
          <a:p>
            <a:pPr>
              <a:buNone/>
            </a:pPr>
            <a:r>
              <a:rPr lang="en-US" b="1"/>
              <a:t> </a:t>
            </a:r>
            <a:endParaRPr lang="en-US"/>
          </a:p>
        </p:txBody>
      </p:sp>
    </p:spTree>
    <p:extLst>
      <p:ext uri="{BB962C8B-B14F-4D97-AF65-F5344CB8AC3E}">
        <p14:creationId xmlns:p14="http://schemas.microsoft.com/office/powerpoint/2010/main" val="12167184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r>
              <a:rPr lang="en-US" sz="2800">
                <a:solidFill>
                  <a:srgbClr val="5B77BA"/>
                </a:solidFill>
              </a:rPr>
              <a:t>Message Model in Camel		</a:t>
            </a:r>
            <a:r>
              <a:rPr lang="en-US" sz="2400">
                <a:solidFill>
                  <a:srgbClr val="5B77BA"/>
                </a:solidFill>
              </a:rPr>
              <a:t>…Continued</a:t>
            </a:r>
            <a:endParaRPr lang="en-US" sz="2800">
              <a:solidFill>
                <a:srgbClr val="5B77BA"/>
              </a:solidFill>
            </a:endParaRPr>
          </a:p>
        </p:txBody>
      </p:sp>
      <p:sp>
        <p:nvSpPr>
          <p:cNvPr id="11" name="Rectangle 3"/>
          <p:cNvSpPr>
            <a:spLocks noGrp="1" noChangeArrowheads="1"/>
          </p:cNvSpPr>
          <p:nvPr>
            <p:ph type="subTitle" idx="1"/>
          </p:nvPr>
        </p:nvSpPr>
        <p:spPr>
          <a:xfrm>
            <a:off x="801620" y="764704"/>
            <a:ext cx="7992888" cy="5044752"/>
          </a:xfrm>
        </p:spPr>
        <p:txBody>
          <a:bodyPr/>
          <a:lstStyle/>
          <a:p>
            <a:pPr>
              <a:buNone/>
            </a:pPr>
            <a:r>
              <a:rPr lang="en-US" sz="1800" b="1"/>
              <a:t>Message:</a:t>
            </a:r>
            <a:endParaRPr lang="en-US" sz="1800"/>
          </a:p>
          <a:p>
            <a:pPr>
              <a:buNone/>
            </a:pPr>
            <a:r>
              <a:rPr lang="en-US" sz="1800"/>
              <a:t>Messages are the entities used by systems to communicate with each other when using messaging channels. Messages flow in one direction from a sender to a receiver, as shown in below figure 1.1.</a:t>
            </a:r>
          </a:p>
          <a:p>
            <a:pPr>
              <a:buNone/>
            </a:pPr>
            <a:endParaRPr lang="en-US" sz="1800"/>
          </a:p>
          <a:p>
            <a:pPr>
              <a:buNone/>
            </a:pPr>
            <a:endParaRPr lang="en-US" sz="1800"/>
          </a:p>
          <a:p>
            <a:pPr>
              <a:buNone/>
            </a:pPr>
            <a:endParaRPr lang="en-US" sz="1800"/>
          </a:p>
          <a:p>
            <a:pPr>
              <a:buNone/>
            </a:pPr>
            <a:endParaRPr lang="en-US" sz="1800"/>
          </a:p>
          <a:p>
            <a:pPr>
              <a:buNone/>
            </a:pPr>
            <a:endParaRPr lang="en-US" sz="1400"/>
          </a:p>
          <a:p>
            <a:pPr>
              <a:buNone/>
            </a:pPr>
            <a:r>
              <a:rPr lang="en-US" sz="1800"/>
              <a:t>Messages have a body (a payload), </a:t>
            </a:r>
          </a:p>
          <a:p>
            <a:pPr>
              <a:buNone/>
            </a:pPr>
            <a:r>
              <a:rPr lang="en-US" sz="1800"/>
              <a:t>headers, and optional attachments, </a:t>
            </a:r>
          </a:p>
          <a:p>
            <a:pPr>
              <a:buNone/>
            </a:pPr>
            <a:r>
              <a:rPr lang="en-US" sz="1800"/>
              <a:t>as in figure 1.2.</a:t>
            </a:r>
          </a:p>
          <a:p>
            <a:pPr>
              <a:buNone/>
            </a:pPr>
            <a:endParaRPr lang="en-US" sz="1600"/>
          </a:p>
          <a:p>
            <a:pPr>
              <a:buNone/>
            </a:pPr>
            <a:endParaRPr lang="en-US" sz="1800"/>
          </a:p>
        </p:txBody>
      </p:sp>
      <p:pic>
        <p:nvPicPr>
          <p:cNvPr id="9" name="Picture 8"/>
          <p:cNvPicPr/>
          <p:nvPr/>
        </p:nvPicPr>
        <p:blipFill>
          <a:blip r:embed="rId3"/>
          <a:stretch>
            <a:fillRect/>
          </a:stretch>
        </p:blipFill>
        <p:spPr>
          <a:xfrm>
            <a:off x="1835696" y="1916833"/>
            <a:ext cx="4608512" cy="1368152"/>
          </a:xfrm>
          <a:prstGeom prst="rect">
            <a:avLst/>
          </a:prstGeom>
        </p:spPr>
      </p:pic>
      <p:sp>
        <p:nvSpPr>
          <p:cNvPr id="2" name="Rounded Rectangle 1"/>
          <p:cNvSpPr/>
          <p:nvPr/>
        </p:nvSpPr>
        <p:spPr bwMode="auto">
          <a:xfrm>
            <a:off x="6156176" y="3140969"/>
            <a:ext cx="2304256" cy="244827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rPr>
              <a:t>Message</a:t>
            </a:r>
          </a:p>
        </p:txBody>
      </p:sp>
      <p:sp>
        <p:nvSpPr>
          <p:cNvPr id="3" name="Rounded Rectangle 2"/>
          <p:cNvSpPr/>
          <p:nvPr/>
        </p:nvSpPr>
        <p:spPr bwMode="auto">
          <a:xfrm>
            <a:off x="6264188" y="3605702"/>
            <a:ext cx="2088232" cy="44961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rPr>
              <a:t>Headers</a:t>
            </a:r>
          </a:p>
        </p:txBody>
      </p:sp>
      <p:sp>
        <p:nvSpPr>
          <p:cNvPr id="8" name="Rounded Rectangle 7"/>
          <p:cNvSpPr/>
          <p:nvPr/>
        </p:nvSpPr>
        <p:spPr bwMode="auto">
          <a:xfrm>
            <a:off x="6264188" y="4152232"/>
            <a:ext cx="2088232" cy="44961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rPr>
              <a:t>Attachments</a:t>
            </a:r>
          </a:p>
        </p:txBody>
      </p:sp>
      <p:sp>
        <p:nvSpPr>
          <p:cNvPr id="10" name="Rounded Rectangle 9"/>
          <p:cNvSpPr/>
          <p:nvPr/>
        </p:nvSpPr>
        <p:spPr bwMode="auto">
          <a:xfrm>
            <a:off x="6264188" y="4698762"/>
            <a:ext cx="2088232" cy="72438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rPr>
              <a:t>Body</a:t>
            </a:r>
            <a:endParaRPr kumimoji="0" lang="en-US" sz="2400" b="0"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endParaRPr>
          </a:p>
        </p:txBody>
      </p:sp>
    </p:spTree>
    <p:extLst>
      <p:ext uri="{BB962C8B-B14F-4D97-AF65-F5344CB8AC3E}">
        <p14:creationId xmlns:p14="http://schemas.microsoft.com/office/powerpoint/2010/main" val="23210111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r>
              <a:rPr lang="en-US" sz="2800">
                <a:solidFill>
                  <a:srgbClr val="5B77BA"/>
                </a:solidFill>
              </a:rPr>
              <a:t>Message Model in Camel		</a:t>
            </a:r>
            <a:r>
              <a:rPr lang="en-US" sz="2400">
                <a:solidFill>
                  <a:srgbClr val="5B77BA"/>
                </a:solidFill>
              </a:rPr>
              <a:t>…Continued</a:t>
            </a:r>
            <a:endParaRPr lang="en-US" sz="2800">
              <a:solidFill>
                <a:srgbClr val="5B77BA"/>
              </a:solidFill>
            </a:endParaRPr>
          </a:p>
        </p:txBody>
      </p:sp>
      <p:sp>
        <p:nvSpPr>
          <p:cNvPr id="11" name="Rectangle 3"/>
          <p:cNvSpPr>
            <a:spLocks noGrp="1" noChangeArrowheads="1"/>
          </p:cNvSpPr>
          <p:nvPr>
            <p:ph type="subTitle" idx="1"/>
          </p:nvPr>
        </p:nvSpPr>
        <p:spPr>
          <a:xfrm>
            <a:off x="801620" y="764704"/>
            <a:ext cx="7992888" cy="5044752"/>
          </a:xfrm>
        </p:spPr>
        <p:txBody>
          <a:bodyPr/>
          <a:lstStyle/>
          <a:p>
            <a:pPr>
              <a:buNone/>
            </a:pPr>
            <a:r>
              <a:rPr lang="en-US" sz="1600" b="1"/>
              <a:t>Exchange:</a:t>
            </a:r>
            <a:endParaRPr lang="en-US" sz="1600"/>
          </a:p>
          <a:p>
            <a:pPr>
              <a:buNone/>
            </a:pPr>
            <a:r>
              <a:rPr lang="en-US" sz="1600"/>
              <a:t>An </a:t>
            </a:r>
            <a:r>
              <a:rPr lang="en-US" sz="1600" i="1"/>
              <a:t>exchange </a:t>
            </a:r>
            <a:r>
              <a:rPr lang="en-US" sz="1600"/>
              <a:t>in Camel is the message’s container during routing. </a:t>
            </a:r>
          </a:p>
          <a:p>
            <a:pPr>
              <a:buNone/>
            </a:pPr>
            <a:r>
              <a:rPr lang="en-US" sz="1600"/>
              <a:t>An exchange also provides support for the various types of interactions between systems, also known as message exchange patterns (MEPs).</a:t>
            </a:r>
          </a:p>
          <a:p>
            <a:pPr>
              <a:buNone/>
            </a:pPr>
            <a:endParaRPr lang="en-US" sz="1600"/>
          </a:p>
          <a:p>
            <a:pPr>
              <a:buNone/>
            </a:pPr>
            <a:r>
              <a:rPr lang="en-US" sz="1200"/>
              <a:t>■ </a:t>
            </a:r>
            <a:r>
              <a:rPr lang="en-US" sz="1600" err="1"/>
              <a:t>InOnly</a:t>
            </a:r>
            <a:r>
              <a:rPr lang="en-US" sz="1600"/>
              <a:t> - A one-way message (also known as an Event message). For example, JMS messaging is often one-way messaging.</a:t>
            </a:r>
          </a:p>
          <a:p>
            <a:pPr>
              <a:buNone/>
            </a:pPr>
            <a:r>
              <a:rPr lang="en-US" sz="1200"/>
              <a:t>■ </a:t>
            </a:r>
            <a:r>
              <a:rPr lang="en-US" sz="1600" err="1"/>
              <a:t>InOut</a:t>
            </a:r>
            <a:r>
              <a:rPr lang="en-US" sz="1600"/>
              <a:t> - A request-response message. For example, HTTP-based transports are often </a:t>
            </a:r>
          </a:p>
          <a:p>
            <a:pPr>
              <a:buNone/>
            </a:pPr>
            <a:r>
              <a:rPr lang="en-US" sz="1600"/>
              <a:t>request reply.</a:t>
            </a:r>
          </a:p>
          <a:p>
            <a:pPr>
              <a:buNone/>
            </a:pPr>
            <a:r>
              <a:rPr lang="en-US" sz="1600"/>
              <a:t> </a:t>
            </a:r>
          </a:p>
          <a:p>
            <a:pPr>
              <a:buNone/>
            </a:pPr>
            <a:r>
              <a:rPr lang="en-US" sz="1600" i="1">
                <a:solidFill>
                  <a:schemeClr val="bg1">
                    <a:lumMod val="65000"/>
                  </a:schemeClr>
                </a:solidFill>
              </a:rPr>
              <a:t>//</a:t>
            </a:r>
            <a:r>
              <a:rPr lang="en-US" sz="1600" i="1" err="1">
                <a:solidFill>
                  <a:schemeClr val="bg1">
                    <a:lumMod val="65000"/>
                  </a:schemeClr>
                </a:solidFill>
              </a:rPr>
              <a:t>InOnly</a:t>
            </a:r>
            <a:endParaRPr lang="en-US" sz="1600">
              <a:solidFill>
                <a:schemeClr val="bg1">
                  <a:lumMod val="65000"/>
                </a:schemeClr>
              </a:solidFill>
            </a:endParaRPr>
          </a:p>
          <a:p>
            <a:pPr>
              <a:buNone/>
            </a:pPr>
            <a:r>
              <a:rPr lang="en-US" sz="1600" i="1" err="1">
                <a:solidFill>
                  <a:srgbClr val="0070C0"/>
                </a:solidFill>
              </a:rPr>
              <a:t>getContext</a:t>
            </a:r>
            <a:r>
              <a:rPr lang="en-US" sz="1600" i="1">
                <a:solidFill>
                  <a:srgbClr val="0070C0"/>
                </a:solidFill>
              </a:rPr>
              <a:t>().</a:t>
            </a:r>
            <a:r>
              <a:rPr lang="en-US" sz="1600" i="1" err="1">
                <a:solidFill>
                  <a:srgbClr val="0070C0"/>
                </a:solidFill>
              </a:rPr>
              <a:t>createProducerTemplate</a:t>
            </a:r>
            <a:r>
              <a:rPr lang="en-US" sz="1600" i="1">
                <a:solidFill>
                  <a:srgbClr val="0070C0"/>
                </a:solidFill>
              </a:rPr>
              <a:t>().</a:t>
            </a:r>
            <a:r>
              <a:rPr lang="en-US" sz="1600" i="1" err="1">
                <a:solidFill>
                  <a:srgbClr val="0070C0"/>
                </a:solidFill>
              </a:rPr>
              <a:t>sendBody</a:t>
            </a:r>
            <a:r>
              <a:rPr lang="en-US" sz="1600" i="1">
                <a:solidFill>
                  <a:srgbClr val="0070C0"/>
                </a:solidFill>
              </a:rPr>
              <a:t>(</a:t>
            </a:r>
            <a:r>
              <a:rPr lang="en-US" sz="1600" i="1">
                <a:solidFill>
                  <a:srgbClr val="C00000"/>
                </a:solidFill>
              </a:rPr>
              <a:t>"</a:t>
            </a:r>
            <a:r>
              <a:rPr lang="en-US" sz="1600" i="1" err="1">
                <a:solidFill>
                  <a:srgbClr val="C00000"/>
                </a:solidFill>
              </a:rPr>
              <a:t>direct:startInOnly</a:t>
            </a:r>
            <a:r>
              <a:rPr lang="en-US" sz="1600" i="1">
                <a:solidFill>
                  <a:srgbClr val="C00000"/>
                </a:solidFill>
              </a:rPr>
              <a:t>", "Hello World"</a:t>
            </a:r>
            <a:r>
              <a:rPr lang="en-US" sz="1600" i="1">
                <a:solidFill>
                  <a:srgbClr val="0070C0"/>
                </a:solidFill>
              </a:rPr>
              <a:t>);</a:t>
            </a:r>
          </a:p>
          <a:p>
            <a:pPr>
              <a:buNone/>
            </a:pPr>
            <a:r>
              <a:rPr lang="en-US" sz="1600" i="1">
                <a:solidFill>
                  <a:schemeClr val="bg1">
                    <a:lumMod val="65000"/>
                  </a:schemeClr>
                </a:solidFill>
              </a:rPr>
              <a:t>//</a:t>
            </a:r>
            <a:r>
              <a:rPr lang="en-US" sz="1600" i="1" err="1">
                <a:solidFill>
                  <a:schemeClr val="bg1">
                    <a:lumMod val="65000"/>
                  </a:schemeClr>
                </a:solidFill>
              </a:rPr>
              <a:t>InOut</a:t>
            </a:r>
            <a:endParaRPr lang="en-US" sz="1600">
              <a:solidFill>
                <a:schemeClr val="bg1">
                  <a:lumMod val="65000"/>
                </a:schemeClr>
              </a:solidFill>
            </a:endParaRPr>
          </a:p>
          <a:p>
            <a:pPr>
              <a:buNone/>
            </a:pPr>
            <a:r>
              <a:rPr lang="en-US" sz="1600" i="1">
                <a:solidFill>
                  <a:srgbClr val="0070C0"/>
                </a:solidFill>
              </a:rPr>
              <a:t>Object result = </a:t>
            </a:r>
            <a:r>
              <a:rPr lang="en-US" sz="1600" i="1" err="1">
                <a:solidFill>
                  <a:srgbClr val="0070C0"/>
                </a:solidFill>
              </a:rPr>
              <a:t>getContext</a:t>
            </a:r>
            <a:r>
              <a:rPr lang="en-US" sz="1600" i="1">
                <a:solidFill>
                  <a:srgbClr val="0070C0"/>
                </a:solidFill>
              </a:rPr>
              <a:t>().</a:t>
            </a:r>
            <a:r>
              <a:rPr lang="en-US" sz="1600" i="1" err="1">
                <a:solidFill>
                  <a:srgbClr val="0070C0"/>
                </a:solidFill>
              </a:rPr>
              <a:t>createProducerTemplate</a:t>
            </a:r>
            <a:r>
              <a:rPr lang="en-US" sz="1600" i="1">
                <a:solidFill>
                  <a:srgbClr val="0070C0"/>
                </a:solidFill>
              </a:rPr>
              <a:t>().</a:t>
            </a:r>
            <a:r>
              <a:rPr lang="en-US" sz="1600" i="1" err="1">
                <a:solidFill>
                  <a:srgbClr val="0070C0"/>
                </a:solidFill>
              </a:rPr>
              <a:t>requestBody</a:t>
            </a:r>
            <a:r>
              <a:rPr lang="en-US" sz="1600" i="1">
                <a:solidFill>
                  <a:srgbClr val="0070C0"/>
                </a:solidFill>
              </a:rPr>
              <a:t>(</a:t>
            </a:r>
            <a:r>
              <a:rPr lang="en-US" sz="1600" i="1">
                <a:solidFill>
                  <a:srgbClr val="C00000"/>
                </a:solidFill>
              </a:rPr>
              <a:t>"</a:t>
            </a:r>
            <a:r>
              <a:rPr lang="en-US" sz="1600" i="1" err="1">
                <a:solidFill>
                  <a:srgbClr val="C00000"/>
                </a:solidFill>
              </a:rPr>
              <a:t>direct:startInOut</a:t>
            </a:r>
            <a:r>
              <a:rPr lang="en-US" sz="1600" i="1">
                <a:solidFill>
                  <a:srgbClr val="C00000"/>
                </a:solidFill>
              </a:rPr>
              <a:t>", "Hello World"</a:t>
            </a:r>
            <a:r>
              <a:rPr lang="en-US" sz="1600" i="1">
                <a:solidFill>
                  <a:srgbClr val="0070C0"/>
                </a:solidFill>
              </a:rPr>
              <a:t>);</a:t>
            </a:r>
          </a:p>
        </p:txBody>
      </p:sp>
    </p:spTree>
    <p:extLst>
      <p:ext uri="{BB962C8B-B14F-4D97-AF65-F5344CB8AC3E}">
        <p14:creationId xmlns:p14="http://schemas.microsoft.com/office/powerpoint/2010/main" val="331303208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r>
              <a:rPr lang="en-US" sz="2800">
                <a:solidFill>
                  <a:srgbClr val="5B77BA"/>
                </a:solidFill>
              </a:rPr>
              <a:t>Message Model in Camel		</a:t>
            </a:r>
            <a:r>
              <a:rPr lang="en-US" sz="2400">
                <a:solidFill>
                  <a:srgbClr val="5B77BA"/>
                </a:solidFill>
              </a:rPr>
              <a:t>…Continued</a:t>
            </a:r>
            <a:endParaRPr lang="en-US" sz="2800"/>
          </a:p>
        </p:txBody>
      </p:sp>
      <p:sp>
        <p:nvSpPr>
          <p:cNvPr id="11" name="Rectangle 3"/>
          <p:cNvSpPr>
            <a:spLocks noGrp="1" noChangeArrowheads="1"/>
          </p:cNvSpPr>
          <p:nvPr>
            <p:ph type="subTitle" idx="1"/>
          </p:nvPr>
        </p:nvSpPr>
        <p:spPr>
          <a:xfrm>
            <a:off x="827209" y="440754"/>
            <a:ext cx="7992888" cy="4608512"/>
          </a:xfrm>
        </p:spPr>
        <p:txBody>
          <a:bodyPr/>
          <a:lstStyle/>
          <a:p>
            <a:pPr>
              <a:buNone/>
            </a:pPr>
            <a:endParaRPr lang="en-US" sz="1800" i="1"/>
          </a:p>
          <a:p>
            <a:pPr>
              <a:buNone/>
            </a:pPr>
            <a:r>
              <a:rPr lang="en-US" sz="1800" u="sng"/>
              <a:t>Additional information part of Exchange:</a:t>
            </a:r>
          </a:p>
          <a:p>
            <a:pPr>
              <a:buNone/>
            </a:pPr>
            <a:r>
              <a:rPr lang="en-US" sz="1800"/>
              <a:t>Camel Exchange consists of the below </a:t>
            </a:r>
          </a:p>
          <a:p>
            <a:pPr>
              <a:buNone/>
            </a:pPr>
            <a:r>
              <a:rPr lang="en-US" sz="1800"/>
              <a:t>components:</a:t>
            </a:r>
          </a:p>
          <a:p>
            <a:pPr>
              <a:buNone/>
            </a:pPr>
            <a:endParaRPr lang="en-US" sz="1800"/>
          </a:p>
          <a:p>
            <a:pPr>
              <a:buNone/>
            </a:pPr>
            <a:r>
              <a:rPr lang="en-US" sz="1200"/>
              <a:t>■ </a:t>
            </a:r>
            <a:r>
              <a:rPr lang="en-US" sz="1800"/>
              <a:t>Exchange ID – A unique ID that </a:t>
            </a:r>
          </a:p>
          <a:p>
            <a:pPr>
              <a:buNone/>
            </a:pPr>
            <a:r>
              <a:rPr lang="en-US" sz="1800"/>
              <a:t>identifies the exchange.</a:t>
            </a:r>
          </a:p>
          <a:p>
            <a:pPr>
              <a:buNone/>
            </a:pPr>
            <a:r>
              <a:rPr lang="en-US" sz="1200"/>
              <a:t>■ </a:t>
            </a:r>
            <a:r>
              <a:rPr lang="en-US" sz="1800"/>
              <a:t>MEP – A pattern that denotes </a:t>
            </a:r>
          </a:p>
          <a:p>
            <a:pPr>
              <a:buNone/>
            </a:pPr>
            <a:r>
              <a:rPr lang="en-US" sz="1800"/>
              <a:t>whether you’re using the </a:t>
            </a:r>
            <a:r>
              <a:rPr lang="en-US" sz="1800" err="1"/>
              <a:t>InOnly</a:t>
            </a:r>
            <a:r>
              <a:rPr lang="en-US" sz="1800"/>
              <a:t> or </a:t>
            </a:r>
          </a:p>
          <a:p>
            <a:pPr>
              <a:buNone/>
            </a:pPr>
            <a:r>
              <a:rPr lang="en-US" sz="1800" err="1"/>
              <a:t>InOut</a:t>
            </a:r>
            <a:r>
              <a:rPr lang="en-US" sz="1800"/>
              <a:t> messaging.</a:t>
            </a:r>
          </a:p>
          <a:p>
            <a:pPr>
              <a:buNone/>
            </a:pPr>
            <a:r>
              <a:rPr lang="en-US" sz="1200"/>
              <a:t>■ </a:t>
            </a:r>
            <a:r>
              <a:rPr lang="en-US" sz="1800"/>
              <a:t>Exception – If an error occurs at any time during routing, an Exception will be set in the exception field</a:t>
            </a:r>
          </a:p>
          <a:p>
            <a:pPr>
              <a:buNone/>
            </a:pPr>
            <a:r>
              <a:rPr lang="en-US" sz="1200"/>
              <a:t>■ </a:t>
            </a:r>
            <a:r>
              <a:rPr lang="en-US" sz="1800"/>
              <a:t>Properties – Similar to message headers, but they last for the duration of the entire exchange.</a:t>
            </a:r>
            <a:endParaRPr lang="en-US"/>
          </a:p>
          <a:p>
            <a:pPr>
              <a:buNone/>
            </a:pPr>
            <a:endParaRPr lang="en-US" sz="1800"/>
          </a:p>
        </p:txBody>
      </p:sp>
      <p:sp>
        <p:nvSpPr>
          <p:cNvPr id="4" name="Flowchart: Alternate Process 3"/>
          <p:cNvSpPr/>
          <p:nvPr/>
        </p:nvSpPr>
        <p:spPr>
          <a:xfrm>
            <a:off x="5652120" y="980728"/>
            <a:ext cx="3002915" cy="2571115"/>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Flowchart: Alternate Process 4"/>
          <p:cNvSpPr/>
          <p:nvPr/>
        </p:nvSpPr>
        <p:spPr>
          <a:xfrm>
            <a:off x="5773405" y="1968788"/>
            <a:ext cx="1313180" cy="1457325"/>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Flowchart: Alternate Process 5"/>
          <p:cNvSpPr/>
          <p:nvPr/>
        </p:nvSpPr>
        <p:spPr>
          <a:xfrm>
            <a:off x="7249145" y="1285528"/>
            <a:ext cx="1313180" cy="259715"/>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Calibri" panose="020F0502020204030204" pitchFamily="34" charset="0"/>
                <a:cs typeface="Times New Roman" panose="02020603050405020304" pitchFamily="18" charset="0"/>
              </a:rPr>
              <a:t>MEP</a:t>
            </a:r>
            <a:endParaRPr lang="en-US" sz="1100">
              <a:effectLst/>
              <a:ea typeface="Calibri" panose="020F0502020204030204" pitchFamily="34" charset="0"/>
              <a:cs typeface="Times New Roman" panose="02020603050405020304" pitchFamily="18" charset="0"/>
            </a:endParaRPr>
          </a:p>
        </p:txBody>
      </p:sp>
      <p:sp>
        <p:nvSpPr>
          <p:cNvPr id="7" name="Flowchart: Alternate Process 6"/>
          <p:cNvSpPr/>
          <p:nvPr/>
        </p:nvSpPr>
        <p:spPr>
          <a:xfrm>
            <a:off x="5745465" y="1643668"/>
            <a:ext cx="1313180" cy="268605"/>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Calibri" panose="020F0502020204030204" pitchFamily="34" charset="0"/>
                <a:cs typeface="Times New Roman" panose="02020603050405020304" pitchFamily="18" charset="0"/>
              </a:rPr>
              <a:t>Exception</a:t>
            </a:r>
            <a:endParaRPr lang="en-US" sz="1100">
              <a:effectLst/>
              <a:ea typeface="Calibri" panose="020F0502020204030204" pitchFamily="34" charset="0"/>
              <a:cs typeface="Times New Roman" panose="02020603050405020304" pitchFamily="18" charset="0"/>
            </a:endParaRPr>
          </a:p>
        </p:txBody>
      </p:sp>
      <p:sp>
        <p:nvSpPr>
          <p:cNvPr id="8" name="Flowchart: Alternate Process 7"/>
          <p:cNvSpPr/>
          <p:nvPr/>
        </p:nvSpPr>
        <p:spPr>
          <a:xfrm>
            <a:off x="5749910" y="1281718"/>
            <a:ext cx="1313180" cy="273685"/>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Calibri" panose="020F0502020204030204" pitchFamily="34" charset="0"/>
                <a:cs typeface="Times New Roman" panose="02020603050405020304" pitchFamily="18" charset="0"/>
              </a:rPr>
              <a:t>Exchange ID</a:t>
            </a:r>
            <a:endParaRPr lang="en-US" sz="1100">
              <a:effectLst/>
              <a:ea typeface="Calibri" panose="020F0502020204030204" pitchFamily="34" charset="0"/>
              <a:cs typeface="Times New Roman" panose="02020603050405020304" pitchFamily="18" charset="0"/>
            </a:endParaRPr>
          </a:p>
        </p:txBody>
      </p:sp>
      <p:sp>
        <p:nvSpPr>
          <p:cNvPr id="9" name="Flowchart: Alternate Process 8"/>
          <p:cNvSpPr/>
          <p:nvPr/>
        </p:nvSpPr>
        <p:spPr>
          <a:xfrm>
            <a:off x="7244700" y="1638588"/>
            <a:ext cx="1313180" cy="273685"/>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ea typeface="Calibri" panose="020F0502020204030204" pitchFamily="34" charset="0"/>
                <a:cs typeface="Times New Roman" panose="02020603050405020304" pitchFamily="18" charset="0"/>
              </a:rPr>
              <a:t>Properties</a:t>
            </a:r>
            <a:endParaRPr lang="en-US" sz="1100">
              <a:effectLst/>
              <a:ea typeface="Calibri" panose="020F0502020204030204" pitchFamily="34" charset="0"/>
              <a:cs typeface="Times New Roman" panose="02020603050405020304" pitchFamily="18" charset="0"/>
            </a:endParaRPr>
          </a:p>
        </p:txBody>
      </p:sp>
      <p:sp>
        <p:nvSpPr>
          <p:cNvPr id="10" name="Flowchart: Alternate Process 9"/>
          <p:cNvSpPr/>
          <p:nvPr/>
        </p:nvSpPr>
        <p:spPr>
          <a:xfrm>
            <a:off x="5856590" y="2214533"/>
            <a:ext cx="1141730" cy="241300"/>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ea typeface="Calibri" panose="020F0502020204030204" pitchFamily="34" charset="0"/>
                <a:cs typeface="Times New Roman" panose="02020603050405020304" pitchFamily="18" charset="0"/>
              </a:rPr>
              <a:t>Headers</a:t>
            </a:r>
            <a:endParaRPr lang="en-US" sz="1100">
              <a:effectLst/>
              <a:ea typeface="Calibri" panose="020F0502020204030204" pitchFamily="34" charset="0"/>
              <a:cs typeface="Times New Roman" panose="02020603050405020304" pitchFamily="18" charset="0"/>
            </a:endParaRPr>
          </a:p>
        </p:txBody>
      </p:sp>
      <p:sp>
        <p:nvSpPr>
          <p:cNvPr id="12" name="Flowchart: Alternate Process 11"/>
          <p:cNvSpPr/>
          <p:nvPr/>
        </p:nvSpPr>
        <p:spPr>
          <a:xfrm>
            <a:off x="5879450" y="2822863"/>
            <a:ext cx="1118235" cy="436245"/>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Calibri" panose="020F0502020204030204" pitchFamily="34" charset="0"/>
                <a:cs typeface="Times New Roman" panose="02020603050405020304" pitchFamily="18" charset="0"/>
              </a:rPr>
              <a:t>Body</a:t>
            </a:r>
            <a:endParaRPr lang="en-US" sz="1100">
              <a:effectLst/>
              <a:ea typeface="Calibri" panose="020F0502020204030204" pitchFamily="34" charset="0"/>
              <a:cs typeface="Times New Roman" panose="02020603050405020304" pitchFamily="18" charset="0"/>
            </a:endParaRPr>
          </a:p>
        </p:txBody>
      </p:sp>
      <p:sp>
        <p:nvSpPr>
          <p:cNvPr id="13" name="Flowchart: Alternate Process 12"/>
          <p:cNvSpPr/>
          <p:nvPr/>
        </p:nvSpPr>
        <p:spPr>
          <a:xfrm>
            <a:off x="5870560" y="2515523"/>
            <a:ext cx="1127760" cy="227330"/>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ea typeface="Calibri" panose="020F0502020204030204" pitchFamily="34" charset="0"/>
                <a:cs typeface="Times New Roman" panose="02020603050405020304" pitchFamily="18" charset="0"/>
              </a:rPr>
              <a:t>Attachments</a:t>
            </a:r>
            <a:endParaRPr lang="en-US" sz="1100">
              <a:effectLst/>
              <a:ea typeface="Calibri" panose="020F0502020204030204" pitchFamily="34" charset="0"/>
              <a:cs typeface="Times New Roman" panose="02020603050405020304" pitchFamily="18" charset="0"/>
            </a:endParaRPr>
          </a:p>
        </p:txBody>
      </p:sp>
      <p:sp>
        <p:nvSpPr>
          <p:cNvPr id="14" name="Text Box 26"/>
          <p:cNvSpPr txBox="1"/>
          <p:nvPr/>
        </p:nvSpPr>
        <p:spPr>
          <a:xfrm>
            <a:off x="6292835" y="1044863"/>
            <a:ext cx="1536065" cy="2825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000" b="1">
                <a:effectLst/>
                <a:latin typeface="Calibri" panose="020F0502020204030204" pitchFamily="34" charset="0"/>
                <a:ea typeface="Calibri" panose="020F0502020204030204" pitchFamily="34" charset="0"/>
                <a:cs typeface="Times New Roman" panose="02020603050405020304" pitchFamily="18" charset="0"/>
              </a:rPr>
              <a:t>Exchange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27"/>
          <p:cNvSpPr txBox="1"/>
          <p:nvPr/>
        </p:nvSpPr>
        <p:spPr>
          <a:xfrm>
            <a:off x="5934695" y="1963708"/>
            <a:ext cx="890270" cy="2825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000" b="1">
                <a:effectLst/>
                <a:latin typeface="Calibri" panose="020F0502020204030204" pitchFamily="34" charset="0"/>
                <a:ea typeface="Calibri" panose="020F0502020204030204" pitchFamily="34" charset="0"/>
                <a:cs typeface="Times New Roman" panose="02020603050405020304" pitchFamily="18" charset="0"/>
              </a:rPr>
              <a:t>In Message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Flowchart: Alternate Process 15"/>
          <p:cNvSpPr/>
          <p:nvPr/>
        </p:nvSpPr>
        <p:spPr>
          <a:xfrm>
            <a:off x="7249145" y="1972598"/>
            <a:ext cx="1313180" cy="1457325"/>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Flowchart: Alternate Process 16"/>
          <p:cNvSpPr/>
          <p:nvPr/>
        </p:nvSpPr>
        <p:spPr>
          <a:xfrm>
            <a:off x="7332330" y="2218343"/>
            <a:ext cx="1141730" cy="241300"/>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ea typeface="Calibri" panose="020F0502020204030204" pitchFamily="34" charset="0"/>
                <a:cs typeface="Times New Roman" panose="02020603050405020304" pitchFamily="18" charset="0"/>
              </a:rPr>
              <a:t>Headers</a:t>
            </a:r>
            <a:endParaRPr lang="en-US" sz="1100">
              <a:effectLst/>
              <a:ea typeface="Calibri" panose="020F0502020204030204" pitchFamily="34" charset="0"/>
              <a:cs typeface="Times New Roman" panose="02020603050405020304" pitchFamily="18" charset="0"/>
            </a:endParaRPr>
          </a:p>
        </p:txBody>
      </p:sp>
      <p:sp>
        <p:nvSpPr>
          <p:cNvPr id="18" name="Flowchart: Alternate Process 17"/>
          <p:cNvSpPr/>
          <p:nvPr/>
        </p:nvSpPr>
        <p:spPr>
          <a:xfrm>
            <a:off x="7355190" y="2826673"/>
            <a:ext cx="1118235" cy="436245"/>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Calibri" panose="020F0502020204030204" pitchFamily="34" charset="0"/>
                <a:cs typeface="Times New Roman" panose="02020603050405020304" pitchFamily="18" charset="0"/>
              </a:rPr>
              <a:t>Body</a:t>
            </a:r>
            <a:endParaRPr lang="en-US" sz="1100">
              <a:effectLst/>
              <a:ea typeface="Calibri" panose="020F0502020204030204" pitchFamily="34" charset="0"/>
              <a:cs typeface="Times New Roman" panose="02020603050405020304" pitchFamily="18" charset="0"/>
            </a:endParaRPr>
          </a:p>
        </p:txBody>
      </p:sp>
      <p:sp>
        <p:nvSpPr>
          <p:cNvPr id="19" name="Flowchart: Alternate Process 18"/>
          <p:cNvSpPr/>
          <p:nvPr/>
        </p:nvSpPr>
        <p:spPr>
          <a:xfrm>
            <a:off x="7346300" y="2519333"/>
            <a:ext cx="1127760" cy="227330"/>
          </a:xfrm>
          <a:prstGeom prst="flowChartAlternate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ea typeface="Calibri" panose="020F0502020204030204" pitchFamily="34" charset="0"/>
                <a:cs typeface="Times New Roman" panose="02020603050405020304" pitchFamily="18" charset="0"/>
              </a:rPr>
              <a:t>Attachments</a:t>
            </a:r>
            <a:endParaRPr lang="en-US" sz="1100">
              <a:effectLst/>
              <a:ea typeface="Calibri" panose="020F0502020204030204" pitchFamily="34" charset="0"/>
              <a:cs typeface="Times New Roman" panose="02020603050405020304" pitchFamily="18" charset="0"/>
            </a:endParaRPr>
          </a:p>
        </p:txBody>
      </p:sp>
      <p:sp>
        <p:nvSpPr>
          <p:cNvPr id="20" name="Text Box 33"/>
          <p:cNvSpPr txBox="1"/>
          <p:nvPr/>
        </p:nvSpPr>
        <p:spPr>
          <a:xfrm>
            <a:off x="7410435" y="1967518"/>
            <a:ext cx="890270" cy="2825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000" b="1">
                <a:effectLst/>
                <a:latin typeface="Calibri" panose="020F0502020204030204" pitchFamily="34" charset="0"/>
                <a:ea typeface="Calibri" panose="020F0502020204030204" pitchFamily="34" charset="0"/>
                <a:cs typeface="Times New Roman" panose="02020603050405020304" pitchFamily="18" charset="0"/>
              </a:rPr>
              <a:t>Out Message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413010"/>
      </p:ext>
    </p:extLst>
  </p:cSld>
  <p:clrMapOvr>
    <a:masterClrMapping/>
  </p:clrMapOvr>
  <p:transition/>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7729D200C48A4FB15671A5A5EFA42D" ma:contentTypeVersion="10" ma:contentTypeDescription="Create a new document." ma:contentTypeScope="" ma:versionID="8422e501fa19765f9b7b0bd7b48e5a39">
  <xsd:schema xmlns:xsd="http://www.w3.org/2001/XMLSchema" xmlns:xs="http://www.w3.org/2001/XMLSchema" xmlns:p="http://schemas.microsoft.com/office/2006/metadata/properties" xmlns:ns2="9bf2d67a-4843-4f77-8dec-dc49e79de6e2" xmlns:ns3="ced96c98-7ffa-4594-9ee3-7376ab79bd9a" targetNamespace="http://schemas.microsoft.com/office/2006/metadata/properties" ma:root="true" ma:fieldsID="5ce451b360249b65d7db7a4dbec0aa5b" ns2:_="" ns3:_="">
    <xsd:import namespace="9bf2d67a-4843-4f77-8dec-dc49e79de6e2"/>
    <xsd:import namespace="ced96c98-7ffa-4594-9ee3-7376ab79bd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2d67a-4843-4f77-8dec-dc49e79de6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ed96c98-7ffa-4594-9ee3-7376ab79bd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8550F3-6BE5-446A-96F3-9CB4B9CF65E0}">
  <ds:schemaRefs>
    <ds:schemaRef ds:uri="244f07c9-dff9-4149-b3d2-13e546a2c5f4"/>
    <ds:schemaRef ds:uri="a919e46a-0e7d-42e8-b2ba-8d96ae922ef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BA243C8-A165-4404-B526-7F86688E6F3D}">
  <ds:schemaRefs>
    <ds:schemaRef ds:uri="9bf2d67a-4843-4f77-8dec-dc49e79de6e2"/>
    <ds:schemaRef ds:uri="ced96c98-7ffa-4594-9ee3-7376ab79bd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820990C-2BD2-4807-A6E3-275986C448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22</Slides>
  <Notes>7</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1_Blank Presentation</vt:lpstr>
      <vt:lpstr>      Apache Camel – Training - Day-1</vt:lpstr>
      <vt:lpstr>Agenda</vt:lpstr>
      <vt:lpstr>Introducing Camel</vt:lpstr>
      <vt:lpstr>Introducing Camel  …continued</vt:lpstr>
      <vt:lpstr>Need of Camel Framework</vt:lpstr>
      <vt:lpstr>Message Model in Camel</vt:lpstr>
      <vt:lpstr>Message Model in Camel  …Continued</vt:lpstr>
      <vt:lpstr>Message Model in Camel  …Continued</vt:lpstr>
      <vt:lpstr>Message Model in Camel  …Continued</vt:lpstr>
      <vt:lpstr>Camel’s Architecture</vt:lpstr>
      <vt:lpstr>Camel Core concepts</vt:lpstr>
      <vt:lpstr>Camel Core concepts  …continued</vt:lpstr>
      <vt:lpstr>Camel Core concepts  …continued</vt:lpstr>
      <vt:lpstr>Camel Core concepts  …continued</vt:lpstr>
      <vt:lpstr>Camel Core concepts  …continued</vt:lpstr>
      <vt:lpstr>Camel Core concepts  …continued</vt:lpstr>
      <vt:lpstr>Camel Core concepts  …continued</vt:lpstr>
      <vt:lpstr>Camel Core concepts  …continued</vt:lpstr>
      <vt:lpstr>Camel Core concepts  …continued</vt:lpstr>
      <vt:lpstr>A COMPLETE SAMPLE CODE SNIPPET IN JAVA DSL:</vt:lpstr>
      <vt:lpstr>Thank You</vt:lpstr>
      <vt:lpstr>Camel Core concepts  …continued</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T V, Gopalakrishnan</dc:creator>
  <cp:revision>9</cp:revision>
  <cp:lastPrinted>2010-08-26T20:44:14Z</cp:lastPrinted>
  <dcterms:created xsi:type="dcterms:W3CDTF">2010-11-02T21:20:03Z</dcterms:created>
  <dcterms:modified xsi:type="dcterms:W3CDTF">2024-02-15T07:33:51Z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0x0101004A7729D200C48A4FB15671A5A5EFA42D</vt:lpwstr>
  </property>
</Properties>
</file>