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81" r:id="rId4"/>
  </p:sldMasterIdLst>
  <p:notesMasterIdLst>
    <p:notesMasterId r:id="rId25"/>
  </p:notesMasterIdLst>
  <p:handoutMasterIdLst>
    <p:handoutMasterId r:id="rId26"/>
  </p:handoutMasterIdLst>
  <p:sldIdLst>
    <p:sldId id="496" r:id="rId5"/>
    <p:sldId id="497" r:id="rId6"/>
    <p:sldId id="498" r:id="rId7"/>
    <p:sldId id="499" r:id="rId8"/>
    <p:sldId id="535" r:id="rId9"/>
    <p:sldId id="500" r:id="rId10"/>
    <p:sldId id="501" r:id="rId11"/>
    <p:sldId id="536" r:id="rId12"/>
    <p:sldId id="516" r:id="rId13"/>
    <p:sldId id="515" r:id="rId14"/>
    <p:sldId id="527" r:id="rId15"/>
    <p:sldId id="503" r:id="rId16"/>
    <p:sldId id="504" r:id="rId17"/>
    <p:sldId id="528" r:id="rId18"/>
    <p:sldId id="529" r:id="rId19"/>
    <p:sldId id="530" r:id="rId20"/>
    <p:sldId id="531" r:id="rId21"/>
    <p:sldId id="532" r:id="rId22"/>
    <p:sldId id="533" r:id="rId23"/>
    <p:sldId id="363" r:id="rId24"/>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Arial" charset="0"/>
        <a:ea typeface="ＭＳ Ｐゴシック"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78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0BDD"/>
    <a:srgbClr val="E1AD00"/>
    <a:srgbClr val="5B77BA"/>
    <a:srgbClr val="3D96AC"/>
    <a:srgbClr val="D8750D"/>
    <a:srgbClr val="492D16"/>
    <a:srgbClr val="565522"/>
    <a:srgbClr val="6DB23F"/>
    <a:srgbClr val="55B7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4B78-E478-0BC9-0AC9-E2B7F446CA71}" v="5" dt="2024-02-02T14:29:40.5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194" autoAdjust="0"/>
  </p:normalViewPr>
  <p:slideViewPr>
    <p:cSldViewPr>
      <p:cViewPr varScale="1">
        <p:scale>
          <a:sx n="59" d="100"/>
          <a:sy n="59" d="100"/>
        </p:scale>
        <p:origin x="1500" y="48"/>
      </p:cViewPr>
      <p:guideLst>
        <p:guide orient="horz" pos="2160"/>
        <p:guide pos="2784"/>
      </p:guideLst>
    </p:cSldViewPr>
  </p:slideViewPr>
  <p:outlineViewPr>
    <p:cViewPr>
      <p:scale>
        <a:sx n="33" d="100"/>
        <a:sy n="33" d="100"/>
      </p:scale>
      <p:origin x="0" y="-114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22"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fran, MD (Cognizant)" userId="S::2111677@cognizant.com::f585133f-c732-4322-843e-99ccfd81f40b" providerId="AD" clId="Web-{AA004B78-E478-0BC9-0AC9-E2B7F446CA71}"/>
    <pc:docChg chg="modSld">
      <pc:chgData name="Gufran, MD (Cognizant)" userId="S::2111677@cognizant.com::f585133f-c732-4322-843e-99ccfd81f40b" providerId="AD" clId="Web-{AA004B78-E478-0BC9-0AC9-E2B7F446CA71}" dt="2024-02-02T14:29:38.408" v="3" actId="20577"/>
      <pc:docMkLst>
        <pc:docMk/>
      </pc:docMkLst>
      <pc:sldChg chg="modSp">
        <pc:chgData name="Gufran, MD (Cognizant)" userId="S::2111677@cognizant.com::f585133f-c732-4322-843e-99ccfd81f40b" providerId="AD" clId="Web-{AA004B78-E478-0BC9-0AC9-E2B7F446CA71}" dt="2024-02-02T14:29:38.408" v="3" actId="20577"/>
        <pc:sldMkLst>
          <pc:docMk/>
          <pc:sldMk cId="813748125" sldId="528"/>
        </pc:sldMkLst>
        <pc:spChg chg="mod">
          <ac:chgData name="Gufran, MD (Cognizant)" userId="S::2111677@cognizant.com::f585133f-c732-4322-843e-99ccfd81f40b" providerId="AD" clId="Web-{AA004B78-E478-0BC9-0AC9-E2B7F446CA71}" dt="2024-02-02T14:29:38.408" v="3" actId="20577"/>
          <ac:spMkLst>
            <pc:docMk/>
            <pc:sldMk cId="813748125" sldId="528"/>
            <ac:spMk id="1126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BBB3C57E-5FB1-43E2-8DEF-91BD7D622909}" type="slidenum">
              <a:rPr lang="en-US"/>
              <a:pPr>
                <a:defRPr/>
              </a:pPr>
              <a:t>‹#›</a:t>
            </a:fld>
            <a:endParaRPr lang="en-US"/>
          </a:p>
        </p:txBody>
      </p:sp>
    </p:spTree>
    <p:extLst>
      <p:ext uri="{BB962C8B-B14F-4D97-AF65-F5344CB8AC3E}">
        <p14:creationId xmlns:p14="http://schemas.microsoft.com/office/powerpoint/2010/main" val="2949944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7892"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ED06343D-E242-4EFF-8635-84F147E11C85}" type="slidenum">
              <a:rPr lang="en-US"/>
              <a:pPr>
                <a:defRPr/>
              </a:pPr>
              <a:t>‹#›</a:t>
            </a:fld>
            <a:endParaRPr lang="en-US"/>
          </a:p>
        </p:txBody>
      </p:sp>
    </p:spTree>
    <p:extLst>
      <p:ext uri="{BB962C8B-B14F-4D97-AF65-F5344CB8AC3E}">
        <p14:creationId xmlns:p14="http://schemas.microsoft.com/office/powerpoint/2010/main" val="3107602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ＭＳ Ｐゴシック" pitchFamily="-12" charset="-128"/>
      </a:defRPr>
    </a:lvl1pPr>
    <a:lvl2pPr marL="4572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2pPr>
    <a:lvl3pPr marL="9144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3pPr>
    <a:lvl4pPr marL="13716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4pPr>
    <a:lvl5pPr marL="18288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3</a:t>
            </a:fld>
            <a:endParaRPr lang="en-US"/>
          </a:p>
        </p:txBody>
      </p:sp>
    </p:spTree>
    <p:extLst>
      <p:ext uri="{BB962C8B-B14F-4D97-AF65-F5344CB8AC3E}">
        <p14:creationId xmlns:p14="http://schemas.microsoft.com/office/powerpoint/2010/main" val="1804183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4</a:t>
            </a:fld>
            <a:endParaRPr lang="en-US"/>
          </a:p>
        </p:txBody>
      </p:sp>
    </p:spTree>
    <p:extLst>
      <p:ext uri="{BB962C8B-B14F-4D97-AF65-F5344CB8AC3E}">
        <p14:creationId xmlns:p14="http://schemas.microsoft.com/office/powerpoint/2010/main" val="201439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5</a:t>
            </a:fld>
            <a:endParaRPr lang="en-US"/>
          </a:p>
        </p:txBody>
      </p:sp>
    </p:spTree>
    <p:extLst>
      <p:ext uri="{BB962C8B-B14F-4D97-AF65-F5344CB8AC3E}">
        <p14:creationId xmlns:p14="http://schemas.microsoft.com/office/powerpoint/2010/main" val="1788258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6</a:t>
            </a:fld>
            <a:endParaRPr lang="en-US"/>
          </a:p>
        </p:txBody>
      </p:sp>
    </p:spTree>
    <p:extLst>
      <p:ext uri="{BB962C8B-B14F-4D97-AF65-F5344CB8AC3E}">
        <p14:creationId xmlns:p14="http://schemas.microsoft.com/office/powerpoint/2010/main" val="4205350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7</a:t>
            </a:fld>
            <a:endParaRPr lang="en-US"/>
          </a:p>
        </p:txBody>
      </p:sp>
    </p:spTree>
    <p:extLst>
      <p:ext uri="{BB962C8B-B14F-4D97-AF65-F5344CB8AC3E}">
        <p14:creationId xmlns:p14="http://schemas.microsoft.com/office/powerpoint/2010/main" val="263087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8</a:t>
            </a:fld>
            <a:endParaRPr lang="en-US"/>
          </a:p>
        </p:txBody>
      </p:sp>
    </p:spTree>
    <p:extLst>
      <p:ext uri="{BB962C8B-B14F-4D97-AF65-F5344CB8AC3E}">
        <p14:creationId xmlns:p14="http://schemas.microsoft.com/office/powerpoint/2010/main" val="2913813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9</a:t>
            </a:fld>
            <a:endParaRPr lang="en-US"/>
          </a:p>
        </p:txBody>
      </p:sp>
    </p:spTree>
    <p:extLst>
      <p:ext uri="{BB962C8B-B14F-4D97-AF65-F5344CB8AC3E}">
        <p14:creationId xmlns:p14="http://schemas.microsoft.com/office/powerpoint/2010/main" val="1492770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10</a:t>
            </a:fld>
            <a:endParaRPr lang="en-US"/>
          </a:p>
        </p:txBody>
      </p:sp>
    </p:spTree>
    <p:extLst>
      <p:ext uri="{BB962C8B-B14F-4D97-AF65-F5344CB8AC3E}">
        <p14:creationId xmlns:p14="http://schemas.microsoft.com/office/powerpoint/2010/main" val="3740863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D06343D-E242-4EFF-8635-84F147E11C85}" type="slidenum">
              <a:rPr lang="en-US" smtClean="0"/>
              <a:pPr>
                <a:defRPr/>
              </a:pPr>
              <a:t>11</a:t>
            </a:fld>
            <a:endParaRPr lang="en-US"/>
          </a:p>
        </p:txBody>
      </p:sp>
    </p:spTree>
    <p:extLst>
      <p:ext uri="{BB962C8B-B14F-4D97-AF65-F5344CB8AC3E}">
        <p14:creationId xmlns:p14="http://schemas.microsoft.com/office/powerpoint/2010/main" val="736668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charset="0"/>
              </a:rPr>
              <a:t>      </a:t>
            </a:r>
            <a:r>
              <a:rPr lang="en-US" sz="800" dirty="0">
                <a:solidFill>
                  <a:srgbClr val="000000"/>
                </a:solidFill>
                <a:latin typeface="Verdana" charset="0"/>
              </a:rPr>
              <a:t> </a:t>
            </a:r>
            <a:r>
              <a:rPr lang="en-US" sz="800" b="0" dirty="0">
                <a:solidFill>
                  <a:srgbClr val="000000"/>
                </a:solidFill>
                <a:latin typeface="Verdana" charset="0"/>
              </a:rPr>
              <a:t>©2013, Cognizant 		</a:t>
            </a:r>
            <a:endParaRPr lang="en-US" sz="900" b="0" dirty="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457200"/>
            <a:ext cx="8610600" cy="990600"/>
          </a:xfrm>
        </p:spPr>
        <p:txBody>
          <a:bodyPr/>
          <a:lstStyle/>
          <a:p>
            <a:r>
              <a:rPr lang="en-US" dirty="0"/>
              <a:t>Click to edit Master title style</a:t>
            </a:r>
          </a:p>
        </p:txBody>
      </p:sp>
      <p:sp>
        <p:nvSpPr>
          <p:cNvPr id="9" name="Rectangle 42"/>
          <p:cNvSpPr txBox="1">
            <a:spLocks noChangeArrowheads="1"/>
          </p:cNvSpPr>
          <p:nvPr userDrawn="1"/>
        </p:nvSpPr>
        <p:spPr bwMode="auto">
          <a:xfrm>
            <a:off x="10344" y="6381328"/>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defPPr>
              <a:defRPr lang="en-US"/>
            </a:defPPr>
            <a:lvl1pPr algn="r" rtl="0" eaLnBrk="0" fontAlgn="base" hangingPunct="0">
              <a:lnSpc>
                <a:spcPct val="110000"/>
              </a:lnSpc>
              <a:spcBef>
                <a:spcPct val="0"/>
              </a:spcBef>
              <a:spcAft>
                <a:spcPct val="0"/>
              </a:spcAft>
              <a:defRPr sz="1200" b="0" kern="1200">
                <a:solidFill>
                  <a:srgbClr val="6DB23F"/>
                </a:solidFill>
                <a:latin typeface="Arial Black" charset="0"/>
                <a:ea typeface="ＭＳ Ｐゴシック"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a:lstStyle>
          <a:p>
            <a:pPr>
              <a:defRPr/>
            </a:pPr>
            <a:fld id="{D2F6E56C-E4D6-432C-B015-41B348B02D4B}"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dirty="0">
                <a:solidFill>
                  <a:srgbClr val="000000"/>
                </a:solidFill>
                <a:latin typeface="Verdana" charset="0"/>
              </a:rPr>
              <a:t>      </a:t>
            </a:r>
            <a:r>
              <a:rPr lang="en-US" sz="800" dirty="0">
                <a:solidFill>
                  <a:srgbClr val="000000"/>
                </a:solidFill>
                <a:latin typeface="Verdana" charset="0"/>
              </a:rPr>
              <a:t>|  </a:t>
            </a:r>
            <a:r>
              <a:rPr lang="en-US" sz="800" b="0" dirty="0">
                <a:solidFill>
                  <a:srgbClr val="000000"/>
                </a:solidFill>
                <a:latin typeface="Verdana" charset="0"/>
              </a:rPr>
              <a:t>©2013 , Cognizant 		</a:t>
            </a:r>
            <a:endParaRPr lang="en-US" sz="900" b="0" dirty="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
        <p:nvSpPr>
          <p:cNvPr id="12" name="Title 1"/>
          <p:cNvSpPr>
            <a:spLocks noGrp="1"/>
          </p:cNvSpPr>
          <p:nvPr>
            <p:ph type="title"/>
          </p:nvPr>
        </p:nvSpPr>
        <p:spPr>
          <a:xfrm>
            <a:off x="152400" y="457200"/>
            <a:ext cx="8610600" cy="990600"/>
          </a:xfrm>
        </p:spPr>
        <p:txBody>
          <a:bodyPr/>
          <a:lstStyle/>
          <a:p>
            <a:r>
              <a:rPr lang="en-US" dirty="0"/>
              <a:t>Click to edit Master title style</a:t>
            </a:r>
          </a:p>
        </p:txBody>
      </p:sp>
      <p:sp>
        <p:nvSpPr>
          <p:cNvPr id="8" name="Rectangle 42"/>
          <p:cNvSpPr>
            <a:spLocks noGrp="1" noChangeArrowheads="1"/>
          </p:cNvSpPr>
          <p:nvPr>
            <p:ph type="sldNum" sz="quarter" idx="10"/>
          </p:nvPr>
        </p:nvSpPr>
        <p:spPr>
          <a:xfrm>
            <a:off x="76200" y="6324600"/>
            <a:ext cx="457200" cy="457200"/>
          </a:xfrm>
        </p:spPr>
        <p:txBody>
          <a:bodyPr/>
          <a:lstStyle>
            <a:lvl1pPr>
              <a:defRPr sz="1200">
                <a:solidFill>
                  <a:srgbClr val="6DB23F"/>
                </a:solidFill>
              </a:defRPr>
            </a:lvl1pPr>
          </a:lstStyle>
          <a:p>
            <a:pPr>
              <a:defRPr/>
            </a:pPr>
            <a:fld id="{D2F6E56C-E4D6-432C-B015-41B348B02D4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Text Box 1042"/>
          <p:cNvSpPr txBox="1">
            <a:spLocks noChangeArrowheads="1"/>
          </p:cNvSpPr>
          <p:nvPr/>
        </p:nvSpPr>
        <p:spPr bwMode="auto">
          <a:xfrm>
            <a:off x="381000" y="6172200"/>
            <a:ext cx="6096000" cy="323850"/>
          </a:xfrm>
          <a:prstGeom prst="rect">
            <a:avLst/>
          </a:prstGeom>
          <a:noFill/>
          <a:ln w="9525">
            <a:noFill/>
            <a:miter lim="800000"/>
            <a:headEnd/>
            <a:tailEnd/>
          </a:ln>
        </p:spPr>
        <p:txBody>
          <a:bodyPr>
            <a:spAutoFit/>
          </a:bodyPr>
          <a:lstStyle/>
          <a:p>
            <a:pPr>
              <a:lnSpc>
                <a:spcPct val="150000"/>
              </a:lnSpc>
              <a:spcBef>
                <a:spcPct val="50000"/>
              </a:spcBef>
              <a:defRPr/>
            </a:pPr>
            <a:r>
              <a:rPr lang="en-US" sz="1000" b="0" dirty="0">
                <a:solidFill>
                  <a:srgbClr val="808388"/>
                </a:solidFill>
                <a:latin typeface="Verdana" charset="0"/>
              </a:rPr>
              <a:t>©2013, 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sp>
        <p:nvSpPr>
          <p:cNvPr id="9" name="TextBox 8"/>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chemeClr val="bg1"/>
                </a:solidFill>
                <a:latin typeface="Verdana" charset="0"/>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dirty="0"/>
              <a:t>Click to edit Master subtitle style</a:t>
            </a:r>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a:t>Click to edit Master title style</a:t>
            </a:r>
          </a:p>
        </p:txBody>
      </p:sp>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Text Box 1042"/>
          <p:cNvSpPr txBox="1">
            <a:spLocks noChangeArrowheads="1"/>
          </p:cNvSpPr>
          <p:nvPr/>
        </p:nvSpPr>
        <p:spPr bwMode="auto">
          <a:xfrm>
            <a:off x="381000" y="6172200"/>
            <a:ext cx="6096000" cy="323850"/>
          </a:xfrm>
          <a:prstGeom prst="rect">
            <a:avLst/>
          </a:prstGeom>
          <a:noFill/>
          <a:ln w="9525">
            <a:noFill/>
            <a:miter lim="800000"/>
            <a:headEnd/>
            <a:tailEnd/>
          </a:ln>
        </p:spPr>
        <p:txBody>
          <a:bodyPr>
            <a:spAutoFit/>
          </a:bodyPr>
          <a:lstStyle/>
          <a:p>
            <a:pPr>
              <a:lnSpc>
                <a:spcPct val="150000"/>
              </a:lnSpc>
              <a:spcBef>
                <a:spcPct val="50000"/>
              </a:spcBef>
              <a:defRPr/>
            </a:pPr>
            <a:r>
              <a:rPr lang="en-US" sz="1000" b="0" dirty="0">
                <a:solidFill>
                  <a:srgbClr val="808388"/>
                </a:solidFill>
                <a:latin typeface="Verdana" charset="0"/>
              </a:rPr>
              <a:t>©2013, 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dirty="0"/>
              <a:t>Click to edit Master subtitle style</a:t>
            </a:r>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dirty="0"/>
              <a:t>Click to edit Master title style</a:t>
            </a:r>
          </a:p>
        </p:txBody>
      </p:sp>
    </p:spTree>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2"/>
          </p:nvPr>
        </p:nvSpPr>
        <p:spPr>
          <a:ln/>
        </p:spPr>
        <p:txBody>
          <a:bodyPr/>
          <a:lstStyle>
            <a:lvl1pPr>
              <a:defRPr/>
            </a:lvl1pPr>
          </a:lstStyle>
          <a:p>
            <a:pPr>
              <a:defRPr/>
            </a:pPr>
            <a:fld id="{0286AAC5-2593-4D0B-ABA6-5C9EC193304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2"/>
          </p:nvPr>
        </p:nvSpPr>
        <p:spPr>
          <a:ln/>
        </p:spPr>
        <p:txBody>
          <a:bodyPr/>
          <a:lstStyle>
            <a:lvl1pPr>
              <a:defRPr/>
            </a:lvl1pPr>
          </a:lstStyle>
          <a:p>
            <a:pPr>
              <a:defRPr/>
            </a:pPr>
            <a:fld id="{F124D001-D357-45D8-8CA3-582372DE89E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a:solidFill>
                  <a:schemeClr val="bg1"/>
                </a:solidFill>
                <a:latin typeface="Arial Black" charset="0"/>
              </a:defRPr>
            </a:lvl1pPr>
          </a:lstStyle>
          <a:p>
            <a:pPr>
              <a:defRPr/>
            </a:pPr>
            <a:fld id="{5C319F44-E263-4C63-9854-14A5E869386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3" r:id="rId5"/>
    <p:sldLayoutId id="2147484134" r:id="rId6"/>
  </p:sldLayoutIdLst>
  <p:hf hdr="0" ftr="0" dt="0"/>
  <p:txStyles>
    <p:titleStyle>
      <a:lvl1pPr algn="l" rtl="0" eaLnBrk="0" fontAlgn="base" hangingPunct="0">
        <a:spcBef>
          <a:spcPct val="0"/>
        </a:spcBef>
        <a:spcAft>
          <a:spcPct val="0"/>
        </a:spcAft>
        <a:defRPr sz="2800">
          <a:solidFill>
            <a:srgbClr val="3D97BB"/>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0" fontAlgn="base" hangingPunct="0">
        <a:spcBef>
          <a:spcPct val="20000"/>
        </a:spcBef>
        <a:spcAft>
          <a:spcPct val="0"/>
        </a:spcAft>
        <a:buClr>
          <a:srgbClr val="6DB33F"/>
        </a:buClr>
        <a:buFont typeface="Wingdings" charset="2"/>
        <a:buChar char="•"/>
        <a:tabLst>
          <a:tab pos="1022350" algn="l"/>
        </a:tabLst>
        <a:defRPr sz="1600">
          <a:solidFill>
            <a:schemeClr val="tx1"/>
          </a:solidFill>
          <a:latin typeface="+mn-lt"/>
          <a:ea typeface="ＭＳ Ｐゴシック" charset="-128"/>
          <a:cs typeface="ＭＳ Ｐゴシック" charset="-128"/>
        </a:defRPr>
      </a:lvl1pPr>
      <a:lvl2pPr marL="571500" indent="-228600" algn="l" rtl="0" eaLnBrk="0" fontAlgn="base" hangingPunct="0">
        <a:spcBef>
          <a:spcPct val="20000"/>
        </a:spcBef>
        <a:spcAft>
          <a:spcPct val="0"/>
        </a:spcAft>
        <a:buClr>
          <a:schemeClr val="bg2"/>
        </a:buClr>
        <a:buFont typeface="Wingdings" charset="2"/>
        <a:buChar char="§"/>
        <a:tabLst>
          <a:tab pos="1022350" algn="l"/>
        </a:tabLst>
        <a:defRPr sz="1400">
          <a:solidFill>
            <a:schemeClr val="tx1"/>
          </a:solidFill>
          <a:latin typeface="+mn-lt"/>
          <a:ea typeface="ＭＳ Ｐゴシック" charset="-128"/>
        </a:defRPr>
      </a:lvl2pPr>
      <a:lvl3pPr marL="914400" indent="-228600" algn="l" rtl="0" eaLnBrk="0" fontAlgn="base" hangingPunct="0">
        <a:spcBef>
          <a:spcPct val="20000"/>
        </a:spcBef>
        <a:spcAft>
          <a:spcPct val="0"/>
        </a:spcAft>
        <a:buClr>
          <a:schemeClr val="bg2"/>
        </a:buClr>
        <a:buFont typeface="Wingdings" charset="2"/>
        <a:buChar char="§"/>
        <a:tabLst>
          <a:tab pos="1022350" algn="l"/>
        </a:tabLst>
        <a:defRPr sz="1200">
          <a:solidFill>
            <a:schemeClr val="tx1"/>
          </a:solidFill>
          <a:latin typeface="+mn-lt"/>
          <a:ea typeface="ＭＳ Ｐゴシック" charset="-128"/>
        </a:defRPr>
      </a:lvl3pPr>
      <a:lvl4pPr marL="1257300" indent="-228600" algn="l" rtl="0" eaLnBrk="0" fontAlgn="base" hangingPunct="0">
        <a:spcBef>
          <a:spcPct val="20000"/>
        </a:spcBef>
        <a:spcAft>
          <a:spcPct val="0"/>
        </a:spcAft>
        <a:buClr>
          <a:schemeClr val="bg2"/>
        </a:buClr>
        <a:buFont typeface="Wingdings" charset="2"/>
        <a:buChar char="§"/>
        <a:tabLst>
          <a:tab pos="1022350" algn="l"/>
        </a:tabLst>
        <a:defRPr sz="1100">
          <a:solidFill>
            <a:schemeClr val="tx1"/>
          </a:solidFill>
          <a:latin typeface="+mn-lt"/>
          <a:ea typeface="ＭＳ Ｐゴシック" charset="-128"/>
        </a:defRPr>
      </a:lvl4pPr>
      <a:lvl5pPr marL="1600200" indent="-228600" algn="l" rtl="0" eaLnBrk="0" fontAlgn="base" hangingPunct="0">
        <a:spcBef>
          <a:spcPct val="20000"/>
        </a:spcBef>
        <a:spcAft>
          <a:spcPct val="0"/>
        </a:spcAft>
        <a:buClr>
          <a:schemeClr val="bg2"/>
        </a:buClr>
        <a:buFont typeface="Wingdings" charset="2"/>
        <a:buChar char="§"/>
        <a:tabLst>
          <a:tab pos="1022350" algn="l"/>
        </a:tabLst>
        <a:defRPr sz="1000">
          <a:solidFill>
            <a:schemeClr val="tx1"/>
          </a:solidFill>
          <a:latin typeface="+mn-lt"/>
          <a:ea typeface="ＭＳ Ｐゴシック" charset="-128"/>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enterpriseintegrationpatterns.com/patterns/messaging/Sequencer.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7.gif"/><Relationship Id="rId5" Type="http://schemas.openxmlformats.org/officeDocument/2006/relationships/hyperlink" Target="https://camel.apache.org/components/latest/eips/split-eip.html" TargetMode="External"/><Relationship Id="rId4" Type="http://schemas.openxmlformats.org/officeDocument/2006/relationships/hyperlink" Target="https://camel.apache.org/components/latest/eips/enterprise-integration-pattern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camel.apache.org/components/latest/eips/enterprise-integration-patterns.html" TargetMode="External"/><Relationship Id="rId2" Type="http://schemas.openxmlformats.org/officeDocument/2006/relationships/hyperlink" Target="http://www.enterpriseintegrationpatterns.com/Aggregator.html" TargetMode="External"/><Relationship Id="rId1" Type="http://schemas.openxmlformats.org/officeDocument/2006/relationships/slideLayout" Target="../slideLayouts/slideLayout3.xml"/><Relationship Id="rId6" Type="http://schemas.openxmlformats.org/officeDocument/2006/relationships/image" Target="../media/image8.gif"/><Relationship Id="rId5" Type="http://schemas.openxmlformats.org/officeDocument/2006/relationships/hyperlink" Target="https://camel.apache.org/components/latest/eips/aggregate-eip.html" TargetMode="External"/><Relationship Id="rId4" Type="http://schemas.openxmlformats.org/officeDocument/2006/relationships/hyperlink" Target="https://camel.apache.org/manual/latest/expression.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camel.apache.org/components/latest/eips/multicast-eip.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maven.apache.org/" TargetMode="External"/><Relationship Id="rId2" Type="http://schemas.openxmlformats.org/officeDocument/2006/relationships/hyperlink" Target="https://www.java.com/en/download/" TargetMode="External"/><Relationship Id="rId1" Type="http://schemas.openxmlformats.org/officeDocument/2006/relationships/slideLayout" Target="../slideLayouts/slideLayout3.xml"/><Relationship Id="rId4" Type="http://schemas.openxmlformats.org/officeDocument/2006/relationships/hyperlink" Target="https://developers.redhat.com/products/codeready-studio/download" TargetMode="Externa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camel.apache.org/components/latest/eips/content-based-router-eip.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ctrTitle"/>
          </p:nvPr>
        </p:nvSpPr>
        <p:spPr>
          <a:xfrm>
            <a:off x="899592" y="2132856"/>
            <a:ext cx="7992888" cy="1218257"/>
          </a:xfrm>
        </p:spPr>
        <p:txBody>
          <a:bodyPr/>
          <a:lstStyle/>
          <a:p>
            <a:br>
              <a:rPr lang="en-US" dirty="0">
                <a:solidFill>
                  <a:schemeClr val="accent2">
                    <a:lumMod val="60000"/>
                    <a:lumOff val="40000"/>
                  </a:schemeClr>
                </a:solidFill>
                <a:latin typeface="Cambria" pitchFamily="18" charset="0"/>
              </a:rPr>
            </a:br>
            <a:br>
              <a:rPr lang="en-US" dirty="0">
                <a:solidFill>
                  <a:schemeClr val="accent2">
                    <a:lumMod val="60000"/>
                    <a:lumOff val="40000"/>
                  </a:schemeClr>
                </a:solidFill>
                <a:latin typeface="Cambria" pitchFamily="18" charset="0"/>
              </a:rPr>
            </a:br>
            <a:br>
              <a:rPr lang="en-US" dirty="0">
                <a:solidFill>
                  <a:schemeClr val="accent2">
                    <a:lumMod val="60000"/>
                    <a:lumOff val="40000"/>
                  </a:schemeClr>
                </a:solidFill>
                <a:latin typeface="Cambria" pitchFamily="18" charset="0"/>
              </a:rPr>
            </a:br>
            <a:br>
              <a:rPr lang="en-US" dirty="0">
                <a:solidFill>
                  <a:schemeClr val="accent2">
                    <a:lumMod val="60000"/>
                    <a:lumOff val="40000"/>
                  </a:schemeClr>
                </a:solidFill>
                <a:latin typeface="Cambria" pitchFamily="18" charset="0"/>
              </a:rPr>
            </a:br>
            <a:br>
              <a:rPr lang="en-US" dirty="0">
                <a:solidFill>
                  <a:schemeClr val="accent2">
                    <a:lumMod val="60000"/>
                    <a:lumOff val="40000"/>
                  </a:schemeClr>
                </a:solidFill>
                <a:latin typeface="Cambria" pitchFamily="18" charset="0"/>
              </a:rPr>
            </a:br>
            <a:br>
              <a:rPr lang="en-US" dirty="0">
                <a:solidFill>
                  <a:schemeClr val="accent2">
                    <a:lumMod val="60000"/>
                    <a:lumOff val="40000"/>
                  </a:schemeClr>
                </a:solidFill>
                <a:latin typeface="Cambria" pitchFamily="18" charset="0"/>
              </a:rPr>
            </a:br>
            <a:r>
              <a:rPr lang="en-US" dirty="0">
                <a:solidFill>
                  <a:srgbClr val="00B050"/>
                </a:solidFill>
                <a:latin typeface="Calibri" pitchFamily="34" charset="0"/>
                <a:cs typeface="Calibri" pitchFamily="34" charset="0"/>
              </a:rPr>
              <a:t>Apache Camel – Training - Day-2</a:t>
            </a:r>
            <a:endParaRPr lang="en-US" sz="1800" dirty="0">
              <a:solidFill>
                <a:schemeClr val="accent1">
                  <a:lumMod val="75000"/>
                </a:schemeClr>
              </a:solidFill>
              <a:latin typeface="+mn-lt"/>
            </a:endParaRPr>
          </a:p>
        </p:txBody>
      </p:sp>
      <p:sp>
        <p:nvSpPr>
          <p:cNvPr id="4" name="TextBox 3"/>
          <p:cNvSpPr txBox="1"/>
          <p:nvPr/>
        </p:nvSpPr>
        <p:spPr bwMode="auto">
          <a:xfrm>
            <a:off x="6517949" y="4437112"/>
            <a:ext cx="1864228" cy="523220"/>
          </a:xfrm>
          <a:prstGeom prst="rect">
            <a:avLst/>
          </a:prstGeom>
          <a:noFill/>
          <a:ln w="9525">
            <a:noFill/>
            <a:miter lim="800000"/>
            <a:headEnd/>
            <a:tailEnd/>
          </a:ln>
        </p:spPr>
        <p:txBody>
          <a:bodyPr wrap="none" rtlCol="0">
            <a:prstTxWarp prst="textNoShape">
              <a:avLst/>
            </a:prstTxWarp>
            <a:spAutoFit/>
          </a:bodyPr>
          <a:lstStyle/>
          <a:p>
            <a:pPr algn="r" eaLnBrk="0" hangingPunct="0"/>
            <a:r>
              <a:rPr lang="en-IN" sz="1400" dirty="0">
                <a:latin typeface="Calibri" panose="020F0502020204030204" pitchFamily="34" charset="0"/>
                <a:cs typeface="Arial" panose="020B0604020202020204" pitchFamily="34" charset="0"/>
              </a:rPr>
              <a:t>Documented By</a:t>
            </a:r>
          </a:p>
          <a:p>
            <a:pPr algn="r" eaLnBrk="0" hangingPunct="0"/>
            <a:r>
              <a:rPr lang="en-IN" sz="1400" b="0" dirty="0">
                <a:latin typeface="Calibri" panose="020F0502020204030204" pitchFamily="34" charset="0"/>
                <a:cs typeface="Arial" panose="020B0604020202020204" pitchFamily="34" charset="0"/>
              </a:rPr>
              <a:t>Manikanta Jakkampudi</a:t>
            </a:r>
          </a:p>
        </p:txBody>
      </p:sp>
    </p:spTree>
    <p:extLst>
      <p:ext uri="{BB962C8B-B14F-4D97-AF65-F5344CB8AC3E}">
        <p14:creationId xmlns:p14="http://schemas.microsoft.com/office/powerpoint/2010/main" val="999686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r>
              <a:rPr lang="en-US" sz="2400" dirty="0">
                <a:solidFill>
                  <a:srgbClr val="5B77BA"/>
                </a:solidFill>
              </a:rPr>
              <a:t>EIP – </a:t>
            </a:r>
            <a:r>
              <a:rPr lang="en-US" sz="2400" dirty="0" err="1">
                <a:solidFill>
                  <a:srgbClr val="5B77BA"/>
                </a:solidFill>
              </a:rPr>
              <a:t>ContentBasedRouter</a:t>
            </a:r>
            <a:r>
              <a:rPr lang="en-US" sz="2400" dirty="0">
                <a:solidFill>
                  <a:srgbClr val="5B77BA"/>
                </a:solidFill>
              </a:rPr>
              <a:t>	</a:t>
            </a:r>
            <a:r>
              <a:rPr lang="en-US" sz="2000" dirty="0">
                <a:solidFill>
                  <a:srgbClr val="5B77BA"/>
                </a:solidFill>
              </a:rPr>
              <a:t>…</a:t>
            </a:r>
            <a:r>
              <a:rPr lang="en-US" sz="2000" dirty="0" err="1">
                <a:solidFill>
                  <a:srgbClr val="5B77BA"/>
                </a:solidFill>
              </a:rPr>
              <a:t>Continurted</a:t>
            </a:r>
            <a:endParaRPr lang="en-US" sz="2800" dirty="0">
              <a:solidFill>
                <a:srgbClr val="5B77BA"/>
              </a:solidFill>
            </a:endParaRPr>
          </a:p>
        </p:txBody>
      </p:sp>
      <p:sp>
        <p:nvSpPr>
          <p:cNvPr id="11" name="Rectangle 3"/>
          <p:cNvSpPr>
            <a:spLocks noGrp="1" noChangeArrowheads="1"/>
          </p:cNvSpPr>
          <p:nvPr>
            <p:ph type="subTitle" idx="1"/>
          </p:nvPr>
        </p:nvSpPr>
        <p:spPr>
          <a:xfrm>
            <a:off x="801620" y="764704"/>
            <a:ext cx="7992888" cy="5044752"/>
          </a:xfrm>
        </p:spPr>
        <p:txBody>
          <a:bodyPr/>
          <a:lstStyle/>
          <a:p>
            <a:pPr>
              <a:buNone/>
            </a:pPr>
            <a:endParaRPr lang="en-US" sz="1600" b="1" i="1" u="sng" dirty="0">
              <a:solidFill>
                <a:srgbClr val="0070C0"/>
              </a:solidFill>
            </a:endParaRPr>
          </a:p>
          <a:p>
            <a:pPr>
              <a:buNone/>
            </a:pPr>
            <a:r>
              <a:rPr lang="en-US" sz="1600" b="1" i="1" u="sng" dirty="0">
                <a:solidFill>
                  <a:srgbClr val="0070C0"/>
                </a:solidFill>
              </a:rPr>
              <a:t>Java DSL:</a:t>
            </a:r>
          </a:p>
          <a:p>
            <a:pPr>
              <a:buNone/>
            </a:pPr>
            <a:endParaRPr lang="en-US" sz="1600" b="1" i="1" u="sng" dirty="0">
              <a:solidFill>
                <a:srgbClr val="0070C0"/>
              </a:solidFill>
            </a:endParaRPr>
          </a:p>
          <a:p>
            <a:pPr>
              <a:buNone/>
            </a:pPr>
            <a:r>
              <a:rPr lang="en-US" sz="1600" dirty="0" err="1">
                <a:solidFill>
                  <a:srgbClr val="0070C0"/>
                </a:solidFill>
              </a:rPr>
              <a:t>RouteBuilder</a:t>
            </a:r>
            <a:r>
              <a:rPr lang="en-US" sz="1600" dirty="0">
                <a:solidFill>
                  <a:srgbClr val="0070C0"/>
                </a:solidFill>
              </a:rPr>
              <a:t> </a:t>
            </a:r>
            <a:r>
              <a:rPr lang="en-US" sz="1600" dirty="0">
                <a:solidFill>
                  <a:schemeClr val="accent1">
                    <a:lumMod val="75000"/>
                  </a:schemeClr>
                </a:solidFill>
              </a:rPr>
              <a:t>builder </a:t>
            </a:r>
            <a:r>
              <a:rPr lang="en-US" sz="1600" dirty="0"/>
              <a:t>= </a:t>
            </a:r>
            <a:r>
              <a:rPr lang="en-US" sz="1600" dirty="0">
                <a:solidFill>
                  <a:srgbClr val="FF0000"/>
                </a:solidFill>
              </a:rPr>
              <a:t>new</a:t>
            </a:r>
            <a:r>
              <a:rPr lang="en-US" sz="1600" dirty="0"/>
              <a:t> </a:t>
            </a:r>
            <a:r>
              <a:rPr lang="en-US" sz="1600" dirty="0" err="1">
                <a:solidFill>
                  <a:srgbClr val="0070C0"/>
                </a:solidFill>
              </a:rPr>
              <a:t>RouteBuilder</a:t>
            </a:r>
            <a:r>
              <a:rPr lang="en-US" sz="1600" dirty="0">
                <a:solidFill>
                  <a:srgbClr val="0070C0"/>
                </a:solidFill>
              </a:rPr>
              <a:t>()</a:t>
            </a:r>
            <a:r>
              <a:rPr lang="en-US" sz="1600" dirty="0"/>
              <a:t> { </a:t>
            </a:r>
          </a:p>
          <a:p>
            <a:pPr>
              <a:buNone/>
            </a:pPr>
            <a:r>
              <a:rPr lang="en-US" sz="1600" dirty="0"/>
              <a:t>  </a:t>
            </a:r>
            <a:r>
              <a:rPr lang="en-US" sz="1600" dirty="0">
                <a:solidFill>
                  <a:srgbClr val="0070C0"/>
                </a:solidFill>
              </a:rPr>
              <a:t>public void </a:t>
            </a:r>
            <a:r>
              <a:rPr lang="en-US" sz="1600" dirty="0">
                <a:solidFill>
                  <a:schemeClr val="bg1">
                    <a:lumMod val="65000"/>
                  </a:schemeClr>
                </a:solidFill>
              </a:rPr>
              <a:t>configure</a:t>
            </a:r>
            <a:r>
              <a:rPr lang="en-US" sz="1600" dirty="0">
                <a:solidFill>
                  <a:srgbClr val="0070C0"/>
                </a:solidFill>
              </a:rPr>
              <a:t>() {  </a:t>
            </a:r>
            <a:r>
              <a:rPr lang="en-US" sz="1600" dirty="0"/>
              <a:t>    </a:t>
            </a:r>
          </a:p>
          <a:p>
            <a:pPr>
              <a:buNone/>
            </a:pPr>
            <a:r>
              <a:rPr lang="en-US" sz="1600" dirty="0"/>
              <a:t>    </a:t>
            </a:r>
            <a:r>
              <a:rPr lang="en-US" sz="1600" dirty="0" err="1">
                <a:solidFill>
                  <a:srgbClr val="0070C0"/>
                </a:solidFill>
              </a:rPr>
              <a:t>errorHandler</a:t>
            </a:r>
            <a:r>
              <a:rPr lang="en-US" sz="1600" dirty="0">
                <a:solidFill>
                  <a:srgbClr val="0070C0"/>
                </a:solidFill>
              </a:rPr>
              <a:t>(</a:t>
            </a:r>
            <a:r>
              <a:rPr lang="en-US" sz="1600" dirty="0" err="1">
                <a:solidFill>
                  <a:srgbClr val="0070C0"/>
                </a:solidFill>
              </a:rPr>
              <a:t>deadLetterChannel</a:t>
            </a:r>
            <a:r>
              <a:rPr lang="en-US" sz="1600" dirty="0">
                <a:solidFill>
                  <a:srgbClr val="0070C0"/>
                </a:solidFill>
              </a:rPr>
              <a:t>(</a:t>
            </a:r>
            <a:r>
              <a:rPr lang="en-US" sz="1600" dirty="0">
                <a:solidFill>
                  <a:srgbClr val="C00000"/>
                </a:solidFill>
              </a:rPr>
              <a:t>"</a:t>
            </a:r>
            <a:r>
              <a:rPr lang="en-US" sz="1600" dirty="0" err="1">
                <a:solidFill>
                  <a:srgbClr val="C00000"/>
                </a:solidFill>
              </a:rPr>
              <a:t>mock:error</a:t>
            </a:r>
            <a:r>
              <a:rPr lang="en-US" sz="1600" dirty="0">
                <a:solidFill>
                  <a:srgbClr val="C00000"/>
                </a:solidFill>
              </a:rPr>
              <a:t>"</a:t>
            </a:r>
            <a:r>
              <a:rPr lang="en-US" sz="1600" dirty="0">
                <a:solidFill>
                  <a:srgbClr val="0070C0"/>
                </a:solidFill>
              </a:rPr>
              <a:t>)); </a:t>
            </a:r>
          </a:p>
          <a:p>
            <a:pPr>
              <a:buNone/>
            </a:pPr>
            <a:r>
              <a:rPr lang="en-US" sz="1600" dirty="0"/>
              <a:t>    </a:t>
            </a:r>
            <a:r>
              <a:rPr lang="en-US" sz="1600" dirty="0">
                <a:solidFill>
                  <a:srgbClr val="0070C0"/>
                </a:solidFill>
              </a:rPr>
              <a:t>from(</a:t>
            </a:r>
            <a:r>
              <a:rPr lang="en-US" sz="1600" dirty="0">
                <a:solidFill>
                  <a:srgbClr val="C00000"/>
                </a:solidFill>
              </a:rPr>
              <a:t>"</a:t>
            </a:r>
            <a:r>
              <a:rPr lang="en-US" sz="1600" dirty="0" err="1">
                <a:solidFill>
                  <a:srgbClr val="C00000"/>
                </a:solidFill>
              </a:rPr>
              <a:t>direct:a</a:t>
            </a:r>
            <a:r>
              <a:rPr lang="en-US" sz="1600" dirty="0">
                <a:solidFill>
                  <a:srgbClr val="C00000"/>
                </a:solidFill>
              </a:rPr>
              <a:t>"</a:t>
            </a:r>
            <a:r>
              <a:rPr lang="en-US" sz="1600" dirty="0">
                <a:solidFill>
                  <a:srgbClr val="0070C0"/>
                </a:solidFill>
              </a:rPr>
              <a:t>) </a:t>
            </a:r>
          </a:p>
          <a:p>
            <a:pPr>
              <a:buNone/>
            </a:pPr>
            <a:r>
              <a:rPr lang="en-US" sz="1600" dirty="0"/>
              <a:t>     </a:t>
            </a:r>
            <a:r>
              <a:rPr lang="en-US" sz="1600" dirty="0">
                <a:solidFill>
                  <a:srgbClr val="0070C0"/>
                </a:solidFill>
              </a:rPr>
              <a:t>.</a:t>
            </a:r>
            <a:r>
              <a:rPr lang="en-US" sz="1600" dirty="0">
                <a:solidFill>
                  <a:srgbClr val="F30BDD"/>
                </a:solidFill>
              </a:rPr>
              <a:t>choice()</a:t>
            </a:r>
          </a:p>
          <a:p>
            <a:pPr>
              <a:buNone/>
            </a:pPr>
            <a:r>
              <a:rPr lang="en-US" sz="1600" dirty="0"/>
              <a:t>       </a:t>
            </a:r>
            <a:r>
              <a:rPr lang="en-US" sz="1600" dirty="0">
                <a:solidFill>
                  <a:srgbClr val="0070C0"/>
                </a:solidFill>
              </a:rPr>
              <a:t>.</a:t>
            </a:r>
            <a:r>
              <a:rPr lang="en-US" sz="1600" dirty="0">
                <a:solidFill>
                  <a:srgbClr val="F30BDD"/>
                </a:solidFill>
              </a:rPr>
              <a:t>when(</a:t>
            </a:r>
            <a:r>
              <a:rPr lang="en-US" sz="1600" dirty="0">
                <a:solidFill>
                  <a:srgbClr val="0070C0"/>
                </a:solidFill>
              </a:rPr>
              <a:t>header(</a:t>
            </a:r>
            <a:r>
              <a:rPr lang="en-US" sz="1600" dirty="0">
                <a:solidFill>
                  <a:srgbClr val="C00000"/>
                </a:solidFill>
              </a:rPr>
              <a:t>"foo"</a:t>
            </a:r>
            <a:r>
              <a:rPr lang="en-US" sz="1600" dirty="0">
                <a:solidFill>
                  <a:srgbClr val="0070C0"/>
                </a:solidFill>
              </a:rPr>
              <a:t>).</a:t>
            </a:r>
            <a:r>
              <a:rPr lang="en-US" sz="1600" dirty="0" err="1">
                <a:solidFill>
                  <a:srgbClr val="0070C0"/>
                </a:solidFill>
              </a:rPr>
              <a:t>isEqualTo</a:t>
            </a:r>
            <a:r>
              <a:rPr lang="en-US" sz="1600" dirty="0">
                <a:solidFill>
                  <a:srgbClr val="0070C0"/>
                </a:solidFill>
              </a:rPr>
              <a:t>(</a:t>
            </a:r>
            <a:r>
              <a:rPr lang="en-US" sz="1600" dirty="0">
                <a:solidFill>
                  <a:srgbClr val="C00000"/>
                </a:solidFill>
              </a:rPr>
              <a:t>"bar"</a:t>
            </a:r>
            <a:r>
              <a:rPr lang="en-US" sz="1600" dirty="0">
                <a:solidFill>
                  <a:srgbClr val="0070C0"/>
                </a:solidFill>
              </a:rPr>
              <a:t>)</a:t>
            </a:r>
            <a:r>
              <a:rPr lang="en-US" sz="1600" dirty="0">
                <a:solidFill>
                  <a:srgbClr val="F30BDD"/>
                </a:solidFill>
              </a:rPr>
              <a:t>) </a:t>
            </a:r>
          </a:p>
          <a:p>
            <a:pPr>
              <a:buNone/>
            </a:pPr>
            <a:r>
              <a:rPr lang="en-US" sz="1600" dirty="0"/>
              <a:t>         </a:t>
            </a:r>
            <a:r>
              <a:rPr lang="en-US" sz="1600" dirty="0">
                <a:solidFill>
                  <a:srgbClr val="0070C0"/>
                </a:solidFill>
              </a:rPr>
              <a:t>.to(</a:t>
            </a:r>
            <a:r>
              <a:rPr lang="en-US" sz="1600" dirty="0">
                <a:solidFill>
                  <a:srgbClr val="C00000"/>
                </a:solidFill>
              </a:rPr>
              <a:t>"</a:t>
            </a:r>
            <a:r>
              <a:rPr lang="en-US" sz="1600" dirty="0" err="1">
                <a:solidFill>
                  <a:srgbClr val="C00000"/>
                </a:solidFill>
              </a:rPr>
              <a:t>direct:b</a:t>
            </a:r>
            <a:r>
              <a:rPr lang="en-US" sz="1600" dirty="0">
                <a:solidFill>
                  <a:srgbClr val="C00000"/>
                </a:solidFill>
              </a:rPr>
              <a:t>"</a:t>
            </a:r>
            <a:r>
              <a:rPr lang="en-US" sz="1600" dirty="0">
                <a:solidFill>
                  <a:srgbClr val="0070C0"/>
                </a:solidFill>
              </a:rPr>
              <a:t>)</a:t>
            </a:r>
          </a:p>
          <a:p>
            <a:pPr>
              <a:buNone/>
            </a:pPr>
            <a:r>
              <a:rPr lang="en-US" sz="1600" dirty="0"/>
              <a:t>       </a:t>
            </a:r>
            <a:r>
              <a:rPr lang="en-US" sz="1600" dirty="0">
                <a:solidFill>
                  <a:srgbClr val="0070C0"/>
                </a:solidFill>
              </a:rPr>
              <a:t>.</a:t>
            </a:r>
            <a:r>
              <a:rPr lang="en-US" sz="1600" dirty="0">
                <a:solidFill>
                  <a:srgbClr val="F30BDD"/>
                </a:solidFill>
              </a:rPr>
              <a:t>when(</a:t>
            </a:r>
            <a:r>
              <a:rPr lang="en-US" sz="1600" dirty="0">
                <a:solidFill>
                  <a:srgbClr val="0070C0"/>
                </a:solidFill>
              </a:rPr>
              <a:t>header(</a:t>
            </a:r>
            <a:r>
              <a:rPr lang="en-US" sz="1600" dirty="0">
                <a:solidFill>
                  <a:srgbClr val="C00000"/>
                </a:solidFill>
              </a:rPr>
              <a:t>"foo"</a:t>
            </a:r>
            <a:r>
              <a:rPr lang="en-US" sz="1600" dirty="0">
                <a:solidFill>
                  <a:srgbClr val="0070C0"/>
                </a:solidFill>
              </a:rPr>
              <a:t>).</a:t>
            </a:r>
            <a:r>
              <a:rPr lang="en-US" sz="1600" dirty="0" err="1">
                <a:solidFill>
                  <a:srgbClr val="0070C0"/>
                </a:solidFill>
              </a:rPr>
              <a:t>isEqualTo</a:t>
            </a:r>
            <a:r>
              <a:rPr lang="en-US" sz="1600" dirty="0">
                <a:solidFill>
                  <a:srgbClr val="0070C0"/>
                </a:solidFill>
              </a:rPr>
              <a:t>(</a:t>
            </a:r>
            <a:r>
              <a:rPr lang="en-US" sz="1600" dirty="0">
                <a:solidFill>
                  <a:srgbClr val="C00000"/>
                </a:solidFill>
              </a:rPr>
              <a:t>"cheese"</a:t>
            </a:r>
            <a:r>
              <a:rPr lang="en-US" sz="1600" dirty="0">
                <a:solidFill>
                  <a:srgbClr val="0070C0"/>
                </a:solidFill>
              </a:rPr>
              <a:t>)</a:t>
            </a:r>
            <a:r>
              <a:rPr lang="en-US" sz="1600" dirty="0">
                <a:solidFill>
                  <a:srgbClr val="F30BDD"/>
                </a:solidFill>
              </a:rPr>
              <a:t>)</a:t>
            </a:r>
          </a:p>
          <a:p>
            <a:pPr>
              <a:buNone/>
            </a:pPr>
            <a:r>
              <a:rPr lang="en-US" sz="1600" dirty="0"/>
              <a:t>         </a:t>
            </a:r>
            <a:r>
              <a:rPr lang="en-US" sz="1600" dirty="0">
                <a:solidFill>
                  <a:srgbClr val="0070C0"/>
                </a:solidFill>
              </a:rPr>
              <a:t>.to(</a:t>
            </a:r>
            <a:r>
              <a:rPr lang="en-US" sz="1600" dirty="0">
                <a:solidFill>
                  <a:srgbClr val="C00000"/>
                </a:solidFill>
              </a:rPr>
              <a:t>"</a:t>
            </a:r>
            <a:r>
              <a:rPr lang="en-US" sz="1600" dirty="0" err="1">
                <a:solidFill>
                  <a:srgbClr val="C00000"/>
                </a:solidFill>
              </a:rPr>
              <a:t>direct:c</a:t>
            </a:r>
            <a:r>
              <a:rPr lang="en-US" sz="1600" dirty="0">
                <a:solidFill>
                  <a:srgbClr val="C00000"/>
                </a:solidFill>
              </a:rPr>
              <a:t>"</a:t>
            </a:r>
            <a:r>
              <a:rPr lang="en-US" sz="1600" dirty="0">
                <a:solidFill>
                  <a:srgbClr val="0070C0"/>
                </a:solidFill>
              </a:rPr>
              <a:t>)</a:t>
            </a:r>
          </a:p>
          <a:p>
            <a:pPr>
              <a:buNone/>
            </a:pPr>
            <a:r>
              <a:rPr lang="en-US" sz="1600" dirty="0"/>
              <a:t>       </a:t>
            </a:r>
            <a:r>
              <a:rPr lang="en-US" sz="1600" dirty="0">
                <a:solidFill>
                  <a:srgbClr val="0070C0"/>
                </a:solidFill>
              </a:rPr>
              <a:t>.</a:t>
            </a:r>
            <a:r>
              <a:rPr lang="en-US" sz="1600" dirty="0">
                <a:solidFill>
                  <a:srgbClr val="F30BDD"/>
                </a:solidFill>
              </a:rPr>
              <a:t>otherwise()</a:t>
            </a:r>
          </a:p>
          <a:p>
            <a:pPr>
              <a:buNone/>
            </a:pPr>
            <a:r>
              <a:rPr lang="en-US" sz="1600" dirty="0"/>
              <a:t>         </a:t>
            </a:r>
            <a:r>
              <a:rPr lang="en-US" sz="1600" dirty="0">
                <a:solidFill>
                  <a:srgbClr val="0070C0"/>
                </a:solidFill>
              </a:rPr>
              <a:t>.to(</a:t>
            </a:r>
            <a:r>
              <a:rPr lang="en-US" sz="1600" dirty="0">
                <a:solidFill>
                  <a:srgbClr val="C00000"/>
                </a:solidFill>
              </a:rPr>
              <a:t>"</a:t>
            </a:r>
            <a:r>
              <a:rPr lang="en-US" sz="1600" dirty="0" err="1">
                <a:solidFill>
                  <a:srgbClr val="C00000"/>
                </a:solidFill>
              </a:rPr>
              <a:t>direct:d</a:t>
            </a:r>
            <a:r>
              <a:rPr lang="en-US" sz="1600" dirty="0">
                <a:solidFill>
                  <a:srgbClr val="C00000"/>
                </a:solidFill>
              </a:rPr>
              <a:t>"</a:t>
            </a:r>
            <a:r>
              <a:rPr lang="en-US" sz="1600" dirty="0">
                <a:solidFill>
                  <a:srgbClr val="0070C0"/>
                </a:solidFill>
              </a:rPr>
              <a:t>);</a:t>
            </a:r>
          </a:p>
          <a:p>
            <a:pPr>
              <a:buNone/>
            </a:pPr>
            <a:r>
              <a:rPr lang="en-US" sz="1600" dirty="0">
                <a:solidFill>
                  <a:srgbClr val="0070C0"/>
                </a:solidFill>
              </a:rPr>
              <a:t>    }</a:t>
            </a:r>
          </a:p>
          <a:p>
            <a:pPr>
              <a:buNone/>
            </a:pPr>
            <a:r>
              <a:rPr lang="en-US" sz="1600" dirty="0">
                <a:solidFill>
                  <a:srgbClr val="0070C0"/>
                </a:solidFill>
              </a:rPr>
              <a:t>};</a:t>
            </a:r>
            <a:endParaRPr lang="en-US" sz="1400" dirty="0">
              <a:solidFill>
                <a:srgbClr val="0070C0"/>
              </a:solidFill>
            </a:endParaRPr>
          </a:p>
        </p:txBody>
      </p:sp>
    </p:spTree>
    <p:extLst>
      <p:ext uri="{BB962C8B-B14F-4D97-AF65-F5344CB8AC3E}">
        <p14:creationId xmlns:p14="http://schemas.microsoft.com/office/powerpoint/2010/main" val="331303208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r>
              <a:rPr lang="en-US" sz="2400" dirty="0">
                <a:solidFill>
                  <a:srgbClr val="5B77BA"/>
                </a:solidFill>
              </a:rPr>
              <a:t>EIP – </a:t>
            </a:r>
            <a:r>
              <a:rPr lang="en-US" sz="2400" dirty="0" err="1">
                <a:solidFill>
                  <a:srgbClr val="5B77BA"/>
                </a:solidFill>
              </a:rPr>
              <a:t>ContentBasedRouter</a:t>
            </a:r>
            <a:r>
              <a:rPr lang="en-US" sz="2400" dirty="0">
                <a:solidFill>
                  <a:srgbClr val="5B77BA"/>
                </a:solidFill>
              </a:rPr>
              <a:t>	</a:t>
            </a:r>
            <a:r>
              <a:rPr lang="en-US" sz="2000" dirty="0">
                <a:solidFill>
                  <a:srgbClr val="5B77BA"/>
                </a:solidFill>
              </a:rPr>
              <a:t>…</a:t>
            </a:r>
            <a:r>
              <a:rPr lang="en-US" sz="2000" dirty="0" err="1">
                <a:solidFill>
                  <a:srgbClr val="5B77BA"/>
                </a:solidFill>
              </a:rPr>
              <a:t>Continurted</a:t>
            </a:r>
            <a:endParaRPr lang="en-US" sz="2800" dirty="0">
              <a:solidFill>
                <a:srgbClr val="5B77BA"/>
              </a:solidFill>
            </a:endParaRPr>
          </a:p>
        </p:txBody>
      </p:sp>
      <p:sp>
        <p:nvSpPr>
          <p:cNvPr id="11" name="Rectangle 3"/>
          <p:cNvSpPr>
            <a:spLocks noGrp="1" noChangeArrowheads="1"/>
          </p:cNvSpPr>
          <p:nvPr>
            <p:ph type="subTitle" idx="1"/>
          </p:nvPr>
        </p:nvSpPr>
        <p:spPr>
          <a:xfrm>
            <a:off x="801620" y="764704"/>
            <a:ext cx="7992888" cy="5044752"/>
          </a:xfrm>
        </p:spPr>
        <p:txBody>
          <a:bodyPr/>
          <a:lstStyle/>
          <a:p>
            <a:pPr>
              <a:buNone/>
            </a:pPr>
            <a:r>
              <a:rPr lang="en-US" sz="1600" b="1" i="1" u="sng" dirty="0">
                <a:solidFill>
                  <a:srgbClr val="0070C0"/>
                </a:solidFill>
              </a:rPr>
              <a:t>Spring DSL:</a:t>
            </a:r>
          </a:p>
          <a:p>
            <a:pPr>
              <a:buNone/>
            </a:pPr>
            <a:r>
              <a:rPr lang="en-US" sz="1600" dirty="0">
                <a:solidFill>
                  <a:srgbClr val="0070C0"/>
                </a:solidFill>
              </a:rPr>
              <a:t>&lt;</a:t>
            </a:r>
            <a:r>
              <a:rPr lang="en-US" sz="1600" dirty="0" err="1">
                <a:solidFill>
                  <a:srgbClr val="0070C0"/>
                </a:solidFill>
              </a:rPr>
              <a:t>camelContext</a:t>
            </a:r>
            <a:r>
              <a:rPr lang="en-US" sz="1600" dirty="0">
                <a:solidFill>
                  <a:srgbClr val="0070C0"/>
                </a:solidFill>
              </a:rPr>
              <a:t> </a:t>
            </a:r>
            <a:r>
              <a:rPr lang="en-US" sz="1600" dirty="0" err="1">
                <a:solidFill>
                  <a:srgbClr val="0070C0"/>
                </a:solidFill>
              </a:rPr>
              <a:t>errorHandlerRef</a:t>
            </a:r>
            <a:r>
              <a:rPr lang="en-US" sz="1600" dirty="0">
                <a:solidFill>
                  <a:srgbClr val="0070C0"/>
                </a:solidFill>
              </a:rPr>
              <a:t>=</a:t>
            </a:r>
            <a:r>
              <a:rPr lang="en-US" sz="1600" dirty="0">
                <a:solidFill>
                  <a:srgbClr val="C00000"/>
                </a:solidFill>
              </a:rPr>
              <a:t>"</a:t>
            </a:r>
            <a:r>
              <a:rPr lang="en-US" sz="1600" dirty="0" err="1">
                <a:solidFill>
                  <a:srgbClr val="C00000"/>
                </a:solidFill>
              </a:rPr>
              <a:t>errorHandler</a:t>
            </a:r>
            <a:r>
              <a:rPr lang="en-US" sz="1600" dirty="0">
                <a:solidFill>
                  <a:srgbClr val="C00000"/>
                </a:solidFill>
              </a:rPr>
              <a:t>"</a:t>
            </a:r>
            <a:r>
              <a:rPr lang="en-US" sz="1600" dirty="0"/>
              <a:t> 	</a:t>
            </a:r>
            <a:r>
              <a:rPr lang="en-US" sz="1600" dirty="0" err="1">
                <a:solidFill>
                  <a:srgbClr val="0070C0"/>
                </a:solidFill>
              </a:rPr>
              <a:t>xmlns</a:t>
            </a:r>
            <a:r>
              <a:rPr lang="en-US" sz="1600" dirty="0">
                <a:solidFill>
                  <a:srgbClr val="0070C0"/>
                </a:solidFill>
              </a:rPr>
              <a:t>="http://camel.apache.org/schema/spring"&gt; </a:t>
            </a:r>
          </a:p>
          <a:p>
            <a:pPr>
              <a:buNone/>
            </a:pPr>
            <a:r>
              <a:rPr lang="en-US" sz="1600" dirty="0"/>
              <a:t>  </a:t>
            </a:r>
            <a:r>
              <a:rPr lang="en-US" sz="1600" dirty="0">
                <a:solidFill>
                  <a:srgbClr val="0070C0"/>
                </a:solidFill>
              </a:rPr>
              <a:t>&lt;route&gt;</a:t>
            </a:r>
          </a:p>
          <a:p>
            <a:pPr>
              <a:buNone/>
            </a:pPr>
            <a:r>
              <a:rPr lang="en-US" sz="1600" dirty="0"/>
              <a:t>   </a:t>
            </a:r>
            <a:r>
              <a:rPr lang="en-US" sz="1600" dirty="0">
                <a:solidFill>
                  <a:srgbClr val="0070C0"/>
                </a:solidFill>
              </a:rPr>
              <a:t>&lt;from </a:t>
            </a:r>
            <a:r>
              <a:rPr lang="en-US" sz="1600" dirty="0" err="1">
                <a:solidFill>
                  <a:srgbClr val="0070C0"/>
                </a:solidFill>
              </a:rPr>
              <a:t>uri</a:t>
            </a:r>
            <a:r>
              <a:rPr lang="en-US" sz="1600" dirty="0">
                <a:solidFill>
                  <a:srgbClr val="0070C0"/>
                </a:solidFill>
              </a:rPr>
              <a:t>=</a:t>
            </a:r>
            <a:r>
              <a:rPr lang="en-US" sz="1600" dirty="0">
                <a:solidFill>
                  <a:srgbClr val="C00000"/>
                </a:solidFill>
              </a:rPr>
              <a:t>"</a:t>
            </a:r>
            <a:r>
              <a:rPr lang="en-US" sz="1600" dirty="0" err="1">
                <a:solidFill>
                  <a:srgbClr val="C00000"/>
                </a:solidFill>
              </a:rPr>
              <a:t>direct:a</a:t>
            </a:r>
            <a:r>
              <a:rPr lang="en-US" sz="1600" dirty="0">
                <a:solidFill>
                  <a:srgbClr val="C00000"/>
                </a:solidFill>
              </a:rPr>
              <a:t>"</a:t>
            </a:r>
            <a:r>
              <a:rPr lang="en-US" sz="1600" dirty="0">
                <a:solidFill>
                  <a:srgbClr val="0070C0"/>
                </a:solidFill>
              </a:rPr>
              <a:t>/&gt;</a:t>
            </a:r>
          </a:p>
          <a:p>
            <a:pPr>
              <a:buNone/>
            </a:pPr>
            <a:r>
              <a:rPr lang="en-US" sz="1600" dirty="0"/>
              <a:t>    </a:t>
            </a:r>
            <a:r>
              <a:rPr lang="en-US" sz="1600" dirty="0">
                <a:solidFill>
                  <a:srgbClr val="F30BDD"/>
                </a:solidFill>
              </a:rPr>
              <a:t>&lt;choice&gt;</a:t>
            </a:r>
          </a:p>
          <a:p>
            <a:pPr>
              <a:buNone/>
            </a:pPr>
            <a:r>
              <a:rPr lang="en-US" sz="1600" dirty="0">
                <a:solidFill>
                  <a:srgbClr val="0070C0"/>
                </a:solidFill>
              </a:rPr>
              <a:t>     </a:t>
            </a:r>
            <a:r>
              <a:rPr lang="en-US" sz="1600" dirty="0">
                <a:solidFill>
                  <a:srgbClr val="F30BDD"/>
                </a:solidFill>
              </a:rPr>
              <a:t>&lt;when&gt;</a:t>
            </a:r>
            <a:r>
              <a:rPr lang="en-US" sz="1600" dirty="0">
                <a:solidFill>
                  <a:srgbClr val="0070C0"/>
                </a:solidFill>
              </a:rPr>
              <a:t>&lt;</a:t>
            </a:r>
            <a:r>
              <a:rPr lang="en-US" sz="1600" dirty="0" err="1">
                <a:solidFill>
                  <a:srgbClr val="0070C0"/>
                </a:solidFill>
              </a:rPr>
              <a:t>xpath</a:t>
            </a:r>
            <a:r>
              <a:rPr lang="en-US" sz="1600" dirty="0">
                <a:solidFill>
                  <a:srgbClr val="0070C0"/>
                </a:solidFill>
              </a:rPr>
              <a:t>&gt;</a:t>
            </a:r>
            <a:r>
              <a:rPr lang="en-US" sz="1600" dirty="0">
                <a:solidFill>
                  <a:srgbClr val="FF0000"/>
                </a:solidFill>
              </a:rPr>
              <a:t>$foo </a:t>
            </a:r>
            <a:r>
              <a:rPr lang="en-US" sz="1600" dirty="0"/>
              <a:t>= </a:t>
            </a:r>
            <a:r>
              <a:rPr lang="en-US" sz="1600" dirty="0">
                <a:solidFill>
                  <a:srgbClr val="C00000"/>
                </a:solidFill>
              </a:rPr>
              <a:t>'bar'</a:t>
            </a:r>
            <a:r>
              <a:rPr lang="en-US" sz="1600" dirty="0">
                <a:solidFill>
                  <a:srgbClr val="0070C0"/>
                </a:solidFill>
              </a:rPr>
              <a:t>&lt;/</a:t>
            </a:r>
            <a:r>
              <a:rPr lang="en-US" sz="1600" dirty="0" err="1">
                <a:solidFill>
                  <a:srgbClr val="0070C0"/>
                </a:solidFill>
              </a:rPr>
              <a:t>xpath</a:t>
            </a:r>
            <a:r>
              <a:rPr lang="en-US" sz="1600" dirty="0">
                <a:solidFill>
                  <a:srgbClr val="0070C0"/>
                </a:solidFill>
              </a:rPr>
              <a:t>&gt;</a:t>
            </a:r>
          </a:p>
          <a:p>
            <a:pPr>
              <a:buNone/>
            </a:pPr>
            <a:r>
              <a:rPr lang="en-US" sz="1600" dirty="0"/>
              <a:t>      </a:t>
            </a:r>
            <a:r>
              <a:rPr lang="en-US" sz="1600" dirty="0">
                <a:solidFill>
                  <a:srgbClr val="0070C0"/>
                </a:solidFill>
              </a:rPr>
              <a:t>&lt;to </a:t>
            </a:r>
            <a:r>
              <a:rPr lang="en-US" sz="1600" dirty="0" err="1">
                <a:solidFill>
                  <a:srgbClr val="0070C0"/>
                </a:solidFill>
              </a:rPr>
              <a:t>uri</a:t>
            </a:r>
            <a:r>
              <a:rPr lang="en-US" sz="1600" dirty="0">
                <a:solidFill>
                  <a:srgbClr val="0070C0"/>
                </a:solidFill>
              </a:rPr>
              <a:t>=</a:t>
            </a:r>
            <a:r>
              <a:rPr lang="en-US" sz="1600" dirty="0">
                <a:solidFill>
                  <a:srgbClr val="C00000"/>
                </a:solidFill>
              </a:rPr>
              <a:t>"</a:t>
            </a:r>
            <a:r>
              <a:rPr lang="en-US" sz="1600" dirty="0" err="1">
                <a:solidFill>
                  <a:srgbClr val="C00000"/>
                </a:solidFill>
              </a:rPr>
              <a:t>direct:b</a:t>
            </a:r>
            <a:r>
              <a:rPr lang="en-US" sz="1600" dirty="0">
                <a:solidFill>
                  <a:srgbClr val="C00000"/>
                </a:solidFill>
              </a:rPr>
              <a:t>"</a:t>
            </a:r>
            <a:r>
              <a:rPr lang="en-US" sz="1600" dirty="0">
                <a:solidFill>
                  <a:srgbClr val="0070C0"/>
                </a:solidFill>
              </a:rPr>
              <a:t>/&gt;</a:t>
            </a:r>
          </a:p>
          <a:p>
            <a:pPr>
              <a:buNone/>
            </a:pPr>
            <a:r>
              <a:rPr lang="en-US" sz="1600" dirty="0">
                <a:solidFill>
                  <a:srgbClr val="0070C0"/>
                </a:solidFill>
              </a:rPr>
              <a:t> </a:t>
            </a:r>
            <a:r>
              <a:rPr lang="en-US" sz="1600" dirty="0">
                <a:solidFill>
                  <a:srgbClr val="F30BDD"/>
                </a:solidFill>
              </a:rPr>
              <a:t>    &lt;/when&gt;</a:t>
            </a:r>
          </a:p>
          <a:p>
            <a:pPr>
              <a:buNone/>
            </a:pPr>
            <a:r>
              <a:rPr lang="en-US" sz="1600" dirty="0">
                <a:solidFill>
                  <a:srgbClr val="0070C0"/>
                </a:solidFill>
              </a:rPr>
              <a:t>     </a:t>
            </a:r>
            <a:r>
              <a:rPr lang="en-US" sz="1600" dirty="0">
                <a:solidFill>
                  <a:srgbClr val="F30BDD"/>
                </a:solidFill>
              </a:rPr>
              <a:t>&lt;when&gt;</a:t>
            </a:r>
            <a:r>
              <a:rPr lang="en-US" sz="1600" dirty="0">
                <a:solidFill>
                  <a:srgbClr val="0070C0"/>
                </a:solidFill>
              </a:rPr>
              <a:t>&lt;</a:t>
            </a:r>
            <a:r>
              <a:rPr lang="en-US" sz="1600" dirty="0" err="1">
                <a:solidFill>
                  <a:srgbClr val="0070C0"/>
                </a:solidFill>
              </a:rPr>
              <a:t>xpath</a:t>
            </a:r>
            <a:r>
              <a:rPr lang="en-US" sz="1600" dirty="0">
                <a:solidFill>
                  <a:srgbClr val="0070C0"/>
                </a:solidFill>
              </a:rPr>
              <a:t>&gt;</a:t>
            </a:r>
            <a:r>
              <a:rPr lang="en-US" sz="1600" dirty="0">
                <a:solidFill>
                  <a:srgbClr val="FF0000"/>
                </a:solidFill>
              </a:rPr>
              <a:t>$foo </a:t>
            </a:r>
            <a:r>
              <a:rPr lang="en-US" sz="1600" dirty="0"/>
              <a:t>= </a:t>
            </a:r>
            <a:r>
              <a:rPr lang="en-US" sz="1600" dirty="0">
                <a:solidFill>
                  <a:srgbClr val="C00000"/>
                </a:solidFill>
              </a:rPr>
              <a:t>'cheese'</a:t>
            </a:r>
            <a:r>
              <a:rPr lang="en-US" sz="1600" dirty="0">
                <a:solidFill>
                  <a:srgbClr val="0070C0"/>
                </a:solidFill>
              </a:rPr>
              <a:t>&lt;/</a:t>
            </a:r>
            <a:r>
              <a:rPr lang="en-US" sz="1600" dirty="0" err="1">
                <a:solidFill>
                  <a:srgbClr val="0070C0"/>
                </a:solidFill>
              </a:rPr>
              <a:t>xpath</a:t>
            </a:r>
            <a:r>
              <a:rPr lang="en-US" sz="1600" dirty="0">
                <a:solidFill>
                  <a:srgbClr val="0070C0"/>
                </a:solidFill>
              </a:rPr>
              <a:t>&gt;</a:t>
            </a:r>
          </a:p>
          <a:p>
            <a:pPr>
              <a:buNone/>
            </a:pPr>
            <a:r>
              <a:rPr lang="en-US" sz="1600" dirty="0">
                <a:solidFill>
                  <a:srgbClr val="0070C0"/>
                </a:solidFill>
              </a:rPr>
              <a:t>      &lt;to </a:t>
            </a:r>
            <a:r>
              <a:rPr lang="en-US" sz="1600" dirty="0" err="1">
                <a:solidFill>
                  <a:srgbClr val="0070C0"/>
                </a:solidFill>
              </a:rPr>
              <a:t>uri</a:t>
            </a:r>
            <a:r>
              <a:rPr lang="en-US" sz="1600" dirty="0">
                <a:solidFill>
                  <a:srgbClr val="0070C0"/>
                </a:solidFill>
              </a:rPr>
              <a:t>=</a:t>
            </a:r>
            <a:r>
              <a:rPr lang="en-US" sz="1600" dirty="0">
                <a:solidFill>
                  <a:srgbClr val="C00000"/>
                </a:solidFill>
              </a:rPr>
              <a:t>"</a:t>
            </a:r>
            <a:r>
              <a:rPr lang="en-US" sz="1600" dirty="0" err="1">
                <a:solidFill>
                  <a:srgbClr val="C00000"/>
                </a:solidFill>
              </a:rPr>
              <a:t>direct:c</a:t>
            </a:r>
            <a:r>
              <a:rPr lang="en-US" sz="1600" dirty="0">
                <a:solidFill>
                  <a:srgbClr val="C00000"/>
                </a:solidFill>
              </a:rPr>
              <a:t>"</a:t>
            </a:r>
            <a:r>
              <a:rPr lang="en-US" sz="1600" dirty="0">
                <a:solidFill>
                  <a:srgbClr val="0070C0"/>
                </a:solidFill>
              </a:rPr>
              <a:t>/&gt;</a:t>
            </a:r>
          </a:p>
          <a:p>
            <a:pPr>
              <a:buNone/>
            </a:pPr>
            <a:r>
              <a:rPr lang="en-US" sz="1600" dirty="0">
                <a:solidFill>
                  <a:srgbClr val="F30BDD"/>
                </a:solidFill>
              </a:rPr>
              <a:t>     &lt;/when&gt;</a:t>
            </a:r>
          </a:p>
          <a:p>
            <a:pPr>
              <a:buNone/>
            </a:pPr>
            <a:r>
              <a:rPr lang="en-US" sz="1600" dirty="0">
                <a:solidFill>
                  <a:srgbClr val="0070C0"/>
                </a:solidFill>
              </a:rPr>
              <a:t>     </a:t>
            </a:r>
            <a:r>
              <a:rPr lang="en-US" sz="1600" dirty="0">
                <a:solidFill>
                  <a:srgbClr val="F30BDD"/>
                </a:solidFill>
              </a:rPr>
              <a:t>&lt;otherwise&gt;</a:t>
            </a:r>
          </a:p>
          <a:p>
            <a:pPr>
              <a:buNone/>
            </a:pPr>
            <a:r>
              <a:rPr lang="en-US" sz="1600" dirty="0">
                <a:solidFill>
                  <a:srgbClr val="0070C0"/>
                </a:solidFill>
              </a:rPr>
              <a:t>      &lt;to </a:t>
            </a:r>
            <a:r>
              <a:rPr lang="en-US" sz="1600" dirty="0" err="1">
                <a:solidFill>
                  <a:srgbClr val="0070C0"/>
                </a:solidFill>
              </a:rPr>
              <a:t>uri</a:t>
            </a:r>
            <a:r>
              <a:rPr lang="en-US" sz="1600" dirty="0">
                <a:solidFill>
                  <a:srgbClr val="0070C0"/>
                </a:solidFill>
              </a:rPr>
              <a:t>=</a:t>
            </a:r>
            <a:r>
              <a:rPr lang="en-US" sz="1600" dirty="0">
                <a:solidFill>
                  <a:srgbClr val="C00000"/>
                </a:solidFill>
              </a:rPr>
              <a:t>"</a:t>
            </a:r>
            <a:r>
              <a:rPr lang="en-US" sz="1600" dirty="0" err="1">
                <a:solidFill>
                  <a:srgbClr val="C00000"/>
                </a:solidFill>
              </a:rPr>
              <a:t>direct:d</a:t>
            </a:r>
            <a:r>
              <a:rPr lang="en-US" sz="1600" dirty="0">
                <a:solidFill>
                  <a:srgbClr val="C00000"/>
                </a:solidFill>
              </a:rPr>
              <a:t>"</a:t>
            </a:r>
            <a:r>
              <a:rPr lang="en-US" sz="1600" dirty="0">
                <a:solidFill>
                  <a:srgbClr val="0070C0"/>
                </a:solidFill>
              </a:rPr>
              <a:t>/&gt;</a:t>
            </a:r>
          </a:p>
          <a:p>
            <a:pPr>
              <a:buNone/>
            </a:pPr>
            <a:r>
              <a:rPr lang="en-US" sz="1600" dirty="0">
                <a:solidFill>
                  <a:srgbClr val="0070C0"/>
                </a:solidFill>
              </a:rPr>
              <a:t>     </a:t>
            </a:r>
            <a:r>
              <a:rPr lang="en-US" sz="1600" dirty="0">
                <a:solidFill>
                  <a:srgbClr val="F30BDD"/>
                </a:solidFill>
              </a:rPr>
              <a:t>&lt;/otherwise&gt;</a:t>
            </a:r>
          </a:p>
          <a:p>
            <a:pPr>
              <a:buNone/>
            </a:pPr>
            <a:r>
              <a:rPr lang="en-US" sz="1600" dirty="0">
                <a:solidFill>
                  <a:srgbClr val="0070C0"/>
                </a:solidFill>
              </a:rPr>
              <a:t>   &lt;/choice&gt;</a:t>
            </a:r>
          </a:p>
          <a:p>
            <a:pPr>
              <a:buNone/>
            </a:pPr>
            <a:r>
              <a:rPr lang="en-US" sz="1600" dirty="0">
                <a:solidFill>
                  <a:srgbClr val="0070C0"/>
                </a:solidFill>
              </a:rPr>
              <a:t>  &lt;/route&gt;</a:t>
            </a:r>
          </a:p>
          <a:p>
            <a:pPr>
              <a:buNone/>
            </a:pPr>
            <a:r>
              <a:rPr lang="en-US" sz="1600" dirty="0">
                <a:solidFill>
                  <a:srgbClr val="0070C0"/>
                </a:solidFill>
              </a:rPr>
              <a:t> &lt;/</a:t>
            </a:r>
            <a:r>
              <a:rPr lang="en-US" sz="1600" dirty="0" err="1">
                <a:solidFill>
                  <a:srgbClr val="0070C0"/>
                </a:solidFill>
              </a:rPr>
              <a:t>camelContext</a:t>
            </a:r>
            <a:r>
              <a:rPr lang="en-US" sz="1600" dirty="0">
                <a:solidFill>
                  <a:srgbClr val="0070C0"/>
                </a:solidFill>
              </a:rPr>
              <a:t>&gt;</a:t>
            </a:r>
            <a:endParaRPr lang="en-US" sz="1200" dirty="0">
              <a:solidFill>
                <a:srgbClr val="0070C0"/>
              </a:solidFill>
            </a:endParaRPr>
          </a:p>
        </p:txBody>
      </p:sp>
    </p:spTree>
    <p:extLst>
      <p:ext uri="{BB962C8B-B14F-4D97-AF65-F5344CB8AC3E}">
        <p14:creationId xmlns:p14="http://schemas.microsoft.com/office/powerpoint/2010/main" val="143696294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50005"/>
            <a:ext cx="8208912" cy="499864"/>
          </a:xfrm>
        </p:spPr>
        <p:txBody>
          <a:bodyPr/>
          <a:lstStyle/>
          <a:p>
            <a:pPr eaLnBrk="1" hangingPunct="1"/>
            <a:r>
              <a:rPr lang="en-US" sz="2400" dirty="0">
                <a:solidFill>
                  <a:srgbClr val="5B77BA"/>
                </a:solidFill>
              </a:rPr>
              <a:t>EIP - Splitter</a:t>
            </a:r>
          </a:p>
        </p:txBody>
      </p:sp>
      <p:sp>
        <p:nvSpPr>
          <p:cNvPr id="11" name="Rectangle 3"/>
          <p:cNvSpPr>
            <a:spLocks noGrp="1" noChangeArrowheads="1"/>
          </p:cNvSpPr>
          <p:nvPr>
            <p:ph type="subTitle" idx="1"/>
          </p:nvPr>
        </p:nvSpPr>
        <p:spPr>
          <a:xfrm>
            <a:off x="827584" y="779402"/>
            <a:ext cx="8208912" cy="4953854"/>
          </a:xfrm>
        </p:spPr>
        <p:txBody>
          <a:bodyPr/>
          <a:lstStyle/>
          <a:p>
            <a:pPr>
              <a:buNone/>
            </a:pPr>
            <a:r>
              <a:rPr lang="en-US" sz="1800" b="1" u="sng" dirty="0"/>
              <a:t>Splitter:</a:t>
            </a:r>
          </a:p>
          <a:p>
            <a:pPr>
              <a:buNone/>
            </a:pPr>
            <a:r>
              <a:rPr lang="en-US" sz="1800" dirty="0"/>
              <a:t>The </a:t>
            </a:r>
            <a:r>
              <a:rPr lang="en-US" sz="1800" dirty="0">
                <a:hlinkClick r:id="rId3"/>
              </a:rPr>
              <a:t>Splitter</a:t>
            </a:r>
            <a:r>
              <a:rPr lang="en-US" sz="1800" dirty="0"/>
              <a:t> from the </a:t>
            </a:r>
            <a:r>
              <a:rPr lang="en-US" sz="1800" dirty="0">
                <a:hlinkClick r:id="rId4"/>
              </a:rPr>
              <a:t>EIP patterns</a:t>
            </a:r>
            <a:r>
              <a:rPr lang="en-US" sz="1800" dirty="0"/>
              <a:t> allows the application split a message into a number of pieces and process them individually.</a:t>
            </a:r>
          </a:p>
          <a:p>
            <a:pPr>
              <a:buNone/>
            </a:pPr>
            <a:endParaRPr lang="en-US" sz="1800" dirty="0"/>
          </a:p>
          <a:p>
            <a:pPr>
              <a:buNone/>
            </a:pPr>
            <a:endParaRPr lang="en-US" sz="1800" dirty="0"/>
          </a:p>
          <a:p>
            <a:pPr>
              <a:buNone/>
            </a:pPr>
            <a:endParaRPr lang="en-US" sz="1800" dirty="0"/>
          </a:p>
          <a:p>
            <a:pPr>
              <a:buNone/>
            </a:pPr>
            <a:endParaRPr lang="en-US" sz="1800" dirty="0"/>
          </a:p>
          <a:p>
            <a:pPr>
              <a:buNone/>
            </a:pPr>
            <a:endParaRPr lang="en-US" sz="1600" dirty="0">
              <a:hlinkClick r:id="rId5"/>
            </a:endParaRPr>
          </a:p>
          <a:p>
            <a:pPr>
              <a:buNone/>
            </a:pPr>
            <a:r>
              <a:rPr lang="en-US" sz="1600" dirty="0">
                <a:hlinkClick r:id="rId5"/>
              </a:rPr>
              <a:t>https://camel.apache.org/components/latest/eips/split-eip.html</a:t>
            </a:r>
            <a:endParaRPr lang="en-US" sz="1600" dirty="0"/>
          </a:p>
          <a:p>
            <a:pPr>
              <a:buNone/>
            </a:pPr>
            <a:endParaRPr lang="en-US" sz="1600" dirty="0"/>
          </a:p>
          <a:p>
            <a:pPr>
              <a:buNone/>
            </a:pPr>
            <a:endParaRPr lang="en-US" sz="1800" dirty="0"/>
          </a:p>
        </p:txBody>
      </p:sp>
      <p:pic>
        <p:nvPicPr>
          <p:cNvPr id="2050" name="Picture 2" descr="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1772816"/>
            <a:ext cx="6336704" cy="14401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1194169787"/>
              </p:ext>
            </p:extLst>
          </p:nvPr>
        </p:nvGraphicFramePr>
        <p:xfrm>
          <a:off x="937522" y="3768736"/>
          <a:ext cx="8064897" cy="1964520"/>
        </p:xfrm>
        <a:graphic>
          <a:graphicData uri="http://schemas.openxmlformats.org/drawingml/2006/table">
            <a:tbl>
              <a:tblPr/>
              <a:tblGrid>
                <a:gridCol w="1944216">
                  <a:extLst>
                    <a:ext uri="{9D8B030D-6E8A-4147-A177-3AD203B41FA5}">
                      <a16:colId xmlns:a16="http://schemas.microsoft.com/office/drawing/2014/main" val="1632342106"/>
                    </a:ext>
                  </a:extLst>
                </a:gridCol>
                <a:gridCol w="1008112">
                  <a:extLst>
                    <a:ext uri="{9D8B030D-6E8A-4147-A177-3AD203B41FA5}">
                      <a16:colId xmlns:a16="http://schemas.microsoft.com/office/drawing/2014/main" val="426404432"/>
                    </a:ext>
                  </a:extLst>
                </a:gridCol>
                <a:gridCol w="5112569">
                  <a:extLst>
                    <a:ext uri="{9D8B030D-6E8A-4147-A177-3AD203B41FA5}">
                      <a16:colId xmlns:a16="http://schemas.microsoft.com/office/drawing/2014/main" val="2158508000"/>
                    </a:ext>
                  </a:extLst>
                </a:gridCol>
              </a:tblGrid>
              <a:tr h="83530">
                <a:tc>
                  <a:txBody>
                    <a:bodyPr/>
                    <a:lstStyle/>
                    <a:p>
                      <a:pPr algn="ctr" fontAlgn="t"/>
                      <a:r>
                        <a:rPr lang="en-US" sz="1400" b="1" dirty="0">
                          <a:solidFill>
                            <a:schemeClr val="tx2">
                              <a:lumMod val="75000"/>
                            </a:schemeClr>
                          </a:solidFill>
                          <a:effectLst/>
                        </a:rPr>
                        <a:t>Property</a:t>
                      </a:r>
                    </a:p>
                  </a:txBody>
                  <a:tcPr marL="32197" marR="32197" marT="16099" marB="16099">
                    <a:lnL>
                      <a:noFill/>
                    </a:lnL>
                    <a:lnR>
                      <a:noFill/>
                    </a:lnR>
                    <a:lnT>
                      <a:noFill/>
                    </a:lnT>
                    <a:lnB w="6350" cap="flat" cmpd="sng" algn="ctr">
                      <a:solidFill>
                        <a:srgbClr val="4F51AE"/>
                      </a:solidFill>
                      <a:prstDash val="solid"/>
                      <a:round/>
                      <a:headEnd type="none" w="med" len="med"/>
                      <a:tailEnd type="none" w="med" len="med"/>
                    </a:lnB>
                    <a:solidFill>
                      <a:schemeClr val="bg1">
                        <a:lumMod val="65000"/>
                      </a:schemeClr>
                    </a:solidFill>
                  </a:tcPr>
                </a:tc>
                <a:tc>
                  <a:txBody>
                    <a:bodyPr/>
                    <a:lstStyle/>
                    <a:p>
                      <a:pPr algn="ctr" fontAlgn="t"/>
                      <a:r>
                        <a:rPr lang="en-US" sz="1400" b="1" dirty="0">
                          <a:solidFill>
                            <a:schemeClr val="tx2">
                              <a:lumMod val="75000"/>
                            </a:schemeClr>
                          </a:solidFill>
                          <a:effectLst/>
                        </a:rPr>
                        <a:t>Type</a:t>
                      </a:r>
                    </a:p>
                  </a:txBody>
                  <a:tcPr marL="32197" marR="32197" marT="16099" marB="16099">
                    <a:lnL>
                      <a:noFill/>
                    </a:lnL>
                    <a:lnR>
                      <a:noFill/>
                    </a:lnR>
                    <a:lnT>
                      <a:noFill/>
                    </a:lnT>
                    <a:lnB w="6350" cap="flat" cmpd="sng" algn="ctr">
                      <a:solidFill>
                        <a:srgbClr val="4F51AE"/>
                      </a:solidFill>
                      <a:prstDash val="solid"/>
                      <a:round/>
                      <a:headEnd type="none" w="med" len="med"/>
                      <a:tailEnd type="none" w="med" len="med"/>
                    </a:lnB>
                    <a:solidFill>
                      <a:schemeClr val="bg1">
                        <a:lumMod val="65000"/>
                      </a:schemeClr>
                    </a:solidFill>
                  </a:tcPr>
                </a:tc>
                <a:tc>
                  <a:txBody>
                    <a:bodyPr/>
                    <a:lstStyle/>
                    <a:p>
                      <a:pPr algn="ctr" fontAlgn="t"/>
                      <a:r>
                        <a:rPr lang="en-US" sz="1400" b="1" dirty="0">
                          <a:solidFill>
                            <a:schemeClr val="tx2">
                              <a:lumMod val="75000"/>
                            </a:schemeClr>
                          </a:solidFill>
                          <a:effectLst/>
                        </a:rPr>
                        <a:t>Description</a:t>
                      </a:r>
                    </a:p>
                  </a:txBody>
                  <a:tcPr marL="32197" marR="32197" marT="16099" marB="16099">
                    <a:lnL>
                      <a:noFill/>
                    </a:lnL>
                    <a:lnR>
                      <a:noFill/>
                    </a:lnR>
                    <a:lnT>
                      <a:noFill/>
                    </a:lnT>
                    <a:lnB w="6350" cap="flat" cmpd="sng" algn="ctr">
                      <a:solidFill>
                        <a:srgbClr val="4F51AE"/>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575747861"/>
                  </a:ext>
                </a:extLst>
              </a:tr>
              <a:tr h="420640">
                <a:tc>
                  <a:txBody>
                    <a:bodyPr/>
                    <a:lstStyle/>
                    <a:p>
                      <a:pPr algn="l" fontAlgn="t"/>
                      <a:r>
                        <a:rPr lang="en-US" sz="1400" dirty="0" err="1">
                          <a:solidFill>
                            <a:schemeClr val="tx2">
                              <a:lumMod val="75000"/>
                            </a:schemeClr>
                          </a:solidFill>
                          <a:effectLst/>
                        </a:rPr>
                        <a:t>CamelSplitIndex</a:t>
                      </a:r>
                      <a:endParaRPr lang="en-US" sz="1400" dirty="0">
                        <a:solidFill>
                          <a:schemeClr val="tx2">
                            <a:lumMod val="75000"/>
                          </a:schemeClr>
                        </a:solidFill>
                        <a:effectLst/>
                      </a:endParaRPr>
                    </a:p>
                  </a:txBody>
                  <a:tcPr marL="32197" marR="32197" marT="16099" marB="16099">
                    <a:lnL>
                      <a:noFill/>
                    </a:lnL>
                    <a:lnR>
                      <a:noFill/>
                    </a:lnR>
                    <a:lnT w="6350" cap="flat" cmpd="sng" algn="ctr">
                      <a:solidFill>
                        <a:srgbClr val="4F51AE"/>
                      </a:solidFill>
                      <a:prstDash val="solid"/>
                      <a:round/>
                      <a:headEnd type="none" w="med" len="med"/>
                      <a:tailEnd type="none" w="med" len="med"/>
                    </a:lnT>
                    <a:lnB w="6350" cap="flat" cmpd="sng" algn="ctr">
                      <a:solidFill>
                        <a:srgbClr val="4F51AE"/>
                      </a:solidFill>
                      <a:prstDash val="solid"/>
                      <a:round/>
                      <a:headEnd type="none" w="med" len="med"/>
                      <a:tailEnd type="none" w="med" len="med"/>
                    </a:lnB>
                    <a:solidFill>
                      <a:srgbClr val="FFFFFF"/>
                    </a:solidFill>
                  </a:tcPr>
                </a:tc>
                <a:tc>
                  <a:txBody>
                    <a:bodyPr/>
                    <a:lstStyle/>
                    <a:p>
                      <a:pPr algn="l" fontAlgn="t"/>
                      <a:r>
                        <a:rPr lang="en-US" sz="1400">
                          <a:solidFill>
                            <a:schemeClr val="tx2">
                              <a:lumMod val="75000"/>
                            </a:schemeClr>
                          </a:solidFill>
                          <a:effectLst/>
                        </a:rPr>
                        <a:t>int</a:t>
                      </a:r>
                    </a:p>
                  </a:txBody>
                  <a:tcPr marL="32197" marR="32197" marT="16099" marB="16099">
                    <a:lnL>
                      <a:noFill/>
                    </a:lnL>
                    <a:lnR>
                      <a:noFill/>
                    </a:lnR>
                    <a:lnT w="6350" cap="flat" cmpd="sng" algn="ctr">
                      <a:solidFill>
                        <a:srgbClr val="4F51AE"/>
                      </a:solidFill>
                      <a:prstDash val="solid"/>
                      <a:round/>
                      <a:headEnd type="none" w="med" len="med"/>
                      <a:tailEnd type="none" w="med" len="med"/>
                    </a:lnT>
                    <a:lnB w="6350" cap="flat" cmpd="sng" algn="ctr">
                      <a:solidFill>
                        <a:srgbClr val="4F51AE"/>
                      </a:solidFill>
                      <a:prstDash val="solid"/>
                      <a:round/>
                      <a:headEnd type="none" w="med" len="med"/>
                      <a:tailEnd type="none" w="med" len="med"/>
                    </a:lnB>
                    <a:solidFill>
                      <a:srgbClr val="FFFFFF"/>
                    </a:solidFill>
                  </a:tcPr>
                </a:tc>
                <a:tc>
                  <a:txBody>
                    <a:bodyPr/>
                    <a:lstStyle/>
                    <a:p>
                      <a:pPr algn="l" fontAlgn="t"/>
                      <a:r>
                        <a:rPr lang="en-US" sz="1400">
                          <a:solidFill>
                            <a:schemeClr val="tx2">
                              <a:lumMod val="75000"/>
                            </a:schemeClr>
                          </a:solidFill>
                          <a:effectLst/>
                        </a:rPr>
                        <a:t>A split counter that increases for each Exchange being split. The counter starts from 0.</a:t>
                      </a:r>
                    </a:p>
                  </a:txBody>
                  <a:tcPr marL="32197" marR="32197" marT="16099" marB="16099">
                    <a:lnL>
                      <a:noFill/>
                    </a:lnL>
                    <a:lnR>
                      <a:noFill/>
                    </a:lnR>
                    <a:lnT w="6350" cap="flat" cmpd="sng" algn="ctr">
                      <a:solidFill>
                        <a:srgbClr val="4F51AE"/>
                      </a:solidFill>
                      <a:prstDash val="solid"/>
                      <a:round/>
                      <a:headEnd type="none" w="med" len="med"/>
                      <a:tailEnd type="none" w="med" len="med"/>
                    </a:lnT>
                    <a:lnB w="6350" cap="flat" cmpd="sng" algn="ctr">
                      <a:solidFill>
                        <a:srgbClr val="4F51AE"/>
                      </a:solidFill>
                      <a:prstDash val="solid"/>
                      <a:round/>
                      <a:headEnd type="none" w="med" len="med"/>
                      <a:tailEnd type="none" w="med" len="med"/>
                    </a:lnB>
                    <a:solidFill>
                      <a:srgbClr val="FFFFFF"/>
                    </a:solidFill>
                  </a:tcPr>
                </a:tc>
                <a:extLst>
                  <a:ext uri="{0D108BD9-81ED-4DB2-BD59-A6C34878D82A}">
                    <a16:rowId xmlns:a16="http://schemas.microsoft.com/office/drawing/2014/main" val="1886434866"/>
                  </a:ext>
                </a:extLst>
              </a:tr>
              <a:tr h="1014486">
                <a:tc>
                  <a:txBody>
                    <a:bodyPr/>
                    <a:lstStyle/>
                    <a:p>
                      <a:pPr algn="l" fontAlgn="t"/>
                      <a:r>
                        <a:rPr lang="en-US" sz="1400" dirty="0" err="1">
                          <a:solidFill>
                            <a:schemeClr val="tx2">
                              <a:lumMod val="75000"/>
                            </a:schemeClr>
                          </a:solidFill>
                          <a:effectLst/>
                        </a:rPr>
                        <a:t>CamelSplitSize</a:t>
                      </a:r>
                      <a:endParaRPr lang="en-US" sz="1400" dirty="0">
                        <a:solidFill>
                          <a:schemeClr val="tx2">
                            <a:lumMod val="75000"/>
                          </a:schemeClr>
                        </a:solidFill>
                        <a:effectLst/>
                      </a:endParaRPr>
                    </a:p>
                  </a:txBody>
                  <a:tcPr marL="32197" marR="32197" marT="16099" marB="16099">
                    <a:lnL>
                      <a:noFill/>
                    </a:lnL>
                    <a:lnR>
                      <a:noFill/>
                    </a:lnR>
                    <a:lnT w="6350" cap="flat" cmpd="sng" algn="ctr">
                      <a:solidFill>
                        <a:srgbClr val="4F51AE"/>
                      </a:solidFill>
                      <a:prstDash val="solid"/>
                      <a:round/>
                      <a:headEnd type="none" w="med" len="med"/>
                      <a:tailEnd type="none" w="med" len="med"/>
                    </a:lnT>
                    <a:lnB w="6350" cap="flat" cmpd="sng" algn="ctr">
                      <a:solidFill>
                        <a:srgbClr val="4F51AE"/>
                      </a:solidFill>
                      <a:prstDash val="solid"/>
                      <a:round/>
                      <a:headEnd type="none" w="med" len="med"/>
                      <a:tailEnd type="none" w="med" len="med"/>
                    </a:lnB>
                    <a:solidFill>
                      <a:srgbClr val="FFFFFF"/>
                    </a:solidFill>
                  </a:tcPr>
                </a:tc>
                <a:tc>
                  <a:txBody>
                    <a:bodyPr/>
                    <a:lstStyle/>
                    <a:p>
                      <a:pPr algn="l" fontAlgn="t"/>
                      <a:r>
                        <a:rPr lang="en-US" sz="1400">
                          <a:solidFill>
                            <a:schemeClr val="tx2">
                              <a:lumMod val="75000"/>
                            </a:schemeClr>
                          </a:solidFill>
                          <a:effectLst/>
                        </a:rPr>
                        <a:t>int</a:t>
                      </a:r>
                    </a:p>
                  </a:txBody>
                  <a:tcPr marL="32197" marR="32197" marT="16099" marB="16099">
                    <a:lnL>
                      <a:noFill/>
                    </a:lnL>
                    <a:lnR>
                      <a:noFill/>
                    </a:lnR>
                    <a:lnT w="6350" cap="flat" cmpd="sng" algn="ctr">
                      <a:solidFill>
                        <a:srgbClr val="4F51AE"/>
                      </a:solidFill>
                      <a:prstDash val="solid"/>
                      <a:round/>
                      <a:headEnd type="none" w="med" len="med"/>
                      <a:tailEnd type="none" w="med" len="med"/>
                    </a:lnT>
                    <a:lnB w="6350" cap="flat" cmpd="sng" algn="ctr">
                      <a:solidFill>
                        <a:srgbClr val="4F51AE"/>
                      </a:solidFill>
                      <a:prstDash val="solid"/>
                      <a:round/>
                      <a:headEnd type="none" w="med" len="med"/>
                      <a:tailEnd type="none" w="med" len="med"/>
                    </a:lnB>
                    <a:solidFill>
                      <a:srgbClr val="FFFFFF"/>
                    </a:solidFill>
                  </a:tcPr>
                </a:tc>
                <a:tc>
                  <a:txBody>
                    <a:bodyPr/>
                    <a:lstStyle/>
                    <a:p>
                      <a:pPr algn="l" fontAlgn="t"/>
                      <a:r>
                        <a:rPr lang="en-US" sz="1400">
                          <a:solidFill>
                            <a:schemeClr val="tx2">
                              <a:lumMod val="75000"/>
                            </a:schemeClr>
                          </a:solidFill>
                          <a:effectLst/>
                        </a:rPr>
                        <a:t>The total number of Exchanges that was splitted. This header is not applied for stream based splitting. This header is also set in stream based splitting, but only on the completed Exchange.</a:t>
                      </a:r>
                    </a:p>
                  </a:txBody>
                  <a:tcPr marL="32197" marR="32197" marT="16099" marB="16099">
                    <a:lnL>
                      <a:noFill/>
                    </a:lnL>
                    <a:lnR>
                      <a:noFill/>
                    </a:lnR>
                    <a:lnT w="6350" cap="flat" cmpd="sng" algn="ctr">
                      <a:solidFill>
                        <a:srgbClr val="4F51AE"/>
                      </a:solidFill>
                      <a:prstDash val="solid"/>
                      <a:round/>
                      <a:headEnd type="none" w="med" len="med"/>
                      <a:tailEnd type="none" w="med" len="med"/>
                    </a:lnT>
                    <a:lnB w="6350" cap="flat" cmpd="sng" algn="ctr">
                      <a:solidFill>
                        <a:srgbClr val="4F51AE"/>
                      </a:solidFill>
                      <a:prstDash val="solid"/>
                      <a:round/>
                      <a:headEnd type="none" w="med" len="med"/>
                      <a:tailEnd type="none" w="med" len="med"/>
                    </a:lnB>
                    <a:solidFill>
                      <a:srgbClr val="FFFFFF"/>
                    </a:solidFill>
                  </a:tcPr>
                </a:tc>
                <a:extLst>
                  <a:ext uri="{0D108BD9-81ED-4DB2-BD59-A6C34878D82A}">
                    <a16:rowId xmlns:a16="http://schemas.microsoft.com/office/drawing/2014/main" val="3732828563"/>
                  </a:ext>
                </a:extLst>
              </a:tr>
              <a:tr h="235064">
                <a:tc>
                  <a:txBody>
                    <a:bodyPr/>
                    <a:lstStyle/>
                    <a:p>
                      <a:pPr algn="l" fontAlgn="t"/>
                      <a:r>
                        <a:rPr lang="en-US" sz="1400" dirty="0" err="1">
                          <a:solidFill>
                            <a:schemeClr val="tx2">
                              <a:lumMod val="75000"/>
                            </a:schemeClr>
                          </a:solidFill>
                          <a:effectLst/>
                        </a:rPr>
                        <a:t>CamelSplitComplete</a:t>
                      </a:r>
                      <a:endParaRPr lang="en-US" sz="1400" dirty="0">
                        <a:solidFill>
                          <a:schemeClr val="tx2">
                            <a:lumMod val="75000"/>
                          </a:schemeClr>
                        </a:solidFill>
                        <a:effectLst/>
                      </a:endParaRPr>
                    </a:p>
                  </a:txBody>
                  <a:tcPr marL="32197" marR="32197" marT="16099" marB="16099">
                    <a:lnL>
                      <a:noFill/>
                    </a:lnL>
                    <a:lnR>
                      <a:noFill/>
                    </a:lnR>
                    <a:lnT w="6350" cap="flat" cmpd="sng" algn="ctr">
                      <a:solidFill>
                        <a:srgbClr val="4F51AE"/>
                      </a:solidFill>
                      <a:prstDash val="solid"/>
                      <a:round/>
                      <a:headEnd type="none" w="med" len="med"/>
                      <a:tailEnd type="none" w="med" len="med"/>
                    </a:lnT>
                    <a:lnB w="6350" cap="flat" cmpd="sng" algn="ctr">
                      <a:solidFill>
                        <a:srgbClr val="4F51AE"/>
                      </a:solidFill>
                      <a:prstDash val="solid"/>
                      <a:round/>
                      <a:headEnd type="none" w="med" len="med"/>
                      <a:tailEnd type="none" w="med" len="med"/>
                    </a:lnB>
                    <a:solidFill>
                      <a:srgbClr val="FFFFFF"/>
                    </a:solidFill>
                  </a:tcPr>
                </a:tc>
                <a:tc>
                  <a:txBody>
                    <a:bodyPr/>
                    <a:lstStyle/>
                    <a:p>
                      <a:pPr algn="l" fontAlgn="t"/>
                      <a:r>
                        <a:rPr lang="en-US" sz="1400" dirty="0" err="1">
                          <a:solidFill>
                            <a:schemeClr val="tx2">
                              <a:lumMod val="75000"/>
                            </a:schemeClr>
                          </a:solidFill>
                          <a:effectLst/>
                        </a:rPr>
                        <a:t>boolean</a:t>
                      </a:r>
                      <a:endParaRPr lang="en-US" sz="1400" dirty="0">
                        <a:solidFill>
                          <a:schemeClr val="tx2">
                            <a:lumMod val="75000"/>
                          </a:schemeClr>
                        </a:solidFill>
                        <a:effectLst/>
                      </a:endParaRPr>
                    </a:p>
                  </a:txBody>
                  <a:tcPr marL="32197" marR="32197" marT="16099" marB="16099">
                    <a:lnL>
                      <a:noFill/>
                    </a:lnL>
                    <a:lnR>
                      <a:noFill/>
                    </a:lnR>
                    <a:lnT w="6350" cap="flat" cmpd="sng" algn="ctr">
                      <a:solidFill>
                        <a:srgbClr val="4F51AE"/>
                      </a:solidFill>
                      <a:prstDash val="solid"/>
                      <a:round/>
                      <a:headEnd type="none" w="med" len="med"/>
                      <a:tailEnd type="none" w="med" len="med"/>
                    </a:lnT>
                    <a:lnB w="6350" cap="flat" cmpd="sng" algn="ctr">
                      <a:solidFill>
                        <a:srgbClr val="4F51AE"/>
                      </a:solidFill>
                      <a:prstDash val="solid"/>
                      <a:round/>
                      <a:headEnd type="none" w="med" len="med"/>
                      <a:tailEnd type="none" w="med" len="med"/>
                    </a:lnB>
                    <a:solidFill>
                      <a:srgbClr val="FFFFFF"/>
                    </a:solidFill>
                  </a:tcPr>
                </a:tc>
                <a:tc>
                  <a:txBody>
                    <a:bodyPr/>
                    <a:lstStyle/>
                    <a:p>
                      <a:pPr algn="l" fontAlgn="t"/>
                      <a:r>
                        <a:rPr lang="en-US" sz="1400" dirty="0">
                          <a:solidFill>
                            <a:schemeClr val="tx2">
                              <a:lumMod val="75000"/>
                            </a:schemeClr>
                          </a:solidFill>
                          <a:effectLst/>
                        </a:rPr>
                        <a:t>Whether or not this Exchange is the last.</a:t>
                      </a:r>
                    </a:p>
                  </a:txBody>
                  <a:tcPr marL="32197" marR="32197" marT="16099" marB="16099">
                    <a:lnL>
                      <a:noFill/>
                    </a:lnL>
                    <a:lnR>
                      <a:noFill/>
                    </a:lnR>
                    <a:lnT w="6350" cap="flat" cmpd="sng" algn="ctr">
                      <a:solidFill>
                        <a:srgbClr val="4F51AE"/>
                      </a:solidFill>
                      <a:prstDash val="solid"/>
                      <a:round/>
                      <a:headEnd type="none" w="med" len="med"/>
                      <a:tailEnd type="none" w="med" len="med"/>
                    </a:lnT>
                    <a:lnB w="6350" cap="flat" cmpd="sng" algn="ctr">
                      <a:solidFill>
                        <a:srgbClr val="4F51AE"/>
                      </a:solidFill>
                      <a:prstDash val="solid"/>
                      <a:round/>
                      <a:headEnd type="none" w="med" len="med"/>
                      <a:tailEnd type="none" w="med" len="med"/>
                    </a:lnB>
                    <a:solidFill>
                      <a:srgbClr val="FFFFFF"/>
                    </a:solidFill>
                  </a:tcPr>
                </a:tc>
                <a:extLst>
                  <a:ext uri="{0D108BD9-81ED-4DB2-BD59-A6C34878D82A}">
                    <a16:rowId xmlns:a16="http://schemas.microsoft.com/office/drawing/2014/main" val="1039757190"/>
                  </a:ext>
                </a:extLst>
              </a:tr>
            </a:tbl>
          </a:graphicData>
        </a:graphic>
      </p:graphicFrame>
    </p:spTree>
    <p:extLst>
      <p:ext uri="{BB962C8B-B14F-4D97-AF65-F5344CB8AC3E}">
        <p14:creationId xmlns:p14="http://schemas.microsoft.com/office/powerpoint/2010/main" val="295258367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90058" y="692696"/>
            <a:ext cx="8246438" cy="5044752"/>
          </a:xfrm>
        </p:spPr>
        <p:txBody>
          <a:bodyPr/>
          <a:lstStyle/>
          <a:p>
            <a:pPr eaLnBrk="1" hangingPunct="1">
              <a:buClr>
                <a:schemeClr val="accent1">
                  <a:lumMod val="75000"/>
                </a:schemeClr>
              </a:buClr>
              <a:buNone/>
            </a:pPr>
            <a:r>
              <a:rPr lang="en-US" b="1" u="sng" dirty="0"/>
              <a:t>Java DSL:</a:t>
            </a:r>
          </a:p>
          <a:p>
            <a:pPr eaLnBrk="1" hangingPunct="1">
              <a:buClr>
                <a:schemeClr val="accent1">
                  <a:lumMod val="75000"/>
                </a:schemeClr>
              </a:buClr>
              <a:buNone/>
            </a:pPr>
            <a:r>
              <a:rPr lang="en-US" sz="1800" dirty="0">
                <a:solidFill>
                  <a:srgbClr val="0070C0"/>
                </a:solidFill>
              </a:rPr>
              <a:t>from(</a:t>
            </a:r>
            <a:r>
              <a:rPr lang="en-US" sz="1800" dirty="0">
                <a:solidFill>
                  <a:srgbClr val="C00000"/>
                </a:solidFill>
              </a:rPr>
              <a:t>"</a:t>
            </a:r>
            <a:r>
              <a:rPr lang="en-US" sz="1800" dirty="0" err="1">
                <a:solidFill>
                  <a:srgbClr val="C00000"/>
                </a:solidFill>
              </a:rPr>
              <a:t>direct:a</a:t>
            </a:r>
            <a:r>
              <a:rPr lang="en-US" sz="1800" dirty="0">
                <a:solidFill>
                  <a:srgbClr val="C00000"/>
                </a:solidFill>
              </a:rPr>
              <a:t>"</a:t>
            </a:r>
            <a:r>
              <a:rPr lang="en-US" sz="1800" dirty="0">
                <a:solidFill>
                  <a:srgbClr val="0070C0"/>
                </a:solidFill>
              </a:rPr>
              <a:t>)</a:t>
            </a:r>
          </a:p>
          <a:p>
            <a:pPr eaLnBrk="1" hangingPunct="1">
              <a:buClr>
                <a:schemeClr val="accent1">
                  <a:lumMod val="75000"/>
                </a:schemeClr>
              </a:buClr>
              <a:buNone/>
            </a:pPr>
            <a:r>
              <a:rPr lang="en-US" sz="1800" dirty="0"/>
              <a:t> </a:t>
            </a:r>
            <a:r>
              <a:rPr lang="en-US" sz="1800" dirty="0">
                <a:solidFill>
                  <a:srgbClr val="F30BDD"/>
                </a:solidFill>
              </a:rPr>
              <a:t>.split</a:t>
            </a:r>
            <a:r>
              <a:rPr lang="en-US" sz="1800" dirty="0">
                <a:solidFill>
                  <a:srgbClr val="0070C0"/>
                </a:solidFill>
              </a:rPr>
              <a:t>(body(</a:t>
            </a:r>
            <a:r>
              <a:rPr lang="en-US" sz="1800" dirty="0" err="1">
                <a:solidFill>
                  <a:srgbClr val="FF0000"/>
                </a:solidFill>
              </a:rPr>
              <a:t>String</a:t>
            </a:r>
            <a:r>
              <a:rPr lang="en-US" sz="1800" dirty="0" err="1">
                <a:solidFill>
                  <a:schemeClr val="accent1">
                    <a:lumMod val="75000"/>
                  </a:schemeClr>
                </a:solidFill>
              </a:rPr>
              <a:t>.class</a:t>
            </a:r>
            <a:r>
              <a:rPr lang="en-US" sz="1800" dirty="0">
                <a:solidFill>
                  <a:srgbClr val="0070C0"/>
                </a:solidFill>
              </a:rPr>
              <a:t>)</a:t>
            </a:r>
          </a:p>
          <a:p>
            <a:pPr eaLnBrk="1" hangingPunct="1">
              <a:buClr>
                <a:schemeClr val="accent1">
                  <a:lumMod val="75000"/>
                </a:schemeClr>
              </a:buClr>
              <a:buNone/>
            </a:pPr>
            <a:r>
              <a:rPr lang="en-US" sz="1800" dirty="0"/>
              <a:t>  </a:t>
            </a:r>
            <a:r>
              <a:rPr lang="en-US" sz="1800" dirty="0">
                <a:solidFill>
                  <a:srgbClr val="F30BDD"/>
                </a:solidFill>
              </a:rPr>
              <a:t>.tokenize</a:t>
            </a:r>
            <a:r>
              <a:rPr lang="en-US" sz="1800" dirty="0">
                <a:solidFill>
                  <a:srgbClr val="0070C0"/>
                </a:solidFill>
              </a:rPr>
              <a:t>(</a:t>
            </a:r>
            <a:r>
              <a:rPr lang="en-US" sz="1800" dirty="0">
                <a:solidFill>
                  <a:srgbClr val="C00000"/>
                </a:solidFill>
              </a:rPr>
              <a:t>"\n"</a:t>
            </a:r>
            <a:r>
              <a:rPr lang="en-US" sz="1800" dirty="0">
                <a:solidFill>
                  <a:srgbClr val="0070C0"/>
                </a:solidFill>
              </a:rPr>
              <a:t>))</a:t>
            </a:r>
          </a:p>
          <a:p>
            <a:pPr eaLnBrk="1" hangingPunct="1">
              <a:buClr>
                <a:schemeClr val="accent1">
                  <a:lumMod val="75000"/>
                </a:schemeClr>
              </a:buClr>
              <a:buNone/>
            </a:pPr>
            <a:r>
              <a:rPr lang="en-US" sz="1800" dirty="0">
                <a:solidFill>
                  <a:srgbClr val="0070C0"/>
                </a:solidFill>
              </a:rPr>
              <a:t>.to(</a:t>
            </a:r>
            <a:r>
              <a:rPr lang="en-US" sz="1800" dirty="0">
                <a:solidFill>
                  <a:srgbClr val="C00000"/>
                </a:solidFill>
              </a:rPr>
              <a:t>"</a:t>
            </a:r>
            <a:r>
              <a:rPr lang="en-US" sz="1800" dirty="0" err="1">
                <a:solidFill>
                  <a:srgbClr val="C00000"/>
                </a:solidFill>
              </a:rPr>
              <a:t>direct:b</a:t>
            </a:r>
            <a:r>
              <a:rPr lang="en-US" sz="1800" dirty="0">
                <a:solidFill>
                  <a:srgbClr val="C00000"/>
                </a:solidFill>
              </a:rPr>
              <a:t>"</a:t>
            </a:r>
            <a:r>
              <a:rPr lang="en-US" sz="1800" dirty="0">
                <a:solidFill>
                  <a:srgbClr val="0070C0"/>
                </a:solidFill>
              </a:rPr>
              <a:t>);</a:t>
            </a:r>
          </a:p>
          <a:p>
            <a:pPr eaLnBrk="1" hangingPunct="1">
              <a:buClr>
                <a:schemeClr val="accent1">
                  <a:lumMod val="75000"/>
                </a:schemeClr>
              </a:buClr>
              <a:buNone/>
            </a:pPr>
            <a:endParaRPr lang="en-US" sz="1800" dirty="0">
              <a:solidFill>
                <a:srgbClr val="0070C0"/>
              </a:solidFill>
              <a:latin typeface="Cambria" pitchFamily="18" charset="0"/>
            </a:endParaRPr>
          </a:p>
          <a:p>
            <a:pPr eaLnBrk="1" hangingPunct="1">
              <a:buClr>
                <a:schemeClr val="accent1">
                  <a:lumMod val="75000"/>
                </a:schemeClr>
              </a:buClr>
              <a:buNone/>
            </a:pPr>
            <a:r>
              <a:rPr lang="en-US" b="1" u="sng" dirty="0"/>
              <a:t>Spring DSL:</a:t>
            </a:r>
          </a:p>
          <a:p>
            <a:pPr eaLnBrk="1" hangingPunct="1">
              <a:buClr>
                <a:schemeClr val="accent1">
                  <a:lumMod val="75000"/>
                </a:schemeClr>
              </a:buClr>
              <a:buNone/>
            </a:pPr>
            <a:r>
              <a:rPr lang="en-US" sz="1600" dirty="0">
                <a:solidFill>
                  <a:srgbClr val="0070C0"/>
                </a:solidFill>
              </a:rPr>
              <a:t>&lt;</a:t>
            </a:r>
            <a:r>
              <a:rPr lang="en-US" sz="1600" dirty="0" err="1">
                <a:solidFill>
                  <a:srgbClr val="0070C0"/>
                </a:solidFill>
              </a:rPr>
              <a:t>camelContext</a:t>
            </a:r>
            <a:r>
              <a:rPr lang="en-US" sz="1600" dirty="0">
                <a:solidFill>
                  <a:srgbClr val="0070C0"/>
                </a:solidFill>
              </a:rPr>
              <a:t> </a:t>
            </a:r>
            <a:r>
              <a:rPr lang="en-US" sz="1600" dirty="0" err="1">
                <a:solidFill>
                  <a:srgbClr val="0070C0"/>
                </a:solidFill>
              </a:rPr>
              <a:t>xmlns</a:t>
            </a:r>
            <a:r>
              <a:rPr lang="en-US" sz="1600" dirty="0">
                <a:solidFill>
                  <a:srgbClr val="0070C0"/>
                </a:solidFill>
              </a:rPr>
              <a:t>="http://camel.apache.org/schema/spring"&gt;</a:t>
            </a:r>
          </a:p>
          <a:p>
            <a:pPr eaLnBrk="1" hangingPunct="1">
              <a:buClr>
                <a:schemeClr val="accent1">
                  <a:lumMod val="75000"/>
                </a:schemeClr>
              </a:buClr>
              <a:buNone/>
            </a:pPr>
            <a:r>
              <a:rPr lang="en-US" sz="1600" dirty="0">
                <a:solidFill>
                  <a:srgbClr val="0070C0"/>
                </a:solidFill>
              </a:rPr>
              <a:t>  &lt;route&gt;</a:t>
            </a:r>
          </a:p>
          <a:p>
            <a:pPr eaLnBrk="1" hangingPunct="1">
              <a:buClr>
                <a:schemeClr val="accent1">
                  <a:lumMod val="75000"/>
                </a:schemeClr>
              </a:buClr>
              <a:buNone/>
            </a:pPr>
            <a:r>
              <a:rPr lang="en-US" sz="1600" dirty="0">
                <a:solidFill>
                  <a:srgbClr val="0070C0"/>
                </a:solidFill>
              </a:rPr>
              <a:t>    &lt;from </a:t>
            </a:r>
            <a:r>
              <a:rPr lang="en-US" sz="1600" dirty="0" err="1">
                <a:solidFill>
                  <a:srgbClr val="0070C0"/>
                </a:solidFill>
              </a:rPr>
              <a:t>uri</a:t>
            </a:r>
            <a:r>
              <a:rPr lang="en-US" sz="1600" dirty="0">
                <a:solidFill>
                  <a:srgbClr val="0070C0"/>
                </a:solidFill>
              </a:rPr>
              <a:t>=</a:t>
            </a:r>
            <a:r>
              <a:rPr lang="en-US" sz="1600" dirty="0">
                <a:solidFill>
                  <a:srgbClr val="C00000"/>
                </a:solidFill>
              </a:rPr>
              <a:t>"</a:t>
            </a:r>
            <a:r>
              <a:rPr lang="en-US" sz="1600" dirty="0" err="1">
                <a:solidFill>
                  <a:srgbClr val="C00000"/>
                </a:solidFill>
              </a:rPr>
              <a:t>direct:start</a:t>
            </a:r>
            <a:r>
              <a:rPr lang="en-US" sz="1600" dirty="0">
                <a:solidFill>
                  <a:srgbClr val="C00000"/>
                </a:solidFill>
              </a:rPr>
              <a:t>"</a:t>
            </a:r>
            <a:r>
              <a:rPr lang="en-US" sz="1600" dirty="0">
                <a:solidFill>
                  <a:srgbClr val="0070C0"/>
                </a:solidFill>
              </a:rPr>
              <a:t>/&gt;</a:t>
            </a:r>
          </a:p>
          <a:p>
            <a:pPr eaLnBrk="1" hangingPunct="1">
              <a:buClr>
                <a:schemeClr val="accent1">
                  <a:lumMod val="75000"/>
                </a:schemeClr>
              </a:buClr>
              <a:buNone/>
            </a:pPr>
            <a:r>
              <a:rPr lang="en-US" sz="1600" dirty="0">
                <a:solidFill>
                  <a:srgbClr val="F30BDD"/>
                </a:solidFill>
              </a:rPr>
              <a:t>    &lt;split&gt;</a:t>
            </a:r>
          </a:p>
          <a:p>
            <a:pPr eaLnBrk="1" hangingPunct="1">
              <a:buClr>
                <a:schemeClr val="accent1">
                  <a:lumMod val="75000"/>
                </a:schemeClr>
              </a:buClr>
              <a:buNone/>
            </a:pPr>
            <a:r>
              <a:rPr lang="en-US" sz="1600" dirty="0">
                <a:solidFill>
                  <a:srgbClr val="F30BDD"/>
                </a:solidFill>
              </a:rPr>
              <a:t>      &lt;tokenize token="@"/&gt;</a:t>
            </a:r>
          </a:p>
          <a:p>
            <a:pPr eaLnBrk="1" hangingPunct="1">
              <a:buClr>
                <a:schemeClr val="accent1">
                  <a:lumMod val="75000"/>
                </a:schemeClr>
              </a:buClr>
              <a:buNone/>
            </a:pPr>
            <a:r>
              <a:rPr lang="en-US" sz="1600" dirty="0"/>
              <a:t>      </a:t>
            </a:r>
            <a:r>
              <a:rPr lang="en-US" sz="1600" dirty="0">
                <a:solidFill>
                  <a:srgbClr val="0070C0"/>
                </a:solidFill>
              </a:rPr>
              <a:t>&lt;to </a:t>
            </a:r>
            <a:r>
              <a:rPr lang="en-US" sz="1600" dirty="0" err="1">
                <a:solidFill>
                  <a:srgbClr val="0070C0"/>
                </a:solidFill>
              </a:rPr>
              <a:t>uri</a:t>
            </a:r>
            <a:r>
              <a:rPr lang="en-US" sz="1600" dirty="0">
                <a:solidFill>
                  <a:srgbClr val="0070C0"/>
                </a:solidFill>
              </a:rPr>
              <a:t>=</a:t>
            </a:r>
            <a:r>
              <a:rPr lang="en-US" sz="1600" dirty="0">
                <a:solidFill>
                  <a:srgbClr val="C00000"/>
                </a:solidFill>
              </a:rPr>
              <a:t>"</a:t>
            </a:r>
            <a:r>
              <a:rPr lang="en-US" sz="1600" dirty="0" err="1">
                <a:solidFill>
                  <a:srgbClr val="C00000"/>
                </a:solidFill>
              </a:rPr>
              <a:t>mock:result</a:t>
            </a:r>
            <a:r>
              <a:rPr lang="en-US" sz="1600" dirty="0">
                <a:solidFill>
                  <a:srgbClr val="C00000"/>
                </a:solidFill>
              </a:rPr>
              <a:t>"</a:t>
            </a:r>
            <a:r>
              <a:rPr lang="en-US" sz="1600" dirty="0">
                <a:solidFill>
                  <a:srgbClr val="0070C0"/>
                </a:solidFill>
              </a:rPr>
              <a:t>/&gt;</a:t>
            </a:r>
          </a:p>
          <a:p>
            <a:pPr eaLnBrk="1" hangingPunct="1">
              <a:buClr>
                <a:schemeClr val="accent1">
                  <a:lumMod val="75000"/>
                </a:schemeClr>
              </a:buClr>
              <a:buNone/>
            </a:pPr>
            <a:r>
              <a:rPr lang="en-US" sz="1600" dirty="0">
                <a:solidFill>
                  <a:srgbClr val="F30BDD"/>
                </a:solidFill>
              </a:rPr>
              <a:t>    &lt;/split&gt;</a:t>
            </a:r>
          </a:p>
          <a:p>
            <a:pPr eaLnBrk="1" hangingPunct="1">
              <a:buClr>
                <a:schemeClr val="accent1">
                  <a:lumMod val="75000"/>
                </a:schemeClr>
              </a:buClr>
              <a:buNone/>
            </a:pPr>
            <a:r>
              <a:rPr lang="en-US" sz="1600" dirty="0">
                <a:solidFill>
                  <a:srgbClr val="0070C0"/>
                </a:solidFill>
              </a:rPr>
              <a:t>   &lt;/route&gt;</a:t>
            </a:r>
          </a:p>
          <a:p>
            <a:pPr eaLnBrk="1" hangingPunct="1">
              <a:buClr>
                <a:schemeClr val="accent1">
                  <a:lumMod val="75000"/>
                </a:schemeClr>
              </a:buClr>
              <a:buNone/>
            </a:pPr>
            <a:r>
              <a:rPr lang="en-US" sz="1600" dirty="0">
                <a:solidFill>
                  <a:srgbClr val="0070C0"/>
                </a:solidFill>
              </a:rPr>
              <a:t>&lt;/</a:t>
            </a:r>
            <a:r>
              <a:rPr lang="en-US" sz="1600" dirty="0" err="1">
                <a:solidFill>
                  <a:srgbClr val="0070C0"/>
                </a:solidFill>
              </a:rPr>
              <a:t>camelContext</a:t>
            </a:r>
            <a:r>
              <a:rPr lang="en-US" sz="1600" dirty="0">
                <a:solidFill>
                  <a:srgbClr val="0070C0"/>
                </a:solidFill>
              </a:rPr>
              <a:t>&gt;</a:t>
            </a:r>
            <a:endParaRPr lang="en-US" sz="1200" dirty="0">
              <a:solidFill>
                <a:srgbClr val="0070C0"/>
              </a:solidFill>
              <a:latin typeface="Cambria" pitchFamily="18" charset="0"/>
            </a:endParaRPr>
          </a:p>
        </p:txBody>
      </p:sp>
      <p:sp>
        <p:nvSpPr>
          <p:cNvPr id="7" name="Rectangle 2"/>
          <p:cNvSpPr txBox="1">
            <a:spLocks noChangeArrowheads="1"/>
          </p:cNvSpPr>
          <p:nvPr/>
        </p:nvSpPr>
        <p:spPr bwMode="auto">
          <a:xfrm>
            <a:off x="827584" y="120187"/>
            <a:ext cx="8208912" cy="49986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eaLnBrk="1" hangingPunct="1"/>
            <a:r>
              <a:rPr lang="en-US" sz="2400" b="0" kern="0" dirty="0">
                <a:solidFill>
                  <a:srgbClr val="5B77BA"/>
                </a:solidFill>
              </a:rPr>
              <a:t>EIP - Splitter			</a:t>
            </a:r>
            <a:r>
              <a:rPr lang="en-US" sz="1800" b="0" kern="0" dirty="0">
                <a:solidFill>
                  <a:srgbClr val="5B77BA"/>
                </a:solidFill>
              </a:rPr>
              <a:t>…Continued</a:t>
            </a:r>
            <a:endParaRPr lang="en-US" sz="2400" b="0" kern="0" dirty="0">
              <a:solidFill>
                <a:srgbClr val="5B77BA"/>
              </a:solidFill>
            </a:endParaRPr>
          </a:p>
        </p:txBody>
      </p:sp>
    </p:spTree>
    <p:extLst>
      <p:ext uri="{BB962C8B-B14F-4D97-AF65-F5344CB8AC3E}">
        <p14:creationId xmlns:p14="http://schemas.microsoft.com/office/powerpoint/2010/main" val="29317986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90058" y="692696"/>
            <a:ext cx="8246438" cy="5044752"/>
          </a:xfrm>
        </p:spPr>
        <p:txBody>
          <a:bodyPr/>
          <a:lstStyle/>
          <a:p>
            <a:pPr eaLnBrk="1" hangingPunct="1">
              <a:buClr>
                <a:schemeClr val="accent1">
                  <a:lumMod val="75000"/>
                </a:schemeClr>
              </a:buClr>
              <a:buNone/>
            </a:pPr>
            <a:r>
              <a:rPr lang="en-US" sz="1800" b="1" u="sng" dirty="0"/>
              <a:t>SPLIT AGGREGATE REQUEST/REPLY SAMPLE:</a:t>
            </a:r>
          </a:p>
          <a:p>
            <a:pPr eaLnBrk="1" hangingPunct="1">
              <a:buClr>
                <a:schemeClr val="accent1">
                  <a:lumMod val="75000"/>
                </a:schemeClr>
              </a:buClr>
              <a:buNone/>
            </a:pPr>
            <a:r>
              <a:rPr lang="en-US" sz="1600" dirty="0"/>
              <a:t>This sample shows how you can split an Exchange, process each </a:t>
            </a:r>
            <a:r>
              <a:rPr lang="en-US" sz="1600" dirty="0" err="1"/>
              <a:t>splitted</a:t>
            </a:r>
            <a:r>
              <a:rPr lang="en-US" sz="1600" dirty="0"/>
              <a:t> message, aggregate and return a combined response to the original caller using request/reply. The route below illustrates this and how the split supports a </a:t>
            </a:r>
            <a:r>
              <a:rPr lang="en-US" sz="1600" u="sng" dirty="0" err="1">
                <a:solidFill>
                  <a:srgbClr val="F30BDD"/>
                </a:solidFill>
              </a:rPr>
              <a:t>aggregationStrategy</a:t>
            </a:r>
            <a:r>
              <a:rPr lang="en-US" sz="1600" dirty="0"/>
              <a:t> to hold the in progress processed messages:</a:t>
            </a:r>
          </a:p>
          <a:p>
            <a:pPr eaLnBrk="1" hangingPunct="1">
              <a:buClr>
                <a:schemeClr val="accent1">
                  <a:lumMod val="75000"/>
                </a:schemeClr>
              </a:buClr>
              <a:buNone/>
            </a:pPr>
            <a:endParaRPr lang="en-US" sz="1600" dirty="0">
              <a:solidFill>
                <a:srgbClr val="0070C0"/>
              </a:solidFill>
              <a:latin typeface="Cambria" pitchFamily="18" charset="0"/>
            </a:endParaRPr>
          </a:p>
          <a:p>
            <a:pPr eaLnBrk="1" hangingPunct="1">
              <a:buClr>
                <a:schemeClr val="accent1">
                  <a:lumMod val="75000"/>
                </a:schemeClr>
              </a:buClr>
              <a:buNone/>
            </a:pPr>
            <a:r>
              <a:rPr lang="en-US" sz="1400" dirty="0">
                <a:solidFill>
                  <a:srgbClr val="0070C0"/>
                </a:solidFill>
              </a:rPr>
              <a:t>public static class </a:t>
            </a:r>
            <a:r>
              <a:rPr lang="en-US" sz="1400" dirty="0" err="1">
                <a:solidFill>
                  <a:srgbClr val="C00000"/>
                </a:solidFill>
              </a:rPr>
              <a:t>MyOrderStrategy</a:t>
            </a:r>
            <a:r>
              <a:rPr lang="en-US" sz="1400" dirty="0">
                <a:solidFill>
                  <a:srgbClr val="C00000"/>
                </a:solidFill>
              </a:rPr>
              <a:t> </a:t>
            </a:r>
            <a:r>
              <a:rPr lang="en-US" sz="1400" dirty="0">
                <a:solidFill>
                  <a:srgbClr val="0070C0"/>
                </a:solidFill>
              </a:rPr>
              <a:t>implements </a:t>
            </a:r>
            <a:r>
              <a:rPr lang="en-US" sz="1400" dirty="0" err="1">
                <a:solidFill>
                  <a:srgbClr val="C00000"/>
                </a:solidFill>
              </a:rPr>
              <a:t>AggregationStrategy</a:t>
            </a:r>
            <a:r>
              <a:rPr lang="en-US" sz="1400" dirty="0">
                <a:solidFill>
                  <a:srgbClr val="0070C0"/>
                </a:solidFill>
              </a:rPr>
              <a:t> {</a:t>
            </a:r>
          </a:p>
          <a:p>
            <a:pPr eaLnBrk="1" hangingPunct="1">
              <a:buClr>
                <a:schemeClr val="accent1">
                  <a:lumMod val="75000"/>
                </a:schemeClr>
              </a:buClr>
              <a:buNone/>
            </a:pPr>
            <a:r>
              <a:rPr lang="en-US" sz="1400" dirty="0">
                <a:solidFill>
                  <a:srgbClr val="0070C0"/>
                </a:solidFill>
              </a:rPr>
              <a:t>    public Exchange </a:t>
            </a:r>
            <a:r>
              <a:rPr lang="en-US" sz="1400" dirty="0">
                <a:solidFill>
                  <a:srgbClr val="C00000"/>
                </a:solidFill>
              </a:rPr>
              <a:t>aggregate</a:t>
            </a:r>
            <a:r>
              <a:rPr lang="en-US" sz="1400" dirty="0">
                <a:solidFill>
                  <a:srgbClr val="0070C0"/>
                </a:solidFill>
              </a:rPr>
              <a:t>(Exchange </a:t>
            </a:r>
            <a:r>
              <a:rPr lang="en-US" sz="1400" dirty="0" err="1">
                <a:solidFill>
                  <a:srgbClr val="F30BDD"/>
                </a:solidFill>
              </a:rPr>
              <a:t>oldExchange</a:t>
            </a:r>
            <a:r>
              <a:rPr lang="en-US" sz="1400" dirty="0">
                <a:solidFill>
                  <a:srgbClr val="0070C0"/>
                </a:solidFill>
              </a:rPr>
              <a:t>, Exchange </a:t>
            </a:r>
            <a:r>
              <a:rPr lang="en-US" sz="1400" dirty="0" err="1">
                <a:solidFill>
                  <a:srgbClr val="F30BDD"/>
                </a:solidFill>
              </a:rPr>
              <a:t>newExchange</a:t>
            </a:r>
            <a:r>
              <a:rPr lang="en-US" sz="1400" dirty="0">
                <a:solidFill>
                  <a:srgbClr val="0070C0"/>
                </a:solidFill>
              </a:rPr>
              <a:t>) {</a:t>
            </a:r>
          </a:p>
          <a:p>
            <a:pPr eaLnBrk="1" hangingPunct="1">
              <a:buClr>
                <a:schemeClr val="accent1">
                  <a:lumMod val="75000"/>
                </a:schemeClr>
              </a:buClr>
              <a:buNone/>
            </a:pPr>
            <a:r>
              <a:rPr lang="en-US" sz="1400" dirty="0">
                <a:solidFill>
                  <a:srgbClr val="0070C0"/>
                </a:solidFill>
                <a:ea typeface="ＭＳ Ｐゴシック"/>
              </a:rPr>
              <a:t>        if (</a:t>
            </a:r>
            <a:r>
              <a:rPr lang="en-US" sz="1400" dirty="0" err="1">
                <a:solidFill>
                  <a:srgbClr val="F30BDD"/>
                </a:solidFill>
                <a:ea typeface="ＭＳ Ｐゴシック"/>
              </a:rPr>
              <a:t>oldExchange</a:t>
            </a:r>
            <a:r>
              <a:rPr lang="en-US" sz="1400" dirty="0">
                <a:solidFill>
                  <a:srgbClr val="F30BDD"/>
                </a:solidFill>
                <a:ea typeface="ＭＳ Ｐゴシック"/>
              </a:rPr>
              <a:t> </a:t>
            </a:r>
            <a:r>
              <a:rPr lang="en-US" sz="1400" dirty="0">
                <a:solidFill>
                  <a:srgbClr val="0070C0"/>
                </a:solidFill>
                <a:ea typeface="ＭＳ Ｐゴシック"/>
              </a:rPr>
              <a:t>== null) {33</a:t>
            </a:r>
            <a:endParaRPr lang="en-US" sz="1400" dirty="0">
              <a:solidFill>
                <a:srgbClr val="0070C0"/>
              </a:solidFill>
            </a:endParaRPr>
          </a:p>
          <a:p>
            <a:pPr eaLnBrk="1" hangingPunct="1">
              <a:buClr>
                <a:schemeClr val="accent1">
                  <a:lumMod val="75000"/>
                </a:schemeClr>
              </a:buClr>
              <a:buNone/>
            </a:pPr>
            <a:r>
              <a:rPr lang="en-US" sz="1400" dirty="0">
                <a:solidFill>
                  <a:schemeClr val="bg1">
                    <a:lumMod val="65000"/>
                  </a:schemeClr>
                </a:solidFill>
              </a:rPr>
              <a:t>         // the first time we aggregate we only have the new exchange, so we just return it</a:t>
            </a:r>
          </a:p>
          <a:p>
            <a:pPr eaLnBrk="1" hangingPunct="1">
              <a:buClr>
                <a:schemeClr val="accent1">
                  <a:lumMod val="75000"/>
                </a:schemeClr>
              </a:buClr>
              <a:buNone/>
            </a:pPr>
            <a:r>
              <a:rPr lang="en-US" sz="1400" dirty="0">
                <a:solidFill>
                  <a:srgbClr val="0070C0"/>
                </a:solidFill>
              </a:rPr>
              <a:t>            return </a:t>
            </a:r>
            <a:r>
              <a:rPr lang="en-US" sz="1400" dirty="0" err="1">
                <a:solidFill>
                  <a:srgbClr val="F30BDD"/>
                </a:solidFill>
              </a:rPr>
              <a:t>newExchange</a:t>
            </a:r>
            <a:r>
              <a:rPr lang="en-US" sz="1400" dirty="0">
                <a:solidFill>
                  <a:srgbClr val="0070C0"/>
                </a:solidFill>
              </a:rPr>
              <a:t>;</a:t>
            </a:r>
          </a:p>
          <a:p>
            <a:pPr eaLnBrk="1" hangingPunct="1">
              <a:buClr>
                <a:schemeClr val="accent1">
                  <a:lumMod val="75000"/>
                </a:schemeClr>
              </a:buClr>
              <a:buNone/>
            </a:pPr>
            <a:r>
              <a:rPr lang="en-US" sz="1400" dirty="0">
                <a:solidFill>
                  <a:srgbClr val="0070C0"/>
                </a:solidFill>
                <a:ea typeface="ＭＳ Ｐゴシック"/>
              </a:rPr>
              <a:t>        }3</a:t>
            </a:r>
            <a:endParaRPr lang="en-US" sz="1400" dirty="0">
              <a:solidFill>
                <a:srgbClr val="0070C0"/>
              </a:solidFill>
            </a:endParaRPr>
          </a:p>
          <a:p>
            <a:pPr eaLnBrk="1" hangingPunct="1">
              <a:buClr>
                <a:schemeClr val="accent1">
                  <a:lumMod val="75000"/>
                </a:schemeClr>
              </a:buClr>
              <a:buNone/>
            </a:pPr>
            <a:r>
              <a:rPr lang="en-US" sz="1400" dirty="0">
                <a:solidFill>
                  <a:srgbClr val="0070C0"/>
                </a:solidFill>
              </a:rPr>
              <a:t>        String orders = </a:t>
            </a:r>
            <a:r>
              <a:rPr lang="en-US" sz="1400" dirty="0" err="1">
                <a:solidFill>
                  <a:srgbClr val="F30BDD"/>
                </a:solidFill>
              </a:rPr>
              <a:t>oldExchange</a:t>
            </a:r>
            <a:r>
              <a:rPr lang="en-US" sz="1400" dirty="0" err="1">
                <a:solidFill>
                  <a:srgbClr val="0070C0"/>
                </a:solidFill>
              </a:rPr>
              <a:t>.getIn</a:t>
            </a:r>
            <a:r>
              <a:rPr lang="en-US" sz="1400" dirty="0">
                <a:solidFill>
                  <a:srgbClr val="0070C0"/>
                </a:solidFill>
              </a:rPr>
              <a:t>().</a:t>
            </a:r>
            <a:r>
              <a:rPr lang="en-US" sz="1400" dirty="0" err="1">
                <a:solidFill>
                  <a:srgbClr val="0070C0"/>
                </a:solidFill>
              </a:rPr>
              <a:t>getBody</a:t>
            </a:r>
            <a:r>
              <a:rPr lang="en-US" sz="1400" dirty="0">
                <a:solidFill>
                  <a:srgbClr val="0070C0"/>
                </a:solidFill>
              </a:rPr>
              <a:t>(</a:t>
            </a:r>
            <a:r>
              <a:rPr lang="en-US" sz="1400" dirty="0" err="1">
                <a:solidFill>
                  <a:srgbClr val="0070C0"/>
                </a:solidFill>
              </a:rPr>
              <a:t>String.class</a:t>
            </a:r>
            <a:r>
              <a:rPr lang="en-US" sz="1400" dirty="0">
                <a:solidFill>
                  <a:srgbClr val="0070C0"/>
                </a:solidFill>
              </a:rPr>
              <a:t>);</a:t>
            </a:r>
          </a:p>
          <a:p>
            <a:pPr eaLnBrk="1" hangingPunct="1">
              <a:buClr>
                <a:schemeClr val="accent1">
                  <a:lumMod val="75000"/>
                </a:schemeClr>
              </a:buClr>
              <a:buNone/>
            </a:pPr>
            <a:r>
              <a:rPr lang="en-US" sz="1400" dirty="0">
                <a:solidFill>
                  <a:srgbClr val="0070C0"/>
                </a:solidFill>
              </a:rPr>
              <a:t>        String </a:t>
            </a:r>
            <a:r>
              <a:rPr lang="en-US" sz="1400" dirty="0" err="1">
                <a:solidFill>
                  <a:srgbClr val="0070C0"/>
                </a:solidFill>
              </a:rPr>
              <a:t>newLine</a:t>
            </a:r>
            <a:r>
              <a:rPr lang="en-US" sz="1400" dirty="0">
                <a:solidFill>
                  <a:srgbClr val="0070C0"/>
                </a:solidFill>
              </a:rPr>
              <a:t> = </a:t>
            </a:r>
            <a:r>
              <a:rPr lang="en-US" sz="1400" dirty="0" err="1">
                <a:solidFill>
                  <a:srgbClr val="F30BDD"/>
                </a:solidFill>
              </a:rPr>
              <a:t>newExchange</a:t>
            </a:r>
            <a:r>
              <a:rPr lang="en-US" sz="1400" dirty="0" err="1">
                <a:solidFill>
                  <a:srgbClr val="0070C0"/>
                </a:solidFill>
              </a:rPr>
              <a:t>.getIn</a:t>
            </a:r>
            <a:r>
              <a:rPr lang="en-US" sz="1400" dirty="0">
                <a:solidFill>
                  <a:srgbClr val="0070C0"/>
                </a:solidFill>
              </a:rPr>
              <a:t>().</a:t>
            </a:r>
            <a:r>
              <a:rPr lang="en-US" sz="1400" dirty="0" err="1">
                <a:solidFill>
                  <a:srgbClr val="0070C0"/>
                </a:solidFill>
              </a:rPr>
              <a:t>getBody</a:t>
            </a:r>
            <a:r>
              <a:rPr lang="en-US" sz="1400" dirty="0">
                <a:solidFill>
                  <a:srgbClr val="0070C0"/>
                </a:solidFill>
              </a:rPr>
              <a:t>(</a:t>
            </a:r>
            <a:r>
              <a:rPr lang="en-US" sz="1400" dirty="0" err="1">
                <a:solidFill>
                  <a:srgbClr val="0070C0"/>
                </a:solidFill>
              </a:rPr>
              <a:t>String.class</a:t>
            </a:r>
            <a:r>
              <a:rPr lang="en-US" sz="1400" dirty="0">
                <a:solidFill>
                  <a:srgbClr val="0070C0"/>
                </a:solidFill>
              </a:rPr>
              <a:t>);</a:t>
            </a:r>
          </a:p>
          <a:p>
            <a:pPr eaLnBrk="1" hangingPunct="1">
              <a:buClr>
                <a:schemeClr val="accent1">
                  <a:lumMod val="75000"/>
                </a:schemeClr>
              </a:buClr>
              <a:buNone/>
            </a:pPr>
            <a:r>
              <a:rPr lang="en-US" sz="1400" dirty="0">
                <a:solidFill>
                  <a:schemeClr val="bg1">
                    <a:lumMod val="65000"/>
                  </a:schemeClr>
                </a:solidFill>
              </a:rPr>
              <a:t>        // put orders together separating by semi colon</a:t>
            </a:r>
          </a:p>
          <a:p>
            <a:pPr eaLnBrk="1" hangingPunct="1">
              <a:buClr>
                <a:schemeClr val="accent1">
                  <a:lumMod val="75000"/>
                </a:schemeClr>
              </a:buClr>
              <a:buNone/>
            </a:pPr>
            <a:r>
              <a:rPr lang="en-US" sz="1400" dirty="0">
                <a:solidFill>
                  <a:srgbClr val="0070C0"/>
                </a:solidFill>
              </a:rPr>
              <a:t>        orders = orders + ";" + </a:t>
            </a:r>
            <a:r>
              <a:rPr lang="en-US" sz="1400" dirty="0" err="1">
                <a:solidFill>
                  <a:srgbClr val="0070C0"/>
                </a:solidFill>
              </a:rPr>
              <a:t>newLine</a:t>
            </a:r>
            <a:r>
              <a:rPr lang="en-US" sz="1400" dirty="0">
                <a:solidFill>
                  <a:srgbClr val="0070C0"/>
                </a:solidFill>
              </a:rPr>
              <a:t>;</a:t>
            </a:r>
          </a:p>
          <a:p>
            <a:pPr eaLnBrk="1" hangingPunct="1">
              <a:buClr>
                <a:schemeClr val="accent1">
                  <a:lumMod val="75000"/>
                </a:schemeClr>
              </a:buClr>
              <a:buNone/>
            </a:pPr>
            <a:r>
              <a:rPr lang="en-US" sz="1400" dirty="0">
                <a:solidFill>
                  <a:schemeClr val="bg1">
                    <a:lumMod val="65000"/>
                  </a:schemeClr>
                </a:solidFill>
              </a:rPr>
              <a:t>        // put combined order back on old to preserve it</a:t>
            </a:r>
          </a:p>
          <a:p>
            <a:pPr eaLnBrk="1" hangingPunct="1">
              <a:buClr>
                <a:schemeClr val="accent1">
                  <a:lumMod val="75000"/>
                </a:schemeClr>
              </a:buClr>
              <a:buNone/>
            </a:pPr>
            <a:r>
              <a:rPr lang="en-US" sz="1400" dirty="0">
                <a:solidFill>
                  <a:srgbClr val="0070C0"/>
                </a:solidFill>
              </a:rPr>
              <a:t>        </a:t>
            </a:r>
            <a:r>
              <a:rPr lang="en-US" sz="1400" dirty="0" err="1">
                <a:solidFill>
                  <a:srgbClr val="F30BDD"/>
                </a:solidFill>
              </a:rPr>
              <a:t>oldExchange</a:t>
            </a:r>
            <a:r>
              <a:rPr lang="en-US" sz="1400" dirty="0" err="1">
                <a:solidFill>
                  <a:srgbClr val="0070C0"/>
                </a:solidFill>
              </a:rPr>
              <a:t>.getIn</a:t>
            </a:r>
            <a:r>
              <a:rPr lang="en-US" sz="1400" dirty="0">
                <a:solidFill>
                  <a:srgbClr val="0070C0"/>
                </a:solidFill>
              </a:rPr>
              <a:t>().</a:t>
            </a:r>
            <a:r>
              <a:rPr lang="en-US" sz="1400" dirty="0" err="1">
                <a:solidFill>
                  <a:srgbClr val="0070C0"/>
                </a:solidFill>
              </a:rPr>
              <a:t>setBody</a:t>
            </a:r>
            <a:r>
              <a:rPr lang="en-US" sz="1400" dirty="0">
                <a:solidFill>
                  <a:srgbClr val="0070C0"/>
                </a:solidFill>
              </a:rPr>
              <a:t>(orders);</a:t>
            </a:r>
          </a:p>
          <a:p>
            <a:pPr eaLnBrk="1" hangingPunct="1">
              <a:buClr>
                <a:schemeClr val="accent1">
                  <a:lumMod val="75000"/>
                </a:schemeClr>
              </a:buClr>
              <a:buNone/>
            </a:pPr>
            <a:r>
              <a:rPr lang="en-US" sz="1400" dirty="0">
                <a:solidFill>
                  <a:schemeClr val="bg1">
                    <a:lumMod val="65000"/>
                  </a:schemeClr>
                </a:solidFill>
              </a:rPr>
              <a:t>        // return old as this is the one that has all the orders gathered until now</a:t>
            </a:r>
          </a:p>
          <a:p>
            <a:pPr eaLnBrk="1" hangingPunct="1">
              <a:buClr>
                <a:schemeClr val="accent1">
                  <a:lumMod val="75000"/>
                </a:schemeClr>
              </a:buClr>
              <a:buNone/>
            </a:pPr>
            <a:r>
              <a:rPr lang="en-US" sz="1400" dirty="0">
                <a:solidFill>
                  <a:srgbClr val="0070C0"/>
                </a:solidFill>
              </a:rPr>
              <a:t>        return </a:t>
            </a:r>
            <a:r>
              <a:rPr lang="en-US" sz="1400" dirty="0" err="1">
                <a:solidFill>
                  <a:srgbClr val="F30BDD"/>
                </a:solidFill>
              </a:rPr>
              <a:t>oldExchange</a:t>
            </a:r>
            <a:r>
              <a:rPr lang="en-US" sz="1400" dirty="0">
                <a:solidFill>
                  <a:srgbClr val="0070C0"/>
                </a:solidFill>
              </a:rPr>
              <a:t>;</a:t>
            </a:r>
          </a:p>
          <a:p>
            <a:pPr eaLnBrk="1" hangingPunct="1">
              <a:buClr>
                <a:schemeClr val="accent1">
                  <a:lumMod val="75000"/>
                </a:schemeClr>
              </a:buClr>
              <a:buNone/>
            </a:pPr>
            <a:r>
              <a:rPr lang="en-US" sz="1400" dirty="0">
                <a:solidFill>
                  <a:srgbClr val="0070C0"/>
                </a:solidFill>
              </a:rPr>
              <a:t>    }</a:t>
            </a:r>
          </a:p>
          <a:p>
            <a:pPr eaLnBrk="1" hangingPunct="1">
              <a:buClr>
                <a:schemeClr val="accent1">
                  <a:lumMod val="75000"/>
                </a:schemeClr>
              </a:buClr>
              <a:buNone/>
            </a:pPr>
            <a:r>
              <a:rPr lang="en-US" sz="1400" dirty="0">
                <a:solidFill>
                  <a:srgbClr val="0070C0"/>
                </a:solidFill>
              </a:rPr>
              <a:t>}</a:t>
            </a:r>
          </a:p>
          <a:p>
            <a:pPr eaLnBrk="1" hangingPunct="1">
              <a:buClr>
                <a:schemeClr val="accent1">
                  <a:lumMod val="75000"/>
                </a:schemeClr>
              </a:buClr>
              <a:buNone/>
            </a:pPr>
            <a:endParaRPr lang="en-US" sz="1600" dirty="0">
              <a:solidFill>
                <a:srgbClr val="0070C0"/>
              </a:solidFill>
              <a:latin typeface="Cambria" pitchFamily="18" charset="0"/>
            </a:endParaRPr>
          </a:p>
          <a:p>
            <a:pPr eaLnBrk="1" hangingPunct="1">
              <a:buClr>
                <a:schemeClr val="accent1">
                  <a:lumMod val="75000"/>
                </a:schemeClr>
              </a:buClr>
              <a:buNone/>
            </a:pPr>
            <a:endParaRPr lang="en-US" sz="1600" dirty="0">
              <a:solidFill>
                <a:srgbClr val="0070C0"/>
              </a:solidFill>
              <a:latin typeface="Cambria" pitchFamily="18" charset="0"/>
            </a:endParaRPr>
          </a:p>
        </p:txBody>
      </p:sp>
      <p:sp>
        <p:nvSpPr>
          <p:cNvPr id="7" name="Rectangle 2"/>
          <p:cNvSpPr txBox="1">
            <a:spLocks noChangeArrowheads="1"/>
          </p:cNvSpPr>
          <p:nvPr/>
        </p:nvSpPr>
        <p:spPr bwMode="auto">
          <a:xfrm>
            <a:off x="827584" y="90370"/>
            <a:ext cx="8208912" cy="49986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eaLnBrk="1" hangingPunct="1"/>
            <a:r>
              <a:rPr lang="en-US" sz="2400" b="0" kern="0" dirty="0">
                <a:solidFill>
                  <a:srgbClr val="5B77BA"/>
                </a:solidFill>
              </a:rPr>
              <a:t>EIP - Splitter			</a:t>
            </a:r>
            <a:r>
              <a:rPr lang="en-US" sz="1800" b="0" kern="0" dirty="0">
                <a:solidFill>
                  <a:srgbClr val="5B77BA"/>
                </a:solidFill>
              </a:rPr>
              <a:t>…Continued</a:t>
            </a:r>
            <a:endParaRPr lang="en-US" sz="2400" b="0" kern="0" dirty="0">
              <a:solidFill>
                <a:srgbClr val="5B77BA"/>
              </a:solidFill>
            </a:endParaRPr>
          </a:p>
        </p:txBody>
      </p:sp>
    </p:spTree>
    <p:extLst>
      <p:ext uri="{BB962C8B-B14F-4D97-AF65-F5344CB8AC3E}">
        <p14:creationId xmlns:p14="http://schemas.microsoft.com/office/powerpoint/2010/main" val="81374812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90058" y="692696"/>
            <a:ext cx="8246438" cy="5044752"/>
          </a:xfrm>
        </p:spPr>
        <p:txBody>
          <a:bodyPr/>
          <a:lstStyle/>
          <a:p>
            <a:pPr marL="285750" indent="-285750" eaLnBrk="1" hangingPunct="1">
              <a:buClr>
                <a:schemeClr val="accent1">
                  <a:lumMod val="75000"/>
                </a:schemeClr>
              </a:buClr>
              <a:buFont typeface="Arial" panose="020B0604020202020204" pitchFamily="34" charset="0"/>
              <a:buChar char="•"/>
            </a:pPr>
            <a:r>
              <a:rPr lang="en-US" sz="1600" dirty="0">
                <a:solidFill>
                  <a:schemeClr val="bg1">
                    <a:lumMod val="65000"/>
                  </a:schemeClr>
                </a:solidFill>
                <a:latin typeface="Cambria" pitchFamily="18" charset="0"/>
              </a:rPr>
              <a:t>// this routes starts from the </a:t>
            </a:r>
            <a:r>
              <a:rPr lang="en-US" sz="1600" dirty="0" err="1">
                <a:solidFill>
                  <a:schemeClr val="bg1">
                    <a:lumMod val="65000"/>
                  </a:schemeClr>
                </a:solidFill>
                <a:latin typeface="Cambria" pitchFamily="18" charset="0"/>
              </a:rPr>
              <a:t>direct:start</a:t>
            </a:r>
            <a:r>
              <a:rPr lang="en-US" sz="1600" dirty="0">
                <a:solidFill>
                  <a:schemeClr val="bg1">
                    <a:lumMod val="65000"/>
                  </a:schemeClr>
                </a:solidFill>
                <a:latin typeface="Cambria" pitchFamily="18" charset="0"/>
              </a:rPr>
              <a:t> endpoint</a:t>
            </a:r>
          </a:p>
          <a:p>
            <a:pPr marL="285750" indent="-285750" eaLnBrk="1" hangingPunct="1">
              <a:buClr>
                <a:schemeClr val="accent1">
                  <a:lumMod val="75000"/>
                </a:schemeClr>
              </a:buClr>
              <a:buFont typeface="Arial" panose="020B0604020202020204" pitchFamily="34" charset="0"/>
              <a:buChar char="•"/>
            </a:pPr>
            <a:r>
              <a:rPr lang="en-US" sz="1600" dirty="0">
                <a:solidFill>
                  <a:schemeClr val="bg1">
                    <a:lumMod val="65000"/>
                  </a:schemeClr>
                </a:solidFill>
                <a:latin typeface="Cambria" pitchFamily="18" charset="0"/>
              </a:rPr>
              <a:t>// the body is then </a:t>
            </a:r>
            <a:r>
              <a:rPr lang="en-US" sz="1600" dirty="0" err="1">
                <a:solidFill>
                  <a:schemeClr val="bg1">
                    <a:lumMod val="65000"/>
                  </a:schemeClr>
                </a:solidFill>
                <a:latin typeface="Cambria" pitchFamily="18" charset="0"/>
              </a:rPr>
              <a:t>splitted</a:t>
            </a:r>
            <a:r>
              <a:rPr lang="en-US" sz="1600" dirty="0">
                <a:solidFill>
                  <a:schemeClr val="bg1">
                    <a:lumMod val="65000"/>
                  </a:schemeClr>
                </a:solidFill>
                <a:latin typeface="Cambria" pitchFamily="18" charset="0"/>
              </a:rPr>
              <a:t> based on @ separator</a:t>
            </a:r>
          </a:p>
          <a:p>
            <a:pPr marL="285750" indent="-285750" eaLnBrk="1" hangingPunct="1">
              <a:buClr>
                <a:schemeClr val="accent1">
                  <a:lumMod val="75000"/>
                </a:schemeClr>
              </a:buClr>
              <a:buFont typeface="Arial" panose="020B0604020202020204" pitchFamily="34" charset="0"/>
              <a:buChar char="•"/>
            </a:pPr>
            <a:r>
              <a:rPr lang="en-US" sz="1600" dirty="0">
                <a:solidFill>
                  <a:schemeClr val="bg1">
                    <a:lumMod val="65000"/>
                  </a:schemeClr>
                </a:solidFill>
                <a:latin typeface="Cambria" pitchFamily="18" charset="0"/>
              </a:rPr>
              <a:t>// the splitter in Camel supports </a:t>
            </a:r>
            <a:r>
              <a:rPr lang="en-US" sz="1600" dirty="0" err="1">
                <a:solidFill>
                  <a:schemeClr val="bg1">
                    <a:lumMod val="65000"/>
                  </a:schemeClr>
                </a:solidFill>
                <a:latin typeface="Cambria" pitchFamily="18" charset="0"/>
              </a:rPr>
              <a:t>InOut</a:t>
            </a:r>
            <a:r>
              <a:rPr lang="en-US" sz="1600" dirty="0">
                <a:solidFill>
                  <a:schemeClr val="bg1">
                    <a:lumMod val="65000"/>
                  </a:schemeClr>
                </a:solidFill>
                <a:latin typeface="Cambria" pitchFamily="18" charset="0"/>
              </a:rPr>
              <a:t> as well and for that we need</a:t>
            </a:r>
          </a:p>
          <a:p>
            <a:pPr marL="285750" indent="-285750" eaLnBrk="1" hangingPunct="1">
              <a:buClr>
                <a:schemeClr val="accent1">
                  <a:lumMod val="75000"/>
                </a:schemeClr>
              </a:buClr>
              <a:buFont typeface="Arial" panose="020B0604020202020204" pitchFamily="34" charset="0"/>
              <a:buChar char="•"/>
            </a:pPr>
            <a:r>
              <a:rPr lang="en-US" sz="1600" dirty="0">
                <a:solidFill>
                  <a:schemeClr val="bg1">
                    <a:lumMod val="65000"/>
                  </a:schemeClr>
                </a:solidFill>
                <a:latin typeface="Cambria" pitchFamily="18" charset="0"/>
              </a:rPr>
              <a:t>// to be able to aggregate what response we need to send back, so we provide our</a:t>
            </a:r>
          </a:p>
          <a:p>
            <a:pPr marL="285750" indent="-285750" eaLnBrk="1" hangingPunct="1">
              <a:buClr>
                <a:schemeClr val="accent1">
                  <a:lumMod val="75000"/>
                </a:schemeClr>
              </a:buClr>
              <a:buFont typeface="Arial" panose="020B0604020202020204" pitchFamily="34" charset="0"/>
              <a:buChar char="•"/>
            </a:pPr>
            <a:r>
              <a:rPr lang="en-US" sz="1600" dirty="0">
                <a:solidFill>
                  <a:schemeClr val="bg1">
                    <a:lumMod val="65000"/>
                  </a:schemeClr>
                </a:solidFill>
                <a:latin typeface="Cambria" pitchFamily="18" charset="0"/>
              </a:rPr>
              <a:t>// own strategy with the class </a:t>
            </a:r>
            <a:r>
              <a:rPr lang="en-US" sz="1600" dirty="0" err="1">
                <a:solidFill>
                  <a:schemeClr val="bg1">
                    <a:lumMod val="65000"/>
                  </a:schemeClr>
                </a:solidFill>
                <a:latin typeface="Cambria" pitchFamily="18" charset="0"/>
              </a:rPr>
              <a:t>MyOrderStrategy</a:t>
            </a:r>
            <a:r>
              <a:rPr lang="en-US" sz="1600" dirty="0">
                <a:solidFill>
                  <a:schemeClr val="bg1">
                    <a:lumMod val="65000"/>
                  </a:schemeClr>
                </a:solidFill>
                <a:latin typeface="Cambria" pitchFamily="18" charset="0"/>
              </a:rPr>
              <a:t>.</a:t>
            </a:r>
          </a:p>
          <a:p>
            <a:pPr marL="285750" indent="-285750" eaLnBrk="1" hangingPunct="1">
              <a:buClr>
                <a:schemeClr val="accent1">
                  <a:lumMod val="75000"/>
                </a:schemeClr>
              </a:buClr>
              <a:buFont typeface="Arial" panose="020B0604020202020204" pitchFamily="34" charset="0"/>
              <a:buChar char="•"/>
            </a:pPr>
            <a:r>
              <a:rPr lang="en-US" sz="1600" dirty="0">
                <a:solidFill>
                  <a:srgbClr val="0070C0"/>
                </a:solidFill>
                <a:latin typeface="Cambria" pitchFamily="18" charset="0"/>
              </a:rPr>
              <a:t>from(</a:t>
            </a:r>
            <a:r>
              <a:rPr lang="en-US" sz="1600" dirty="0">
                <a:latin typeface="Cambria" pitchFamily="18" charset="0"/>
              </a:rPr>
              <a:t>"</a:t>
            </a:r>
            <a:r>
              <a:rPr lang="en-US" sz="1600" dirty="0" err="1">
                <a:latin typeface="Cambria" pitchFamily="18" charset="0"/>
              </a:rPr>
              <a:t>direct:start</a:t>
            </a:r>
            <a:r>
              <a:rPr lang="en-US" sz="1600" dirty="0">
                <a:latin typeface="Cambria" pitchFamily="18" charset="0"/>
              </a:rPr>
              <a:t>"</a:t>
            </a:r>
            <a:r>
              <a:rPr lang="en-US" sz="1600" dirty="0">
                <a:solidFill>
                  <a:srgbClr val="0070C0"/>
                </a:solidFill>
                <a:latin typeface="Cambria" pitchFamily="18" charset="0"/>
              </a:rPr>
              <a:t>)</a:t>
            </a:r>
          </a:p>
          <a:p>
            <a:pPr marL="285750" indent="-285750" eaLnBrk="1" hangingPunct="1">
              <a:buClr>
                <a:schemeClr val="accent1">
                  <a:lumMod val="75000"/>
                </a:schemeClr>
              </a:buClr>
              <a:buFont typeface="Arial" panose="020B0604020202020204" pitchFamily="34" charset="0"/>
              <a:buChar char="•"/>
            </a:pPr>
            <a:r>
              <a:rPr lang="en-US" sz="1600" dirty="0">
                <a:latin typeface="Cambria" pitchFamily="18" charset="0"/>
              </a:rPr>
              <a:t>    </a:t>
            </a:r>
            <a:r>
              <a:rPr lang="en-US" sz="1600" dirty="0">
                <a:solidFill>
                  <a:srgbClr val="F30BDD"/>
                </a:solidFill>
                <a:latin typeface="Cambria" pitchFamily="18" charset="0"/>
              </a:rPr>
              <a:t>.split(</a:t>
            </a:r>
            <a:r>
              <a:rPr lang="en-US" sz="1600" dirty="0">
                <a:latin typeface="Cambria" pitchFamily="18" charset="0"/>
              </a:rPr>
              <a:t>body().</a:t>
            </a:r>
            <a:r>
              <a:rPr lang="en-US" sz="1600" dirty="0">
                <a:solidFill>
                  <a:srgbClr val="F30BDD"/>
                </a:solidFill>
                <a:latin typeface="Cambria" pitchFamily="18" charset="0"/>
              </a:rPr>
              <a:t>tokenize("@"),</a:t>
            </a:r>
            <a:r>
              <a:rPr lang="en-US" sz="1600" dirty="0">
                <a:latin typeface="Cambria" pitchFamily="18" charset="0"/>
              </a:rPr>
              <a:t> </a:t>
            </a:r>
            <a:r>
              <a:rPr lang="en-US" sz="1600" dirty="0">
                <a:solidFill>
                  <a:srgbClr val="C00000"/>
                </a:solidFill>
                <a:latin typeface="Cambria" pitchFamily="18" charset="0"/>
              </a:rPr>
              <a:t>new </a:t>
            </a:r>
            <a:r>
              <a:rPr lang="en-US" sz="1600" dirty="0" err="1">
                <a:solidFill>
                  <a:srgbClr val="C00000"/>
                </a:solidFill>
                <a:latin typeface="Cambria" pitchFamily="18" charset="0"/>
              </a:rPr>
              <a:t>MyOrderStrategy</a:t>
            </a:r>
            <a:r>
              <a:rPr lang="en-US" sz="1600" dirty="0">
                <a:solidFill>
                  <a:srgbClr val="C00000"/>
                </a:solidFill>
                <a:latin typeface="Cambria" pitchFamily="18" charset="0"/>
              </a:rPr>
              <a:t>()</a:t>
            </a:r>
            <a:r>
              <a:rPr lang="en-US" sz="1600" dirty="0">
                <a:latin typeface="Cambria" pitchFamily="18" charset="0"/>
              </a:rPr>
              <a:t>)</a:t>
            </a:r>
          </a:p>
          <a:p>
            <a:pPr marL="285750" indent="-285750" eaLnBrk="1" hangingPunct="1">
              <a:buClr>
                <a:schemeClr val="accent1">
                  <a:lumMod val="75000"/>
                </a:schemeClr>
              </a:buClr>
              <a:buFont typeface="Arial" panose="020B0604020202020204" pitchFamily="34" charset="0"/>
              <a:buChar char="•"/>
            </a:pPr>
            <a:r>
              <a:rPr lang="en-US" sz="1600" dirty="0">
                <a:solidFill>
                  <a:schemeClr val="bg1">
                    <a:lumMod val="65000"/>
                  </a:schemeClr>
                </a:solidFill>
                <a:latin typeface="Cambria" pitchFamily="18" charset="0"/>
              </a:rPr>
              <a:t>        // each </a:t>
            </a:r>
            <a:r>
              <a:rPr lang="en-US" sz="1600" dirty="0" err="1">
                <a:solidFill>
                  <a:schemeClr val="bg1">
                    <a:lumMod val="65000"/>
                  </a:schemeClr>
                </a:solidFill>
                <a:latin typeface="Cambria" pitchFamily="18" charset="0"/>
              </a:rPr>
              <a:t>splitted</a:t>
            </a:r>
            <a:r>
              <a:rPr lang="en-US" sz="1600" dirty="0">
                <a:solidFill>
                  <a:schemeClr val="bg1">
                    <a:lumMod val="65000"/>
                  </a:schemeClr>
                </a:solidFill>
                <a:latin typeface="Cambria" pitchFamily="18" charset="0"/>
              </a:rPr>
              <a:t> message is then send to this bean where we can process it</a:t>
            </a:r>
          </a:p>
          <a:p>
            <a:pPr marL="285750" indent="-285750" eaLnBrk="1" hangingPunct="1">
              <a:buClr>
                <a:schemeClr val="accent1">
                  <a:lumMod val="75000"/>
                </a:schemeClr>
              </a:buClr>
              <a:buFont typeface="Arial" panose="020B0604020202020204" pitchFamily="34" charset="0"/>
              <a:buChar char="•"/>
            </a:pPr>
            <a:r>
              <a:rPr lang="en-US" sz="1600" dirty="0">
                <a:latin typeface="Cambria" pitchFamily="18" charset="0"/>
              </a:rPr>
              <a:t>        .to(</a:t>
            </a:r>
            <a:r>
              <a:rPr lang="en-US" sz="1600" dirty="0">
                <a:solidFill>
                  <a:srgbClr val="C00000"/>
                </a:solidFill>
                <a:latin typeface="Cambria" pitchFamily="18" charset="0"/>
              </a:rPr>
              <a:t>"</a:t>
            </a:r>
            <a:r>
              <a:rPr lang="en-US" sz="1600" dirty="0" err="1">
                <a:solidFill>
                  <a:srgbClr val="C00000"/>
                </a:solidFill>
                <a:latin typeface="Cambria" pitchFamily="18" charset="0"/>
              </a:rPr>
              <a:t>bean:MyOrderService?method</a:t>
            </a:r>
            <a:r>
              <a:rPr lang="en-US" sz="1600" dirty="0">
                <a:solidFill>
                  <a:srgbClr val="C00000"/>
                </a:solidFill>
                <a:latin typeface="Cambria" pitchFamily="18" charset="0"/>
              </a:rPr>
              <a:t>=</a:t>
            </a:r>
            <a:r>
              <a:rPr lang="en-US" sz="1600" dirty="0" err="1">
                <a:solidFill>
                  <a:srgbClr val="C00000"/>
                </a:solidFill>
                <a:latin typeface="Cambria" pitchFamily="18" charset="0"/>
              </a:rPr>
              <a:t>handleOrder</a:t>
            </a:r>
            <a:r>
              <a:rPr lang="en-US" sz="1600" dirty="0">
                <a:solidFill>
                  <a:srgbClr val="C00000"/>
                </a:solidFill>
                <a:latin typeface="Cambria" pitchFamily="18" charset="0"/>
              </a:rPr>
              <a:t>"</a:t>
            </a:r>
            <a:r>
              <a:rPr lang="en-US" sz="1600" dirty="0">
                <a:latin typeface="Cambria" pitchFamily="18" charset="0"/>
              </a:rPr>
              <a:t>)</a:t>
            </a:r>
          </a:p>
          <a:p>
            <a:pPr marL="285750" indent="-285750" eaLnBrk="1" hangingPunct="1">
              <a:buClr>
                <a:schemeClr val="accent1">
                  <a:lumMod val="75000"/>
                </a:schemeClr>
              </a:buClr>
              <a:buFont typeface="Arial" panose="020B0604020202020204" pitchFamily="34" charset="0"/>
              <a:buChar char="•"/>
            </a:pPr>
            <a:r>
              <a:rPr lang="en-US" sz="1600" dirty="0">
                <a:solidFill>
                  <a:schemeClr val="bg1">
                    <a:lumMod val="65000"/>
                  </a:schemeClr>
                </a:solidFill>
                <a:latin typeface="Cambria" pitchFamily="18" charset="0"/>
              </a:rPr>
              <a:t>        // this is important to end the splitter route as we do not want to do more routing</a:t>
            </a:r>
          </a:p>
          <a:p>
            <a:pPr marL="285750" indent="-285750" eaLnBrk="1" hangingPunct="1">
              <a:buClr>
                <a:schemeClr val="accent1">
                  <a:lumMod val="75000"/>
                </a:schemeClr>
              </a:buClr>
              <a:buFont typeface="Arial" panose="020B0604020202020204" pitchFamily="34" charset="0"/>
              <a:buChar char="•"/>
            </a:pPr>
            <a:r>
              <a:rPr lang="en-US" sz="1600" dirty="0">
                <a:solidFill>
                  <a:schemeClr val="bg1">
                    <a:lumMod val="65000"/>
                  </a:schemeClr>
                </a:solidFill>
                <a:latin typeface="Cambria" pitchFamily="18" charset="0"/>
              </a:rPr>
              <a:t>        // on each </a:t>
            </a:r>
            <a:r>
              <a:rPr lang="en-US" sz="1600" dirty="0" err="1">
                <a:solidFill>
                  <a:schemeClr val="bg1">
                    <a:lumMod val="65000"/>
                  </a:schemeClr>
                </a:solidFill>
                <a:latin typeface="Cambria" pitchFamily="18" charset="0"/>
              </a:rPr>
              <a:t>splitted</a:t>
            </a:r>
            <a:r>
              <a:rPr lang="en-US" sz="1600" dirty="0">
                <a:solidFill>
                  <a:schemeClr val="bg1">
                    <a:lumMod val="65000"/>
                  </a:schemeClr>
                </a:solidFill>
                <a:latin typeface="Cambria" pitchFamily="18" charset="0"/>
              </a:rPr>
              <a:t> message</a:t>
            </a:r>
          </a:p>
          <a:p>
            <a:pPr marL="285750" indent="-285750" eaLnBrk="1" hangingPunct="1">
              <a:buClr>
                <a:schemeClr val="accent1">
                  <a:lumMod val="75000"/>
                </a:schemeClr>
              </a:buClr>
              <a:buFont typeface="Arial" panose="020B0604020202020204" pitchFamily="34" charset="0"/>
              <a:buChar char="•"/>
            </a:pPr>
            <a:r>
              <a:rPr lang="en-US" sz="1600" dirty="0">
                <a:latin typeface="Cambria" pitchFamily="18" charset="0"/>
              </a:rPr>
              <a:t>    </a:t>
            </a:r>
            <a:r>
              <a:rPr lang="en-US" sz="1600" dirty="0">
                <a:solidFill>
                  <a:srgbClr val="F30BDD"/>
                </a:solidFill>
                <a:latin typeface="Cambria" pitchFamily="18" charset="0"/>
              </a:rPr>
              <a:t>.end()</a:t>
            </a:r>
          </a:p>
          <a:p>
            <a:pPr marL="285750" indent="-285750" eaLnBrk="1" hangingPunct="1">
              <a:buClr>
                <a:schemeClr val="accent1">
                  <a:lumMod val="75000"/>
                </a:schemeClr>
              </a:buClr>
              <a:buFont typeface="Arial" panose="020B0604020202020204" pitchFamily="34" charset="0"/>
              <a:buChar char="•"/>
            </a:pPr>
            <a:r>
              <a:rPr lang="en-US" sz="1600" dirty="0">
                <a:solidFill>
                  <a:schemeClr val="bg1">
                    <a:lumMod val="65000"/>
                  </a:schemeClr>
                </a:solidFill>
                <a:latin typeface="Cambria" pitchFamily="18" charset="0"/>
              </a:rPr>
              <a:t>    // after we have </a:t>
            </a:r>
            <a:r>
              <a:rPr lang="en-US" sz="1600" dirty="0" err="1">
                <a:solidFill>
                  <a:schemeClr val="bg1">
                    <a:lumMod val="65000"/>
                  </a:schemeClr>
                </a:solidFill>
                <a:latin typeface="Cambria" pitchFamily="18" charset="0"/>
              </a:rPr>
              <a:t>splitted</a:t>
            </a:r>
            <a:r>
              <a:rPr lang="en-US" sz="1600" dirty="0">
                <a:solidFill>
                  <a:schemeClr val="bg1">
                    <a:lumMod val="65000"/>
                  </a:schemeClr>
                </a:solidFill>
                <a:latin typeface="Cambria" pitchFamily="18" charset="0"/>
              </a:rPr>
              <a:t> and handled each message we want to send a single combined</a:t>
            </a:r>
          </a:p>
          <a:p>
            <a:pPr marL="285750" indent="-285750" eaLnBrk="1" hangingPunct="1">
              <a:buClr>
                <a:schemeClr val="accent1">
                  <a:lumMod val="75000"/>
                </a:schemeClr>
              </a:buClr>
              <a:buFont typeface="Arial" panose="020B0604020202020204" pitchFamily="34" charset="0"/>
              <a:buChar char="•"/>
            </a:pPr>
            <a:r>
              <a:rPr lang="en-US" sz="1600" dirty="0">
                <a:solidFill>
                  <a:schemeClr val="bg1">
                    <a:lumMod val="65000"/>
                  </a:schemeClr>
                </a:solidFill>
                <a:latin typeface="Cambria" pitchFamily="18" charset="0"/>
              </a:rPr>
              <a:t>    // response back to the original caller, so we let this bean build it for us</a:t>
            </a:r>
          </a:p>
          <a:p>
            <a:pPr marL="285750" indent="-285750" eaLnBrk="1" hangingPunct="1">
              <a:buClr>
                <a:schemeClr val="accent1">
                  <a:lumMod val="75000"/>
                </a:schemeClr>
              </a:buClr>
              <a:buFont typeface="Arial" panose="020B0604020202020204" pitchFamily="34" charset="0"/>
              <a:buChar char="•"/>
            </a:pPr>
            <a:r>
              <a:rPr lang="en-US" sz="1600" dirty="0">
                <a:solidFill>
                  <a:schemeClr val="bg1">
                    <a:lumMod val="65000"/>
                  </a:schemeClr>
                </a:solidFill>
                <a:latin typeface="Cambria" pitchFamily="18" charset="0"/>
              </a:rPr>
              <a:t>    // this bean will receive the result of the aggregate strategy: </a:t>
            </a:r>
            <a:r>
              <a:rPr lang="en-US" sz="1600" dirty="0" err="1">
                <a:solidFill>
                  <a:schemeClr val="bg1">
                    <a:lumMod val="65000"/>
                  </a:schemeClr>
                </a:solidFill>
                <a:latin typeface="Cambria" pitchFamily="18" charset="0"/>
              </a:rPr>
              <a:t>MyOrderStrategy</a:t>
            </a:r>
            <a:endParaRPr lang="en-US" sz="1600" dirty="0">
              <a:solidFill>
                <a:schemeClr val="bg1">
                  <a:lumMod val="65000"/>
                </a:schemeClr>
              </a:solidFill>
              <a:latin typeface="Cambria" pitchFamily="18" charset="0"/>
            </a:endParaRPr>
          </a:p>
          <a:p>
            <a:pPr marL="285750" indent="-285750" eaLnBrk="1" hangingPunct="1">
              <a:buClr>
                <a:schemeClr val="accent1">
                  <a:lumMod val="75000"/>
                </a:schemeClr>
              </a:buClr>
              <a:buFont typeface="Arial" panose="020B0604020202020204" pitchFamily="34" charset="0"/>
              <a:buChar char="•"/>
            </a:pPr>
            <a:r>
              <a:rPr lang="en-US" sz="1600" dirty="0">
                <a:latin typeface="Cambria" pitchFamily="18" charset="0"/>
              </a:rPr>
              <a:t>    .to(</a:t>
            </a:r>
            <a:r>
              <a:rPr lang="en-US" sz="1600" dirty="0">
                <a:solidFill>
                  <a:srgbClr val="C00000"/>
                </a:solidFill>
                <a:latin typeface="Cambria" pitchFamily="18" charset="0"/>
              </a:rPr>
              <a:t>"</a:t>
            </a:r>
            <a:r>
              <a:rPr lang="en-US" sz="1600" dirty="0" err="1">
                <a:solidFill>
                  <a:srgbClr val="C00000"/>
                </a:solidFill>
                <a:latin typeface="Cambria" pitchFamily="18" charset="0"/>
              </a:rPr>
              <a:t>bean:MyOrderService?method</a:t>
            </a:r>
            <a:r>
              <a:rPr lang="en-US" sz="1600" dirty="0">
                <a:solidFill>
                  <a:srgbClr val="C00000"/>
                </a:solidFill>
                <a:latin typeface="Cambria" pitchFamily="18" charset="0"/>
              </a:rPr>
              <a:t>=</a:t>
            </a:r>
            <a:r>
              <a:rPr lang="en-US" sz="1600" dirty="0" err="1">
                <a:solidFill>
                  <a:srgbClr val="C00000"/>
                </a:solidFill>
                <a:latin typeface="Cambria" pitchFamily="18" charset="0"/>
              </a:rPr>
              <a:t>buildCombinedResponse</a:t>
            </a:r>
            <a:r>
              <a:rPr lang="en-US" sz="1600" dirty="0">
                <a:solidFill>
                  <a:srgbClr val="C00000"/>
                </a:solidFill>
                <a:latin typeface="Cambria" pitchFamily="18" charset="0"/>
              </a:rPr>
              <a:t>"</a:t>
            </a:r>
            <a:r>
              <a:rPr lang="en-US" sz="1600" dirty="0">
                <a:latin typeface="Cambria" pitchFamily="18" charset="0"/>
              </a:rPr>
              <a:t>)</a:t>
            </a:r>
          </a:p>
        </p:txBody>
      </p:sp>
      <p:sp>
        <p:nvSpPr>
          <p:cNvPr id="7" name="Rectangle 2"/>
          <p:cNvSpPr txBox="1">
            <a:spLocks noChangeArrowheads="1"/>
          </p:cNvSpPr>
          <p:nvPr/>
        </p:nvSpPr>
        <p:spPr bwMode="auto">
          <a:xfrm>
            <a:off x="827584" y="90370"/>
            <a:ext cx="8208912" cy="49986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eaLnBrk="1" hangingPunct="1"/>
            <a:r>
              <a:rPr lang="en-US" sz="2400" b="0" kern="0" dirty="0">
                <a:solidFill>
                  <a:srgbClr val="5B77BA"/>
                </a:solidFill>
              </a:rPr>
              <a:t>EIP - Splitter			</a:t>
            </a:r>
            <a:r>
              <a:rPr lang="en-US" sz="1800" b="0" kern="0" dirty="0">
                <a:solidFill>
                  <a:srgbClr val="5B77BA"/>
                </a:solidFill>
              </a:rPr>
              <a:t>…Continued</a:t>
            </a:r>
            <a:endParaRPr lang="en-US" sz="2400" b="0" kern="0" dirty="0">
              <a:solidFill>
                <a:srgbClr val="5B77BA"/>
              </a:solidFill>
            </a:endParaRPr>
          </a:p>
        </p:txBody>
      </p:sp>
    </p:spTree>
    <p:extLst>
      <p:ext uri="{BB962C8B-B14F-4D97-AF65-F5344CB8AC3E}">
        <p14:creationId xmlns:p14="http://schemas.microsoft.com/office/powerpoint/2010/main" val="19142625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90058" y="620688"/>
            <a:ext cx="8246438" cy="4680520"/>
          </a:xfrm>
        </p:spPr>
        <p:txBody>
          <a:bodyPr/>
          <a:lstStyle/>
          <a:p>
            <a:pPr marL="285750" indent="-285750" eaLnBrk="1" hangingPunct="1">
              <a:buClr>
                <a:schemeClr val="accent1">
                  <a:lumMod val="75000"/>
                </a:schemeClr>
              </a:buClr>
              <a:buFont typeface="Wingdings" panose="05000000000000000000" pitchFamily="2" charset="2"/>
              <a:buChar char="§"/>
            </a:pPr>
            <a:r>
              <a:rPr lang="en-US" sz="1800" dirty="0"/>
              <a:t>The </a:t>
            </a:r>
            <a:r>
              <a:rPr lang="en-US" sz="1800" dirty="0">
                <a:hlinkClick r:id="rId2"/>
              </a:rPr>
              <a:t>Aggregator</a:t>
            </a:r>
            <a:r>
              <a:rPr lang="en-US" sz="1800" dirty="0"/>
              <a:t> from the </a:t>
            </a:r>
            <a:r>
              <a:rPr lang="en-US" sz="1800" dirty="0">
                <a:hlinkClick r:id="rId3"/>
              </a:rPr>
              <a:t>EIP patterns</a:t>
            </a:r>
            <a:r>
              <a:rPr lang="en-US" sz="1800" dirty="0"/>
              <a:t> allows your application to combine a number of messages together into a single message.</a:t>
            </a:r>
          </a:p>
          <a:p>
            <a:pPr marL="285750" indent="-285750" eaLnBrk="1" hangingPunct="1">
              <a:buClr>
                <a:schemeClr val="accent1">
                  <a:lumMod val="75000"/>
                </a:schemeClr>
              </a:buClr>
              <a:buFont typeface="Wingdings" panose="05000000000000000000" pitchFamily="2" charset="2"/>
              <a:buChar char="§"/>
            </a:pPr>
            <a:r>
              <a:rPr lang="en-US" sz="1800" dirty="0"/>
              <a:t>A correlation </a:t>
            </a:r>
            <a:r>
              <a:rPr lang="en-US" sz="1800" dirty="0">
                <a:hlinkClick r:id="rId4"/>
              </a:rPr>
              <a:t>Expression</a:t>
            </a:r>
            <a:r>
              <a:rPr lang="en-US" sz="1800" dirty="0"/>
              <a:t> is used to determine the messages which should be aggregated together</a:t>
            </a:r>
            <a:r>
              <a:rPr lang="en-US" sz="1600" dirty="0"/>
              <a:t>.</a:t>
            </a:r>
          </a:p>
          <a:p>
            <a:pPr marL="285750" indent="-285750" eaLnBrk="1" hangingPunct="1">
              <a:buClr>
                <a:schemeClr val="accent1">
                  <a:lumMod val="75000"/>
                </a:schemeClr>
              </a:buClr>
              <a:buFont typeface="Wingdings" panose="05000000000000000000" pitchFamily="2" charset="2"/>
              <a:buChar char="§"/>
            </a:pPr>
            <a:r>
              <a:rPr lang="en-US" sz="1800" dirty="0"/>
              <a:t>An </a:t>
            </a:r>
            <a:r>
              <a:rPr lang="en-US" sz="1800" i="1" dirty="0" err="1"/>
              <a:t>AggregationStrategy</a:t>
            </a:r>
            <a:r>
              <a:rPr lang="en-US" sz="1800" dirty="0"/>
              <a:t> is used to combine all the message exchanges for a single correlation key into a single message exchange.</a:t>
            </a:r>
            <a:endParaRPr lang="en-US" sz="1400" dirty="0"/>
          </a:p>
          <a:p>
            <a:pPr eaLnBrk="1" hangingPunct="1">
              <a:buClr>
                <a:schemeClr val="accent1">
                  <a:lumMod val="75000"/>
                </a:schemeClr>
              </a:buClr>
              <a:buNone/>
            </a:pPr>
            <a:endParaRPr lang="en-US" sz="1800" dirty="0"/>
          </a:p>
          <a:p>
            <a:pPr eaLnBrk="1" hangingPunct="1">
              <a:buClr>
                <a:schemeClr val="accent1">
                  <a:lumMod val="75000"/>
                </a:schemeClr>
              </a:buClr>
              <a:buNone/>
            </a:pPr>
            <a:endParaRPr lang="en-US" sz="1800" dirty="0"/>
          </a:p>
          <a:p>
            <a:pPr eaLnBrk="1" hangingPunct="1">
              <a:buClr>
                <a:schemeClr val="accent1">
                  <a:lumMod val="75000"/>
                </a:schemeClr>
              </a:buClr>
              <a:buNone/>
            </a:pPr>
            <a:endParaRPr lang="en-US" sz="1800" dirty="0"/>
          </a:p>
          <a:p>
            <a:pPr eaLnBrk="1" hangingPunct="1">
              <a:buClr>
                <a:schemeClr val="accent1">
                  <a:lumMod val="75000"/>
                </a:schemeClr>
              </a:buClr>
              <a:buNone/>
            </a:pPr>
            <a:endParaRPr lang="en-US" sz="1800" dirty="0"/>
          </a:p>
          <a:p>
            <a:pPr eaLnBrk="1" hangingPunct="1">
              <a:buClr>
                <a:schemeClr val="accent1">
                  <a:lumMod val="75000"/>
                </a:schemeClr>
              </a:buClr>
              <a:buNone/>
            </a:pPr>
            <a:endParaRPr lang="en-US" sz="1800" dirty="0"/>
          </a:p>
          <a:p>
            <a:pPr eaLnBrk="1" hangingPunct="1">
              <a:buClr>
                <a:schemeClr val="accent1">
                  <a:lumMod val="75000"/>
                </a:schemeClr>
              </a:buClr>
              <a:buNone/>
            </a:pPr>
            <a:endParaRPr lang="en-US" sz="1800" dirty="0"/>
          </a:p>
          <a:p>
            <a:pPr eaLnBrk="1" hangingPunct="1">
              <a:buClr>
                <a:schemeClr val="accent1">
                  <a:lumMod val="75000"/>
                </a:schemeClr>
              </a:buClr>
              <a:buNone/>
            </a:pPr>
            <a:r>
              <a:rPr lang="en-US" sz="1600" dirty="0">
                <a:hlinkClick r:id="rId5"/>
              </a:rPr>
              <a:t>https://camel.apache.org/components/latest/eips/aggregate-eip.html</a:t>
            </a:r>
            <a:endParaRPr lang="en-US" sz="1600" dirty="0"/>
          </a:p>
          <a:p>
            <a:pPr eaLnBrk="1" hangingPunct="1">
              <a:buClr>
                <a:schemeClr val="accent1">
                  <a:lumMod val="75000"/>
                </a:schemeClr>
              </a:buClr>
              <a:buNone/>
            </a:pPr>
            <a:endParaRPr lang="en-US" sz="1600" dirty="0"/>
          </a:p>
        </p:txBody>
      </p:sp>
      <p:sp>
        <p:nvSpPr>
          <p:cNvPr id="7" name="Rectangle 2"/>
          <p:cNvSpPr txBox="1">
            <a:spLocks noChangeArrowheads="1"/>
          </p:cNvSpPr>
          <p:nvPr/>
        </p:nvSpPr>
        <p:spPr bwMode="auto">
          <a:xfrm>
            <a:off x="827584" y="90370"/>
            <a:ext cx="8208912" cy="49986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eaLnBrk="1" hangingPunct="1"/>
            <a:r>
              <a:rPr lang="en-US" sz="2400" b="0" kern="0" dirty="0">
                <a:solidFill>
                  <a:srgbClr val="5B77BA"/>
                </a:solidFill>
              </a:rPr>
              <a:t>EIP - Aggregator</a:t>
            </a:r>
          </a:p>
        </p:txBody>
      </p:sp>
      <p:pic>
        <p:nvPicPr>
          <p:cNvPr id="5122" name="Picture 2" descr="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2852936"/>
            <a:ext cx="6768752"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53491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90058" y="620688"/>
            <a:ext cx="8246438" cy="4680520"/>
          </a:xfrm>
        </p:spPr>
        <p:txBody>
          <a:bodyPr/>
          <a:lstStyle/>
          <a:p>
            <a:pPr eaLnBrk="1" hangingPunct="1">
              <a:buClr>
                <a:schemeClr val="accent1">
                  <a:lumMod val="75000"/>
                </a:schemeClr>
              </a:buClr>
              <a:buNone/>
            </a:pPr>
            <a:r>
              <a:rPr lang="en-US" sz="1600" b="1" u="sng" dirty="0"/>
              <a:t>Java DSL:</a:t>
            </a:r>
          </a:p>
          <a:p>
            <a:pPr eaLnBrk="1" hangingPunct="1">
              <a:buClr>
                <a:schemeClr val="accent1">
                  <a:lumMod val="75000"/>
                </a:schemeClr>
              </a:buClr>
              <a:buNone/>
            </a:pPr>
            <a:endParaRPr lang="en-US" sz="1600" b="1" u="sng" dirty="0"/>
          </a:p>
          <a:p>
            <a:pPr eaLnBrk="1" hangingPunct="1">
              <a:buClr>
                <a:schemeClr val="accent1">
                  <a:lumMod val="75000"/>
                </a:schemeClr>
              </a:buClr>
              <a:buNone/>
            </a:pPr>
            <a:r>
              <a:rPr lang="en-US" sz="1600" dirty="0"/>
              <a:t>private </a:t>
            </a:r>
            <a:r>
              <a:rPr lang="en-US" sz="1600" dirty="0" err="1"/>
              <a:t>AggregateController</a:t>
            </a:r>
            <a:r>
              <a:rPr lang="en-US" sz="1600" dirty="0"/>
              <a:t> controller = new </a:t>
            </a:r>
            <a:r>
              <a:rPr lang="en-US" sz="1600" dirty="0" err="1"/>
              <a:t>DefaultAggregateController</a:t>
            </a:r>
            <a:r>
              <a:rPr lang="en-US" sz="1600" dirty="0"/>
              <a:t>(); </a:t>
            </a:r>
          </a:p>
          <a:p>
            <a:pPr eaLnBrk="1" hangingPunct="1">
              <a:buClr>
                <a:schemeClr val="accent1">
                  <a:lumMod val="75000"/>
                </a:schemeClr>
              </a:buClr>
              <a:buNone/>
            </a:pPr>
            <a:endParaRPr lang="en-US" sz="1600" dirty="0"/>
          </a:p>
          <a:p>
            <a:pPr eaLnBrk="1" hangingPunct="1">
              <a:buClr>
                <a:schemeClr val="accent1">
                  <a:lumMod val="75000"/>
                </a:schemeClr>
              </a:buClr>
              <a:buNone/>
            </a:pPr>
            <a:r>
              <a:rPr lang="en-US" sz="1600" dirty="0"/>
              <a:t>from(</a:t>
            </a:r>
            <a:r>
              <a:rPr lang="en-US" sz="1600" dirty="0">
                <a:solidFill>
                  <a:srgbClr val="C00000"/>
                </a:solidFill>
              </a:rPr>
              <a:t>"</a:t>
            </a:r>
            <a:r>
              <a:rPr lang="en-US" sz="1600" dirty="0" err="1">
                <a:solidFill>
                  <a:srgbClr val="C00000"/>
                </a:solidFill>
              </a:rPr>
              <a:t>direct:start</a:t>
            </a:r>
            <a:r>
              <a:rPr lang="en-US" sz="1600" dirty="0">
                <a:solidFill>
                  <a:srgbClr val="C00000"/>
                </a:solidFill>
              </a:rPr>
              <a:t>"</a:t>
            </a:r>
            <a:r>
              <a:rPr lang="en-US" sz="1600" dirty="0"/>
              <a:t>)</a:t>
            </a:r>
          </a:p>
          <a:p>
            <a:pPr eaLnBrk="1" hangingPunct="1">
              <a:buClr>
                <a:schemeClr val="accent1">
                  <a:lumMod val="75000"/>
                </a:schemeClr>
              </a:buClr>
              <a:buNone/>
            </a:pPr>
            <a:r>
              <a:rPr lang="en-US" sz="1600" dirty="0"/>
              <a:t>   .</a:t>
            </a:r>
            <a:r>
              <a:rPr lang="en-US" sz="1600" dirty="0">
                <a:solidFill>
                  <a:srgbClr val="F30BDD"/>
                </a:solidFill>
              </a:rPr>
              <a:t>aggregate</a:t>
            </a:r>
            <a:r>
              <a:rPr lang="en-US" sz="1600" dirty="0"/>
              <a:t>(header(</a:t>
            </a:r>
            <a:r>
              <a:rPr lang="en-US" sz="1600" dirty="0">
                <a:solidFill>
                  <a:srgbClr val="C00000"/>
                </a:solidFill>
              </a:rPr>
              <a:t>"id"</a:t>
            </a:r>
            <a:r>
              <a:rPr lang="en-US" sz="1600" dirty="0"/>
              <a:t>), new </a:t>
            </a:r>
            <a:r>
              <a:rPr lang="en-US" sz="1600" dirty="0" err="1">
                <a:solidFill>
                  <a:srgbClr val="C00000"/>
                </a:solidFill>
              </a:rPr>
              <a:t>MyAggregationStrategy</a:t>
            </a:r>
            <a:r>
              <a:rPr lang="en-US" sz="1600" dirty="0"/>
              <a:t>())    </a:t>
            </a:r>
          </a:p>
          <a:p>
            <a:pPr eaLnBrk="1" hangingPunct="1">
              <a:buClr>
                <a:schemeClr val="accent1">
                  <a:lumMod val="75000"/>
                </a:schemeClr>
              </a:buClr>
              <a:buNone/>
            </a:pPr>
            <a:r>
              <a:rPr lang="en-US" sz="1600" dirty="0"/>
              <a:t>   .</a:t>
            </a:r>
            <a:r>
              <a:rPr lang="en-US" sz="1600" dirty="0" err="1"/>
              <a:t>completionSize</a:t>
            </a:r>
            <a:r>
              <a:rPr lang="en-US" sz="1600" dirty="0"/>
              <a:t>(</a:t>
            </a:r>
            <a:r>
              <a:rPr lang="en-US" sz="1600" dirty="0">
                <a:solidFill>
                  <a:srgbClr val="C00000"/>
                </a:solidFill>
              </a:rPr>
              <a:t>10</a:t>
            </a:r>
            <a:r>
              <a:rPr lang="en-US" sz="1600" dirty="0"/>
              <a:t>)</a:t>
            </a:r>
          </a:p>
          <a:p>
            <a:pPr eaLnBrk="1" hangingPunct="1">
              <a:buClr>
                <a:schemeClr val="accent1">
                  <a:lumMod val="75000"/>
                </a:schemeClr>
              </a:buClr>
              <a:buNone/>
            </a:pPr>
            <a:r>
              <a:rPr lang="en-US" sz="1600" dirty="0"/>
              <a:t>   .id(</a:t>
            </a:r>
            <a:r>
              <a:rPr lang="en-US" sz="1600" dirty="0">
                <a:solidFill>
                  <a:srgbClr val="C00000"/>
                </a:solidFill>
              </a:rPr>
              <a:t>"</a:t>
            </a:r>
            <a:r>
              <a:rPr lang="en-US" sz="1600" dirty="0" err="1">
                <a:solidFill>
                  <a:srgbClr val="C00000"/>
                </a:solidFill>
              </a:rPr>
              <a:t>myAggregator</a:t>
            </a:r>
            <a:r>
              <a:rPr lang="en-US" sz="1600" dirty="0">
                <a:solidFill>
                  <a:srgbClr val="C00000"/>
                </a:solidFill>
              </a:rPr>
              <a:t>"</a:t>
            </a:r>
            <a:r>
              <a:rPr lang="en-US" sz="1600" dirty="0"/>
              <a:t>)</a:t>
            </a:r>
          </a:p>
          <a:p>
            <a:pPr eaLnBrk="1" hangingPunct="1">
              <a:buClr>
                <a:schemeClr val="accent1">
                  <a:lumMod val="75000"/>
                </a:schemeClr>
              </a:buClr>
              <a:buNone/>
            </a:pPr>
            <a:r>
              <a:rPr lang="en-US" sz="1600" dirty="0"/>
              <a:t>   .</a:t>
            </a:r>
            <a:r>
              <a:rPr lang="en-US" sz="1600" dirty="0" err="1"/>
              <a:t>aggregateController</a:t>
            </a:r>
            <a:r>
              <a:rPr lang="en-US" sz="1600" dirty="0"/>
              <a:t>(</a:t>
            </a:r>
            <a:r>
              <a:rPr lang="en-US" sz="1600" dirty="0">
                <a:solidFill>
                  <a:srgbClr val="C00000"/>
                </a:solidFill>
              </a:rPr>
              <a:t>controller</a:t>
            </a:r>
            <a:r>
              <a:rPr lang="en-US" sz="1600" dirty="0"/>
              <a:t>)</a:t>
            </a:r>
          </a:p>
          <a:p>
            <a:pPr eaLnBrk="1" hangingPunct="1">
              <a:buClr>
                <a:schemeClr val="accent1">
                  <a:lumMod val="75000"/>
                </a:schemeClr>
              </a:buClr>
              <a:buNone/>
            </a:pPr>
            <a:r>
              <a:rPr lang="en-US" sz="1600" dirty="0"/>
              <a:t>.to(</a:t>
            </a:r>
            <a:r>
              <a:rPr lang="en-US" sz="1600" dirty="0">
                <a:solidFill>
                  <a:srgbClr val="C00000"/>
                </a:solidFill>
              </a:rPr>
              <a:t>"</a:t>
            </a:r>
            <a:r>
              <a:rPr lang="en-US" sz="1600" dirty="0" err="1">
                <a:solidFill>
                  <a:srgbClr val="C00000"/>
                </a:solidFill>
              </a:rPr>
              <a:t>mock:aggregated</a:t>
            </a:r>
            <a:r>
              <a:rPr lang="en-US" sz="1600" dirty="0">
                <a:solidFill>
                  <a:srgbClr val="C00000"/>
                </a:solidFill>
              </a:rPr>
              <a:t>"</a:t>
            </a:r>
            <a:r>
              <a:rPr lang="en-US" sz="1600" dirty="0"/>
              <a:t>);</a:t>
            </a:r>
            <a:endParaRPr lang="en-US" sz="1200" b="1" u="sng" dirty="0"/>
          </a:p>
          <a:p>
            <a:pPr eaLnBrk="1" hangingPunct="1">
              <a:buClr>
                <a:schemeClr val="accent1">
                  <a:lumMod val="75000"/>
                </a:schemeClr>
              </a:buClr>
              <a:buNone/>
            </a:pPr>
            <a:endParaRPr lang="en-US" sz="1600" b="1" u="sng" dirty="0"/>
          </a:p>
        </p:txBody>
      </p:sp>
      <p:sp>
        <p:nvSpPr>
          <p:cNvPr id="7" name="Rectangle 2"/>
          <p:cNvSpPr txBox="1">
            <a:spLocks noChangeArrowheads="1"/>
          </p:cNvSpPr>
          <p:nvPr/>
        </p:nvSpPr>
        <p:spPr bwMode="auto">
          <a:xfrm>
            <a:off x="827584" y="90370"/>
            <a:ext cx="8208912" cy="49986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eaLnBrk="1" hangingPunct="1"/>
            <a:r>
              <a:rPr lang="en-US" sz="2400" b="0" kern="0" dirty="0">
                <a:solidFill>
                  <a:srgbClr val="5B77BA"/>
                </a:solidFill>
              </a:rPr>
              <a:t>EIP - Aggregator			</a:t>
            </a:r>
            <a:r>
              <a:rPr lang="en-US" sz="2000" b="0" kern="0" dirty="0">
                <a:solidFill>
                  <a:srgbClr val="5B77BA"/>
                </a:solidFill>
              </a:rPr>
              <a:t>…Continued</a:t>
            </a:r>
            <a:endParaRPr lang="en-US" sz="2400" b="0" kern="0" dirty="0">
              <a:solidFill>
                <a:srgbClr val="5B77BA"/>
              </a:solidFill>
            </a:endParaRPr>
          </a:p>
        </p:txBody>
      </p:sp>
    </p:spTree>
    <p:extLst>
      <p:ext uri="{BB962C8B-B14F-4D97-AF65-F5344CB8AC3E}">
        <p14:creationId xmlns:p14="http://schemas.microsoft.com/office/powerpoint/2010/main" val="281504226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90058" y="620688"/>
            <a:ext cx="8246438" cy="4680520"/>
          </a:xfrm>
        </p:spPr>
        <p:txBody>
          <a:bodyPr/>
          <a:lstStyle/>
          <a:p>
            <a:pPr eaLnBrk="1" hangingPunct="1">
              <a:buClr>
                <a:schemeClr val="accent1">
                  <a:lumMod val="75000"/>
                </a:schemeClr>
              </a:buClr>
              <a:buNone/>
            </a:pPr>
            <a:r>
              <a:rPr lang="en-US" sz="1600" b="1" u="sng" dirty="0"/>
              <a:t>Spring DSL:</a:t>
            </a:r>
          </a:p>
          <a:p>
            <a:pPr eaLnBrk="1" hangingPunct="1">
              <a:buClr>
                <a:schemeClr val="accent1">
                  <a:lumMod val="75000"/>
                </a:schemeClr>
              </a:buClr>
              <a:buNone/>
            </a:pPr>
            <a:endParaRPr lang="en-US" sz="1600" b="1" u="sng" dirty="0"/>
          </a:p>
          <a:p>
            <a:pPr eaLnBrk="1" hangingPunct="1">
              <a:buClr>
                <a:schemeClr val="accent1">
                  <a:lumMod val="75000"/>
                </a:schemeClr>
              </a:buClr>
              <a:buNone/>
            </a:pPr>
            <a:r>
              <a:rPr lang="en-US" sz="1400" dirty="0">
                <a:solidFill>
                  <a:schemeClr val="accent1">
                    <a:lumMod val="75000"/>
                  </a:schemeClr>
                </a:solidFill>
              </a:rPr>
              <a:t>&lt;bean id=</a:t>
            </a:r>
            <a:r>
              <a:rPr lang="en-US" sz="1400" dirty="0">
                <a:solidFill>
                  <a:srgbClr val="C00000"/>
                </a:solidFill>
              </a:rPr>
              <a:t>"</a:t>
            </a:r>
            <a:r>
              <a:rPr lang="en-US" sz="1400" dirty="0" err="1">
                <a:solidFill>
                  <a:srgbClr val="C00000"/>
                </a:solidFill>
              </a:rPr>
              <a:t>myController</a:t>
            </a:r>
            <a:r>
              <a:rPr lang="en-US" sz="1400" dirty="0">
                <a:solidFill>
                  <a:srgbClr val="C00000"/>
                </a:solidFill>
              </a:rPr>
              <a:t>"</a:t>
            </a:r>
            <a:r>
              <a:rPr lang="en-US" sz="1400" dirty="0"/>
              <a:t> class=</a:t>
            </a:r>
            <a:r>
              <a:rPr lang="en-US" sz="1400" dirty="0">
                <a:solidFill>
                  <a:srgbClr val="C00000"/>
                </a:solidFill>
              </a:rPr>
              <a:t>"org.apache.camel.processor.aggregate.DefaultAggregateController"</a:t>
            </a:r>
            <a:r>
              <a:rPr lang="en-US" sz="1400" dirty="0"/>
              <a:t>/&gt;</a:t>
            </a:r>
          </a:p>
          <a:p>
            <a:pPr eaLnBrk="1" hangingPunct="1">
              <a:buClr>
                <a:schemeClr val="accent1">
                  <a:lumMod val="75000"/>
                </a:schemeClr>
              </a:buClr>
              <a:buNone/>
            </a:pPr>
            <a:endParaRPr lang="en-US" sz="1400" dirty="0"/>
          </a:p>
          <a:p>
            <a:pPr eaLnBrk="1" hangingPunct="1">
              <a:buClr>
                <a:schemeClr val="accent1">
                  <a:lumMod val="75000"/>
                </a:schemeClr>
              </a:buClr>
              <a:buNone/>
            </a:pPr>
            <a:r>
              <a:rPr lang="en-US" sz="1400" dirty="0"/>
              <a:t>&lt;</a:t>
            </a:r>
            <a:r>
              <a:rPr lang="en-US" sz="1400" dirty="0" err="1"/>
              <a:t>camelContext</a:t>
            </a:r>
            <a:r>
              <a:rPr lang="en-US" sz="1400" dirty="0"/>
              <a:t> </a:t>
            </a:r>
            <a:r>
              <a:rPr lang="en-US" sz="1400" dirty="0" err="1"/>
              <a:t>xmlns</a:t>
            </a:r>
            <a:r>
              <a:rPr lang="en-US" sz="1400" dirty="0"/>
              <a:t>="http://camel.apache.org/schema/spring"&gt;</a:t>
            </a:r>
          </a:p>
          <a:p>
            <a:pPr eaLnBrk="1" hangingPunct="1">
              <a:buClr>
                <a:schemeClr val="accent1">
                  <a:lumMod val="75000"/>
                </a:schemeClr>
              </a:buClr>
              <a:buNone/>
            </a:pPr>
            <a:r>
              <a:rPr lang="en-US" sz="1400" dirty="0"/>
              <a:t>    &lt;route&gt;</a:t>
            </a:r>
          </a:p>
          <a:p>
            <a:pPr eaLnBrk="1" hangingPunct="1">
              <a:buClr>
                <a:schemeClr val="accent1">
                  <a:lumMod val="75000"/>
                </a:schemeClr>
              </a:buClr>
              <a:buNone/>
            </a:pPr>
            <a:r>
              <a:rPr lang="en-US" sz="1400" dirty="0"/>
              <a:t>      &lt;from </a:t>
            </a:r>
            <a:r>
              <a:rPr lang="en-US" sz="1400" dirty="0" err="1"/>
              <a:t>uri</a:t>
            </a:r>
            <a:r>
              <a:rPr lang="en-US" sz="1400" dirty="0"/>
              <a:t>=</a:t>
            </a:r>
            <a:r>
              <a:rPr lang="en-US" sz="1400" dirty="0">
                <a:solidFill>
                  <a:srgbClr val="C00000"/>
                </a:solidFill>
              </a:rPr>
              <a:t>"</a:t>
            </a:r>
            <a:r>
              <a:rPr lang="en-US" sz="1400" dirty="0" err="1">
                <a:solidFill>
                  <a:srgbClr val="C00000"/>
                </a:solidFill>
              </a:rPr>
              <a:t>direct:start</a:t>
            </a:r>
            <a:r>
              <a:rPr lang="en-US" sz="1400" dirty="0">
                <a:solidFill>
                  <a:srgbClr val="C00000"/>
                </a:solidFill>
              </a:rPr>
              <a:t>"</a:t>
            </a:r>
            <a:r>
              <a:rPr lang="en-US" sz="1400" dirty="0"/>
              <a:t>/&gt;</a:t>
            </a:r>
          </a:p>
          <a:p>
            <a:pPr eaLnBrk="1" hangingPunct="1">
              <a:buClr>
                <a:schemeClr val="accent1">
                  <a:lumMod val="75000"/>
                </a:schemeClr>
              </a:buClr>
              <a:buNone/>
            </a:pPr>
            <a:r>
              <a:rPr lang="en-US" sz="1400" dirty="0"/>
              <a:t>      &lt;</a:t>
            </a:r>
            <a:r>
              <a:rPr lang="en-US" sz="1400" dirty="0">
                <a:solidFill>
                  <a:srgbClr val="F30BDD"/>
                </a:solidFill>
              </a:rPr>
              <a:t>aggregate </a:t>
            </a:r>
            <a:r>
              <a:rPr lang="en-US" sz="1400" dirty="0" err="1"/>
              <a:t>strategyRef</a:t>
            </a:r>
            <a:r>
              <a:rPr lang="en-US" sz="1400" dirty="0"/>
              <a:t>=</a:t>
            </a:r>
            <a:r>
              <a:rPr lang="en-US" sz="1400" dirty="0">
                <a:solidFill>
                  <a:srgbClr val="C00000"/>
                </a:solidFill>
              </a:rPr>
              <a:t>"</a:t>
            </a:r>
            <a:r>
              <a:rPr lang="en-US" sz="1400" dirty="0" err="1">
                <a:solidFill>
                  <a:srgbClr val="C00000"/>
                </a:solidFill>
              </a:rPr>
              <a:t>myAppender</a:t>
            </a:r>
            <a:r>
              <a:rPr lang="en-US" sz="1400" dirty="0">
                <a:solidFill>
                  <a:srgbClr val="C00000"/>
                </a:solidFill>
              </a:rPr>
              <a:t>" </a:t>
            </a:r>
            <a:r>
              <a:rPr lang="en-US" sz="1400" dirty="0" err="1"/>
              <a:t>completionSize</a:t>
            </a:r>
            <a:r>
              <a:rPr lang="en-US" sz="1400" dirty="0"/>
              <a:t>=</a:t>
            </a:r>
            <a:r>
              <a:rPr lang="en-US" sz="1400" dirty="0">
                <a:solidFill>
                  <a:srgbClr val="C00000"/>
                </a:solidFill>
              </a:rPr>
              <a:t>"10"</a:t>
            </a:r>
          </a:p>
          <a:p>
            <a:pPr eaLnBrk="1" hangingPunct="1">
              <a:buClr>
                <a:schemeClr val="accent1">
                  <a:lumMod val="75000"/>
                </a:schemeClr>
              </a:buClr>
              <a:buNone/>
            </a:pPr>
            <a:r>
              <a:rPr lang="en-US" sz="1400" dirty="0"/>
              <a:t>	</a:t>
            </a:r>
            <a:r>
              <a:rPr lang="en-US" sz="1400" dirty="0" err="1"/>
              <a:t>aggregateControllerRef</a:t>
            </a:r>
            <a:r>
              <a:rPr lang="en-US" sz="1400" dirty="0"/>
              <a:t>=</a:t>
            </a:r>
            <a:r>
              <a:rPr lang="en-US" sz="1400" dirty="0">
                <a:solidFill>
                  <a:srgbClr val="C00000"/>
                </a:solidFill>
              </a:rPr>
              <a:t>"</a:t>
            </a:r>
            <a:r>
              <a:rPr lang="en-US" sz="1400" dirty="0" err="1">
                <a:solidFill>
                  <a:srgbClr val="C00000"/>
                </a:solidFill>
              </a:rPr>
              <a:t>myController</a:t>
            </a:r>
            <a:r>
              <a:rPr lang="en-US" sz="1400" dirty="0">
                <a:solidFill>
                  <a:srgbClr val="C00000"/>
                </a:solidFill>
              </a:rPr>
              <a:t>"</a:t>
            </a:r>
            <a:r>
              <a:rPr lang="en-US" sz="1400" dirty="0"/>
              <a:t>&gt;</a:t>
            </a:r>
          </a:p>
          <a:p>
            <a:pPr eaLnBrk="1" hangingPunct="1">
              <a:buClr>
                <a:schemeClr val="accent1">
                  <a:lumMod val="75000"/>
                </a:schemeClr>
              </a:buClr>
              <a:buNone/>
            </a:pPr>
            <a:r>
              <a:rPr lang="en-US" sz="1400" dirty="0"/>
              <a:t>         &lt;</a:t>
            </a:r>
            <a:r>
              <a:rPr lang="en-US" sz="1400" dirty="0" err="1">
                <a:solidFill>
                  <a:srgbClr val="00B050"/>
                </a:solidFill>
              </a:rPr>
              <a:t>correlationExpression</a:t>
            </a:r>
            <a:r>
              <a:rPr lang="en-US" sz="1400" dirty="0"/>
              <a:t>&gt;</a:t>
            </a:r>
          </a:p>
          <a:p>
            <a:pPr eaLnBrk="1" hangingPunct="1">
              <a:buClr>
                <a:schemeClr val="accent1">
                  <a:lumMod val="75000"/>
                </a:schemeClr>
              </a:buClr>
              <a:buNone/>
            </a:pPr>
            <a:r>
              <a:rPr lang="en-US" sz="1400" dirty="0"/>
              <a:t>	&lt;header&gt;id&lt;/header&gt;</a:t>
            </a:r>
          </a:p>
          <a:p>
            <a:pPr eaLnBrk="1" hangingPunct="1">
              <a:buClr>
                <a:schemeClr val="accent1">
                  <a:lumMod val="75000"/>
                </a:schemeClr>
              </a:buClr>
              <a:buNone/>
            </a:pPr>
            <a:r>
              <a:rPr lang="en-US" sz="1400" dirty="0"/>
              <a:t>         &lt;/</a:t>
            </a:r>
            <a:r>
              <a:rPr lang="en-US" sz="1400" dirty="0" err="1">
                <a:solidFill>
                  <a:srgbClr val="00B050"/>
                </a:solidFill>
              </a:rPr>
              <a:t>correlationExpression</a:t>
            </a:r>
            <a:r>
              <a:rPr lang="en-US" sz="1400" dirty="0"/>
              <a:t>&gt;</a:t>
            </a:r>
          </a:p>
          <a:p>
            <a:pPr eaLnBrk="1" hangingPunct="1">
              <a:buClr>
                <a:schemeClr val="accent1">
                  <a:lumMod val="75000"/>
                </a:schemeClr>
              </a:buClr>
              <a:buNone/>
            </a:pPr>
            <a:r>
              <a:rPr lang="en-US" sz="1400" dirty="0"/>
              <a:t>         &lt;to </a:t>
            </a:r>
            <a:r>
              <a:rPr lang="en-US" sz="1400" dirty="0" err="1"/>
              <a:t>uri</a:t>
            </a:r>
            <a:r>
              <a:rPr lang="en-US" sz="1400" dirty="0"/>
              <a:t>=</a:t>
            </a:r>
            <a:r>
              <a:rPr lang="en-US" sz="1400" dirty="0">
                <a:solidFill>
                  <a:srgbClr val="C00000"/>
                </a:solidFill>
              </a:rPr>
              <a:t>"</a:t>
            </a:r>
            <a:r>
              <a:rPr lang="en-US" sz="1400" dirty="0" err="1">
                <a:solidFill>
                  <a:srgbClr val="C00000"/>
                </a:solidFill>
              </a:rPr>
              <a:t>mock:result</a:t>
            </a:r>
            <a:r>
              <a:rPr lang="en-US" sz="1400" dirty="0">
                <a:solidFill>
                  <a:srgbClr val="C00000"/>
                </a:solidFill>
              </a:rPr>
              <a:t>"</a:t>
            </a:r>
            <a:r>
              <a:rPr lang="en-US" sz="1400" dirty="0"/>
              <a:t>/&gt;</a:t>
            </a:r>
          </a:p>
          <a:p>
            <a:pPr eaLnBrk="1" hangingPunct="1">
              <a:buClr>
                <a:schemeClr val="accent1">
                  <a:lumMod val="75000"/>
                </a:schemeClr>
              </a:buClr>
              <a:buNone/>
            </a:pPr>
            <a:r>
              <a:rPr lang="en-US" sz="1400" dirty="0"/>
              <a:t>      &lt;/</a:t>
            </a:r>
            <a:r>
              <a:rPr lang="en-US" sz="1400" dirty="0">
                <a:solidFill>
                  <a:srgbClr val="F30BDD"/>
                </a:solidFill>
              </a:rPr>
              <a:t>aggregate</a:t>
            </a:r>
            <a:r>
              <a:rPr lang="en-US" sz="1400" dirty="0"/>
              <a:t>&gt;</a:t>
            </a:r>
          </a:p>
          <a:p>
            <a:pPr eaLnBrk="1" hangingPunct="1">
              <a:buClr>
                <a:schemeClr val="accent1">
                  <a:lumMod val="75000"/>
                </a:schemeClr>
              </a:buClr>
              <a:buNone/>
            </a:pPr>
            <a:r>
              <a:rPr lang="en-US" sz="1400" dirty="0"/>
              <a:t>   &lt;/route&gt;</a:t>
            </a:r>
          </a:p>
          <a:p>
            <a:pPr eaLnBrk="1" hangingPunct="1">
              <a:buClr>
                <a:schemeClr val="accent1">
                  <a:lumMod val="75000"/>
                </a:schemeClr>
              </a:buClr>
              <a:buNone/>
            </a:pPr>
            <a:r>
              <a:rPr lang="en-US" sz="1400" dirty="0"/>
              <a:t>&lt;/</a:t>
            </a:r>
            <a:r>
              <a:rPr lang="en-US" sz="1400" dirty="0" err="1"/>
              <a:t>camelContext</a:t>
            </a:r>
            <a:r>
              <a:rPr lang="en-US" sz="1400" dirty="0"/>
              <a:t>&gt;</a:t>
            </a:r>
          </a:p>
          <a:p>
            <a:pPr eaLnBrk="1" hangingPunct="1">
              <a:buClr>
                <a:schemeClr val="accent1">
                  <a:lumMod val="75000"/>
                </a:schemeClr>
              </a:buClr>
              <a:buNone/>
            </a:pPr>
            <a:endParaRPr lang="en-US" sz="1600" b="1" u="sng" dirty="0"/>
          </a:p>
        </p:txBody>
      </p:sp>
      <p:sp>
        <p:nvSpPr>
          <p:cNvPr id="7" name="Rectangle 2"/>
          <p:cNvSpPr txBox="1">
            <a:spLocks noChangeArrowheads="1"/>
          </p:cNvSpPr>
          <p:nvPr/>
        </p:nvSpPr>
        <p:spPr bwMode="auto">
          <a:xfrm>
            <a:off x="827584" y="90370"/>
            <a:ext cx="8208912" cy="49986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eaLnBrk="1" hangingPunct="1"/>
            <a:r>
              <a:rPr lang="en-US" sz="2400" b="0" kern="0" dirty="0">
                <a:solidFill>
                  <a:srgbClr val="5B77BA"/>
                </a:solidFill>
              </a:rPr>
              <a:t>EIP - Aggregator			</a:t>
            </a:r>
            <a:r>
              <a:rPr lang="en-US" sz="2000" b="0" kern="0" dirty="0">
                <a:solidFill>
                  <a:srgbClr val="5B77BA"/>
                </a:solidFill>
              </a:rPr>
              <a:t>…Continued</a:t>
            </a:r>
            <a:endParaRPr lang="en-US" sz="2400" b="0" kern="0" dirty="0">
              <a:solidFill>
                <a:srgbClr val="5B77BA"/>
              </a:solidFill>
            </a:endParaRPr>
          </a:p>
        </p:txBody>
      </p:sp>
    </p:spTree>
    <p:extLst>
      <p:ext uri="{BB962C8B-B14F-4D97-AF65-F5344CB8AC3E}">
        <p14:creationId xmlns:p14="http://schemas.microsoft.com/office/powerpoint/2010/main" val="181707834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90058" y="620688"/>
            <a:ext cx="8246438" cy="5832648"/>
          </a:xfrm>
        </p:spPr>
        <p:txBody>
          <a:bodyPr/>
          <a:lstStyle/>
          <a:p>
            <a:pPr eaLnBrk="1" hangingPunct="1">
              <a:buClr>
                <a:schemeClr val="accent1">
                  <a:lumMod val="75000"/>
                </a:schemeClr>
              </a:buClr>
              <a:buNone/>
            </a:pPr>
            <a:r>
              <a:rPr lang="en-US" sz="1600" dirty="0"/>
              <a:t>The Multicast EIP allows to route the same message to a number of endpoints and process them in a different way. The main difference between the Multicast and Splitter is that Splitter will split the message into several pieces but the Multicast will not modify the request message.</a:t>
            </a:r>
          </a:p>
          <a:p>
            <a:pPr eaLnBrk="1" hangingPunct="1">
              <a:buClr>
                <a:schemeClr val="accent1">
                  <a:lumMod val="75000"/>
                </a:schemeClr>
              </a:buClr>
              <a:buNone/>
            </a:pPr>
            <a:r>
              <a:rPr lang="en-US" sz="1400" dirty="0">
                <a:hlinkClick r:id="rId2"/>
              </a:rPr>
              <a:t>https://camel.apache.org/components/latest/eips/multicast-eip.html</a:t>
            </a:r>
            <a:endParaRPr lang="en-US" sz="1400" dirty="0"/>
          </a:p>
          <a:p>
            <a:pPr eaLnBrk="1" hangingPunct="1">
              <a:buClr>
                <a:schemeClr val="accent1">
                  <a:lumMod val="75000"/>
                </a:schemeClr>
              </a:buClr>
              <a:buNone/>
            </a:pPr>
            <a:r>
              <a:rPr lang="en-US" sz="1800" b="1" u="sng" dirty="0"/>
              <a:t>Java DSL:</a:t>
            </a:r>
          </a:p>
          <a:p>
            <a:pPr eaLnBrk="1" hangingPunct="1">
              <a:buClr>
                <a:schemeClr val="accent1">
                  <a:lumMod val="75000"/>
                </a:schemeClr>
              </a:buClr>
              <a:buNone/>
            </a:pPr>
            <a:r>
              <a:rPr lang="en-US" sz="1600" dirty="0"/>
              <a:t>from(</a:t>
            </a:r>
            <a:r>
              <a:rPr lang="en-US" sz="1600" dirty="0">
                <a:solidFill>
                  <a:srgbClr val="C00000"/>
                </a:solidFill>
              </a:rPr>
              <a:t>"</a:t>
            </a:r>
            <a:r>
              <a:rPr lang="en-US" sz="1600" dirty="0" err="1">
                <a:solidFill>
                  <a:srgbClr val="C00000"/>
                </a:solidFill>
              </a:rPr>
              <a:t>direct:start</a:t>
            </a:r>
            <a:r>
              <a:rPr lang="en-US" sz="1600" dirty="0">
                <a:solidFill>
                  <a:srgbClr val="C00000"/>
                </a:solidFill>
              </a:rPr>
              <a:t>"</a:t>
            </a:r>
            <a:r>
              <a:rPr lang="en-US" sz="1600" dirty="0"/>
              <a:t>)</a:t>
            </a:r>
          </a:p>
          <a:p>
            <a:pPr eaLnBrk="1" hangingPunct="1">
              <a:buClr>
                <a:schemeClr val="accent1">
                  <a:lumMod val="75000"/>
                </a:schemeClr>
              </a:buClr>
              <a:buNone/>
            </a:pPr>
            <a:r>
              <a:rPr lang="en-US" sz="1600" dirty="0"/>
              <a:t>    .</a:t>
            </a:r>
            <a:r>
              <a:rPr lang="en-US" sz="1600" dirty="0">
                <a:solidFill>
                  <a:srgbClr val="F30BDD"/>
                </a:solidFill>
              </a:rPr>
              <a:t>multicast</a:t>
            </a:r>
            <a:r>
              <a:rPr lang="en-US" sz="1600" dirty="0"/>
              <a:t>(new </a:t>
            </a:r>
            <a:r>
              <a:rPr lang="en-US" sz="1600" dirty="0" err="1"/>
              <a:t>MyAggregationStrategy</a:t>
            </a:r>
            <a:r>
              <a:rPr lang="en-US" sz="1600" dirty="0"/>
              <a:t>())    </a:t>
            </a:r>
          </a:p>
          <a:p>
            <a:pPr eaLnBrk="1" hangingPunct="1">
              <a:buClr>
                <a:schemeClr val="accent1">
                  <a:lumMod val="75000"/>
                </a:schemeClr>
              </a:buClr>
              <a:buNone/>
            </a:pPr>
            <a:r>
              <a:rPr lang="en-US" sz="1600" dirty="0"/>
              <a:t>    .</a:t>
            </a:r>
            <a:r>
              <a:rPr lang="en-US" sz="1600" dirty="0" err="1"/>
              <a:t>parallelProcessing</a:t>
            </a:r>
            <a:r>
              <a:rPr lang="en-US" sz="1600" dirty="0"/>
              <a:t>().timeout(500)</a:t>
            </a:r>
          </a:p>
          <a:p>
            <a:pPr eaLnBrk="1" hangingPunct="1">
              <a:buClr>
                <a:schemeClr val="accent1">
                  <a:lumMod val="75000"/>
                </a:schemeClr>
              </a:buClr>
              <a:buNone/>
            </a:pPr>
            <a:r>
              <a:rPr lang="en-US" sz="1600" dirty="0"/>
              <a:t>    .to(</a:t>
            </a:r>
            <a:r>
              <a:rPr lang="en-US" sz="1600" dirty="0">
                <a:solidFill>
                  <a:srgbClr val="C00000"/>
                </a:solidFill>
              </a:rPr>
              <a:t>"</a:t>
            </a:r>
            <a:r>
              <a:rPr lang="en-US" sz="1600" dirty="0" err="1">
                <a:solidFill>
                  <a:srgbClr val="C00000"/>
                </a:solidFill>
              </a:rPr>
              <a:t>direct:a</a:t>
            </a:r>
            <a:r>
              <a:rPr lang="en-US" sz="1600" dirty="0">
                <a:solidFill>
                  <a:srgbClr val="C00000"/>
                </a:solidFill>
              </a:rPr>
              <a:t>", "</a:t>
            </a:r>
            <a:r>
              <a:rPr lang="en-US" sz="1600" dirty="0" err="1">
                <a:solidFill>
                  <a:srgbClr val="C00000"/>
                </a:solidFill>
              </a:rPr>
              <a:t>direct:b</a:t>
            </a:r>
            <a:r>
              <a:rPr lang="en-US" sz="1600" dirty="0">
                <a:solidFill>
                  <a:srgbClr val="C00000"/>
                </a:solidFill>
              </a:rPr>
              <a:t>", "</a:t>
            </a:r>
            <a:r>
              <a:rPr lang="en-US" sz="1600" dirty="0" err="1">
                <a:solidFill>
                  <a:srgbClr val="C00000"/>
                </a:solidFill>
              </a:rPr>
              <a:t>direct:c</a:t>
            </a:r>
            <a:r>
              <a:rPr lang="en-US" sz="1600" dirty="0">
                <a:solidFill>
                  <a:srgbClr val="C00000"/>
                </a:solidFill>
              </a:rPr>
              <a:t>"</a:t>
            </a:r>
            <a:r>
              <a:rPr lang="en-US" sz="1600" dirty="0"/>
              <a:t>)</a:t>
            </a:r>
          </a:p>
          <a:p>
            <a:pPr eaLnBrk="1" hangingPunct="1">
              <a:buClr>
                <a:schemeClr val="accent1">
                  <a:lumMod val="75000"/>
                </a:schemeClr>
              </a:buClr>
              <a:buNone/>
            </a:pPr>
            <a:r>
              <a:rPr lang="en-US" sz="1600" dirty="0"/>
              <a:t>.end()</a:t>
            </a:r>
          </a:p>
          <a:p>
            <a:pPr eaLnBrk="1" hangingPunct="1">
              <a:buClr>
                <a:schemeClr val="accent1">
                  <a:lumMod val="75000"/>
                </a:schemeClr>
              </a:buClr>
              <a:buNone/>
            </a:pPr>
            <a:r>
              <a:rPr lang="en-US" sz="1600" dirty="0"/>
              <a:t>.to(</a:t>
            </a:r>
            <a:r>
              <a:rPr lang="en-US" sz="1600" dirty="0">
                <a:solidFill>
                  <a:srgbClr val="C00000"/>
                </a:solidFill>
              </a:rPr>
              <a:t>"</a:t>
            </a:r>
            <a:r>
              <a:rPr lang="en-US" sz="1600" dirty="0" err="1">
                <a:solidFill>
                  <a:srgbClr val="C00000"/>
                </a:solidFill>
              </a:rPr>
              <a:t>mock:result</a:t>
            </a:r>
            <a:r>
              <a:rPr lang="en-US" sz="1600" dirty="0">
                <a:solidFill>
                  <a:srgbClr val="C00000"/>
                </a:solidFill>
              </a:rPr>
              <a:t>"</a:t>
            </a:r>
            <a:r>
              <a:rPr lang="en-US" sz="1600" dirty="0"/>
              <a:t>);</a:t>
            </a:r>
          </a:p>
          <a:p>
            <a:pPr eaLnBrk="1" hangingPunct="1">
              <a:buClr>
                <a:schemeClr val="accent1">
                  <a:lumMod val="75000"/>
                </a:schemeClr>
              </a:buClr>
              <a:buNone/>
            </a:pPr>
            <a:r>
              <a:rPr lang="en-US" sz="1600" b="1" u="sng" dirty="0"/>
              <a:t>Spring DSL:</a:t>
            </a:r>
          </a:p>
          <a:p>
            <a:pPr eaLnBrk="1" hangingPunct="1">
              <a:buClr>
                <a:schemeClr val="accent1">
                  <a:lumMod val="75000"/>
                </a:schemeClr>
              </a:buClr>
              <a:buNone/>
            </a:pPr>
            <a:r>
              <a:rPr lang="en-US" sz="1400" dirty="0"/>
              <a:t>&lt;route&gt;</a:t>
            </a:r>
          </a:p>
          <a:p>
            <a:pPr eaLnBrk="1" hangingPunct="1">
              <a:buClr>
                <a:schemeClr val="accent1">
                  <a:lumMod val="75000"/>
                </a:schemeClr>
              </a:buClr>
              <a:buNone/>
            </a:pPr>
            <a:r>
              <a:rPr lang="en-US" sz="1400" dirty="0"/>
              <a:t>  &lt;from </a:t>
            </a:r>
            <a:r>
              <a:rPr lang="en-US" sz="1400" dirty="0" err="1"/>
              <a:t>uri</a:t>
            </a:r>
            <a:r>
              <a:rPr lang="en-US" sz="1400" dirty="0"/>
              <a:t>=</a:t>
            </a:r>
            <a:r>
              <a:rPr lang="en-US" sz="1400" dirty="0">
                <a:solidFill>
                  <a:srgbClr val="C00000"/>
                </a:solidFill>
              </a:rPr>
              <a:t>"</a:t>
            </a:r>
            <a:r>
              <a:rPr lang="en-US" sz="1400" dirty="0" err="1">
                <a:solidFill>
                  <a:srgbClr val="C00000"/>
                </a:solidFill>
              </a:rPr>
              <a:t>direct:start</a:t>
            </a:r>
            <a:r>
              <a:rPr lang="en-US" sz="1400" dirty="0">
                <a:solidFill>
                  <a:srgbClr val="C00000"/>
                </a:solidFill>
              </a:rPr>
              <a:t>"</a:t>
            </a:r>
            <a:r>
              <a:rPr lang="en-US" sz="1400" dirty="0"/>
              <a:t>/&gt;</a:t>
            </a:r>
          </a:p>
          <a:p>
            <a:pPr eaLnBrk="1" hangingPunct="1">
              <a:buClr>
                <a:schemeClr val="accent1">
                  <a:lumMod val="75000"/>
                </a:schemeClr>
              </a:buClr>
              <a:buNone/>
            </a:pPr>
            <a:r>
              <a:rPr lang="en-US" sz="1400" dirty="0"/>
              <a:t>  &lt;</a:t>
            </a:r>
            <a:r>
              <a:rPr lang="en-US" sz="1400" dirty="0">
                <a:solidFill>
                  <a:srgbClr val="F30BDD"/>
                </a:solidFill>
              </a:rPr>
              <a:t>multicast </a:t>
            </a:r>
            <a:r>
              <a:rPr lang="en-US" sz="1400" dirty="0" err="1">
                <a:solidFill>
                  <a:srgbClr val="FFC000"/>
                </a:solidFill>
              </a:rPr>
              <a:t>stopOnException</a:t>
            </a:r>
            <a:r>
              <a:rPr lang="en-US" sz="1400" dirty="0"/>
              <a:t>=</a:t>
            </a:r>
            <a:r>
              <a:rPr lang="en-US" sz="1400" dirty="0">
                <a:solidFill>
                  <a:srgbClr val="C00000"/>
                </a:solidFill>
              </a:rPr>
              <a:t>"true"</a:t>
            </a:r>
            <a:r>
              <a:rPr lang="en-US" sz="1400" dirty="0"/>
              <a:t>&gt;</a:t>
            </a:r>
          </a:p>
          <a:p>
            <a:pPr eaLnBrk="1" hangingPunct="1">
              <a:buClr>
                <a:schemeClr val="accent1">
                  <a:lumMod val="75000"/>
                </a:schemeClr>
              </a:buClr>
              <a:buNone/>
            </a:pPr>
            <a:r>
              <a:rPr lang="en-US" sz="1400" dirty="0"/>
              <a:t>    &lt;to </a:t>
            </a:r>
            <a:r>
              <a:rPr lang="en-US" sz="1400" dirty="0" err="1"/>
              <a:t>uri</a:t>
            </a:r>
            <a:r>
              <a:rPr lang="en-US" sz="1400" dirty="0"/>
              <a:t>=</a:t>
            </a:r>
            <a:r>
              <a:rPr lang="en-US" sz="1400" dirty="0">
                <a:solidFill>
                  <a:srgbClr val="C00000"/>
                </a:solidFill>
              </a:rPr>
              <a:t>"</a:t>
            </a:r>
            <a:r>
              <a:rPr lang="en-US" sz="1400" dirty="0" err="1">
                <a:solidFill>
                  <a:srgbClr val="C00000"/>
                </a:solidFill>
              </a:rPr>
              <a:t>direct:foo</a:t>
            </a:r>
            <a:r>
              <a:rPr lang="en-US" sz="1400" dirty="0">
                <a:solidFill>
                  <a:srgbClr val="C00000"/>
                </a:solidFill>
              </a:rPr>
              <a:t>"</a:t>
            </a:r>
            <a:r>
              <a:rPr lang="en-US" sz="1400" dirty="0"/>
              <a:t>/&gt;</a:t>
            </a:r>
          </a:p>
          <a:p>
            <a:pPr eaLnBrk="1" hangingPunct="1">
              <a:buClr>
                <a:schemeClr val="accent1">
                  <a:lumMod val="75000"/>
                </a:schemeClr>
              </a:buClr>
              <a:buNone/>
            </a:pPr>
            <a:r>
              <a:rPr lang="en-US" sz="1400" dirty="0"/>
              <a:t>    &lt;to </a:t>
            </a:r>
            <a:r>
              <a:rPr lang="en-US" sz="1400" dirty="0" err="1"/>
              <a:t>uri</a:t>
            </a:r>
            <a:r>
              <a:rPr lang="en-US" sz="1400" dirty="0"/>
              <a:t>=</a:t>
            </a:r>
            <a:r>
              <a:rPr lang="en-US" sz="1400" dirty="0">
                <a:solidFill>
                  <a:srgbClr val="C00000"/>
                </a:solidFill>
              </a:rPr>
              <a:t>"</a:t>
            </a:r>
            <a:r>
              <a:rPr lang="en-US" sz="1400" dirty="0" err="1">
                <a:solidFill>
                  <a:srgbClr val="C00000"/>
                </a:solidFill>
              </a:rPr>
              <a:t>direct:bar</a:t>
            </a:r>
            <a:r>
              <a:rPr lang="en-US" sz="1400" dirty="0">
                <a:solidFill>
                  <a:srgbClr val="C00000"/>
                </a:solidFill>
              </a:rPr>
              <a:t>"</a:t>
            </a:r>
            <a:r>
              <a:rPr lang="en-US" sz="1400" dirty="0"/>
              <a:t>/&gt;</a:t>
            </a:r>
          </a:p>
          <a:p>
            <a:pPr eaLnBrk="1" hangingPunct="1">
              <a:buClr>
                <a:schemeClr val="accent1">
                  <a:lumMod val="75000"/>
                </a:schemeClr>
              </a:buClr>
              <a:buNone/>
            </a:pPr>
            <a:r>
              <a:rPr lang="en-US" sz="1400" dirty="0"/>
              <a:t>    &lt;to </a:t>
            </a:r>
            <a:r>
              <a:rPr lang="en-US" sz="1400" dirty="0" err="1"/>
              <a:t>uri</a:t>
            </a:r>
            <a:r>
              <a:rPr lang="en-US" sz="1400" dirty="0"/>
              <a:t>=</a:t>
            </a:r>
            <a:r>
              <a:rPr lang="en-US" sz="1400" dirty="0">
                <a:solidFill>
                  <a:srgbClr val="C00000"/>
                </a:solidFill>
              </a:rPr>
              <a:t>"</a:t>
            </a:r>
            <a:r>
              <a:rPr lang="en-US" sz="1400" dirty="0" err="1">
                <a:solidFill>
                  <a:srgbClr val="C00000"/>
                </a:solidFill>
              </a:rPr>
              <a:t>direct:baz</a:t>
            </a:r>
            <a:r>
              <a:rPr lang="en-US" sz="1400" dirty="0">
                <a:solidFill>
                  <a:srgbClr val="C00000"/>
                </a:solidFill>
              </a:rPr>
              <a:t>"</a:t>
            </a:r>
            <a:r>
              <a:rPr lang="en-US" sz="1400" dirty="0"/>
              <a:t>/&gt;</a:t>
            </a:r>
          </a:p>
          <a:p>
            <a:pPr eaLnBrk="1" hangingPunct="1">
              <a:buClr>
                <a:schemeClr val="accent1">
                  <a:lumMod val="75000"/>
                </a:schemeClr>
              </a:buClr>
              <a:buNone/>
            </a:pPr>
            <a:r>
              <a:rPr lang="en-US" sz="1400" dirty="0"/>
              <a:t>  &lt;/multicast&gt;</a:t>
            </a:r>
          </a:p>
          <a:p>
            <a:pPr eaLnBrk="1" hangingPunct="1">
              <a:buClr>
                <a:schemeClr val="accent1">
                  <a:lumMod val="75000"/>
                </a:schemeClr>
              </a:buClr>
              <a:buNone/>
            </a:pPr>
            <a:r>
              <a:rPr lang="en-US" sz="1400" dirty="0"/>
              <a:t>  &lt;to </a:t>
            </a:r>
            <a:r>
              <a:rPr lang="en-US" sz="1400" dirty="0" err="1"/>
              <a:t>uri</a:t>
            </a:r>
            <a:r>
              <a:rPr lang="en-US" sz="1400" dirty="0"/>
              <a:t>=</a:t>
            </a:r>
            <a:r>
              <a:rPr lang="en-US" sz="1400" dirty="0">
                <a:solidFill>
                  <a:srgbClr val="C00000"/>
                </a:solidFill>
              </a:rPr>
              <a:t>"</a:t>
            </a:r>
            <a:r>
              <a:rPr lang="en-US" sz="1400" dirty="0" err="1">
                <a:solidFill>
                  <a:srgbClr val="C00000"/>
                </a:solidFill>
              </a:rPr>
              <a:t>mock:result</a:t>
            </a:r>
            <a:r>
              <a:rPr lang="en-US" sz="1400" dirty="0">
                <a:solidFill>
                  <a:srgbClr val="C00000"/>
                </a:solidFill>
              </a:rPr>
              <a:t>"</a:t>
            </a:r>
            <a:r>
              <a:rPr lang="en-US" sz="1400" dirty="0"/>
              <a:t>/&gt;</a:t>
            </a:r>
          </a:p>
          <a:p>
            <a:pPr eaLnBrk="1" hangingPunct="1">
              <a:buClr>
                <a:schemeClr val="accent1">
                  <a:lumMod val="75000"/>
                </a:schemeClr>
              </a:buClr>
              <a:buNone/>
            </a:pPr>
            <a:r>
              <a:rPr lang="en-US" sz="1400" dirty="0"/>
              <a:t>&lt;/route&gt;</a:t>
            </a:r>
            <a:endParaRPr lang="en-US" sz="1100" dirty="0"/>
          </a:p>
        </p:txBody>
      </p:sp>
      <p:sp>
        <p:nvSpPr>
          <p:cNvPr id="7" name="Rectangle 2"/>
          <p:cNvSpPr txBox="1">
            <a:spLocks noChangeArrowheads="1"/>
          </p:cNvSpPr>
          <p:nvPr/>
        </p:nvSpPr>
        <p:spPr bwMode="auto">
          <a:xfrm>
            <a:off x="827584" y="90370"/>
            <a:ext cx="8208912" cy="49986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0" fontAlgn="base" hangingPunct="0">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fontAlgn="base">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a:lstStyle>
          <a:p>
            <a:pPr eaLnBrk="1" hangingPunct="1"/>
            <a:r>
              <a:rPr lang="en-US" sz="2400" b="0" kern="0" dirty="0">
                <a:solidFill>
                  <a:srgbClr val="5B77BA"/>
                </a:solidFill>
              </a:rPr>
              <a:t>EIP - Multicast</a:t>
            </a:r>
          </a:p>
        </p:txBody>
      </p:sp>
    </p:spTree>
    <p:extLst>
      <p:ext uri="{BB962C8B-B14F-4D97-AF65-F5344CB8AC3E}">
        <p14:creationId xmlns:p14="http://schemas.microsoft.com/office/powerpoint/2010/main" val="2330910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971600" y="1052736"/>
            <a:ext cx="7776864" cy="4680520"/>
          </a:xfrm>
        </p:spPr>
        <p:txBody>
          <a:bodyPr/>
          <a:lstStyle/>
          <a:p>
            <a:pPr eaLnBrk="1" hangingPunct="1">
              <a:buClr>
                <a:schemeClr val="accent1">
                  <a:lumMod val="75000"/>
                </a:schemeClr>
              </a:buClr>
              <a:buFont typeface="Arial" pitchFamily="34" charset="0"/>
              <a:buChar char="•"/>
            </a:pPr>
            <a:endParaRPr lang="en-US" sz="2400" dirty="0">
              <a:solidFill>
                <a:srgbClr val="3D96AC"/>
              </a:solidFill>
              <a:latin typeface="Cambria" pitchFamily="18" charset="0"/>
            </a:endParaRPr>
          </a:p>
          <a:p>
            <a:pPr eaLnBrk="1" hangingPunct="1">
              <a:buClr>
                <a:schemeClr val="accent1">
                  <a:lumMod val="75000"/>
                </a:schemeClr>
              </a:buClr>
              <a:buFont typeface="Arial" pitchFamily="34" charset="0"/>
              <a:buChar char="•"/>
            </a:pPr>
            <a:r>
              <a:rPr lang="en-US" sz="2400" dirty="0">
                <a:solidFill>
                  <a:srgbClr val="3D96AC"/>
                </a:solidFill>
                <a:latin typeface="Cambria" pitchFamily="18" charset="0"/>
              </a:rPr>
              <a:t>Required software</a:t>
            </a:r>
          </a:p>
          <a:p>
            <a:pPr eaLnBrk="1" hangingPunct="1">
              <a:buClr>
                <a:schemeClr val="accent1">
                  <a:lumMod val="75000"/>
                </a:schemeClr>
              </a:buClr>
              <a:buFont typeface="Arial" pitchFamily="34" charset="0"/>
              <a:buChar char="•"/>
            </a:pPr>
            <a:r>
              <a:rPr lang="en-US" sz="2400" dirty="0">
                <a:solidFill>
                  <a:srgbClr val="3D96AC"/>
                </a:solidFill>
                <a:latin typeface="Cambria" pitchFamily="18" charset="0"/>
              </a:rPr>
              <a:t>Configuring required software</a:t>
            </a:r>
          </a:p>
          <a:p>
            <a:pPr eaLnBrk="1" hangingPunct="1">
              <a:buClr>
                <a:schemeClr val="accent1">
                  <a:lumMod val="75000"/>
                </a:schemeClr>
              </a:buClr>
              <a:buFont typeface="Arial" pitchFamily="34" charset="0"/>
              <a:buChar char="•"/>
            </a:pPr>
            <a:r>
              <a:rPr lang="en-US" sz="2400" dirty="0">
                <a:solidFill>
                  <a:srgbClr val="3D96AC"/>
                </a:solidFill>
                <a:latin typeface="Cambria" pitchFamily="18" charset="0"/>
              </a:rPr>
              <a:t>Camel Installation</a:t>
            </a:r>
          </a:p>
          <a:p>
            <a:pPr eaLnBrk="1" hangingPunct="1">
              <a:buClr>
                <a:schemeClr val="accent1">
                  <a:lumMod val="75000"/>
                </a:schemeClr>
              </a:buClr>
              <a:buFont typeface="Arial" pitchFamily="34" charset="0"/>
              <a:buChar char="•"/>
            </a:pPr>
            <a:r>
              <a:rPr lang="en-US" sz="2400" dirty="0">
                <a:solidFill>
                  <a:srgbClr val="3D96AC"/>
                </a:solidFill>
                <a:latin typeface="Cambria" pitchFamily="18" charset="0"/>
              </a:rPr>
              <a:t>Camel Context</a:t>
            </a:r>
          </a:p>
          <a:p>
            <a:pPr marL="0" lvl="1" indent="0" eaLnBrk="1" hangingPunct="1">
              <a:buClr>
                <a:schemeClr val="accent1">
                  <a:lumMod val="75000"/>
                </a:schemeClr>
              </a:buClr>
              <a:buFont typeface="Arial" pitchFamily="34" charset="0"/>
              <a:buChar char="•"/>
            </a:pPr>
            <a:r>
              <a:rPr lang="en-US" sz="2400" dirty="0">
                <a:solidFill>
                  <a:srgbClr val="3D96AC"/>
                </a:solidFill>
                <a:latin typeface="Cambria" pitchFamily="18" charset="0"/>
                <a:cs typeface="ＭＳ Ｐゴシック" charset="-128"/>
              </a:rPr>
              <a:t>EIPs</a:t>
            </a:r>
          </a:p>
          <a:p>
            <a:pPr marL="0" lvl="1" indent="0" eaLnBrk="1" hangingPunct="1">
              <a:buClr>
                <a:schemeClr val="accent1">
                  <a:lumMod val="75000"/>
                </a:schemeClr>
              </a:buClr>
              <a:buFont typeface="Arial" pitchFamily="34" charset="0"/>
              <a:buChar char="•"/>
            </a:pPr>
            <a:endParaRPr lang="en-US" sz="2400" dirty="0">
              <a:solidFill>
                <a:srgbClr val="C00000"/>
              </a:solidFill>
              <a:latin typeface="Cambria" pitchFamily="18" charset="0"/>
              <a:cs typeface="ＭＳ Ｐゴシック" charset="-128"/>
            </a:endParaRPr>
          </a:p>
          <a:p>
            <a:pPr eaLnBrk="1" hangingPunct="1">
              <a:buClr>
                <a:schemeClr val="accent1">
                  <a:lumMod val="75000"/>
                </a:schemeClr>
              </a:buClr>
              <a:buFont typeface="Arial" pitchFamily="34" charset="0"/>
              <a:buChar char="•"/>
            </a:pPr>
            <a:endParaRPr lang="en-US" sz="2400" dirty="0">
              <a:latin typeface="Cambria" pitchFamily="18" charset="0"/>
            </a:endParaRPr>
          </a:p>
          <a:p>
            <a:pPr eaLnBrk="1" hangingPunct="1">
              <a:buNone/>
            </a:pPr>
            <a:endParaRPr lang="en-US" sz="2800" dirty="0"/>
          </a:p>
        </p:txBody>
      </p:sp>
      <p:sp>
        <p:nvSpPr>
          <p:cNvPr id="11266" name="Rectangle 2"/>
          <p:cNvSpPr>
            <a:spLocks noGrp="1" noChangeArrowheads="1"/>
          </p:cNvSpPr>
          <p:nvPr>
            <p:ph type="ctrTitle"/>
          </p:nvPr>
        </p:nvSpPr>
        <p:spPr>
          <a:xfrm>
            <a:off x="827584" y="0"/>
            <a:ext cx="5181600" cy="643880"/>
          </a:xfrm>
        </p:spPr>
        <p:txBody>
          <a:bodyPr/>
          <a:lstStyle/>
          <a:p>
            <a:pPr eaLnBrk="1" hangingPunct="1"/>
            <a:r>
              <a:rPr lang="en-US" sz="2800" dirty="0">
                <a:solidFill>
                  <a:srgbClr val="5B77BA"/>
                </a:solidFill>
              </a:rPr>
              <a:t>Agenda</a:t>
            </a:r>
          </a:p>
        </p:txBody>
      </p:sp>
    </p:spTree>
    <p:extLst>
      <p:ext uri="{BB962C8B-B14F-4D97-AF65-F5344CB8AC3E}">
        <p14:creationId xmlns:p14="http://schemas.microsoft.com/office/powerpoint/2010/main" val="917575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3962400" y="4437112"/>
            <a:ext cx="5181600" cy="643880"/>
          </a:xfrm>
        </p:spPr>
        <p:txBody>
          <a:bodyPr/>
          <a:lstStyle/>
          <a:p>
            <a:pPr algn="ctr"/>
            <a:r>
              <a:rPr lang="en-US" sz="2800" dirty="0">
                <a:solidFill>
                  <a:srgbClr val="0070C0"/>
                </a:solidFill>
                <a:latin typeface="Cambria"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899592" y="764704"/>
            <a:ext cx="7992888" cy="4536504"/>
          </a:xfrm>
        </p:spPr>
        <p:txBody>
          <a:bodyPr/>
          <a:lstStyle/>
          <a:p>
            <a:pPr>
              <a:buNone/>
            </a:pPr>
            <a:r>
              <a:rPr lang="en-US" sz="1600" b="1" dirty="0"/>
              <a:t>Java/JDK:</a:t>
            </a:r>
          </a:p>
          <a:p>
            <a:pPr>
              <a:buNone/>
            </a:pPr>
            <a:r>
              <a:rPr lang="en-US" sz="1600" dirty="0"/>
              <a:t>Java Development Kit (JDK) is a software development environment for Java applications and it is at the base of Camel framework.</a:t>
            </a:r>
          </a:p>
          <a:p>
            <a:pPr>
              <a:buNone/>
            </a:pPr>
            <a:r>
              <a:rPr lang="en-US" sz="1400" dirty="0">
                <a:hlinkClick r:id="rId2"/>
              </a:rPr>
              <a:t>https://www.java.com/en/download/</a:t>
            </a:r>
            <a:endParaRPr lang="en-US" sz="1400" dirty="0"/>
          </a:p>
          <a:p>
            <a:pPr>
              <a:buNone/>
            </a:pPr>
            <a:endParaRPr lang="en-US" sz="1800" dirty="0"/>
          </a:p>
          <a:p>
            <a:pPr>
              <a:buNone/>
            </a:pPr>
            <a:r>
              <a:rPr lang="en-US" sz="1600" b="1" dirty="0"/>
              <a:t>Maven:</a:t>
            </a:r>
          </a:p>
          <a:p>
            <a:pPr>
              <a:buNone/>
            </a:pPr>
            <a:r>
              <a:rPr lang="en-US" sz="1600" dirty="0"/>
              <a:t>Maven is a project management and comprehension tool. Based on the concept of Project Object Model (POM) using which Maven can manage a project’s build, reporting and documentation. Maven is one of the popular build tool.</a:t>
            </a:r>
          </a:p>
          <a:p>
            <a:pPr>
              <a:buNone/>
            </a:pPr>
            <a:r>
              <a:rPr lang="en-US" sz="1400" dirty="0">
                <a:hlinkClick r:id="rId3"/>
              </a:rPr>
              <a:t>https://maven.apache.org/</a:t>
            </a:r>
            <a:endParaRPr lang="en-US" sz="1400" dirty="0"/>
          </a:p>
          <a:p>
            <a:pPr>
              <a:buNone/>
            </a:pPr>
            <a:endParaRPr lang="en-US" sz="1800" dirty="0"/>
          </a:p>
          <a:p>
            <a:pPr>
              <a:buNone/>
            </a:pPr>
            <a:r>
              <a:rPr lang="en-US" sz="1600" b="1" dirty="0" err="1"/>
              <a:t>Redhat</a:t>
            </a:r>
            <a:r>
              <a:rPr lang="en-US" sz="1600" b="1" dirty="0"/>
              <a:t> Developer Studio/Eclipse IDE:</a:t>
            </a:r>
          </a:p>
          <a:p>
            <a:pPr>
              <a:buNone/>
            </a:pPr>
            <a:r>
              <a:rPr lang="en-US" sz="1600" dirty="0" err="1"/>
              <a:t>Redhat</a:t>
            </a:r>
            <a:r>
              <a:rPr lang="en-US" sz="1600" dirty="0"/>
              <a:t> developer studio is Camel enabled development tool and is one of the most preferred way to develop the Camel applications at ease.</a:t>
            </a:r>
          </a:p>
          <a:p>
            <a:pPr>
              <a:buNone/>
            </a:pPr>
            <a:r>
              <a:rPr lang="en-US" sz="1400" dirty="0">
                <a:hlinkClick r:id="rId4"/>
              </a:rPr>
              <a:t>https://developers.redhat.com/products/codeready-studio/download</a:t>
            </a:r>
            <a:endParaRPr lang="en-US" sz="1400" dirty="0"/>
          </a:p>
          <a:p>
            <a:pPr>
              <a:buNone/>
            </a:pPr>
            <a:endParaRPr lang="en-US" sz="1400" dirty="0"/>
          </a:p>
          <a:p>
            <a:pPr>
              <a:buNone/>
            </a:pPr>
            <a:r>
              <a:rPr lang="en-US" sz="1400" b="1" i="1" u="sng" dirty="0">
                <a:solidFill>
                  <a:srgbClr val="FF0000"/>
                </a:solidFill>
              </a:rPr>
              <a:t>Please don’t download instead raise software request</a:t>
            </a:r>
            <a:endParaRPr lang="en-US" sz="1400" b="1" dirty="0">
              <a:solidFill>
                <a:srgbClr val="FF0000"/>
              </a:solidFill>
            </a:endParaRPr>
          </a:p>
          <a:p>
            <a:pPr>
              <a:buNone/>
            </a:pPr>
            <a:endParaRPr lang="en-US" sz="1800" dirty="0"/>
          </a:p>
          <a:p>
            <a:pPr>
              <a:buNone/>
            </a:pPr>
            <a:endParaRPr lang="en-US" sz="900" dirty="0"/>
          </a:p>
          <a:p>
            <a:pPr>
              <a:buNone/>
            </a:pPr>
            <a:endParaRPr lang="en-US" sz="900" dirty="0"/>
          </a:p>
          <a:p>
            <a:pPr>
              <a:buNone/>
            </a:pPr>
            <a:r>
              <a:rPr lang="en-US" dirty="0"/>
              <a:t> </a:t>
            </a:r>
          </a:p>
          <a:p>
            <a:pPr eaLnBrk="1" hangingPunct="1">
              <a:buClr>
                <a:schemeClr val="accent1">
                  <a:lumMod val="75000"/>
                </a:schemeClr>
              </a:buClr>
              <a:buNone/>
            </a:pPr>
            <a:endParaRPr lang="en-US" sz="1800" dirty="0">
              <a:latin typeface="Cambria" pitchFamily="18" charset="0"/>
            </a:endParaRPr>
          </a:p>
        </p:txBody>
      </p:sp>
      <p:sp>
        <p:nvSpPr>
          <p:cNvPr id="11266" name="Rectangle 2"/>
          <p:cNvSpPr>
            <a:spLocks noGrp="1" noChangeArrowheads="1"/>
          </p:cNvSpPr>
          <p:nvPr>
            <p:ph type="ctrTitle"/>
          </p:nvPr>
        </p:nvSpPr>
        <p:spPr>
          <a:xfrm>
            <a:off x="755576" y="0"/>
            <a:ext cx="8280920" cy="643880"/>
          </a:xfrm>
        </p:spPr>
        <p:txBody>
          <a:bodyPr/>
          <a:lstStyle/>
          <a:p>
            <a:pPr eaLnBrk="1" hangingPunct="1"/>
            <a:r>
              <a:rPr lang="en-US" sz="2400" dirty="0">
                <a:solidFill>
                  <a:srgbClr val="5B77BA"/>
                </a:solidFill>
              </a:rPr>
              <a:t>Required software for development</a:t>
            </a:r>
          </a:p>
        </p:txBody>
      </p:sp>
    </p:spTree>
    <p:extLst>
      <p:ext uri="{BB962C8B-B14F-4D97-AF65-F5344CB8AC3E}">
        <p14:creationId xmlns:p14="http://schemas.microsoft.com/office/powerpoint/2010/main" val="101745985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064896" cy="499864"/>
          </a:xfrm>
        </p:spPr>
        <p:txBody>
          <a:bodyPr/>
          <a:lstStyle/>
          <a:p>
            <a:pPr eaLnBrk="1" hangingPunct="1"/>
            <a:r>
              <a:rPr lang="en-US" sz="2400" dirty="0">
                <a:solidFill>
                  <a:srgbClr val="5B77BA"/>
                </a:solidFill>
              </a:rPr>
              <a:t>Camel installation</a:t>
            </a:r>
            <a:endParaRPr lang="en-US" sz="2000" dirty="0"/>
          </a:p>
        </p:txBody>
      </p:sp>
      <p:sp>
        <p:nvSpPr>
          <p:cNvPr id="11" name="Rectangle 3"/>
          <p:cNvSpPr>
            <a:spLocks noGrp="1" noChangeArrowheads="1"/>
          </p:cNvSpPr>
          <p:nvPr>
            <p:ph type="subTitle" idx="1"/>
          </p:nvPr>
        </p:nvSpPr>
        <p:spPr>
          <a:xfrm>
            <a:off x="827584" y="711328"/>
            <a:ext cx="7992888" cy="4733896"/>
          </a:xfrm>
        </p:spPr>
        <p:txBody>
          <a:bodyPr/>
          <a:lstStyle/>
          <a:p>
            <a:pPr>
              <a:buNone/>
            </a:pPr>
            <a:r>
              <a:rPr lang="en-US" sz="1600" dirty="0"/>
              <a:t>After installation of Java and Maven, need to perform the below changes in order to access the JDK and Maven from Windows command prompt.</a:t>
            </a:r>
          </a:p>
          <a:p>
            <a:pPr>
              <a:buNone/>
            </a:pPr>
            <a:endParaRPr lang="en-US" sz="1600" dirty="0"/>
          </a:p>
          <a:p>
            <a:pPr marL="285750" indent="-285750">
              <a:buFont typeface="Wingdings" panose="05000000000000000000" pitchFamily="2" charset="2"/>
              <a:buChar char="§"/>
            </a:pPr>
            <a:r>
              <a:rPr lang="en-US" sz="1600" dirty="0"/>
              <a:t>Set/export Java path as an environment variable JAVA_HOME</a:t>
            </a:r>
          </a:p>
          <a:p>
            <a:pPr>
              <a:buNone/>
            </a:pPr>
            <a:r>
              <a:rPr lang="en-US" sz="1400" i="1" dirty="0"/>
              <a:t>     </a:t>
            </a:r>
            <a:r>
              <a:rPr lang="en-US" sz="1400" i="1" dirty="0">
                <a:solidFill>
                  <a:schemeClr val="bg1">
                    <a:lumMod val="65000"/>
                  </a:schemeClr>
                </a:solidFill>
              </a:rPr>
              <a:t>set JAVA_HOME=&lt;PATH_TO_JAVA_INSTALLATION_DIR&gt;</a:t>
            </a:r>
          </a:p>
          <a:p>
            <a:pPr marL="285750" indent="-285750">
              <a:buFont typeface="Wingdings" panose="05000000000000000000" pitchFamily="2" charset="2"/>
              <a:buChar char="§"/>
            </a:pPr>
            <a:r>
              <a:rPr lang="en-US" sz="1600" dirty="0"/>
              <a:t>Set/export Maven path as an environment variable MAVEN_HOME</a:t>
            </a:r>
          </a:p>
          <a:p>
            <a:pPr>
              <a:buNone/>
            </a:pPr>
            <a:r>
              <a:rPr lang="en-US" sz="1400" i="1" dirty="0"/>
              <a:t>     </a:t>
            </a:r>
            <a:r>
              <a:rPr lang="en-US" sz="1400" i="1" dirty="0">
                <a:solidFill>
                  <a:schemeClr val="bg1">
                    <a:lumMod val="65000"/>
                  </a:schemeClr>
                </a:solidFill>
              </a:rPr>
              <a:t>set MAVEN_HOME=&lt;PATH_TO_MAVEN_UNZIP_DIR&gt;</a:t>
            </a:r>
          </a:p>
          <a:p>
            <a:pPr marL="285750" indent="-285750">
              <a:buFont typeface="Wingdings" panose="05000000000000000000" pitchFamily="2" charset="2"/>
              <a:buChar char="§"/>
            </a:pPr>
            <a:r>
              <a:rPr lang="en-US" sz="1600" dirty="0"/>
              <a:t>Update/set the following windows environment property “path” pointing to executable binary location for both Java and Maven.</a:t>
            </a:r>
          </a:p>
          <a:p>
            <a:pPr>
              <a:buNone/>
            </a:pPr>
            <a:r>
              <a:rPr lang="en-US" sz="1400" i="1" dirty="0"/>
              <a:t>     </a:t>
            </a:r>
            <a:r>
              <a:rPr lang="en-US" sz="1400" i="1" dirty="0">
                <a:solidFill>
                  <a:schemeClr val="bg1">
                    <a:lumMod val="65000"/>
                  </a:schemeClr>
                </a:solidFill>
              </a:rPr>
              <a:t>set path=%path%;%JAVA_HOME%\bin;%MAVEN_HOME%\bin;</a:t>
            </a:r>
          </a:p>
          <a:p>
            <a:pPr>
              <a:buNone/>
            </a:pPr>
            <a:endParaRPr lang="en-US" sz="1600" dirty="0"/>
          </a:p>
          <a:p>
            <a:pPr>
              <a:buNone/>
            </a:pPr>
            <a:r>
              <a:rPr lang="en-US" sz="1600" dirty="0"/>
              <a:t>Similarly in IDE, configure the Java build path to use the project required version of Java/JDK we installed and Maven settings file from the Maven installation rather running with the default versions from IDE.</a:t>
            </a:r>
          </a:p>
          <a:p>
            <a:pPr>
              <a:buNone/>
            </a:pPr>
            <a:endParaRPr lang="en-US" sz="1600" dirty="0"/>
          </a:p>
          <a:p>
            <a:pPr>
              <a:buNone/>
            </a:pPr>
            <a:r>
              <a:rPr lang="en-US" sz="1600" b="1" dirty="0"/>
              <a:t>Note: </a:t>
            </a:r>
            <a:r>
              <a:rPr lang="en-US" sz="1600" dirty="0"/>
              <a:t>Though Camel can be downloaded separately, it was recommended to mention as a dependency in Maven POM file of the project.</a:t>
            </a:r>
          </a:p>
          <a:p>
            <a:pPr>
              <a:buNone/>
            </a:pPr>
            <a:endParaRPr lang="en-US" sz="1600" dirty="0"/>
          </a:p>
        </p:txBody>
      </p:sp>
      <p:graphicFrame>
        <p:nvGraphicFramePr>
          <p:cNvPr id="3" name="Object 2"/>
          <p:cNvGraphicFramePr>
            <a:graphicFrameLocks noChangeAspect="1"/>
          </p:cNvGraphicFramePr>
          <p:nvPr>
            <p:extLst>
              <p:ext uri="{D42A27DB-BD31-4B8C-83A1-F6EECF244321}">
                <p14:modId xmlns:p14="http://schemas.microsoft.com/office/powerpoint/2010/main" val="1950286444"/>
              </p:ext>
            </p:extLst>
          </p:nvPr>
        </p:nvGraphicFramePr>
        <p:xfrm>
          <a:off x="899592" y="5445224"/>
          <a:ext cx="1080120" cy="792088"/>
        </p:xfrm>
        <a:graphic>
          <a:graphicData uri="http://schemas.openxmlformats.org/presentationml/2006/ole">
            <mc:AlternateContent xmlns:mc="http://schemas.openxmlformats.org/markup-compatibility/2006">
              <mc:Choice xmlns:v="urn:schemas-microsoft-com:vml" Requires="v">
                <p:oleObj name="Packager Shell Object" showAsIcon="1" r:id="rId3" imgW="483480" imgH="456480" progId="Package">
                  <p:embed/>
                </p:oleObj>
              </mc:Choice>
              <mc:Fallback>
                <p:oleObj name="Packager Shell Object" showAsIcon="1" r:id="rId3" imgW="483480" imgH="456480" progId="Package">
                  <p:embed/>
                  <p:pic>
                    <p:nvPicPr>
                      <p:cNvPr id="0" name=""/>
                      <p:cNvPicPr/>
                      <p:nvPr/>
                    </p:nvPicPr>
                    <p:blipFill>
                      <a:blip r:embed="rId4"/>
                      <a:stretch>
                        <a:fillRect/>
                      </a:stretch>
                    </p:blipFill>
                    <p:spPr>
                      <a:xfrm>
                        <a:off x="899592" y="5445224"/>
                        <a:ext cx="1080120" cy="792088"/>
                      </a:xfrm>
                      <a:prstGeom prst="rect">
                        <a:avLst/>
                      </a:prstGeom>
                    </p:spPr>
                  </p:pic>
                </p:oleObj>
              </mc:Fallback>
            </mc:AlternateContent>
          </a:graphicData>
        </a:graphic>
      </p:graphicFrame>
    </p:spTree>
    <p:extLst>
      <p:ext uri="{BB962C8B-B14F-4D97-AF65-F5344CB8AC3E}">
        <p14:creationId xmlns:p14="http://schemas.microsoft.com/office/powerpoint/2010/main" val="146319318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buClr>
                <a:schemeClr val="accent1">
                  <a:lumMod val="75000"/>
                </a:schemeClr>
              </a:buClr>
            </a:pPr>
            <a:r>
              <a:rPr lang="en-US" sz="2400" dirty="0">
                <a:solidFill>
                  <a:srgbClr val="5B77BA"/>
                </a:solidFill>
              </a:rPr>
              <a:t>Camel Context</a:t>
            </a:r>
          </a:p>
        </p:txBody>
      </p:sp>
      <p:sp>
        <p:nvSpPr>
          <p:cNvPr id="11" name="Rectangle 3"/>
          <p:cNvSpPr>
            <a:spLocks noGrp="1" noChangeArrowheads="1"/>
          </p:cNvSpPr>
          <p:nvPr>
            <p:ph type="subTitle" idx="1"/>
          </p:nvPr>
        </p:nvSpPr>
        <p:spPr>
          <a:xfrm>
            <a:off x="827584" y="764704"/>
            <a:ext cx="7992888" cy="4536504"/>
          </a:xfrm>
        </p:spPr>
        <p:txBody>
          <a:bodyPr/>
          <a:lstStyle/>
          <a:p>
            <a:pPr eaLnBrk="1" hangingPunct="1">
              <a:buClr>
                <a:schemeClr val="accent1">
                  <a:lumMod val="75000"/>
                </a:schemeClr>
              </a:buClr>
              <a:buNone/>
            </a:pPr>
            <a:r>
              <a:rPr lang="en-US" sz="1600" dirty="0"/>
              <a:t>Camel Context </a:t>
            </a:r>
          </a:p>
        </p:txBody>
      </p:sp>
      <p:pic>
        <p:nvPicPr>
          <p:cNvPr id="2" name="Picture 2" descr="CamelCon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844824"/>
            <a:ext cx="7200800"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9090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buClr>
                <a:schemeClr val="accent1">
                  <a:lumMod val="75000"/>
                </a:schemeClr>
              </a:buClr>
            </a:pPr>
            <a:r>
              <a:rPr lang="en-US" sz="2400" dirty="0">
                <a:solidFill>
                  <a:srgbClr val="5B77BA"/>
                </a:solidFill>
              </a:rPr>
              <a:t>Camel Context</a:t>
            </a:r>
          </a:p>
        </p:txBody>
      </p:sp>
      <p:sp>
        <p:nvSpPr>
          <p:cNvPr id="11" name="Rectangle 3"/>
          <p:cNvSpPr>
            <a:spLocks noGrp="1" noChangeArrowheads="1"/>
          </p:cNvSpPr>
          <p:nvPr>
            <p:ph type="subTitle" idx="1"/>
          </p:nvPr>
        </p:nvSpPr>
        <p:spPr>
          <a:xfrm>
            <a:off x="842594" y="764704"/>
            <a:ext cx="7992888" cy="5328592"/>
          </a:xfrm>
        </p:spPr>
        <p:txBody>
          <a:bodyPr/>
          <a:lstStyle/>
          <a:p>
            <a:pPr eaLnBrk="1" hangingPunct="1">
              <a:buClr>
                <a:schemeClr val="accent1">
                  <a:lumMod val="75000"/>
                </a:schemeClr>
              </a:buClr>
              <a:buNone/>
            </a:pPr>
            <a:r>
              <a:rPr lang="en-US" sz="1400" b="1" u="sng" dirty="0"/>
              <a:t>Java DSL:</a:t>
            </a:r>
          </a:p>
          <a:p>
            <a:pPr eaLnBrk="1" hangingPunct="1">
              <a:buClr>
                <a:schemeClr val="accent1">
                  <a:lumMod val="75000"/>
                </a:schemeClr>
              </a:buClr>
              <a:buNone/>
            </a:pPr>
            <a:r>
              <a:rPr lang="en-US" sz="1400" dirty="0" err="1">
                <a:solidFill>
                  <a:srgbClr val="F30BDD"/>
                </a:solidFill>
              </a:rPr>
              <a:t>CamelContext</a:t>
            </a:r>
            <a:r>
              <a:rPr lang="en-US" sz="1400" dirty="0">
                <a:solidFill>
                  <a:srgbClr val="F30BDD"/>
                </a:solidFill>
              </a:rPr>
              <a:t> </a:t>
            </a:r>
            <a:r>
              <a:rPr lang="en-US" sz="1400" dirty="0">
                <a:solidFill>
                  <a:srgbClr val="FF0000"/>
                </a:solidFill>
              </a:rPr>
              <a:t>context</a:t>
            </a:r>
            <a:r>
              <a:rPr lang="en-US" sz="1400" dirty="0"/>
              <a:t> = new </a:t>
            </a:r>
            <a:r>
              <a:rPr lang="en-US" sz="1400" dirty="0" err="1">
                <a:solidFill>
                  <a:srgbClr val="F30BDD"/>
                </a:solidFill>
              </a:rPr>
              <a:t>DefaultCamelContext</a:t>
            </a:r>
            <a:r>
              <a:rPr lang="en-US" sz="1400" dirty="0"/>
              <a:t>();</a:t>
            </a:r>
          </a:p>
          <a:p>
            <a:pPr eaLnBrk="1" hangingPunct="1">
              <a:buClr>
                <a:schemeClr val="accent1">
                  <a:lumMod val="75000"/>
                </a:schemeClr>
              </a:buClr>
              <a:buNone/>
            </a:pPr>
            <a:r>
              <a:rPr lang="en-US" sz="1400" dirty="0"/>
              <a:t>try {</a:t>
            </a:r>
          </a:p>
          <a:p>
            <a:pPr eaLnBrk="1" hangingPunct="1">
              <a:buClr>
                <a:schemeClr val="accent1">
                  <a:lumMod val="75000"/>
                </a:schemeClr>
              </a:buClr>
              <a:buNone/>
            </a:pPr>
            <a:r>
              <a:rPr lang="en-US" sz="1400" dirty="0"/>
              <a:t>   </a:t>
            </a:r>
            <a:r>
              <a:rPr lang="en-US" sz="1400" dirty="0" err="1">
                <a:solidFill>
                  <a:srgbClr val="FF0000"/>
                </a:solidFill>
              </a:rPr>
              <a:t>context</a:t>
            </a:r>
            <a:r>
              <a:rPr lang="en-US" sz="1400" dirty="0" err="1"/>
              <a:t>.addRoutes</a:t>
            </a:r>
            <a:r>
              <a:rPr lang="en-US" sz="1400" dirty="0"/>
              <a:t>(new </a:t>
            </a:r>
            <a:r>
              <a:rPr lang="en-US" sz="1400" dirty="0" err="1"/>
              <a:t>RouteBuilder</a:t>
            </a:r>
            <a:r>
              <a:rPr lang="en-US" sz="1400" dirty="0"/>
              <a:t>() {</a:t>
            </a:r>
          </a:p>
          <a:p>
            <a:pPr eaLnBrk="1" hangingPunct="1">
              <a:buClr>
                <a:schemeClr val="accent1">
                  <a:lumMod val="75000"/>
                </a:schemeClr>
              </a:buClr>
              <a:buNone/>
            </a:pPr>
            <a:r>
              <a:rPr lang="en-US" sz="1400" dirty="0"/>
              <a:t>      // Configure filters and routes</a:t>
            </a:r>
          </a:p>
          <a:p>
            <a:pPr eaLnBrk="1" hangingPunct="1">
              <a:buClr>
                <a:schemeClr val="accent1">
                  <a:lumMod val="75000"/>
                </a:schemeClr>
              </a:buClr>
              <a:buNone/>
            </a:pPr>
            <a:r>
              <a:rPr lang="en-US" sz="1400" dirty="0"/>
              <a:t>   }</a:t>
            </a:r>
          </a:p>
          <a:p>
            <a:pPr eaLnBrk="1" hangingPunct="1">
              <a:buClr>
                <a:schemeClr val="accent1">
                  <a:lumMod val="75000"/>
                </a:schemeClr>
              </a:buClr>
              <a:buNone/>
            </a:pPr>
            <a:r>
              <a:rPr lang="en-US" sz="1400" dirty="0"/>
              <a:t>}</a:t>
            </a:r>
          </a:p>
          <a:p>
            <a:pPr eaLnBrk="1" hangingPunct="1">
              <a:buClr>
                <a:schemeClr val="accent1">
                  <a:lumMod val="75000"/>
                </a:schemeClr>
              </a:buClr>
              <a:buNone/>
            </a:pPr>
            <a:r>
              <a:rPr lang="en-US" sz="1400" dirty="0"/>
              <a:t>);</a:t>
            </a:r>
          </a:p>
          <a:p>
            <a:pPr eaLnBrk="1" hangingPunct="1">
              <a:buClr>
                <a:schemeClr val="accent1">
                  <a:lumMod val="75000"/>
                </a:schemeClr>
              </a:buClr>
              <a:buNone/>
            </a:pPr>
            <a:endParaRPr lang="en-US" sz="1100" dirty="0"/>
          </a:p>
          <a:p>
            <a:pPr eaLnBrk="1" hangingPunct="1">
              <a:buClr>
                <a:schemeClr val="accent1">
                  <a:lumMod val="75000"/>
                </a:schemeClr>
              </a:buClr>
              <a:buNone/>
            </a:pPr>
            <a:r>
              <a:rPr lang="en-US" sz="1400" b="1" u="sng" dirty="0"/>
              <a:t>Spring DSL:</a:t>
            </a:r>
          </a:p>
          <a:p>
            <a:pPr eaLnBrk="1" hangingPunct="1">
              <a:buClr>
                <a:schemeClr val="accent1">
                  <a:lumMod val="75000"/>
                </a:schemeClr>
              </a:buClr>
              <a:buNone/>
            </a:pPr>
            <a:r>
              <a:rPr lang="en-US" sz="1400" dirty="0"/>
              <a:t>&lt;</a:t>
            </a:r>
            <a:r>
              <a:rPr lang="en-US" sz="1400" dirty="0" err="1">
                <a:solidFill>
                  <a:srgbClr val="F30BDD"/>
                </a:solidFill>
              </a:rPr>
              <a:t>camelContext</a:t>
            </a:r>
            <a:r>
              <a:rPr lang="en-US" sz="1400" dirty="0"/>
              <a:t> </a:t>
            </a:r>
            <a:r>
              <a:rPr lang="en-US" sz="1400" dirty="0" err="1"/>
              <a:t>xmlns</a:t>
            </a:r>
            <a:r>
              <a:rPr lang="en-US" sz="1400" dirty="0"/>
              <a:t>="http://camel.apache.org/schema/spring"  </a:t>
            </a:r>
            <a:r>
              <a:rPr lang="en-US" sz="1400" dirty="0" err="1">
                <a:solidFill>
                  <a:srgbClr val="E1AD00"/>
                </a:solidFill>
              </a:rPr>
              <a:t>streamCache</a:t>
            </a:r>
            <a:r>
              <a:rPr lang="en-US" sz="1400" dirty="0"/>
              <a:t>=“true”&gt;</a:t>
            </a:r>
          </a:p>
          <a:p>
            <a:pPr eaLnBrk="1" hangingPunct="1">
              <a:buClr>
                <a:schemeClr val="accent1">
                  <a:lumMod val="75000"/>
                </a:schemeClr>
              </a:buClr>
              <a:buNone/>
            </a:pPr>
            <a:r>
              <a:rPr lang="en-US" sz="1400" dirty="0"/>
              <a:t>  &lt;route&gt;</a:t>
            </a:r>
          </a:p>
          <a:p>
            <a:pPr eaLnBrk="1" hangingPunct="1">
              <a:buClr>
                <a:schemeClr val="accent1">
                  <a:lumMod val="75000"/>
                </a:schemeClr>
              </a:buClr>
              <a:buNone/>
            </a:pPr>
            <a:r>
              <a:rPr lang="en-US" sz="1400" dirty="0"/>
              <a:t>    &lt;from </a:t>
            </a:r>
            <a:r>
              <a:rPr lang="en-US" sz="1400" dirty="0" err="1"/>
              <a:t>uri</a:t>
            </a:r>
            <a:r>
              <a:rPr lang="en-US" sz="1400" dirty="0"/>
              <a:t>=</a:t>
            </a:r>
            <a:r>
              <a:rPr lang="en-US" sz="1400" dirty="0">
                <a:solidFill>
                  <a:srgbClr val="C00000"/>
                </a:solidFill>
              </a:rPr>
              <a:t>"</a:t>
            </a:r>
            <a:r>
              <a:rPr lang="en-US" sz="1400" dirty="0" err="1">
                <a:solidFill>
                  <a:srgbClr val="C00000"/>
                </a:solidFill>
              </a:rPr>
              <a:t>activemq:Accounts.PurchaseOrders</a:t>
            </a:r>
            <a:r>
              <a:rPr lang="en-US" sz="1400" dirty="0">
                <a:solidFill>
                  <a:srgbClr val="C00000"/>
                </a:solidFill>
              </a:rPr>
              <a:t>"</a:t>
            </a:r>
            <a:r>
              <a:rPr lang="en-US" sz="1400" dirty="0"/>
              <a:t>/&gt;</a:t>
            </a:r>
          </a:p>
          <a:p>
            <a:pPr eaLnBrk="1" hangingPunct="1">
              <a:buClr>
                <a:schemeClr val="accent1">
                  <a:lumMod val="75000"/>
                </a:schemeClr>
              </a:buClr>
              <a:buNone/>
            </a:pPr>
            <a:r>
              <a:rPr lang="en-US" sz="1400" dirty="0"/>
              <a:t>    &lt;to </a:t>
            </a:r>
            <a:r>
              <a:rPr lang="en-US" sz="1400" dirty="0" err="1"/>
              <a:t>uri</a:t>
            </a:r>
            <a:r>
              <a:rPr lang="en-US" sz="1400" dirty="0"/>
              <a:t>=</a:t>
            </a:r>
            <a:r>
              <a:rPr lang="en-US" sz="1400" dirty="0">
                <a:solidFill>
                  <a:srgbClr val="C00000"/>
                </a:solidFill>
              </a:rPr>
              <a:t>“</a:t>
            </a:r>
            <a:r>
              <a:rPr lang="en-US" sz="1400" dirty="0" err="1">
                <a:solidFill>
                  <a:srgbClr val="C00000"/>
                </a:solidFill>
              </a:rPr>
              <a:t>direct:purchaseOrders</a:t>
            </a:r>
            <a:r>
              <a:rPr lang="en-US" sz="1400" dirty="0">
                <a:solidFill>
                  <a:srgbClr val="C00000"/>
                </a:solidFill>
              </a:rPr>
              <a:t>"</a:t>
            </a:r>
            <a:r>
              <a:rPr lang="en-US" sz="1400" dirty="0"/>
              <a:t>/&gt;</a:t>
            </a:r>
          </a:p>
          <a:p>
            <a:pPr eaLnBrk="1" hangingPunct="1">
              <a:buClr>
                <a:schemeClr val="accent1">
                  <a:lumMod val="75000"/>
                </a:schemeClr>
              </a:buClr>
              <a:buNone/>
            </a:pPr>
            <a:r>
              <a:rPr lang="en-US" sz="1400" dirty="0"/>
              <a:t>  &lt;/route&gt;</a:t>
            </a:r>
          </a:p>
          <a:p>
            <a:pPr eaLnBrk="1" hangingPunct="1">
              <a:buClr>
                <a:schemeClr val="accent1">
                  <a:lumMod val="75000"/>
                </a:schemeClr>
              </a:buClr>
              <a:buNone/>
            </a:pPr>
            <a:r>
              <a:rPr lang="en-US" sz="1400" dirty="0"/>
              <a:t>  &lt;route&gt;</a:t>
            </a:r>
          </a:p>
          <a:p>
            <a:pPr eaLnBrk="1" hangingPunct="1">
              <a:buClr>
                <a:schemeClr val="accent1">
                  <a:lumMod val="75000"/>
                </a:schemeClr>
              </a:buClr>
              <a:buNone/>
            </a:pPr>
            <a:r>
              <a:rPr lang="en-US" sz="1400" dirty="0"/>
              <a:t>    &lt;from </a:t>
            </a:r>
            <a:r>
              <a:rPr lang="en-US" sz="1400" dirty="0" err="1"/>
              <a:t>uri</a:t>
            </a:r>
            <a:r>
              <a:rPr lang="en-US" sz="1400" dirty="0"/>
              <a:t>=</a:t>
            </a:r>
            <a:r>
              <a:rPr lang="en-US" sz="1400" dirty="0">
                <a:solidFill>
                  <a:srgbClr val="C00000"/>
                </a:solidFill>
              </a:rPr>
              <a:t>" </a:t>
            </a:r>
            <a:r>
              <a:rPr lang="en-US" sz="1400" dirty="0" err="1">
                <a:solidFill>
                  <a:srgbClr val="C00000"/>
                </a:solidFill>
              </a:rPr>
              <a:t>direct:purchaseOrders</a:t>
            </a:r>
            <a:r>
              <a:rPr lang="en-US" sz="1400" dirty="0">
                <a:solidFill>
                  <a:srgbClr val="C00000"/>
                </a:solidFill>
              </a:rPr>
              <a:t> "</a:t>
            </a:r>
            <a:r>
              <a:rPr lang="en-US" sz="1400" dirty="0"/>
              <a:t>/&gt;</a:t>
            </a:r>
          </a:p>
          <a:p>
            <a:pPr eaLnBrk="1" hangingPunct="1">
              <a:buClr>
                <a:schemeClr val="accent1">
                  <a:lumMod val="75000"/>
                </a:schemeClr>
              </a:buClr>
              <a:buNone/>
            </a:pPr>
            <a:r>
              <a:rPr lang="en-US" sz="1400" dirty="0"/>
              <a:t>    &lt;to </a:t>
            </a:r>
            <a:r>
              <a:rPr lang="en-US" sz="1400" dirty="0" err="1"/>
              <a:t>uri</a:t>
            </a:r>
            <a:r>
              <a:rPr lang="en-US" sz="1400" dirty="0"/>
              <a:t>=</a:t>
            </a:r>
            <a:r>
              <a:rPr lang="en-US" sz="1400" dirty="0">
                <a:solidFill>
                  <a:srgbClr val="C00000"/>
                </a:solidFill>
              </a:rPr>
              <a:t>"</a:t>
            </a:r>
            <a:r>
              <a:rPr lang="en-US" sz="1400" dirty="0" err="1">
                <a:solidFill>
                  <a:srgbClr val="C00000"/>
                </a:solidFill>
              </a:rPr>
              <a:t>activemq:UK.Accounts.Invoices</a:t>
            </a:r>
            <a:r>
              <a:rPr lang="en-US" sz="1400" dirty="0">
                <a:solidFill>
                  <a:srgbClr val="C00000"/>
                </a:solidFill>
              </a:rPr>
              <a:t>"</a:t>
            </a:r>
            <a:r>
              <a:rPr lang="en-US" sz="1400" dirty="0"/>
              <a:t>/&gt;</a:t>
            </a:r>
          </a:p>
          <a:p>
            <a:pPr eaLnBrk="1" hangingPunct="1">
              <a:buClr>
                <a:schemeClr val="accent1">
                  <a:lumMod val="75000"/>
                </a:schemeClr>
              </a:buClr>
              <a:buNone/>
            </a:pPr>
            <a:r>
              <a:rPr lang="en-US" sz="1400" dirty="0"/>
              <a:t>  &lt;/route&gt;</a:t>
            </a:r>
          </a:p>
          <a:p>
            <a:pPr eaLnBrk="1" hangingPunct="1">
              <a:buClr>
                <a:schemeClr val="accent1">
                  <a:lumMod val="75000"/>
                </a:schemeClr>
              </a:buClr>
              <a:buNone/>
            </a:pPr>
            <a:r>
              <a:rPr lang="en-US" sz="1400" dirty="0"/>
              <a:t>&lt;/</a:t>
            </a:r>
            <a:r>
              <a:rPr lang="en-US" sz="1400" dirty="0" err="1">
                <a:solidFill>
                  <a:srgbClr val="F30BDD"/>
                </a:solidFill>
              </a:rPr>
              <a:t>camelContext</a:t>
            </a:r>
            <a:r>
              <a:rPr lang="en-US" sz="1400" dirty="0"/>
              <a:t>&gt;</a:t>
            </a:r>
            <a:endParaRPr lang="en-US" sz="1100" dirty="0"/>
          </a:p>
        </p:txBody>
      </p:sp>
    </p:spTree>
    <p:extLst>
      <p:ext uri="{BB962C8B-B14F-4D97-AF65-F5344CB8AC3E}">
        <p14:creationId xmlns:p14="http://schemas.microsoft.com/office/powerpoint/2010/main" val="308081973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r>
              <a:rPr lang="en-US" sz="2400" dirty="0">
                <a:solidFill>
                  <a:srgbClr val="5B77BA"/>
                </a:solidFill>
              </a:rPr>
              <a:t>Camel Threading Model</a:t>
            </a:r>
          </a:p>
        </p:txBody>
      </p:sp>
      <p:sp>
        <p:nvSpPr>
          <p:cNvPr id="11" name="Rectangle 3"/>
          <p:cNvSpPr>
            <a:spLocks noGrp="1" noChangeArrowheads="1"/>
          </p:cNvSpPr>
          <p:nvPr>
            <p:ph type="subTitle" idx="1"/>
          </p:nvPr>
        </p:nvSpPr>
        <p:spPr>
          <a:xfrm>
            <a:off x="801620" y="764704"/>
            <a:ext cx="7992888" cy="5184576"/>
          </a:xfrm>
        </p:spPr>
        <p:txBody>
          <a:bodyPr/>
          <a:lstStyle/>
          <a:p>
            <a:pPr>
              <a:buNone/>
            </a:pPr>
            <a:r>
              <a:rPr lang="en-US" sz="1400" dirty="0"/>
              <a:t>Since Camel 2.3</a:t>
            </a:r>
          </a:p>
          <a:p>
            <a:pPr marL="171450" indent="-171450">
              <a:buFont typeface="Wingdings" panose="05000000000000000000" pitchFamily="2" charset="2"/>
              <a:buChar char="§"/>
            </a:pPr>
            <a:r>
              <a:rPr lang="en-US" sz="1400" dirty="0"/>
              <a:t>The threading model in Camel is based on leveraging the JDK concurrency API which provides thread pools, named </a:t>
            </a:r>
            <a:r>
              <a:rPr lang="en-US" sz="1400" dirty="0" err="1"/>
              <a:t>ExecutorService</a:t>
            </a:r>
            <a:r>
              <a:rPr lang="en-US" sz="1400" dirty="0"/>
              <a:t>.</a:t>
            </a:r>
          </a:p>
          <a:p>
            <a:pPr>
              <a:buNone/>
            </a:pPr>
            <a:r>
              <a:rPr lang="en-US" sz="1400" b="1" u="sng" dirty="0"/>
              <a:t>Camel leverages thread pools in the following places:</a:t>
            </a:r>
          </a:p>
          <a:p>
            <a:pPr marL="171450" indent="-171450">
              <a:buFont typeface="Wingdings" panose="05000000000000000000" pitchFamily="2" charset="2"/>
              <a:buChar char="§"/>
            </a:pPr>
            <a:r>
              <a:rPr lang="en-US" sz="1400" dirty="0"/>
              <a:t>several EIP patterns supports using thread pools for concurrency</a:t>
            </a:r>
          </a:p>
          <a:p>
            <a:pPr marL="171450" indent="-171450">
              <a:buFont typeface="Wingdings" panose="05000000000000000000" pitchFamily="2" charset="2"/>
              <a:buChar char="§"/>
            </a:pPr>
            <a:r>
              <a:rPr lang="en-US" sz="1400" dirty="0"/>
              <a:t>SEDA component for asynchronous connectivity</a:t>
            </a:r>
          </a:p>
          <a:p>
            <a:pPr marL="171450" indent="-171450">
              <a:buFont typeface="Wingdings" panose="05000000000000000000" pitchFamily="2" charset="2"/>
              <a:buChar char="§"/>
            </a:pPr>
            <a:r>
              <a:rPr lang="en-US" sz="1400" dirty="0"/>
              <a:t>Threads DSL in the Camel route</a:t>
            </a:r>
          </a:p>
          <a:p>
            <a:pPr marL="171450" indent="-171450">
              <a:buFont typeface="Wingdings" panose="05000000000000000000" pitchFamily="2" charset="2"/>
              <a:buChar char="§"/>
            </a:pPr>
            <a:r>
              <a:rPr lang="en-US" sz="1400" dirty="0"/>
              <a:t>And some component provide thread pools by nature such as JMS, Jetty</a:t>
            </a:r>
          </a:p>
          <a:p>
            <a:pPr marL="171450" indent="-171450">
              <a:buFont typeface="Wingdings" panose="05000000000000000000" pitchFamily="2" charset="2"/>
              <a:buChar char="§"/>
            </a:pPr>
            <a:endParaRPr lang="en-US" sz="1400" dirty="0"/>
          </a:p>
          <a:p>
            <a:pPr>
              <a:buNone/>
            </a:pPr>
            <a:r>
              <a:rPr lang="en-US" sz="1400" b="1" u="sng" dirty="0"/>
              <a:t>Thread Pool profiles:</a:t>
            </a:r>
          </a:p>
          <a:p>
            <a:pPr>
              <a:buNone/>
            </a:pPr>
            <a:r>
              <a:rPr lang="en-US" sz="1400" dirty="0"/>
              <a:t>By default when a thread pool is to be created then its based on the default thread pool profile which is:</a:t>
            </a:r>
          </a:p>
          <a:p>
            <a:pPr marL="171450" indent="-171450">
              <a:buFont typeface="Wingdings" panose="05000000000000000000" pitchFamily="2" charset="2"/>
              <a:buChar char="§"/>
            </a:pPr>
            <a:endParaRPr lang="en-US" sz="1400" dirty="0"/>
          </a:p>
          <a:p>
            <a:pPr>
              <a:buNone/>
            </a:pPr>
            <a:r>
              <a:rPr lang="en-US" sz="1400" dirty="0"/>
              <a:t>&lt;</a:t>
            </a:r>
            <a:r>
              <a:rPr lang="en-US" sz="1400" dirty="0" err="1">
                <a:solidFill>
                  <a:srgbClr val="F30BDD"/>
                </a:solidFill>
              </a:rPr>
              <a:t>threadPoolProfile</a:t>
            </a:r>
            <a:r>
              <a:rPr lang="en-US" sz="1400" dirty="0">
                <a:solidFill>
                  <a:srgbClr val="F30BDD"/>
                </a:solidFill>
              </a:rPr>
              <a:t> </a:t>
            </a:r>
            <a:r>
              <a:rPr lang="en-US" sz="1400" dirty="0"/>
              <a:t>id=</a:t>
            </a:r>
            <a:r>
              <a:rPr lang="en-US" sz="1400" dirty="0">
                <a:solidFill>
                  <a:srgbClr val="C00000"/>
                </a:solidFill>
              </a:rPr>
              <a:t>"</a:t>
            </a:r>
            <a:r>
              <a:rPr lang="en-US" sz="1400" dirty="0" err="1">
                <a:solidFill>
                  <a:srgbClr val="C00000"/>
                </a:solidFill>
              </a:rPr>
              <a:t>defaultThreadPoolProfile</a:t>
            </a:r>
            <a:r>
              <a:rPr lang="en-US" sz="1400" dirty="0">
                <a:solidFill>
                  <a:srgbClr val="C00000"/>
                </a:solidFill>
              </a:rPr>
              <a:t>" </a:t>
            </a:r>
          </a:p>
          <a:p>
            <a:pPr>
              <a:buNone/>
            </a:pPr>
            <a:r>
              <a:rPr lang="en-US" sz="1400" dirty="0"/>
              <a:t>	</a:t>
            </a:r>
            <a:r>
              <a:rPr lang="en-US" sz="1400" dirty="0" err="1"/>
              <a:t>defaultProfile</a:t>
            </a:r>
            <a:r>
              <a:rPr lang="en-US" sz="1400" dirty="0"/>
              <a:t>=</a:t>
            </a:r>
            <a:r>
              <a:rPr lang="en-US" sz="1400" dirty="0">
                <a:solidFill>
                  <a:srgbClr val="C00000"/>
                </a:solidFill>
              </a:rPr>
              <a:t>"true"</a:t>
            </a:r>
          </a:p>
          <a:p>
            <a:pPr>
              <a:buNone/>
            </a:pPr>
            <a:r>
              <a:rPr lang="en-US" sz="1400" dirty="0"/>
              <a:t>     	</a:t>
            </a:r>
            <a:r>
              <a:rPr lang="en-US" sz="1400" dirty="0" err="1"/>
              <a:t>poolSize</a:t>
            </a:r>
            <a:r>
              <a:rPr lang="en-US" sz="1400" dirty="0"/>
              <a:t>=</a:t>
            </a:r>
            <a:r>
              <a:rPr lang="en-US" sz="1400" dirty="0">
                <a:solidFill>
                  <a:srgbClr val="C00000"/>
                </a:solidFill>
              </a:rPr>
              <a:t>"10" </a:t>
            </a:r>
          </a:p>
          <a:p>
            <a:pPr>
              <a:buNone/>
            </a:pPr>
            <a:r>
              <a:rPr lang="en-US" sz="1400" dirty="0"/>
              <a:t>	</a:t>
            </a:r>
            <a:r>
              <a:rPr lang="en-US" sz="1400" dirty="0" err="1"/>
              <a:t>maxPoolSize</a:t>
            </a:r>
            <a:r>
              <a:rPr lang="en-US" sz="1400" dirty="0"/>
              <a:t>=</a:t>
            </a:r>
            <a:r>
              <a:rPr lang="en-US" sz="1400" dirty="0">
                <a:solidFill>
                  <a:srgbClr val="C00000"/>
                </a:solidFill>
              </a:rPr>
              <a:t>"20" </a:t>
            </a:r>
          </a:p>
          <a:p>
            <a:pPr>
              <a:buNone/>
            </a:pPr>
            <a:r>
              <a:rPr lang="en-US" sz="1400" dirty="0"/>
              <a:t>	</a:t>
            </a:r>
            <a:r>
              <a:rPr lang="en-US" sz="1400" dirty="0" err="1"/>
              <a:t>maxQueueSize</a:t>
            </a:r>
            <a:r>
              <a:rPr lang="en-US" sz="1400" dirty="0"/>
              <a:t>=</a:t>
            </a:r>
            <a:r>
              <a:rPr lang="en-US" sz="1400" dirty="0">
                <a:solidFill>
                  <a:srgbClr val="C00000"/>
                </a:solidFill>
              </a:rPr>
              <a:t>"1000"</a:t>
            </a:r>
            <a:r>
              <a:rPr lang="en-US" sz="1400" dirty="0"/>
              <a:t> </a:t>
            </a:r>
          </a:p>
          <a:p>
            <a:pPr>
              <a:buNone/>
            </a:pPr>
            <a:r>
              <a:rPr lang="en-US" sz="1400" dirty="0"/>
              <a:t>	</a:t>
            </a:r>
            <a:r>
              <a:rPr lang="en-US" sz="1400" dirty="0" err="1"/>
              <a:t>allowCoreThreadTimeOut</a:t>
            </a:r>
            <a:r>
              <a:rPr lang="en-US" sz="1400" dirty="0"/>
              <a:t>=</a:t>
            </a:r>
            <a:r>
              <a:rPr lang="en-US" sz="1400" dirty="0">
                <a:solidFill>
                  <a:srgbClr val="C00000"/>
                </a:solidFill>
              </a:rPr>
              <a:t>"true"</a:t>
            </a:r>
          </a:p>
          <a:p>
            <a:pPr>
              <a:buNone/>
            </a:pPr>
            <a:r>
              <a:rPr lang="en-US" sz="1400" dirty="0"/>
              <a:t>	</a:t>
            </a:r>
            <a:r>
              <a:rPr lang="en-US" sz="1400" dirty="0" err="1"/>
              <a:t>rejectedPolicy</a:t>
            </a:r>
            <a:r>
              <a:rPr lang="en-US" sz="1400" dirty="0"/>
              <a:t>=</a:t>
            </a:r>
            <a:r>
              <a:rPr lang="en-US" sz="1400" dirty="0">
                <a:solidFill>
                  <a:srgbClr val="C00000"/>
                </a:solidFill>
              </a:rPr>
              <a:t>"</a:t>
            </a:r>
            <a:r>
              <a:rPr lang="en-US" sz="1400" dirty="0" err="1">
                <a:solidFill>
                  <a:srgbClr val="C00000"/>
                </a:solidFill>
              </a:rPr>
              <a:t>CallerRuns</a:t>
            </a:r>
            <a:r>
              <a:rPr lang="en-US" sz="1400" dirty="0">
                <a:solidFill>
                  <a:srgbClr val="C00000"/>
                </a:solidFill>
              </a:rPr>
              <a:t>"</a:t>
            </a:r>
            <a:r>
              <a:rPr lang="en-US" sz="1400" dirty="0"/>
              <a:t>/&gt;</a:t>
            </a:r>
          </a:p>
        </p:txBody>
      </p:sp>
    </p:spTree>
    <p:extLst>
      <p:ext uri="{BB962C8B-B14F-4D97-AF65-F5344CB8AC3E}">
        <p14:creationId xmlns:p14="http://schemas.microsoft.com/office/powerpoint/2010/main" val="121671841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r>
              <a:rPr lang="en-US" sz="2400" dirty="0">
                <a:solidFill>
                  <a:srgbClr val="5B77BA"/>
                </a:solidFill>
              </a:rPr>
              <a:t>Enterprise Integration Patterns (EIP)</a:t>
            </a:r>
          </a:p>
        </p:txBody>
      </p:sp>
      <p:sp>
        <p:nvSpPr>
          <p:cNvPr id="11" name="Rectangle 3"/>
          <p:cNvSpPr>
            <a:spLocks noGrp="1" noChangeArrowheads="1"/>
          </p:cNvSpPr>
          <p:nvPr>
            <p:ph type="subTitle" idx="1"/>
          </p:nvPr>
        </p:nvSpPr>
        <p:spPr>
          <a:xfrm>
            <a:off x="801620" y="764704"/>
            <a:ext cx="7992888" cy="5044752"/>
          </a:xfrm>
        </p:spPr>
        <p:txBody>
          <a:bodyPr/>
          <a:lstStyle/>
          <a:p>
            <a:pPr>
              <a:buNone/>
            </a:pPr>
            <a:endParaRPr lang="en-US" dirty="0"/>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Content Based Router (CBR)</a:t>
            </a:r>
          </a:p>
          <a:p>
            <a:pPr marL="342900" indent="-342900">
              <a:buFont typeface="Wingdings" panose="05000000000000000000" pitchFamily="2" charset="2"/>
              <a:buChar char="q"/>
            </a:pPr>
            <a:r>
              <a:rPr lang="en-US" dirty="0"/>
              <a:t>Splitter</a:t>
            </a:r>
          </a:p>
          <a:p>
            <a:pPr marL="342900" indent="-342900">
              <a:buFont typeface="Wingdings" panose="05000000000000000000" pitchFamily="2" charset="2"/>
              <a:buChar char="q"/>
            </a:pPr>
            <a:r>
              <a:rPr lang="en-US" dirty="0"/>
              <a:t>Aggregator</a:t>
            </a:r>
          </a:p>
          <a:p>
            <a:pPr marL="342900" indent="-342900">
              <a:buFont typeface="Wingdings" panose="05000000000000000000" pitchFamily="2" charset="2"/>
              <a:buChar char="q"/>
            </a:pPr>
            <a:r>
              <a:rPr lang="en-US" dirty="0" err="1"/>
              <a:t>Throttler</a:t>
            </a:r>
            <a:endParaRPr lang="en-US" dirty="0"/>
          </a:p>
          <a:p>
            <a:pPr marL="342900" indent="-342900">
              <a:buFont typeface="Wingdings" panose="05000000000000000000" pitchFamily="2" charset="2"/>
              <a:buChar char="q"/>
            </a:pPr>
            <a:r>
              <a:rPr lang="en-US" dirty="0"/>
              <a:t>Multicast</a:t>
            </a:r>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20777725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827584" y="179822"/>
            <a:ext cx="8136904" cy="499864"/>
          </a:xfrm>
        </p:spPr>
        <p:txBody>
          <a:bodyPr/>
          <a:lstStyle/>
          <a:p>
            <a:pPr eaLnBrk="1" hangingPunct="1"/>
            <a:r>
              <a:rPr lang="en-US" sz="2400" dirty="0">
                <a:solidFill>
                  <a:srgbClr val="5B77BA"/>
                </a:solidFill>
              </a:rPr>
              <a:t>EIP – </a:t>
            </a:r>
            <a:r>
              <a:rPr lang="en-US" sz="2400" dirty="0" err="1">
                <a:solidFill>
                  <a:srgbClr val="5B77BA"/>
                </a:solidFill>
              </a:rPr>
              <a:t>ContentBasedRouter</a:t>
            </a:r>
            <a:endParaRPr lang="en-US" sz="2400" dirty="0">
              <a:solidFill>
                <a:srgbClr val="5B77BA"/>
              </a:solidFill>
            </a:endParaRPr>
          </a:p>
        </p:txBody>
      </p:sp>
      <p:sp>
        <p:nvSpPr>
          <p:cNvPr id="11" name="Rectangle 3"/>
          <p:cNvSpPr>
            <a:spLocks noGrp="1" noChangeArrowheads="1"/>
          </p:cNvSpPr>
          <p:nvPr>
            <p:ph type="subTitle" idx="1"/>
          </p:nvPr>
        </p:nvSpPr>
        <p:spPr>
          <a:xfrm>
            <a:off x="801620" y="764704"/>
            <a:ext cx="7992888" cy="4536504"/>
          </a:xfrm>
        </p:spPr>
        <p:txBody>
          <a:bodyPr/>
          <a:lstStyle/>
          <a:p>
            <a:pPr marL="285750" indent="-285750">
              <a:buFont typeface="Wingdings" panose="05000000000000000000" pitchFamily="2" charset="2"/>
              <a:buChar char="§"/>
            </a:pPr>
            <a:endParaRPr lang="en-US" sz="1600" dirty="0"/>
          </a:p>
          <a:p>
            <a:pPr marL="285750" indent="-285750">
              <a:buFont typeface="Wingdings" panose="05000000000000000000" pitchFamily="2" charset="2"/>
              <a:buChar char="§"/>
            </a:pPr>
            <a:r>
              <a:rPr lang="en-US" sz="1800" dirty="0"/>
              <a:t>As the name implies, a Content-Based Router (CBR) is a message router that routes a message to a destination based on its content. </a:t>
            </a:r>
          </a:p>
          <a:p>
            <a:pPr marL="285750" indent="-285750">
              <a:buFont typeface="Wingdings" panose="05000000000000000000" pitchFamily="2" charset="2"/>
              <a:buChar char="§"/>
            </a:pPr>
            <a:r>
              <a:rPr lang="en-US" sz="1800" dirty="0"/>
              <a:t>The content could be a message header, the payload data type, part of the payload itself—pretty much anything in the message exchange.</a:t>
            </a:r>
            <a:endParaRPr lang="en-US" sz="1600" dirty="0"/>
          </a:p>
          <a:p>
            <a:pPr>
              <a:buNone/>
            </a:pPr>
            <a:r>
              <a:rPr lang="en-US" sz="1400" i="1" dirty="0">
                <a:hlinkClick r:id="rId3"/>
              </a:rPr>
              <a:t>https://camel.apache.org/components/latest/eips/content-based-router-eip.html</a:t>
            </a:r>
            <a:endParaRPr lang="en-US" dirty="0"/>
          </a:p>
          <a:p>
            <a:pPr>
              <a:buNone/>
            </a:pPr>
            <a:endParaRPr lang="en-US" sz="1800" i="1" dirty="0"/>
          </a:p>
        </p:txBody>
      </p:sp>
      <p:pic>
        <p:nvPicPr>
          <p:cNvPr id="1028" name="Picture 4"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3501008"/>
            <a:ext cx="5688632"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011190"/>
      </p:ext>
    </p:extLst>
  </p:cSld>
  <p:clrMapOvr>
    <a:masterClrMapping/>
  </p:clrMapOvr>
  <p:transition/>
</p:sld>
</file>

<file path=ppt/theme/theme1.xml><?xml version="1.0" encoding="utf-8"?>
<a:theme xmlns:a="http://schemas.openxmlformats.org/drawingml/2006/main" name="1_Blank Presentation">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7729D200C48A4FB15671A5A5EFA42D" ma:contentTypeVersion="10" ma:contentTypeDescription="Create a new document." ma:contentTypeScope="" ma:versionID="8422e501fa19765f9b7b0bd7b48e5a39">
  <xsd:schema xmlns:xsd="http://www.w3.org/2001/XMLSchema" xmlns:xs="http://www.w3.org/2001/XMLSchema" xmlns:p="http://schemas.microsoft.com/office/2006/metadata/properties" xmlns:ns2="9bf2d67a-4843-4f77-8dec-dc49e79de6e2" xmlns:ns3="ced96c98-7ffa-4594-9ee3-7376ab79bd9a" targetNamespace="http://schemas.microsoft.com/office/2006/metadata/properties" ma:root="true" ma:fieldsID="5ce451b360249b65d7db7a4dbec0aa5b" ns2:_="" ns3:_="">
    <xsd:import namespace="9bf2d67a-4843-4f77-8dec-dc49e79de6e2"/>
    <xsd:import namespace="ced96c98-7ffa-4594-9ee3-7376ab79bd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f2d67a-4843-4f77-8dec-dc49e79de6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ed96c98-7ffa-4594-9ee3-7376ab79bd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820990C-2BD2-4807-A6E3-275986C4484A}">
  <ds:schemaRefs>
    <ds:schemaRef ds:uri="http://schemas.microsoft.com/sharepoint/v3/contenttype/forms"/>
  </ds:schemaRefs>
</ds:datastoreItem>
</file>

<file path=customXml/itemProps2.xml><?xml version="1.0" encoding="utf-8"?>
<ds:datastoreItem xmlns:ds="http://schemas.openxmlformats.org/officeDocument/2006/customXml" ds:itemID="{084DA9BA-82C4-4983-A83B-E50B47F59981}"/>
</file>

<file path=customXml/itemProps3.xml><?xml version="1.0" encoding="utf-8"?>
<ds:datastoreItem xmlns:ds="http://schemas.openxmlformats.org/officeDocument/2006/customXml" ds:itemID="{1D8550F3-6BE5-446A-96F3-9CB4B9CF65E0}">
  <ds:schemaRefs>
    <ds:schemaRef ds:uri="244f07c9-dff9-4149-b3d2-13e546a2c5f4"/>
    <ds:schemaRef ds:uri="http://schemas.microsoft.com/office/2006/documentManagement/types"/>
    <ds:schemaRef ds:uri="http://purl.org/dc/elements/1.1/"/>
    <ds:schemaRef ds:uri="http://purl.org/dc/terms/"/>
    <ds:schemaRef ds:uri="a919e46a-0e7d-42e8-b2ba-8d96ae922efd"/>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6538</TotalTime>
  <Words>2000</Words>
  <Application>Microsoft Office PowerPoint</Application>
  <PresentationFormat>On-screen Show (4:3)</PresentationFormat>
  <Paragraphs>276</Paragraphs>
  <Slides>20</Slides>
  <Notes>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1_Blank Presentation</vt:lpstr>
      <vt:lpstr>      Apache Camel – Training - Day-2</vt:lpstr>
      <vt:lpstr>Agenda</vt:lpstr>
      <vt:lpstr>Required software for development</vt:lpstr>
      <vt:lpstr>Camel installation</vt:lpstr>
      <vt:lpstr>Camel Context</vt:lpstr>
      <vt:lpstr>Camel Context</vt:lpstr>
      <vt:lpstr>Camel Threading Model</vt:lpstr>
      <vt:lpstr>Enterprise Integration Patterns (EIP)</vt:lpstr>
      <vt:lpstr>EIP – ContentBasedRouter</vt:lpstr>
      <vt:lpstr>EIP – ContentBasedRouter …Continurted</vt:lpstr>
      <vt:lpstr>EIP – ContentBasedRouter …Continurted</vt:lpstr>
      <vt:lpstr>EIP - Splitter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Good Practices</dc:title>
  <dc:creator>T V, Gopalakrishnan</dc:creator>
  <cp:lastModifiedBy>Venkatesan, Devaradjan(Cognizant)</cp:lastModifiedBy>
  <cp:revision>1127</cp:revision>
  <cp:lastPrinted>2010-08-26T20:44:14Z</cp:lastPrinted>
  <dcterms:created xsi:type="dcterms:W3CDTF">2010-11-02T21:20:03Z</dcterms:created>
  <dcterms:modified xsi:type="dcterms:W3CDTF">2024-02-02T14:29:42Z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0x0101004A7729D200C48A4FB15671A5A5EFA42D</vt:lpwstr>
  </property>
</Properties>
</file>