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Lst>
  <p:notesMasterIdLst>
    <p:notesMasterId r:id="rId22"/>
  </p:notesMasterIdLst>
  <p:handoutMasterIdLst>
    <p:handoutMasterId r:id="rId23"/>
  </p:handoutMasterIdLst>
  <p:sldIdLst>
    <p:sldId id="496" r:id="rId5"/>
    <p:sldId id="535" r:id="rId6"/>
    <p:sldId id="537" r:id="rId7"/>
    <p:sldId id="498" r:id="rId8"/>
    <p:sldId id="538" r:id="rId9"/>
    <p:sldId id="539" r:id="rId10"/>
    <p:sldId id="540" r:id="rId11"/>
    <p:sldId id="541" r:id="rId12"/>
    <p:sldId id="542" r:id="rId13"/>
    <p:sldId id="543" r:id="rId14"/>
    <p:sldId id="544" r:id="rId15"/>
    <p:sldId id="545" r:id="rId16"/>
    <p:sldId id="546" r:id="rId17"/>
    <p:sldId id="547" r:id="rId18"/>
    <p:sldId id="548" r:id="rId19"/>
    <p:sldId id="549" r:id="rId20"/>
    <p:sldId id="363" r:id="rId21"/>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30BDD"/>
    <a:srgbClr val="3D96AC"/>
    <a:srgbClr val="E1AD00"/>
    <a:srgbClr val="5B77BA"/>
    <a:srgbClr val="D8750D"/>
    <a:srgbClr val="492D16"/>
    <a:srgbClr val="565522"/>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CD6C5-5095-457B-8D9D-38869FB6FF85}" v="1" dt="2024-02-16T06:46:41.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78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fran, MD (Cognizant)" userId="S::2111677@cognizant.com::f585133f-c732-4322-843e-99ccfd81f40b" providerId="AD" clId="Web-{E07CD6C5-5095-457B-8D9D-38869FB6FF85}"/>
    <pc:docChg chg="delSld">
      <pc:chgData name="Gufran, MD (Cognizant)" userId="S::2111677@cognizant.com::f585133f-c732-4322-843e-99ccfd81f40b" providerId="AD" clId="Web-{E07CD6C5-5095-457B-8D9D-38869FB6FF85}" dt="2024-02-16T06:46:41.311" v="0"/>
      <pc:docMkLst>
        <pc:docMk/>
      </pc:docMkLst>
      <pc:sldChg chg="del">
        <pc:chgData name="Gufran, MD (Cognizant)" userId="S::2111677@cognizant.com::f585133f-c732-4322-843e-99ccfd81f40b" providerId="AD" clId="Web-{E07CD6C5-5095-457B-8D9D-38869FB6FF85}" dt="2024-02-16T06:46:41.311" v="0"/>
        <pc:sldMkLst>
          <pc:docMk/>
          <pc:sldMk cId="9175758" sldId="497"/>
        </pc:sldMkLst>
      </pc:sldChg>
    </pc:docChg>
  </pc:docChgLst>
  <pc:docChgLst>
    <pc:chgData name="Karki, Suraj (Cognizant)" userId="S::2111647@cognizant.com::d20d109c-5fa3-4264-aebb-79fff60b81a9" providerId="AD" clId="Web-{EDC3C947-63D5-427D-A514-C6889E7A1FC2}"/>
    <pc:docChg chg="sldOrd">
      <pc:chgData name="Karki, Suraj (Cognizant)" userId="S::2111647@cognizant.com::d20d109c-5fa3-4264-aebb-79fff60b81a9" providerId="AD" clId="Web-{EDC3C947-63D5-427D-A514-C6889E7A1FC2}" dt="2024-02-09T07:39:35.398" v="1"/>
      <pc:docMkLst>
        <pc:docMk/>
      </pc:docMkLst>
      <pc:sldChg chg="ord">
        <pc:chgData name="Karki, Suraj (Cognizant)" userId="S::2111647@cognizant.com::d20d109c-5fa3-4264-aebb-79fff60b81a9" providerId="AD" clId="Web-{EDC3C947-63D5-427D-A514-C6889E7A1FC2}" dt="2024-02-09T07:39:35.398" v="1"/>
        <pc:sldMkLst>
          <pc:docMk/>
          <pc:sldMk cId="1017459853" sldId="498"/>
        </pc:sldMkLst>
      </pc:sldChg>
      <pc:sldChg chg="ord">
        <pc:chgData name="Karki, Suraj (Cognizant)" userId="S::2111647@cognizant.com::d20d109c-5fa3-4264-aebb-79fff60b81a9" providerId="AD" clId="Web-{EDC3C947-63D5-427D-A514-C6889E7A1FC2}" dt="2024-02-09T07:37:43.211" v="0"/>
        <pc:sldMkLst>
          <pc:docMk/>
          <pc:sldMk cId="865531188" sldId="538"/>
        </pc:sldMkLst>
      </pc:sldChg>
    </pc:docChg>
  </pc:docChgLst>
  <pc:docChgLst>
    <pc:chgData name="Gufran, MD (Cognizant)" userId="S::2111677@cognizant.com::f585133f-c732-4322-843e-99ccfd81f40b" providerId="AD" clId="Web-{60C62638-FEA2-6B03-C992-44D57930F292}"/>
    <pc:docChg chg="modSld">
      <pc:chgData name="Gufran, MD (Cognizant)" userId="S::2111677@cognizant.com::f585133f-c732-4322-843e-99ccfd81f40b" providerId="AD" clId="Web-{60C62638-FEA2-6B03-C992-44D57930F292}" dt="2024-02-03T11:41:54.546" v="3"/>
      <pc:docMkLst>
        <pc:docMk/>
      </pc:docMkLst>
      <pc:sldChg chg="modSp">
        <pc:chgData name="Gufran, MD (Cognizant)" userId="S::2111677@cognizant.com::f585133f-c732-4322-843e-99ccfd81f40b" providerId="AD" clId="Web-{60C62638-FEA2-6B03-C992-44D57930F292}" dt="2024-02-03T11:41:54.546" v="3"/>
        <pc:sldMkLst>
          <pc:docMk/>
          <pc:sldMk cId="3435544800" sldId="541"/>
        </pc:sldMkLst>
        <pc:graphicFrameChg chg="mod modGraphic">
          <ac:chgData name="Gufran, MD (Cognizant)" userId="S::2111677@cognizant.com::f585133f-c732-4322-843e-99ccfd81f40b" providerId="AD" clId="Web-{60C62638-FEA2-6B03-C992-44D57930F292}" dt="2024-02-03T11:41:54.546" v="3"/>
          <ac:graphicFrameMkLst>
            <pc:docMk/>
            <pc:sldMk cId="3435544800" sldId="541"/>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BB3C57E-5FB1-43E2-8DEF-91BD7D622909}" type="slidenum">
              <a:rPr lang="en-US"/>
              <a:pPr>
                <a:defRPr/>
              </a:pPr>
              <a:t>‹#›</a:t>
            </a:fld>
            <a:endParaRPr lang="en-US"/>
          </a:p>
        </p:txBody>
      </p:sp>
    </p:spTree>
    <p:extLst>
      <p:ext uri="{BB962C8B-B14F-4D97-AF65-F5344CB8AC3E}">
        <p14:creationId xmlns:p14="http://schemas.microsoft.com/office/powerpoint/2010/main" val="294994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789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ED06343D-E242-4EFF-8635-84F147E11C85}" type="slidenum">
              <a:rPr lang="en-US"/>
              <a:pPr>
                <a:defRPr/>
              </a:pPr>
              <a:t>‹#›</a:t>
            </a:fld>
            <a:endParaRPr lang="en-US"/>
          </a:p>
        </p:txBody>
      </p:sp>
    </p:spTree>
    <p:extLst>
      <p:ext uri="{BB962C8B-B14F-4D97-AF65-F5344CB8AC3E}">
        <p14:creationId xmlns:p14="http://schemas.microsoft.com/office/powerpoint/2010/main" val="310760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a:t>
            </a:fld>
            <a:endParaRPr lang="en-US"/>
          </a:p>
        </p:txBody>
      </p:sp>
    </p:spTree>
    <p:extLst>
      <p:ext uri="{BB962C8B-B14F-4D97-AF65-F5344CB8AC3E}">
        <p14:creationId xmlns:p14="http://schemas.microsoft.com/office/powerpoint/2010/main" val="201439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©2013, Cognizant 		</a:t>
            </a:r>
            <a:endParaRPr lang="en-US" sz="900" b="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a:t>Click to edit Master title style</a:t>
            </a:r>
          </a:p>
        </p:txBody>
      </p:sp>
      <p:sp>
        <p:nvSpPr>
          <p:cNvPr id="9" name="Rectangle 42"/>
          <p:cNvSpPr txBox="1">
            <a:spLocks noChangeArrowheads="1"/>
          </p:cNvSpPr>
          <p:nvPr userDrawn="1"/>
        </p:nvSpPr>
        <p:spPr bwMode="auto">
          <a:xfrm>
            <a:off x="10344" y="6381328"/>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200" b="0" kern="1200">
                <a:solidFill>
                  <a:srgbClr val="6DB23F"/>
                </a:solidFill>
                <a:latin typeface="Arial Black"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a:lstStyle>
          <a:p>
            <a:pPr>
              <a:defRPr/>
            </a:pPr>
            <a:fld id="{D2F6E56C-E4D6-432C-B015-41B348B02D4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©2013 , Cognizant 		</a:t>
            </a:r>
            <a:endParaRPr lang="en-US" sz="900" b="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2" name="Title 1"/>
          <p:cNvSpPr>
            <a:spLocks noGrp="1"/>
          </p:cNvSpPr>
          <p:nvPr>
            <p:ph type="title"/>
          </p:nvPr>
        </p:nvSpPr>
        <p:spPr>
          <a:xfrm>
            <a:off x="152400" y="457200"/>
            <a:ext cx="8610600" cy="990600"/>
          </a:xfrm>
        </p:spPr>
        <p:txBody>
          <a:bodyPr/>
          <a:lstStyle/>
          <a:p>
            <a:r>
              <a:rPr lang="en-US"/>
              <a:t>Click to edit Master title style</a:t>
            </a:r>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D2F6E56C-E4D6-432C-B015-41B348B02D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TextBox 8"/>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0286AAC5-2593-4D0B-ABA6-5C9EC19330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F124D001-D357-45D8-8CA3-582372DE8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pPr>
              <a:defRPr/>
            </a:pPr>
            <a:fld id="{5C319F44-E263-4C63-9854-14A5E86938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3" r:id="rId5"/>
    <p:sldLayoutId id="2147484134" r:id="rId6"/>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buChar char="•"/>
        <a:tabLst>
          <a:tab pos="1022350" algn="l"/>
        </a:tabLst>
        <a:defRPr sz="16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1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12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sz="1100">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sz="1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s://camel.apache.org/components/latest/bean-component.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camel.apache.org/components/3.4.x/log-component.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camel.apache.org/components/3.7.x/eips/log-eip.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camel.apache.org/components/latest/file-component.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camel.apache.org/components/3.4.x/direct-component.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amel.apache.org/components/latest/direct-vm-component.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java.sun.com/j2se/1.5.0/docs/api/java/util/concurrent/BlockingQueue.html" TargetMode="External"/><Relationship Id="rId7" Type="http://schemas.openxmlformats.org/officeDocument/2006/relationships/hyperlink" Target="https://camel.apache.org/components/3.4.x/seda-component.html" TargetMode="External"/><Relationship Id="rId2" Type="http://schemas.openxmlformats.org/officeDocument/2006/relationships/hyperlink" Target="https://en.wikipedia.org/wiki/Staged_event-driven_architecture" TargetMode="External"/><Relationship Id="rId1" Type="http://schemas.openxmlformats.org/officeDocument/2006/relationships/slideLayout" Target="../slideLayouts/slideLayout3.xml"/><Relationship Id="rId6" Type="http://schemas.openxmlformats.org/officeDocument/2006/relationships/hyperlink" Target="https://camel.apache.org/components/3.4.x/jms-component.html" TargetMode="External"/><Relationship Id="rId5" Type="http://schemas.openxmlformats.org/officeDocument/2006/relationships/hyperlink" Target="https://en.wikipedia.org/wiki/Concurrency_(computer_science)" TargetMode="External"/><Relationship Id="rId4" Type="http://schemas.openxmlformats.org/officeDocument/2006/relationships/hyperlink" Target="https://en.wikipedia.org/wiki/Thread_(computer_sci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899592" y="2132856"/>
            <a:ext cx="7992888" cy="1218257"/>
          </a:xfrm>
        </p:spPr>
        <p:txBody>
          <a:bodyPr/>
          <a:lstStyle/>
          <a:p>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r>
              <a:rPr lang="en-US">
                <a:solidFill>
                  <a:srgbClr val="00B050"/>
                </a:solidFill>
                <a:latin typeface="Calibri" pitchFamily="34" charset="0"/>
                <a:cs typeface="Calibri" pitchFamily="34" charset="0"/>
              </a:rPr>
              <a:t>Apache Camel – Training - Day-3</a:t>
            </a:r>
            <a:endParaRPr lang="en-US" sz="1800">
              <a:solidFill>
                <a:schemeClr val="accent1">
                  <a:lumMod val="75000"/>
                </a:schemeClr>
              </a:solidFill>
              <a:latin typeface="+mn-lt"/>
            </a:endParaRPr>
          </a:p>
        </p:txBody>
      </p:sp>
      <p:sp>
        <p:nvSpPr>
          <p:cNvPr id="4" name="TextBox 3"/>
          <p:cNvSpPr txBox="1"/>
          <p:nvPr/>
        </p:nvSpPr>
        <p:spPr bwMode="auto">
          <a:xfrm>
            <a:off x="6517949" y="4437112"/>
            <a:ext cx="1864228" cy="523220"/>
          </a:xfrm>
          <a:prstGeom prst="rect">
            <a:avLst/>
          </a:prstGeom>
          <a:noFill/>
          <a:ln w="9525">
            <a:noFill/>
            <a:miter lim="800000"/>
            <a:headEnd/>
            <a:tailEnd/>
          </a:ln>
        </p:spPr>
        <p:txBody>
          <a:bodyPr wrap="none" rtlCol="0">
            <a:prstTxWarp prst="textNoShape">
              <a:avLst/>
            </a:prstTxWarp>
            <a:spAutoFit/>
          </a:bodyPr>
          <a:lstStyle/>
          <a:p>
            <a:pPr algn="r" eaLnBrk="0" hangingPunct="0"/>
            <a:r>
              <a:rPr lang="en-IN" sz="1400">
                <a:latin typeface="Calibri" panose="020F0502020204030204" pitchFamily="34" charset="0"/>
                <a:cs typeface="Arial" panose="020B0604020202020204" pitchFamily="34" charset="0"/>
              </a:rPr>
              <a:t>Documented By</a:t>
            </a:r>
          </a:p>
          <a:p>
            <a:pPr algn="r" eaLnBrk="0" hangingPunct="0"/>
            <a:r>
              <a:rPr lang="en-IN" sz="1400" b="0">
                <a:latin typeface="Calibri" panose="020F0502020204030204" pitchFamily="34" charset="0"/>
                <a:cs typeface="Arial" panose="020B0604020202020204" pitchFamily="34" charset="0"/>
              </a:rPr>
              <a:t>Manikanta Jakkampudi</a:t>
            </a:r>
          </a:p>
        </p:txBody>
      </p:sp>
    </p:spTree>
    <p:extLst>
      <p:ext uri="{BB962C8B-B14F-4D97-AF65-F5344CB8AC3E}">
        <p14:creationId xmlns:p14="http://schemas.microsoft.com/office/powerpoint/2010/main" val="99968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536504"/>
          </a:xfrm>
        </p:spPr>
        <p:txBody>
          <a:bodyPr/>
          <a:lstStyle/>
          <a:p>
            <a:pPr marL="285750" indent="-285750" eaLnBrk="1" hangingPunct="1">
              <a:buClr>
                <a:schemeClr val="accent1">
                  <a:lumMod val="75000"/>
                </a:schemeClr>
              </a:buClr>
              <a:buFont typeface="Wingdings" panose="05000000000000000000" pitchFamily="2" charset="2"/>
              <a:buChar char="§"/>
            </a:pPr>
            <a:r>
              <a:rPr lang="en-US" sz="1600"/>
              <a:t>The Bean component binds beans to Camel message exchanges.</a:t>
            </a:r>
          </a:p>
          <a:p>
            <a:pPr marL="285750" indent="-285750" eaLnBrk="1" hangingPunct="1">
              <a:buClr>
                <a:schemeClr val="accent1">
                  <a:lumMod val="75000"/>
                </a:schemeClr>
              </a:buClr>
              <a:buFont typeface="Wingdings" panose="05000000000000000000" pitchFamily="2" charset="2"/>
              <a:buChar char="§"/>
            </a:pPr>
            <a:r>
              <a:rPr lang="en-US" sz="1600"/>
              <a:t>Beans will be registered with Camel bean registry for future lookup.</a:t>
            </a:r>
          </a:p>
          <a:p>
            <a:pPr marL="285750" indent="-285750" eaLnBrk="1" hangingPunct="1">
              <a:buClr>
                <a:schemeClr val="accent1">
                  <a:lumMod val="75000"/>
                </a:schemeClr>
              </a:buClr>
              <a:buFont typeface="Wingdings" panose="05000000000000000000" pitchFamily="2" charset="2"/>
              <a:buChar char="§"/>
            </a:pPr>
            <a:r>
              <a:rPr lang="en-US" sz="1600"/>
              <a:t>A </a:t>
            </a:r>
            <a:r>
              <a:rPr lang="en-US" sz="1600" b="1" err="1"/>
              <a:t>beanID</a:t>
            </a:r>
            <a:r>
              <a:rPr lang="en-US" sz="1600"/>
              <a:t> can be any string which is used to look up the bean in the Registry.</a:t>
            </a:r>
          </a:p>
          <a:p>
            <a:pPr eaLnBrk="1" hangingPunct="1">
              <a:buClr>
                <a:schemeClr val="accent1">
                  <a:lumMod val="75000"/>
                </a:schemeClr>
              </a:buClr>
              <a:buNone/>
            </a:pPr>
            <a:endParaRPr lang="en-US" sz="1800" b="1" u="sng">
              <a:solidFill>
                <a:srgbClr val="0070C0"/>
              </a:solidFill>
              <a:latin typeface="Cambria" pitchFamily="18" charset="0"/>
            </a:endParaRPr>
          </a:p>
          <a:p>
            <a:pPr eaLnBrk="1" hangingPunct="1">
              <a:buClr>
                <a:schemeClr val="accent1">
                  <a:lumMod val="75000"/>
                </a:schemeClr>
              </a:buClr>
              <a:buNone/>
            </a:pPr>
            <a:r>
              <a:rPr lang="en-US" sz="1800" b="1" u="sng">
                <a:solidFill>
                  <a:srgbClr val="0070C0"/>
                </a:solidFill>
                <a:latin typeface="Cambria" pitchFamily="18" charset="0"/>
              </a:rPr>
              <a:t>URI format:</a:t>
            </a:r>
          </a:p>
          <a:p>
            <a:pPr eaLnBrk="1" hangingPunct="1">
              <a:buClr>
                <a:schemeClr val="accent1">
                  <a:lumMod val="75000"/>
                </a:schemeClr>
              </a:buClr>
              <a:buNone/>
            </a:pPr>
            <a:r>
              <a:rPr lang="en-US" sz="1800" err="1">
                <a:solidFill>
                  <a:srgbClr val="FF0000"/>
                </a:solidFill>
              </a:rPr>
              <a:t>bean</a:t>
            </a:r>
            <a:r>
              <a:rPr lang="en-US" sz="1800" err="1"/>
              <a:t>:beanName</a:t>
            </a:r>
            <a:r>
              <a:rPr lang="en-US" sz="1800">
                <a:solidFill>
                  <a:schemeClr val="bg1">
                    <a:lumMod val="50000"/>
                  </a:schemeClr>
                </a:solidFill>
              </a:rPr>
              <a:t>[?options]</a:t>
            </a:r>
          </a:p>
          <a:p>
            <a:pPr eaLnBrk="1" hangingPunct="1">
              <a:buClr>
                <a:schemeClr val="accent1">
                  <a:lumMod val="75000"/>
                </a:schemeClr>
              </a:buClr>
              <a:buNone/>
            </a:pPr>
            <a:endParaRPr lang="en-US" sz="1600">
              <a:solidFill>
                <a:schemeClr val="bg1">
                  <a:lumMod val="50000"/>
                </a:schemeClr>
              </a:solidFill>
              <a:hlinkClick r:id="rId2"/>
            </a:endParaRPr>
          </a:p>
          <a:p>
            <a:pPr eaLnBrk="1" hangingPunct="1">
              <a:buClr>
                <a:schemeClr val="accent1">
                  <a:lumMod val="75000"/>
                </a:schemeClr>
              </a:buClr>
              <a:buNone/>
            </a:pPr>
            <a:r>
              <a:rPr lang="en-US" sz="1600">
                <a:solidFill>
                  <a:schemeClr val="bg1">
                    <a:lumMod val="50000"/>
                  </a:schemeClr>
                </a:solidFill>
                <a:hlinkClick r:id="rId2"/>
              </a:rPr>
              <a:t>https://camel.apache.org/components/latest/bean-component.html</a:t>
            </a:r>
            <a:endParaRPr lang="en-US" sz="1600">
              <a:solidFill>
                <a:schemeClr val="bg1">
                  <a:lumMod val="50000"/>
                </a:schemeClr>
              </a:solidFill>
            </a:endParaRPr>
          </a:p>
          <a:p>
            <a:pPr eaLnBrk="1" hangingPunct="1">
              <a:buClr>
                <a:schemeClr val="accent1">
                  <a:lumMod val="75000"/>
                </a:schemeClr>
              </a:buClr>
              <a:buNone/>
            </a:pPr>
            <a:endParaRPr lang="en-US" sz="1800" b="1" u="sng">
              <a:solidFill>
                <a:srgbClr val="0070C0"/>
              </a:solidFill>
              <a:latin typeface="Cambria" pitchFamily="18" charset="0"/>
            </a:endParaRPr>
          </a:p>
          <a:p>
            <a:pPr eaLnBrk="1" hangingPunct="1">
              <a:buClr>
                <a:schemeClr val="accent1">
                  <a:lumMod val="75000"/>
                </a:schemeClr>
              </a:buClr>
              <a:buNone/>
            </a:pPr>
            <a:r>
              <a:rPr lang="en-US" sz="1800" b="1" u="sng">
                <a:solidFill>
                  <a:srgbClr val="0070C0"/>
                </a:solidFill>
                <a:latin typeface="Cambria" pitchFamily="18" charset="0"/>
              </a:rPr>
              <a:t>Bean Options</a:t>
            </a:r>
          </a:p>
          <a:p>
            <a:pPr eaLnBrk="1" hangingPunct="1">
              <a:buClr>
                <a:schemeClr val="accent1">
                  <a:lumMod val="75000"/>
                </a:schemeClr>
              </a:buClr>
              <a:buNone/>
            </a:pPr>
            <a:r>
              <a:rPr lang="en-US" sz="1600"/>
              <a:t>method – Name of the bean method to invoke</a:t>
            </a:r>
          </a:p>
          <a:p>
            <a:pPr eaLnBrk="1" hangingPunct="1">
              <a:buClr>
                <a:schemeClr val="accent1">
                  <a:lumMod val="75000"/>
                </a:schemeClr>
              </a:buClr>
              <a:buNone/>
            </a:pPr>
            <a:r>
              <a:rPr lang="en-US" sz="1600"/>
              <a:t>scope – scope of the bean, default Singleton</a:t>
            </a:r>
          </a:p>
          <a:p>
            <a:pPr eaLnBrk="1" hangingPunct="1">
              <a:buClr>
                <a:schemeClr val="accent1">
                  <a:lumMod val="75000"/>
                </a:schemeClr>
              </a:buClr>
              <a:buNone/>
            </a:pPr>
            <a:endParaRPr lang="en-US" sz="1100">
              <a:solidFill>
                <a:schemeClr val="bg1">
                  <a:lumMod val="50000"/>
                </a:schemeClr>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Bean</a:t>
            </a:r>
          </a:p>
        </p:txBody>
      </p:sp>
    </p:spTree>
    <p:extLst>
      <p:ext uri="{BB962C8B-B14F-4D97-AF65-F5344CB8AC3E}">
        <p14:creationId xmlns:p14="http://schemas.microsoft.com/office/powerpoint/2010/main" val="38057213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256584"/>
          </a:xfrm>
        </p:spPr>
        <p:txBody>
          <a:bodyPr/>
          <a:lstStyle/>
          <a:p>
            <a:pPr eaLnBrk="1" hangingPunct="1">
              <a:buClr>
                <a:schemeClr val="accent1">
                  <a:lumMod val="75000"/>
                </a:schemeClr>
              </a:buClr>
              <a:buNone/>
            </a:pPr>
            <a:r>
              <a:rPr lang="en-US" sz="1600" b="1" u="sng">
                <a:solidFill>
                  <a:srgbClr val="0070C0"/>
                </a:solidFill>
                <a:latin typeface="Cambria" pitchFamily="18" charset="0"/>
              </a:rPr>
              <a:t>BEAN AS ENDPOINT</a:t>
            </a:r>
          </a:p>
          <a:p>
            <a:pPr marL="285750" indent="-285750" eaLnBrk="1" hangingPunct="1">
              <a:buClr>
                <a:schemeClr val="accent1">
                  <a:lumMod val="75000"/>
                </a:schemeClr>
              </a:buClr>
              <a:buFont typeface="Wingdings" panose="05000000000000000000" pitchFamily="2" charset="2"/>
              <a:buChar char="§"/>
            </a:pPr>
            <a:r>
              <a:rPr lang="en-US" sz="1400"/>
              <a:t>Camel also supports invoking Bean as an Endpoint. In the route below:</a:t>
            </a:r>
          </a:p>
          <a:p>
            <a:pPr marL="285750" indent="-285750" eaLnBrk="1" hangingPunct="1">
              <a:buClr>
                <a:schemeClr val="accent1">
                  <a:lumMod val="75000"/>
                </a:schemeClr>
              </a:buClr>
              <a:buFont typeface="Wingdings" panose="05000000000000000000" pitchFamily="2" charset="2"/>
              <a:buChar char="§"/>
            </a:pPr>
            <a:r>
              <a:rPr lang="en-US" sz="1400"/>
              <a:t>What happens is that when the exchange is routed to the defined Bean Camel will use the Bean Binding to invoke the bean.</a:t>
            </a:r>
          </a:p>
          <a:p>
            <a:pPr marL="285750" indent="-285750" eaLnBrk="1" hangingPunct="1">
              <a:buClr>
                <a:schemeClr val="accent1">
                  <a:lumMod val="75000"/>
                </a:schemeClr>
              </a:buClr>
              <a:buFont typeface="Wingdings" panose="05000000000000000000" pitchFamily="2" charset="2"/>
              <a:buChar char="§"/>
            </a:pPr>
            <a:r>
              <a:rPr lang="en-US" sz="1400"/>
              <a:t>The source for the bean is just a plain POJO:</a:t>
            </a:r>
          </a:p>
          <a:p>
            <a:pPr marL="285750" indent="-285750" eaLnBrk="1" hangingPunct="1">
              <a:buClr>
                <a:schemeClr val="accent1">
                  <a:lumMod val="75000"/>
                </a:schemeClr>
              </a:buClr>
              <a:buFont typeface="Wingdings" panose="05000000000000000000" pitchFamily="2" charset="2"/>
              <a:buChar char="§"/>
            </a:pPr>
            <a:r>
              <a:rPr lang="en-US" sz="1400"/>
              <a:t>Camel will use Bean Binding to invoke the Bean’s method, by converting the Exchange’s In body to the String type and storing the output of the method on the Exchange Out body.</a:t>
            </a:r>
          </a:p>
          <a:p>
            <a:pPr eaLnBrk="1" hangingPunct="1">
              <a:buClr>
                <a:schemeClr val="accent1">
                  <a:lumMod val="75000"/>
                </a:schemeClr>
              </a:buClr>
              <a:buNone/>
            </a:pPr>
            <a:r>
              <a:rPr lang="en-US" b="1" u="sng">
                <a:solidFill>
                  <a:srgbClr val="0070C0"/>
                </a:solidFill>
                <a:latin typeface="Cambria" pitchFamily="18" charset="0"/>
              </a:rPr>
              <a:t>Example:</a:t>
            </a:r>
            <a:endParaRPr lang="en-US" sz="1800">
              <a:solidFill>
                <a:schemeClr val="bg1">
                  <a:lumMod val="50000"/>
                </a:schemeClr>
              </a:solidFill>
              <a:latin typeface="Cambria" pitchFamily="18" charset="0"/>
            </a:endParaRPr>
          </a:p>
          <a:p>
            <a:pPr eaLnBrk="1" hangingPunct="1">
              <a:buClr>
                <a:schemeClr val="accent1">
                  <a:lumMod val="75000"/>
                </a:schemeClr>
              </a:buClr>
              <a:buNone/>
            </a:pPr>
            <a:r>
              <a:rPr lang="en-US" sz="1800">
                <a:solidFill>
                  <a:srgbClr val="0070C0"/>
                </a:solidFill>
                <a:latin typeface="Cambria" pitchFamily="18" charset="0"/>
              </a:rPr>
              <a:t>Java DSL comes with syntactic sugar for the Bean component. Instead of specifying the bean explicitly as the endpoint (i.e. to("</a:t>
            </a:r>
            <a:r>
              <a:rPr lang="en-US" sz="1800" err="1">
                <a:solidFill>
                  <a:srgbClr val="0070C0"/>
                </a:solidFill>
                <a:latin typeface="Cambria" pitchFamily="18" charset="0"/>
              </a:rPr>
              <a:t>bean:beanName</a:t>
            </a:r>
            <a:r>
              <a:rPr lang="en-US" sz="1800">
                <a:solidFill>
                  <a:srgbClr val="0070C0"/>
                </a:solidFill>
                <a:latin typeface="Cambria" pitchFamily="18" charset="0"/>
              </a:rPr>
              <a:t>")) you can use the following syntax:</a:t>
            </a:r>
          </a:p>
          <a:p>
            <a:pPr eaLnBrk="1" hangingPunct="1">
              <a:buClr>
                <a:schemeClr val="accent1">
                  <a:lumMod val="75000"/>
                </a:schemeClr>
              </a:buClr>
              <a:buNone/>
            </a:pPr>
            <a:r>
              <a:rPr lang="en-US" sz="1800">
                <a:solidFill>
                  <a:schemeClr val="bg1">
                    <a:lumMod val="65000"/>
                  </a:schemeClr>
                </a:solidFill>
                <a:latin typeface="Cambria" pitchFamily="18" charset="0"/>
              </a:rPr>
              <a:t>// Send message to the bean endpoint</a:t>
            </a:r>
          </a:p>
          <a:p>
            <a:pPr eaLnBrk="1" hangingPunct="1">
              <a:buClr>
                <a:schemeClr val="accent1">
                  <a:lumMod val="75000"/>
                </a:schemeClr>
              </a:buClr>
              <a:buNone/>
            </a:pPr>
            <a:r>
              <a:rPr lang="en-US" sz="1800">
                <a:solidFill>
                  <a:schemeClr val="bg1">
                    <a:lumMod val="65000"/>
                  </a:schemeClr>
                </a:solidFill>
                <a:latin typeface="Cambria" pitchFamily="18" charset="0"/>
              </a:rPr>
              <a:t>// and invoke method resolved using Bean Binding.</a:t>
            </a:r>
          </a:p>
          <a:p>
            <a:pPr eaLnBrk="1" hangingPunct="1">
              <a:buClr>
                <a:schemeClr val="accent1">
                  <a:lumMod val="75000"/>
                </a:schemeClr>
              </a:buClr>
              <a:buNone/>
            </a:pPr>
            <a:r>
              <a:rPr lang="en-US" sz="1800">
                <a:solidFill>
                  <a:srgbClr val="0070C0"/>
                </a:solidFill>
                <a:latin typeface="Cambria" pitchFamily="18" charset="0"/>
              </a:rPr>
              <a:t>from(</a:t>
            </a:r>
            <a:r>
              <a:rPr lang="en-US" sz="1800">
                <a:solidFill>
                  <a:srgbClr val="C00000"/>
                </a:solidFill>
                <a:latin typeface="Cambria" pitchFamily="18" charset="0"/>
              </a:rPr>
              <a:t>"</a:t>
            </a:r>
            <a:r>
              <a:rPr lang="en-US" sz="1800" err="1">
                <a:solidFill>
                  <a:srgbClr val="C00000"/>
                </a:solidFill>
                <a:latin typeface="Cambria" pitchFamily="18" charset="0"/>
              </a:rPr>
              <a:t>direct:start</a:t>
            </a:r>
            <a:r>
              <a:rPr lang="en-US" sz="1800">
                <a:solidFill>
                  <a:srgbClr val="C00000"/>
                </a:solidFill>
                <a:latin typeface="Cambria" pitchFamily="18" charset="0"/>
              </a:rPr>
              <a:t>"</a:t>
            </a:r>
            <a:r>
              <a:rPr lang="en-US" sz="1800">
                <a:solidFill>
                  <a:srgbClr val="0070C0"/>
                </a:solidFill>
                <a:latin typeface="Cambria" pitchFamily="18" charset="0"/>
              </a:rPr>
              <a:t>).</a:t>
            </a:r>
            <a:r>
              <a:rPr lang="en-US" sz="1800">
                <a:solidFill>
                  <a:srgbClr val="F30BDD"/>
                </a:solidFill>
                <a:latin typeface="Cambria" pitchFamily="18" charset="0"/>
              </a:rPr>
              <a:t>bean</a:t>
            </a:r>
            <a:r>
              <a:rPr lang="en-US" sz="1800">
                <a:solidFill>
                  <a:srgbClr val="0070C0"/>
                </a:solidFill>
                <a:latin typeface="Cambria" pitchFamily="18" charset="0"/>
              </a:rPr>
              <a:t>(</a:t>
            </a:r>
            <a:r>
              <a:rPr lang="en-US" sz="1800">
                <a:solidFill>
                  <a:srgbClr val="C00000"/>
                </a:solidFill>
                <a:latin typeface="Cambria" pitchFamily="18" charset="0"/>
              </a:rPr>
              <a:t>"</a:t>
            </a:r>
            <a:r>
              <a:rPr lang="en-US" sz="1800" err="1">
                <a:solidFill>
                  <a:srgbClr val="C00000"/>
                </a:solidFill>
                <a:latin typeface="Cambria" pitchFamily="18" charset="0"/>
              </a:rPr>
              <a:t>beanName</a:t>
            </a:r>
            <a:r>
              <a:rPr lang="en-US" sz="1800">
                <a:solidFill>
                  <a:srgbClr val="C00000"/>
                </a:solidFill>
                <a:latin typeface="Cambria" pitchFamily="18" charset="0"/>
              </a:rPr>
              <a:t>"</a:t>
            </a:r>
            <a:r>
              <a:rPr lang="en-US" sz="1800">
                <a:solidFill>
                  <a:srgbClr val="0070C0"/>
                </a:solidFill>
                <a:latin typeface="Cambria" pitchFamily="18" charset="0"/>
              </a:rPr>
              <a:t>);</a:t>
            </a:r>
          </a:p>
          <a:p>
            <a:pPr eaLnBrk="1" hangingPunct="1">
              <a:buClr>
                <a:schemeClr val="accent1">
                  <a:lumMod val="75000"/>
                </a:schemeClr>
              </a:buClr>
              <a:buNone/>
            </a:pPr>
            <a:r>
              <a:rPr lang="en-US" sz="1800">
                <a:solidFill>
                  <a:schemeClr val="bg1">
                    <a:lumMod val="65000"/>
                  </a:schemeClr>
                </a:solidFill>
                <a:latin typeface="Cambria" pitchFamily="18" charset="0"/>
              </a:rPr>
              <a:t>// Send message to the bean endpoint</a:t>
            </a:r>
          </a:p>
          <a:p>
            <a:pPr eaLnBrk="1" hangingPunct="1">
              <a:buClr>
                <a:schemeClr val="accent1">
                  <a:lumMod val="75000"/>
                </a:schemeClr>
              </a:buClr>
              <a:buNone/>
            </a:pPr>
            <a:r>
              <a:rPr lang="en-US" sz="1800">
                <a:solidFill>
                  <a:schemeClr val="bg1">
                    <a:lumMod val="65000"/>
                  </a:schemeClr>
                </a:solidFill>
                <a:latin typeface="Cambria" pitchFamily="18" charset="0"/>
              </a:rPr>
              <a:t>// and invoke given method.</a:t>
            </a:r>
          </a:p>
          <a:p>
            <a:pPr eaLnBrk="1" hangingPunct="1">
              <a:buClr>
                <a:schemeClr val="accent1">
                  <a:lumMod val="75000"/>
                </a:schemeClr>
              </a:buClr>
              <a:buNone/>
            </a:pPr>
            <a:r>
              <a:rPr lang="en-US" sz="1800">
                <a:solidFill>
                  <a:srgbClr val="0070C0"/>
                </a:solidFill>
                <a:latin typeface="Cambria" pitchFamily="18" charset="0"/>
              </a:rPr>
              <a:t>from(</a:t>
            </a:r>
            <a:r>
              <a:rPr lang="en-US" sz="1800">
                <a:solidFill>
                  <a:srgbClr val="C00000"/>
                </a:solidFill>
                <a:latin typeface="Cambria" pitchFamily="18" charset="0"/>
              </a:rPr>
              <a:t>"</a:t>
            </a:r>
            <a:r>
              <a:rPr lang="en-US" sz="1800" err="1">
                <a:solidFill>
                  <a:srgbClr val="C00000"/>
                </a:solidFill>
                <a:latin typeface="Cambria" pitchFamily="18" charset="0"/>
              </a:rPr>
              <a:t>direct:start</a:t>
            </a:r>
            <a:r>
              <a:rPr lang="en-US" sz="1800">
                <a:solidFill>
                  <a:srgbClr val="C00000"/>
                </a:solidFill>
                <a:latin typeface="Cambria" pitchFamily="18" charset="0"/>
              </a:rPr>
              <a:t>"</a:t>
            </a:r>
            <a:r>
              <a:rPr lang="en-US" sz="1800">
                <a:solidFill>
                  <a:srgbClr val="0070C0"/>
                </a:solidFill>
                <a:latin typeface="Cambria" pitchFamily="18" charset="0"/>
              </a:rPr>
              <a:t>).</a:t>
            </a:r>
            <a:r>
              <a:rPr lang="en-US" sz="1800">
                <a:solidFill>
                  <a:srgbClr val="F30BDD"/>
                </a:solidFill>
                <a:latin typeface="Cambria" pitchFamily="18" charset="0"/>
              </a:rPr>
              <a:t>bean</a:t>
            </a:r>
            <a:r>
              <a:rPr lang="en-US" sz="1800">
                <a:solidFill>
                  <a:srgbClr val="0070C0"/>
                </a:solidFill>
                <a:latin typeface="Cambria" pitchFamily="18" charset="0"/>
              </a:rPr>
              <a:t>(</a:t>
            </a:r>
            <a:r>
              <a:rPr lang="en-US" sz="1800">
                <a:solidFill>
                  <a:srgbClr val="C00000"/>
                </a:solidFill>
                <a:latin typeface="Cambria" pitchFamily="18" charset="0"/>
              </a:rPr>
              <a:t>"</a:t>
            </a:r>
            <a:r>
              <a:rPr lang="en-US" sz="1800" err="1">
                <a:solidFill>
                  <a:srgbClr val="C00000"/>
                </a:solidFill>
                <a:latin typeface="Cambria" pitchFamily="18" charset="0"/>
              </a:rPr>
              <a:t>beanName</a:t>
            </a:r>
            <a:r>
              <a:rPr lang="en-US" sz="1800">
                <a:solidFill>
                  <a:srgbClr val="C00000"/>
                </a:solidFill>
                <a:latin typeface="Cambria" pitchFamily="18" charset="0"/>
              </a:rPr>
              <a:t>", "</a:t>
            </a:r>
            <a:r>
              <a:rPr lang="en-US" sz="1800" err="1">
                <a:solidFill>
                  <a:srgbClr val="C00000"/>
                </a:solidFill>
                <a:latin typeface="Cambria" pitchFamily="18" charset="0"/>
              </a:rPr>
              <a:t>methodName</a:t>
            </a:r>
            <a:r>
              <a:rPr lang="en-US" sz="1800">
                <a:solidFill>
                  <a:srgbClr val="C00000"/>
                </a:solidFill>
                <a:latin typeface="Cambria" pitchFamily="18" charset="0"/>
              </a:rPr>
              <a:t>"</a:t>
            </a:r>
            <a:r>
              <a:rPr lang="en-US" sz="1800">
                <a:solidFill>
                  <a:srgbClr val="0070C0"/>
                </a:solidFill>
                <a:latin typeface="Cambria" pitchFamily="18" charset="0"/>
              </a:rPr>
              <a:t>);</a:t>
            </a: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Bean		</a:t>
            </a:r>
            <a:r>
              <a:rPr lang="en-US" sz="1800">
                <a:solidFill>
                  <a:srgbClr val="5B77BA"/>
                </a:solidFill>
              </a:rPr>
              <a:t>…Continued</a:t>
            </a:r>
            <a:endParaRPr lang="en-US" sz="2400">
              <a:solidFill>
                <a:srgbClr val="5B77BA"/>
              </a:solidFill>
            </a:endParaRPr>
          </a:p>
        </p:txBody>
      </p:sp>
    </p:spTree>
    <p:extLst>
      <p:ext uri="{BB962C8B-B14F-4D97-AF65-F5344CB8AC3E}">
        <p14:creationId xmlns:p14="http://schemas.microsoft.com/office/powerpoint/2010/main" val="38529580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marL="285750" indent="-285750" eaLnBrk="1" hangingPunct="1">
              <a:buClr>
                <a:schemeClr val="accent1">
                  <a:lumMod val="75000"/>
                </a:schemeClr>
              </a:buClr>
              <a:buFont typeface="Wingdings" panose="05000000000000000000" pitchFamily="2" charset="2"/>
              <a:buChar char="§"/>
            </a:pPr>
            <a:r>
              <a:rPr lang="en-US" sz="1800">
                <a:solidFill>
                  <a:srgbClr val="0070C0"/>
                </a:solidFill>
                <a:latin typeface="Cambria" pitchFamily="18" charset="0"/>
              </a:rPr>
              <a:t>The Log component logs message exchanges to the underlying logging mechanism.</a:t>
            </a:r>
          </a:p>
          <a:p>
            <a:pPr marL="285750" indent="-285750" eaLnBrk="1" hangingPunct="1">
              <a:buClr>
                <a:schemeClr val="accent1">
                  <a:lumMod val="75000"/>
                </a:schemeClr>
              </a:buClr>
              <a:buFont typeface="Wingdings" panose="05000000000000000000" pitchFamily="2" charset="2"/>
              <a:buChar char="§"/>
            </a:pPr>
            <a:r>
              <a:rPr lang="en-US" sz="1800">
                <a:solidFill>
                  <a:srgbClr val="0070C0"/>
                </a:solidFill>
                <a:latin typeface="Cambria" pitchFamily="18" charset="0"/>
              </a:rPr>
              <a:t>Camel uses sfl4j which allows you to configure logging via, among others:</a:t>
            </a:r>
          </a:p>
          <a:p>
            <a:pPr eaLnBrk="1" hangingPunct="1">
              <a:buClr>
                <a:schemeClr val="accent1">
                  <a:lumMod val="75000"/>
                </a:schemeClr>
              </a:buClr>
              <a:buNone/>
            </a:pPr>
            <a:r>
              <a:rPr lang="en-US" sz="1800">
                <a:solidFill>
                  <a:srgbClr val="0070C0"/>
                </a:solidFill>
                <a:latin typeface="Cambria" pitchFamily="18" charset="0"/>
              </a:rPr>
              <a:t>	Log4j</a:t>
            </a:r>
          </a:p>
          <a:p>
            <a:pPr eaLnBrk="1" hangingPunct="1">
              <a:buClr>
                <a:schemeClr val="accent1">
                  <a:lumMod val="75000"/>
                </a:schemeClr>
              </a:buClr>
              <a:buNone/>
            </a:pPr>
            <a:r>
              <a:rPr lang="en-US" sz="1800">
                <a:solidFill>
                  <a:srgbClr val="0070C0"/>
                </a:solidFill>
                <a:latin typeface="Cambria" pitchFamily="18" charset="0"/>
              </a:rPr>
              <a:t>	</a:t>
            </a:r>
            <a:r>
              <a:rPr lang="en-US" sz="1800" err="1">
                <a:solidFill>
                  <a:srgbClr val="0070C0"/>
                </a:solidFill>
                <a:latin typeface="Cambria" pitchFamily="18" charset="0"/>
              </a:rPr>
              <a:t>Logback</a:t>
            </a:r>
            <a:endParaRPr lang="en-US" sz="1800">
              <a:solidFill>
                <a:srgbClr val="0070C0"/>
              </a:solidFill>
              <a:latin typeface="Cambria" pitchFamily="18" charset="0"/>
            </a:endParaRPr>
          </a:p>
          <a:p>
            <a:pPr eaLnBrk="1" hangingPunct="1">
              <a:buClr>
                <a:schemeClr val="accent1">
                  <a:lumMod val="75000"/>
                </a:schemeClr>
              </a:buClr>
              <a:buNone/>
            </a:pPr>
            <a:r>
              <a:rPr lang="en-US" sz="1800">
                <a:solidFill>
                  <a:srgbClr val="0070C0"/>
                </a:solidFill>
                <a:latin typeface="Cambria" pitchFamily="18" charset="0"/>
              </a:rPr>
              <a:t>	Java </a:t>
            </a:r>
            <a:r>
              <a:rPr lang="en-US" sz="1800" err="1">
                <a:solidFill>
                  <a:srgbClr val="0070C0"/>
                </a:solidFill>
                <a:latin typeface="Cambria" pitchFamily="18" charset="0"/>
              </a:rPr>
              <a:t>Util</a:t>
            </a:r>
            <a:r>
              <a:rPr lang="en-US" sz="1800">
                <a:solidFill>
                  <a:srgbClr val="0070C0"/>
                </a:solidFill>
                <a:latin typeface="Cambria" pitchFamily="18" charset="0"/>
              </a:rPr>
              <a:t> Logging</a:t>
            </a:r>
          </a:p>
          <a:p>
            <a:pPr eaLnBrk="1" hangingPunct="1">
              <a:buClr>
                <a:schemeClr val="accent1">
                  <a:lumMod val="75000"/>
                </a:schemeClr>
              </a:buClr>
              <a:buNone/>
            </a:pPr>
            <a:endParaRPr lang="en-US" sz="1800">
              <a:solidFill>
                <a:srgbClr val="0070C0"/>
              </a:solidFill>
              <a:latin typeface="Cambria" pitchFamily="18" charset="0"/>
            </a:endParaRPr>
          </a:p>
          <a:p>
            <a:pPr eaLnBrk="1" hangingPunct="1">
              <a:buClr>
                <a:schemeClr val="accent1">
                  <a:lumMod val="75000"/>
                </a:schemeClr>
              </a:buClr>
              <a:buNone/>
            </a:pPr>
            <a:r>
              <a:rPr lang="en-US" sz="1800" b="1" u="sng">
                <a:solidFill>
                  <a:srgbClr val="0070C0"/>
                </a:solidFill>
                <a:latin typeface="Cambria" pitchFamily="18" charset="0"/>
              </a:rPr>
              <a:t>URI Format:</a:t>
            </a:r>
          </a:p>
          <a:p>
            <a:pPr eaLnBrk="1" hangingPunct="1">
              <a:buClr>
                <a:schemeClr val="accent1">
                  <a:lumMod val="75000"/>
                </a:schemeClr>
              </a:buClr>
              <a:buNone/>
            </a:pPr>
            <a:r>
              <a:rPr lang="en-US" err="1">
                <a:solidFill>
                  <a:srgbClr val="FF0000"/>
                </a:solidFill>
                <a:latin typeface="Cambria" pitchFamily="18" charset="0"/>
              </a:rPr>
              <a:t>log</a:t>
            </a:r>
            <a:r>
              <a:rPr lang="en-US" err="1">
                <a:solidFill>
                  <a:srgbClr val="0070C0"/>
                </a:solidFill>
                <a:latin typeface="Cambria" pitchFamily="18" charset="0"/>
              </a:rPr>
              <a:t>:loggingCategory</a:t>
            </a:r>
            <a:r>
              <a:rPr lang="en-US">
                <a:solidFill>
                  <a:schemeClr val="bg1">
                    <a:lumMod val="50000"/>
                  </a:schemeClr>
                </a:solidFill>
                <a:latin typeface="Cambria" pitchFamily="18" charset="0"/>
              </a:rPr>
              <a:t>[?options]</a:t>
            </a:r>
          </a:p>
          <a:p>
            <a:pPr eaLnBrk="1" hangingPunct="1">
              <a:buClr>
                <a:schemeClr val="accent1">
                  <a:lumMod val="75000"/>
                </a:schemeClr>
              </a:buClr>
              <a:buNone/>
            </a:pPr>
            <a:r>
              <a:rPr lang="en-US" sz="1600">
                <a:solidFill>
                  <a:srgbClr val="0070C0"/>
                </a:solidFill>
                <a:latin typeface="Cambria" pitchFamily="18" charset="0"/>
              </a:rPr>
              <a:t>Where </a:t>
            </a:r>
            <a:r>
              <a:rPr lang="en-US" sz="1600" err="1">
                <a:solidFill>
                  <a:srgbClr val="0070C0"/>
                </a:solidFill>
                <a:latin typeface="Cambria" pitchFamily="18" charset="0"/>
              </a:rPr>
              <a:t>loggingCategory</a:t>
            </a:r>
            <a:r>
              <a:rPr lang="en-US" sz="1600">
                <a:solidFill>
                  <a:srgbClr val="0070C0"/>
                </a:solidFill>
                <a:latin typeface="Cambria" pitchFamily="18" charset="0"/>
              </a:rPr>
              <a:t> is the name of the logging category to use.</a:t>
            </a:r>
          </a:p>
          <a:p>
            <a:pPr eaLnBrk="1" hangingPunct="1">
              <a:buClr>
                <a:schemeClr val="accent1">
                  <a:lumMod val="75000"/>
                </a:schemeClr>
              </a:buClr>
              <a:buNone/>
            </a:pPr>
            <a:r>
              <a:rPr lang="en-US" sz="1600">
                <a:solidFill>
                  <a:srgbClr val="FF0000"/>
                </a:solidFill>
                <a:hlinkClick r:id="rId2"/>
              </a:rPr>
              <a:t>https://camel.apache.org/components/3.4.x/log-component.html</a:t>
            </a:r>
            <a:endParaRPr lang="en-US" sz="1600">
              <a:solidFill>
                <a:srgbClr val="FF0000"/>
              </a:solidFill>
            </a:endParaRPr>
          </a:p>
          <a:p>
            <a:pPr eaLnBrk="1" hangingPunct="1">
              <a:buClr>
                <a:schemeClr val="accent1">
                  <a:lumMod val="75000"/>
                </a:schemeClr>
              </a:buClr>
              <a:buNone/>
            </a:pPr>
            <a:endParaRPr lang="en-US" sz="1800">
              <a:solidFill>
                <a:srgbClr val="FF0000"/>
              </a:solidFill>
            </a:endParaRPr>
          </a:p>
          <a:p>
            <a:pPr eaLnBrk="1" hangingPunct="1">
              <a:buClr>
                <a:schemeClr val="accent1">
                  <a:lumMod val="75000"/>
                </a:schemeClr>
              </a:buClr>
              <a:buNone/>
            </a:pPr>
            <a:r>
              <a:rPr lang="en-US" sz="1800" err="1">
                <a:solidFill>
                  <a:srgbClr val="FF0000"/>
                </a:solidFill>
              </a:rPr>
              <a:t>log</a:t>
            </a:r>
            <a:r>
              <a:rPr lang="en-US" sz="1800" err="1"/>
              <a:t>:</a:t>
            </a:r>
            <a:r>
              <a:rPr lang="en-US" sz="1800" err="1">
                <a:solidFill>
                  <a:srgbClr val="0070C0"/>
                </a:solidFill>
              </a:rPr>
              <a:t>org.apache.camel.example</a:t>
            </a:r>
            <a:r>
              <a:rPr lang="en-US" sz="1800" err="1">
                <a:solidFill>
                  <a:schemeClr val="bg1">
                    <a:lumMod val="50000"/>
                  </a:schemeClr>
                </a:solidFill>
              </a:rPr>
              <a:t>?level</a:t>
            </a:r>
            <a:r>
              <a:rPr lang="en-US" sz="1800">
                <a:solidFill>
                  <a:schemeClr val="bg1">
                    <a:lumMod val="50000"/>
                  </a:schemeClr>
                </a:solidFill>
              </a:rPr>
              <a:t>=DEBUG</a:t>
            </a:r>
          </a:p>
          <a:p>
            <a:pPr eaLnBrk="1" hangingPunct="1">
              <a:buClr>
                <a:schemeClr val="accent1">
                  <a:lumMod val="75000"/>
                </a:schemeClr>
              </a:buClr>
              <a:buNone/>
            </a:pPr>
            <a:r>
              <a:rPr lang="en-US" sz="1600">
                <a:solidFill>
                  <a:srgbClr val="0070C0"/>
                </a:solidFill>
              </a:rPr>
              <a:t>from(</a:t>
            </a:r>
            <a:r>
              <a:rPr lang="en-US" sz="1600">
                <a:solidFill>
                  <a:srgbClr val="C00000"/>
                </a:solidFill>
              </a:rPr>
              <a:t>"</a:t>
            </a:r>
            <a:r>
              <a:rPr lang="en-US" sz="1600" err="1">
                <a:solidFill>
                  <a:srgbClr val="C00000"/>
                </a:solidFill>
              </a:rPr>
              <a:t>activemq:orders</a:t>
            </a:r>
            <a:r>
              <a:rPr lang="en-US" sz="1600">
                <a:solidFill>
                  <a:srgbClr val="C00000"/>
                </a:solidFill>
              </a:rPr>
              <a:t>"</a:t>
            </a:r>
            <a:r>
              <a:rPr lang="en-US" sz="1600">
                <a:solidFill>
                  <a:srgbClr val="0070C0"/>
                </a:solidFill>
              </a:rPr>
              <a:t>)</a:t>
            </a:r>
          </a:p>
          <a:p>
            <a:pPr eaLnBrk="1" hangingPunct="1">
              <a:buClr>
                <a:schemeClr val="accent1">
                  <a:lumMod val="75000"/>
                </a:schemeClr>
              </a:buClr>
              <a:buNone/>
            </a:pPr>
            <a:r>
              <a:rPr lang="en-US" sz="1600">
                <a:solidFill>
                  <a:srgbClr val="0070C0"/>
                </a:solidFill>
              </a:rPr>
              <a:t>.to(</a:t>
            </a:r>
            <a:r>
              <a:rPr lang="en-US" sz="1600">
                <a:solidFill>
                  <a:srgbClr val="F30BDD"/>
                </a:solidFill>
              </a:rPr>
              <a:t>"</a:t>
            </a:r>
            <a:r>
              <a:rPr lang="en-US" sz="1600" err="1">
                <a:solidFill>
                  <a:srgbClr val="F30BDD"/>
                </a:solidFill>
              </a:rPr>
              <a:t>log:com.mycompany.order?level</a:t>
            </a:r>
            <a:r>
              <a:rPr lang="en-US" sz="1600">
                <a:solidFill>
                  <a:srgbClr val="F30BDD"/>
                </a:solidFill>
              </a:rPr>
              <a:t>=DEBUG"</a:t>
            </a:r>
            <a:r>
              <a:rPr lang="en-US" sz="1600">
                <a:solidFill>
                  <a:srgbClr val="0070C0"/>
                </a:solidFill>
              </a:rPr>
              <a:t>)</a:t>
            </a:r>
          </a:p>
          <a:p>
            <a:pPr eaLnBrk="1" hangingPunct="1">
              <a:buClr>
                <a:schemeClr val="accent1">
                  <a:lumMod val="75000"/>
                </a:schemeClr>
              </a:buClr>
              <a:buNone/>
            </a:pPr>
            <a:r>
              <a:rPr lang="en-US" sz="1600">
                <a:solidFill>
                  <a:srgbClr val="0070C0"/>
                </a:solidFill>
              </a:rPr>
              <a:t>.to(</a:t>
            </a:r>
            <a:r>
              <a:rPr lang="en-US" sz="1600">
                <a:solidFill>
                  <a:srgbClr val="C00000"/>
                </a:solidFill>
              </a:rPr>
              <a:t>"</a:t>
            </a:r>
            <a:r>
              <a:rPr lang="en-US" sz="1600" err="1">
                <a:solidFill>
                  <a:srgbClr val="C00000"/>
                </a:solidFill>
              </a:rPr>
              <a:t>bean:processOrder</a:t>
            </a:r>
            <a:r>
              <a:rPr lang="en-US" sz="1600">
                <a:solidFill>
                  <a:srgbClr val="C00000"/>
                </a:solidFill>
              </a:rPr>
              <a:t>"</a:t>
            </a:r>
            <a:r>
              <a:rPr lang="en-US" sz="1600">
                <a:solidFill>
                  <a:srgbClr val="0070C0"/>
                </a:solidFill>
              </a:rPr>
              <a:t>);</a:t>
            </a:r>
            <a:endParaRPr lang="en-US" sz="1400">
              <a:solidFill>
                <a:srgbClr val="0070C0"/>
              </a:solidFill>
              <a:latin typeface="Cambria" pitchFamily="18" charset="0"/>
            </a:endParaRPr>
          </a:p>
          <a:p>
            <a:pPr eaLnBrk="1" hangingPunct="1">
              <a:buClr>
                <a:schemeClr val="accent1">
                  <a:lumMod val="75000"/>
                </a:schemeClr>
              </a:buClr>
              <a:buNone/>
            </a:pPr>
            <a:endParaRPr lang="en-US" sz="1400">
              <a:solidFill>
                <a:schemeClr val="bg1">
                  <a:lumMod val="50000"/>
                </a:schemeClr>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Log</a:t>
            </a:r>
          </a:p>
        </p:txBody>
      </p:sp>
    </p:spTree>
    <p:extLst>
      <p:ext uri="{BB962C8B-B14F-4D97-AF65-F5344CB8AC3E}">
        <p14:creationId xmlns:p14="http://schemas.microsoft.com/office/powerpoint/2010/main" val="27862213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eaLnBrk="1" hangingPunct="1">
              <a:buClr>
                <a:schemeClr val="accent1">
                  <a:lumMod val="75000"/>
                </a:schemeClr>
              </a:buClr>
              <a:buNone/>
            </a:pPr>
            <a:r>
              <a:rPr lang="en-US" b="1" u="sng">
                <a:solidFill>
                  <a:srgbClr val="0070C0"/>
                </a:solidFill>
                <a:latin typeface="Cambria" pitchFamily="18" charset="0"/>
              </a:rPr>
              <a:t>Log EIP:</a:t>
            </a:r>
          </a:p>
          <a:p>
            <a:pPr marL="285750" indent="-285750" eaLnBrk="1" hangingPunct="1">
              <a:buClr>
                <a:schemeClr val="accent1">
                  <a:lumMod val="75000"/>
                </a:schemeClr>
              </a:buClr>
              <a:buFont typeface="Wingdings" panose="05000000000000000000" pitchFamily="2" charset="2"/>
              <a:buChar char="§"/>
            </a:pPr>
            <a:r>
              <a:rPr lang="en-US" sz="1600"/>
              <a:t>The log DSL is much lighter and meant for logging human logs such as Starting to do …​ etc. </a:t>
            </a:r>
          </a:p>
          <a:p>
            <a:pPr marL="285750" indent="-285750" eaLnBrk="1" hangingPunct="1">
              <a:buClr>
                <a:schemeClr val="accent1">
                  <a:lumMod val="75000"/>
                </a:schemeClr>
              </a:buClr>
              <a:buFont typeface="Wingdings" panose="05000000000000000000" pitchFamily="2" charset="2"/>
              <a:buChar char="§"/>
            </a:pPr>
            <a:r>
              <a:rPr lang="en-US" sz="1600"/>
              <a:t>It can only log a message based on the Simple language. </a:t>
            </a:r>
          </a:p>
          <a:p>
            <a:pPr marL="285750" indent="-285750" eaLnBrk="1" hangingPunct="1">
              <a:buClr>
                <a:schemeClr val="accent1">
                  <a:lumMod val="75000"/>
                </a:schemeClr>
              </a:buClr>
              <a:buFont typeface="Wingdings" panose="05000000000000000000" pitchFamily="2" charset="2"/>
              <a:buChar char="§"/>
            </a:pPr>
            <a:r>
              <a:rPr lang="en-US" sz="1600"/>
              <a:t>On the other hand Log component is a full fledged component which involves using endpoints and etc. </a:t>
            </a:r>
          </a:p>
          <a:p>
            <a:pPr marL="285750" indent="-285750" eaLnBrk="1" hangingPunct="1">
              <a:buClr>
                <a:schemeClr val="accent1">
                  <a:lumMod val="75000"/>
                </a:schemeClr>
              </a:buClr>
              <a:buFont typeface="Wingdings" panose="05000000000000000000" pitchFamily="2" charset="2"/>
              <a:buChar char="§"/>
            </a:pPr>
            <a:r>
              <a:rPr lang="en-US" sz="1600"/>
              <a:t>The Log component is meant for logging the Message itself and you have many URI options to control what you would like to be logged.</a:t>
            </a:r>
          </a:p>
          <a:p>
            <a:pPr eaLnBrk="1" hangingPunct="1">
              <a:buClr>
                <a:schemeClr val="accent1">
                  <a:lumMod val="75000"/>
                </a:schemeClr>
              </a:buClr>
              <a:buNone/>
            </a:pPr>
            <a:r>
              <a:rPr lang="en-US" sz="1800">
                <a:solidFill>
                  <a:srgbClr val="0070C0"/>
                </a:solidFill>
                <a:latin typeface="Cambria" pitchFamily="18" charset="0"/>
                <a:hlinkClick r:id="rId2"/>
              </a:rPr>
              <a:t>https://camel.apache.org/components/3.7.x/eips/log-eip.html</a:t>
            </a:r>
            <a:endParaRPr lang="en-US" sz="1800">
              <a:solidFill>
                <a:srgbClr val="0070C0"/>
              </a:solidFill>
              <a:latin typeface="Cambria" pitchFamily="18" charset="0"/>
            </a:endParaRPr>
          </a:p>
          <a:p>
            <a:pPr eaLnBrk="1" hangingPunct="1">
              <a:buClr>
                <a:schemeClr val="accent1">
                  <a:lumMod val="75000"/>
                </a:schemeClr>
              </a:buClr>
              <a:buNone/>
            </a:pPr>
            <a:endParaRPr lang="en-US" sz="1600">
              <a:solidFill>
                <a:srgbClr val="0070C0"/>
              </a:solidFill>
              <a:latin typeface="Cambria" pitchFamily="18" charset="0"/>
            </a:endParaRPr>
          </a:p>
          <a:p>
            <a:pPr eaLnBrk="1" hangingPunct="1">
              <a:buClr>
                <a:schemeClr val="accent1">
                  <a:lumMod val="75000"/>
                </a:schemeClr>
              </a:buClr>
              <a:buNone/>
            </a:pPr>
            <a:r>
              <a:rPr lang="en-US" sz="1600">
                <a:solidFill>
                  <a:srgbClr val="0070C0"/>
                </a:solidFill>
              </a:rPr>
              <a:t>from(</a:t>
            </a:r>
            <a:r>
              <a:rPr lang="en-US" sz="1600">
                <a:solidFill>
                  <a:srgbClr val="C00000"/>
                </a:solidFill>
              </a:rPr>
              <a:t>"</a:t>
            </a:r>
            <a:r>
              <a:rPr lang="en-US" sz="1600" err="1">
                <a:solidFill>
                  <a:srgbClr val="C00000"/>
                </a:solidFill>
              </a:rPr>
              <a:t>direct:start</a:t>
            </a:r>
            <a:r>
              <a:rPr lang="en-US" sz="1600">
                <a:solidFill>
                  <a:srgbClr val="C00000"/>
                </a:solidFill>
              </a:rPr>
              <a:t>"</a:t>
            </a:r>
            <a:r>
              <a:rPr lang="en-US" sz="1600">
                <a:solidFill>
                  <a:srgbClr val="0070C0"/>
                </a:solidFill>
              </a:rPr>
              <a:t>)</a:t>
            </a:r>
          </a:p>
          <a:p>
            <a:pPr eaLnBrk="1" hangingPunct="1">
              <a:buClr>
                <a:schemeClr val="accent1">
                  <a:lumMod val="75000"/>
                </a:schemeClr>
              </a:buClr>
              <a:buNone/>
            </a:pPr>
            <a:r>
              <a:rPr lang="en-US" sz="1600">
                <a:solidFill>
                  <a:srgbClr val="0070C0"/>
                </a:solidFill>
              </a:rPr>
              <a:t>.</a:t>
            </a:r>
            <a:r>
              <a:rPr lang="en-US" sz="1600">
                <a:solidFill>
                  <a:srgbClr val="F30BDD"/>
                </a:solidFill>
              </a:rPr>
              <a:t>log</a:t>
            </a:r>
            <a:r>
              <a:rPr lang="en-US" sz="1600">
                <a:solidFill>
                  <a:srgbClr val="0070C0"/>
                </a:solidFill>
              </a:rPr>
              <a:t>(</a:t>
            </a:r>
            <a:r>
              <a:rPr lang="en-US" sz="1600">
                <a:solidFill>
                  <a:srgbClr val="C00000"/>
                </a:solidFill>
              </a:rPr>
              <a:t>"Processing record with ID: ${id}"</a:t>
            </a:r>
            <a:r>
              <a:rPr lang="en-US" sz="1600">
                <a:solidFill>
                  <a:srgbClr val="0070C0"/>
                </a:solidFill>
              </a:rPr>
              <a:t>)</a:t>
            </a:r>
          </a:p>
          <a:p>
            <a:pPr eaLnBrk="1" hangingPunct="1">
              <a:buClr>
                <a:schemeClr val="accent1">
                  <a:lumMod val="75000"/>
                </a:schemeClr>
              </a:buClr>
              <a:buNone/>
            </a:pPr>
            <a:r>
              <a:rPr lang="en-US" sz="1600">
                <a:solidFill>
                  <a:srgbClr val="0070C0"/>
                </a:solidFill>
              </a:rPr>
              <a:t>.</a:t>
            </a:r>
            <a:r>
              <a:rPr lang="en-US" sz="1600">
                <a:solidFill>
                  <a:srgbClr val="F30BDD"/>
                </a:solidFill>
              </a:rPr>
              <a:t>log</a:t>
            </a:r>
            <a:r>
              <a:rPr lang="en-US" sz="1600">
                <a:solidFill>
                  <a:srgbClr val="0070C0"/>
                </a:solidFill>
              </a:rPr>
              <a:t>(</a:t>
            </a:r>
            <a:r>
              <a:rPr lang="en-US" sz="1600" err="1">
                <a:solidFill>
                  <a:srgbClr val="0070C0"/>
                </a:solidFill>
              </a:rPr>
              <a:t>LoggingLevel.DEBUG</a:t>
            </a:r>
            <a:r>
              <a:rPr lang="en-US" sz="1600">
                <a:solidFill>
                  <a:srgbClr val="0070C0"/>
                </a:solidFill>
              </a:rPr>
              <a:t>, </a:t>
            </a:r>
            <a:r>
              <a:rPr lang="en-US" sz="1600">
                <a:solidFill>
                  <a:srgbClr val="C00000"/>
                </a:solidFill>
              </a:rPr>
              <a:t>"Processing same record with ID: ${id}"</a:t>
            </a:r>
            <a:r>
              <a:rPr lang="en-US" sz="1600">
                <a:solidFill>
                  <a:srgbClr val="0070C0"/>
                </a:solidFill>
              </a:rPr>
              <a:t>)</a:t>
            </a:r>
          </a:p>
          <a:p>
            <a:pPr eaLnBrk="1" hangingPunct="1">
              <a:buClr>
                <a:schemeClr val="accent1">
                  <a:lumMod val="75000"/>
                </a:schemeClr>
              </a:buClr>
              <a:buNone/>
            </a:pPr>
            <a:r>
              <a:rPr lang="en-US" sz="1600">
                <a:solidFill>
                  <a:srgbClr val="0070C0"/>
                </a:solidFill>
              </a:rPr>
              <a:t>.to(</a:t>
            </a:r>
            <a:r>
              <a:rPr lang="en-US" sz="1600">
                <a:solidFill>
                  <a:srgbClr val="C00000"/>
                </a:solidFill>
              </a:rPr>
              <a:t>"</a:t>
            </a:r>
            <a:r>
              <a:rPr lang="en-US" sz="1600" err="1">
                <a:solidFill>
                  <a:srgbClr val="C00000"/>
                </a:solidFill>
              </a:rPr>
              <a:t>bean:foo</a:t>
            </a:r>
            <a:r>
              <a:rPr lang="en-US" sz="1600">
                <a:solidFill>
                  <a:srgbClr val="C00000"/>
                </a:solidFill>
              </a:rPr>
              <a:t>"</a:t>
            </a:r>
            <a:r>
              <a:rPr lang="en-US" sz="1600">
                <a:solidFill>
                  <a:srgbClr val="0070C0"/>
                </a:solidFill>
              </a:rPr>
              <a:t>);</a:t>
            </a:r>
          </a:p>
          <a:p>
            <a:pPr eaLnBrk="1" hangingPunct="1">
              <a:buClr>
                <a:schemeClr val="accent1">
                  <a:lumMod val="75000"/>
                </a:schemeClr>
              </a:buClr>
              <a:buNone/>
            </a:pPr>
            <a:endParaRPr lang="en-US" sz="1600">
              <a:solidFill>
                <a:srgbClr val="0070C0"/>
              </a:solidFill>
              <a:latin typeface="Cambria" pitchFamily="18" charset="0"/>
            </a:endParaRPr>
          </a:p>
          <a:p>
            <a:pPr eaLnBrk="1" hangingPunct="1">
              <a:buClr>
                <a:schemeClr val="accent1">
                  <a:lumMod val="75000"/>
                </a:schemeClr>
              </a:buClr>
              <a:buNone/>
            </a:pPr>
            <a:r>
              <a:rPr lang="en-US">
                <a:solidFill>
                  <a:srgbClr val="FF0000"/>
                </a:solidFill>
                <a:latin typeface="Cambria" pitchFamily="18" charset="0"/>
              </a:rPr>
              <a:t>Note: </a:t>
            </a:r>
            <a:r>
              <a:rPr lang="en-US">
                <a:solidFill>
                  <a:srgbClr val="0070C0"/>
                </a:solidFill>
                <a:latin typeface="Cambria" pitchFamily="18" charset="0"/>
              </a:rPr>
              <a:t>If the message body is stream based, then reading message once will empties the body from further use.</a:t>
            </a:r>
            <a:endParaRPr lang="en-US" sz="16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Log		</a:t>
            </a:r>
            <a:r>
              <a:rPr lang="en-US" sz="1800">
                <a:solidFill>
                  <a:srgbClr val="5B77BA"/>
                </a:solidFill>
              </a:rPr>
              <a:t>…Continued</a:t>
            </a:r>
            <a:endParaRPr lang="en-US" sz="2400">
              <a:solidFill>
                <a:srgbClr val="5B77BA"/>
              </a:solidFill>
            </a:endParaRPr>
          </a:p>
        </p:txBody>
      </p:sp>
    </p:spTree>
    <p:extLst>
      <p:ext uri="{BB962C8B-B14F-4D97-AF65-F5344CB8AC3E}">
        <p14:creationId xmlns:p14="http://schemas.microsoft.com/office/powerpoint/2010/main" val="11956957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040560"/>
          </a:xfrm>
        </p:spPr>
        <p:txBody>
          <a:bodyPr/>
          <a:lstStyle/>
          <a:p>
            <a:pPr marL="285750" indent="-285750">
              <a:buFont typeface="Wingdings" panose="05000000000000000000" pitchFamily="2" charset="2"/>
              <a:buChar char="§"/>
            </a:pPr>
            <a:r>
              <a:rPr lang="en-US" sz="1600"/>
              <a:t>The File component provides access to file systems, allowing files to be processed by any other Camel Components or messages from other components to be saved to disk.</a:t>
            </a:r>
          </a:p>
          <a:p>
            <a:pPr marL="285750" indent="-285750">
              <a:buFont typeface="Wingdings" panose="05000000000000000000" pitchFamily="2" charset="2"/>
              <a:buChar char="§"/>
            </a:pPr>
            <a:r>
              <a:rPr lang="en-US" sz="1600"/>
              <a:t>To prevent reading files which are currently being written by some other application/process, Camel provides different </a:t>
            </a:r>
            <a:r>
              <a:rPr lang="en-US" sz="1600" b="1" err="1"/>
              <a:t>readLock</a:t>
            </a:r>
            <a:r>
              <a:rPr lang="en-US" sz="1600" b="1"/>
              <a:t> </a:t>
            </a:r>
            <a:r>
              <a:rPr lang="en-US" sz="1600"/>
              <a:t>options and </a:t>
            </a:r>
            <a:r>
              <a:rPr lang="en-US" sz="1600" b="1" err="1"/>
              <a:t>doneFileName</a:t>
            </a:r>
            <a:r>
              <a:rPr lang="en-US" sz="1600" b="1"/>
              <a:t> </a:t>
            </a:r>
            <a:r>
              <a:rPr lang="en-US" sz="1600"/>
              <a:t>option that you can use.</a:t>
            </a:r>
          </a:p>
          <a:p>
            <a:pPr>
              <a:buNone/>
            </a:pPr>
            <a:endParaRPr lang="en-US" sz="1600"/>
          </a:p>
          <a:p>
            <a:pPr>
              <a:buNone/>
            </a:pPr>
            <a:r>
              <a:rPr lang="en-US" sz="1600" b="1" u="sng">
                <a:solidFill>
                  <a:srgbClr val="0070C0"/>
                </a:solidFill>
              </a:rPr>
              <a:t>URI Format:</a:t>
            </a:r>
          </a:p>
          <a:p>
            <a:pPr>
              <a:buNone/>
            </a:pPr>
            <a:r>
              <a:rPr lang="en-US" sz="1600">
                <a:solidFill>
                  <a:srgbClr val="FF0000"/>
                </a:solidFill>
              </a:rPr>
              <a:t>file</a:t>
            </a:r>
            <a:r>
              <a:rPr lang="en-US" sz="1600"/>
              <a:t>:directoryName</a:t>
            </a:r>
            <a:r>
              <a:rPr lang="en-US" sz="1600">
                <a:solidFill>
                  <a:schemeClr val="bg1">
                    <a:lumMod val="50000"/>
                  </a:schemeClr>
                </a:solidFill>
              </a:rPr>
              <a:t>[?options]</a:t>
            </a:r>
          </a:p>
          <a:p>
            <a:pPr>
              <a:buNone/>
            </a:pPr>
            <a:r>
              <a:rPr lang="en-US" sz="1600">
                <a:solidFill>
                  <a:schemeClr val="bg1">
                    <a:lumMod val="50000"/>
                  </a:schemeClr>
                </a:solidFill>
              </a:rPr>
              <a:t>-or-</a:t>
            </a:r>
          </a:p>
          <a:p>
            <a:pPr>
              <a:buNone/>
            </a:pPr>
            <a:r>
              <a:rPr lang="en-US" sz="1600">
                <a:solidFill>
                  <a:srgbClr val="FF0000"/>
                </a:solidFill>
              </a:rPr>
              <a:t>file://</a:t>
            </a:r>
            <a:r>
              <a:rPr lang="en-US" sz="1600"/>
              <a:t>directoryName</a:t>
            </a:r>
            <a:r>
              <a:rPr lang="en-US" sz="1600">
                <a:solidFill>
                  <a:schemeClr val="bg1">
                    <a:lumMod val="50000"/>
                  </a:schemeClr>
                </a:solidFill>
              </a:rPr>
              <a:t>[?options]</a:t>
            </a:r>
            <a:br>
              <a:rPr lang="en-US" sz="1400"/>
            </a:br>
            <a:endParaRPr lang="en-US" sz="1400"/>
          </a:p>
          <a:p>
            <a:pPr>
              <a:buNone/>
            </a:pPr>
            <a:r>
              <a:rPr lang="en-US" sz="1400"/>
              <a:t>Where </a:t>
            </a:r>
            <a:r>
              <a:rPr lang="en-US" sz="1400" b="1" err="1"/>
              <a:t>directoryName</a:t>
            </a:r>
            <a:r>
              <a:rPr lang="en-US" sz="1400"/>
              <a:t> represents the underlying file directory.</a:t>
            </a:r>
          </a:p>
          <a:p>
            <a:pPr>
              <a:buNone/>
            </a:pPr>
            <a:r>
              <a:rPr lang="en-US" sz="1600">
                <a:solidFill>
                  <a:srgbClr val="0070C0"/>
                </a:solidFill>
                <a:latin typeface="Cambria" pitchFamily="18" charset="0"/>
                <a:hlinkClick r:id="rId2"/>
              </a:rPr>
              <a:t>https://camel.apache.org/components/latest/file-component.html</a:t>
            </a:r>
            <a:endParaRPr lang="en-US" sz="1600">
              <a:solidFill>
                <a:srgbClr val="0070C0"/>
              </a:solidFill>
              <a:latin typeface="Cambria" pitchFamily="18" charset="0"/>
            </a:endParaRPr>
          </a:p>
          <a:p>
            <a:pPr>
              <a:buNone/>
            </a:pPr>
            <a:endParaRPr lang="en-US" sz="1050">
              <a:solidFill>
                <a:srgbClr val="0070C0"/>
              </a:solidFill>
              <a:latin typeface="Cambria" pitchFamily="18" charset="0"/>
            </a:endParaRPr>
          </a:p>
          <a:p>
            <a:pPr>
              <a:buNone/>
            </a:pPr>
            <a:endParaRPr lang="en-US" sz="105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File</a:t>
            </a:r>
          </a:p>
        </p:txBody>
      </p:sp>
    </p:spTree>
    <p:extLst>
      <p:ext uri="{BB962C8B-B14F-4D97-AF65-F5344CB8AC3E}">
        <p14:creationId xmlns:p14="http://schemas.microsoft.com/office/powerpoint/2010/main" val="36255739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328592"/>
          </a:xfrm>
        </p:spPr>
        <p:txBody>
          <a:bodyPr/>
          <a:lstStyle/>
          <a:p>
            <a:pPr>
              <a:buNone/>
            </a:pPr>
            <a:r>
              <a:rPr lang="en-US" sz="1800" b="1" u="sng">
                <a:solidFill>
                  <a:srgbClr val="0070C0"/>
                </a:solidFill>
                <a:latin typeface="Cambria" pitchFamily="18" charset="0"/>
              </a:rPr>
              <a:t>Options available:</a:t>
            </a:r>
          </a:p>
          <a:p>
            <a:pPr>
              <a:buNone/>
            </a:pPr>
            <a:r>
              <a:rPr lang="en-US" sz="1800">
                <a:solidFill>
                  <a:srgbClr val="0070C0"/>
                </a:solidFill>
                <a:latin typeface="Cambria" pitchFamily="18" charset="0"/>
              </a:rPr>
              <a:t>charset</a:t>
            </a:r>
          </a:p>
          <a:p>
            <a:pPr>
              <a:buNone/>
            </a:pPr>
            <a:r>
              <a:rPr lang="en-US" sz="1800" err="1">
                <a:solidFill>
                  <a:srgbClr val="0070C0"/>
                </a:solidFill>
                <a:latin typeface="Cambria" pitchFamily="18" charset="0"/>
              </a:rPr>
              <a:t>doneFIleName</a:t>
            </a:r>
            <a:endParaRPr lang="en-US" sz="1800">
              <a:solidFill>
                <a:srgbClr val="0070C0"/>
              </a:solidFill>
              <a:latin typeface="Cambria" pitchFamily="18" charset="0"/>
            </a:endParaRPr>
          </a:p>
          <a:p>
            <a:pPr>
              <a:buNone/>
            </a:pPr>
            <a:r>
              <a:rPr lang="en-US" sz="1800">
                <a:solidFill>
                  <a:srgbClr val="0070C0"/>
                </a:solidFill>
                <a:latin typeface="Cambria" pitchFamily="18" charset="0"/>
              </a:rPr>
              <a:t>filename</a:t>
            </a:r>
          </a:p>
          <a:p>
            <a:pPr>
              <a:buNone/>
            </a:pPr>
            <a:r>
              <a:rPr lang="en-US" sz="1800">
                <a:solidFill>
                  <a:srgbClr val="0070C0"/>
                </a:solidFill>
                <a:latin typeface="Cambria" pitchFamily="18" charset="0"/>
              </a:rPr>
              <a:t>delete</a:t>
            </a:r>
          </a:p>
          <a:p>
            <a:pPr>
              <a:buNone/>
            </a:pPr>
            <a:r>
              <a:rPr lang="en-US" sz="1800" err="1">
                <a:solidFill>
                  <a:srgbClr val="0070C0"/>
                </a:solidFill>
                <a:latin typeface="Cambria" pitchFamily="18" charset="0"/>
              </a:rPr>
              <a:t>noop</a:t>
            </a:r>
            <a:endParaRPr lang="en-US" sz="1800">
              <a:solidFill>
                <a:srgbClr val="0070C0"/>
              </a:solidFill>
              <a:latin typeface="Cambria" pitchFamily="18" charset="0"/>
            </a:endParaRPr>
          </a:p>
          <a:p>
            <a:pPr>
              <a:buNone/>
            </a:pPr>
            <a:r>
              <a:rPr lang="en-US" sz="1800" err="1">
                <a:solidFill>
                  <a:srgbClr val="0070C0"/>
                </a:solidFill>
                <a:latin typeface="Cambria" pitchFamily="18" charset="0"/>
              </a:rPr>
              <a:t>preMove</a:t>
            </a:r>
            <a:endParaRPr lang="en-US" sz="1800">
              <a:solidFill>
                <a:srgbClr val="0070C0"/>
              </a:solidFill>
              <a:latin typeface="Cambria" pitchFamily="18" charset="0"/>
            </a:endParaRPr>
          </a:p>
          <a:p>
            <a:pPr>
              <a:buNone/>
            </a:pPr>
            <a:r>
              <a:rPr lang="en-US" sz="1800">
                <a:solidFill>
                  <a:srgbClr val="0070C0"/>
                </a:solidFill>
                <a:latin typeface="Cambria" pitchFamily="18" charset="0"/>
              </a:rPr>
              <a:t>presort</a:t>
            </a:r>
          </a:p>
          <a:p>
            <a:pPr>
              <a:buNone/>
            </a:pPr>
            <a:r>
              <a:rPr lang="en-US" sz="1800">
                <a:solidFill>
                  <a:srgbClr val="0070C0"/>
                </a:solidFill>
                <a:latin typeface="Cambria" pitchFamily="18" charset="0"/>
              </a:rPr>
              <a:t>Recursive</a:t>
            </a:r>
          </a:p>
          <a:p>
            <a:pPr>
              <a:buNone/>
            </a:pPr>
            <a:r>
              <a:rPr lang="en-US" sz="1800" err="1">
                <a:solidFill>
                  <a:srgbClr val="0070C0"/>
                </a:solidFill>
                <a:latin typeface="Cambria" pitchFamily="18" charset="0"/>
              </a:rPr>
              <a:t>sendEmptyMessageWhenIdle</a:t>
            </a:r>
            <a:endParaRPr lang="en-US" sz="1800">
              <a:solidFill>
                <a:srgbClr val="0070C0"/>
              </a:solidFill>
              <a:latin typeface="Cambria" pitchFamily="18" charset="0"/>
            </a:endParaRPr>
          </a:p>
          <a:p>
            <a:pPr>
              <a:buNone/>
            </a:pPr>
            <a:r>
              <a:rPr lang="en-US" sz="1800" err="1">
                <a:solidFill>
                  <a:srgbClr val="0070C0"/>
                </a:solidFill>
                <a:latin typeface="Cambria" pitchFamily="18" charset="0"/>
              </a:rPr>
              <a:t>fileExist</a:t>
            </a:r>
            <a:endParaRPr lang="en-US" sz="1800">
              <a:solidFill>
                <a:srgbClr val="0070C0"/>
              </a:solidFill>
              <a:latin typeface="Cambria" pitchFamily="18" charset="0"/>
            </a:endParaRPr>
          </a:p>
          <a:p>
            <a:pPr>
              <a:buNone/>
            </a:pPr>
            <a:r>
              <a:rPr lang="en-US" sz="1800" err="1">
                <a:solidFill>
                  <a:srgbClr val="0070C0"/>
                </a:solidFill>
                <a:latin typeface="Cambria" pitchFamily="18" charset="0"/>
              </a:rPr>
              <a:t>chmod</a:t>
            </a:r>
            <a:endParaRPr lang="en-US" sz="1800">
              <a:solidFill>
                <a:srgbClr val="0070C0"/>
              </a:solidFill>
              <a:latin typeface="Cambria" pitchFamily="18" charset="0"/>
            </a:endParaRPr>
          </a:p>
          <a:p>
            <a:pPr>
              <a:buNone/>
            </a:pPr>
            <a:r>
              <a:rPr lang="en-US" sz="1800" err="1">
                <a:solidFill>
                  <a:srgbClr val="0070C0"/>
                </a:solidFill>
                <a:latin typeface="Cambria" pitchFamily="18" charset="0"/>
              </a:rPr>
              <a:t>keepLastModified</a:t>
            </a:r>
            <a:endParaRPr lang="en-US" sz="1800">
              <a:solidFill>
                <a:srgbClr val="0070C0"/>
              </a:solidFill>
              <a:latin typeface="Cambria" pitchFamily="18" charset="0"/>
            </a:endParaRPr>
          </a:p>
          <a:p>
            <a:pPr>
              <a:buNone/>
            </a:pPr>
            <a:r>
              <a:rPr lang="en-US" sz="1800" err="1">
                <a:solidFill>
                  <a:srgbClr val="0070C0"/>
                </a:solidFill>
                <a:latin typeface="Cambria" pitchFamily="18" charset="0"/>
              </a:rPr>
              <a:t>bufferSize</a:t>
            </a:r>
            <a:r>
              <a:rPr lang="en-US" sz="1800">
                <a:solidFill>
                  <a:srgbClr val="0070C0"/>
                </a:solidFill>
                <a:latin typeface="Cambria" pitchFamily="18" charset="0"/>
              </a:rPr>
              <a:t> [131072]</a:t>
            </a:r>
          </a:p>
          <a:p>
            <a:pPr>
              <a:buNone/>
            </a:pPr>
            <a:r>
              <a:rPr lang="en-US" sz="1800">
                <a:solidFill>
                  <a:srgbClr val="0070C0"/>
                </a:solidFill>
                <a:latin typeface="Cambria" pitchFamily="18" charset="0"/>
              </a:rPr>
              <a:t>Idempotent [false]</a:t>
            </a:r>
          </a:p>
          <a:p>
            <a:pPr>
              <a:buNone/>
            </a:pPr>
            <a:r>
              <a:rPr lang="en-US" sz="1800" err="1">
                <a:solidFill>
                  <a:srgbClr val="0070C0"/>
                </a:solidFill>
                <a:latin typeface="Cambria" pitchFamily="18" charset="0"/>
              </a:rPr>
              <a:t>readLock</a:t>
            </a:r>
            <a:endParaRPr lang="en-US" sz="1800">
              <a:solidFill>
                <a:srgbClr val="0070C0"/>
              </a:solidFill>
              <a:latin typeface="Cambria" pitchFamily="18" charset="0"/>
            </a:endParaRPr>
          </a:p>
          <a:p>
            <a:pPr>
              <a:buNone/>
            </a:pPr>
            <a:endParaRPr lang="en-US" sz="18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File		</a:t>
            </a:r>
            <a:r>
              <a:rPr lang="en-US" sz="1800">
                <a:solidFill>
                  <a:srgbClr val="5B77BA"/>
                </a:solidFill>
              </a:rPr>
              <a:t>…Continued</a:t>
            </a:r>
            <a:endParaRPr lang="en-US" sz="2400">
              <a:solidFill>
                <a:srgbClr val="5B77BA"/>
              </a:solidFill>
            </a:endParaRPr>
          </a:p>
        </p:txBody>
      </p:sp>
    </p:spTree>
    <p:extLst>
      <p:ext uri="{BB962C8B-B14F-4D97-AF65-F5344CB8AC3E}">
        <p14:creationId xmlns:p14="http://schemas.microsoft.com/office/powerpoint/2010/main" val="21592392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328592"/>
          </a:xfrm>
        </p:spPr>
        <p:txBody>
          <a:bodyPr/>
          <a:lstStyle/>
          <a:p>
            <a:pPr>
              <a:buNone/>
            </a:pPr>
            <a:r>
              <a:rPr lang="en-US" b="1" u="sng">
                <a:solidFill>
                  <a:srgbClr val="0070C0"/>
                </a:solidFill>
                <a:latin typeface="Cambria" pitchFamily="18" charset="0"/>
              </a:rPr>
              <a:t>Example#1:</a:t>
            </a:r>
          </a:p>
          <a:p>
            <a:pPr>
              <a:buNone/>
            </a:pPr>
            <a:r>
              <a:rPr lang="en-US" sz="1400" err="1">
                <a:solidFill>
                  <a:srgbClr val="0070C0"/>
                </a:solidFill>
              </a:rPr>
              <a:t>onException</a:t>
            </a:r>
            <a:r>
              <a:rPr lang="en-US" sz="1400">
                <a:solidFill>
                  <a:srgbClr val="0070C0"/>
                </a:solidFill>
              </a:rPr>
              <a:t>(</a:t>
            </a:r>
            <a:r>
              <a:rPr lang="en-US" sz="1400" err="1">
                <a:solidFill>
                  <a:srgbClr val="FF0000"/>
                </a:solidFill>
              </a:rPr>
              <a:t>IOException.class</a:t>
            </a:r>
            <a:r>
              <a:rPr lang="en-US" sz="1400">
                <a:solidFill>
                  <a:srgbClr val="0070C0"/>
                </a:solidFill>
              </a:rPr>
              <a:t>).handled(</a:t>
            </a:r>
            <a:r>
              <a:rPr lang="en-US" sz="1400">
                <a:solidFill>
                  <a:srgbClr val="C00000"/>
                </a:solidFill>
              </a:rPr>
              <a:t>true</a:t>
            </a:r>
            <a:r>
              <a:rPr lang="en-US" sz="1400">
                <a:solidFill>
                  <a:srgbClr val="0070C0"/>
                </a:solidFill>
              </a:rPr>
              <a:t>)</a:t>
            </a:r>
          </a:p>
          <a:p>
            <a:pPr>
              <a:buNone/>
            </a:pPr>
            <a:r>
              <a:rPr lang="en-US" sz="1400">
                <a:solidFill>
                  <a:srgbClr val="0070C0"/>
                </a:solidFill>
              </a:rPr>
              <a:t>  .log(</a:t>
            </a:r>
            <a:r>
              <a:rPr lang="en-US" sz="1400">
                <a:solidFill>
                  <a:srgbClr val="C00000"/>
                </a:solidFill>
              </a:rPr>
              <a:t>"</a:t>
            </a:r>
            <a:r>
              <a:rPr lang="en-US" sz="1400" err="1">
                <a:solidFill>
                  <a:srgbClr val="C00000"/>
                </a:solidFill>
              </a:rPr>
              <a:t>IOException</a:t>
            </a:r>
            <a:r>
              <a:rPr lang="en-US" sz="1400">
                <a:solidFill>
                  <a:srgbClr val="C00000"/>
                </a:solidFill>
              </a:rPr>
              <a:t> occurred due: ${</a:t>
            </a:r>
            <a:r>
              <a:rPr lang="en-US" sz="1400" err="1">
                <a:solidFill>
                  <a:srgbClr val="C00000"/>
                </a:solidFill>
              </a:rPr>
              <a:t>exception.message</a:t>
            </a:r>
            <a:r>
              <a:rPr lang="en-US" sz="1400">
                <a:solidFill>
                  <a:srgbClr val="C00000"/>
                </a:solidFill>
              </a:rPr>
              <a:t>}"</a:t>
            </a:r>
            <a:r>
              <a:rPr lang="en-US" sz="1400">
                <a:solidFill>
                  <a:srgbClr val="0070C0"/>
                </a:solidFill>
              </a:rPr>
              <a:t>)</a:t>
            </a:r>
          </a:p>
          <a:p>
            <a:pPr>
              <a:buNone/>
            </a:pPr>
            <a:r>
              <a:rPr lang="en-US" sz="1400">
                <a:solidFill>
                  <a:srgbClr val="0070C0"/>
                </a:solidFill>
              </a:rPr>
              <a:t>  .transform().simple(</a:t>
            </a:r>
            <a:r>
              <a:rPr lang="en-US" sz="1400">
                <a:solidFill>
                  <a:srgbClr val="C00000"/>
                </a:solidFill>
              </a:rPr>
              <a:t>"Error ${</a:t>
            </a:r>
            <a:r>
              <a:rPr lang="en-US" sz="1400" err="1">
                <a:solidFill>
                  <a:srgbClr val="C00000"/>
                </a:solidFill>
              </a:rPr>
              <a:t>exception.message</a:t>
            </a:r>
            <a:r>
              <a:rPr lang="en-US" sz="1400">
                <a:solidFill>
                  <a:srgbClr val="C00000"/>
                </a:solidFill>
              </a:rPr>
              <a:t>}"</a:t>
            </a:r>
            <a:r>
              <a:rPr lang="en-US" sz="1400">
                <a:solidFill>
                  <a:srgbClr val="0070C0"/>
                </a:solidFill>
              </a:rPr>
              <a:t>)</a:t>
            </a:r>
          </a:p>
          <a:p>
            <a:pPr>
              <a:buNone/>
            </a:pPr>
            <a:r>
              <a:rPr lang="en-US" sz="1400">
                <a:solidFill>
                  <a:srgbClr val="0070C0"/>
                </a:solidFill>
              </a:rPr>
              <a:t>  .to(</a:t>
            </a:r>
            <a:r>
              <a:rPr lang="en-US" sz="1400">
                <a:solidFill>
                  <a:srgbClr val="C00000"/>
                </a:solidFill>
              </a:rPr>
              <a:t>"</a:t>
            </a:r>
            <a:r>
              <a:rPr lang="en-US" sz="1400" err="1">
                <a:solidFill>
                  <a:srgbClr val="C00000"/>
                </a:solidFill>
              </a:rPr>
              <a:t>mock:error</a:t>
            </a:r>
            <a:r>
              <a:rPr lang="en-US" sz="1400">
                <a:solidFill>
                  <a:srgbClr val="C00000"/>
                </a:solidFill>
              </a:rPr>
              <a:t>"</a:t>
            </a:r>
            <a:r>
              <a:rPr lang="en-US" sz="1400">
                <a:solidFill>
                  <a:srgbClr val="0070C0"/>
                </a:solidFill>
              </a:rPr>
              <a:t>);</a:t>
            </a:r>
          </a:p>
          <a:p>
            <a:pPr>
              <a:buNone/>
            </a:pPr>
            <a:endParaRPr lang="en-US" sz="1400" b="1" u="sng">
              <a:solidFill>
                <a:srgbClr val="0070C0"/>
              </a:solidFill>
              <a:latin typeface="Cambria" pitchFamily="18" charset="0"/>
            </a:endParaRPr>
          </a:p>
          <a:p>
            <a:pPr>
              <a:buNone/>
            </a:pPr>
            <a:r>
              <a:rPr lang="en-US" sz="1600">
                <a:solidFill>
                  <a:srgbClr val="0070C0"/>
                </a:solidFill>
              </a:rPr>
              <a:t>from(</a:t>
            </a:r>
            <a:r>
              <a:rPr lang="en-US" sz="1600">
                <a:solidFill>
                  <a:srgbClr val="C00000"/>
                </a:solidFill>
              </a:rPr>
              <a:t>"file:inbox?charset=utf-8"</a:t>
            </a:r>
            <a:r>
              <a:rPr lang="en-US" sz="1600"/>
              <a:t>)</a:t>
            </a:r>
            <a:endParaRPr lang="en-US" sz="1600">
              <a:solidFill>
                <a:srgbClr val="0070C0"/>
              </a:solidFill>
            </a:endParaRPr>
          </a:p>
          <a:p>
            <a:pPr>
              <a:buNone/>
            </a:pPr>
            <a:r>
              <a:rPr lang="en-US" sz="1600">
                <a:solidFill>
                  <a:srgbClr val="0070C0"/>
                </a:solidFill>
              </a:rPr>
              <a:t>.</a:t>
            </a:r>
            <a:r>
              <a:rPr lang="en-US" sz="1600" err="1">
                <a:solidFill>
                  <a:srgbClr val="0070C0"/>
                </a:solidFill>
              </a:rPr>
              <a:t>convertBodyTo</a:t>
            </a:r>
            <a:r>
              <a:rPr lang="en-US" sz="1600">
                <a:solidFill>
                  <a:srgbClr val="0070C0"/>
                </a:solidFill>
              </a:rPr>
              <a:t>(</a:t>
            </a:r>
            <a:r>
              <a:rPr lang="en-US" sz="1600"/>
              <a:t>byte[].class, </a:t>
            </a:r>
            <a:r>
              <a:rPr lang="en-US" sz="1600">
                <a:solidFill>
                  <a:srgbClr val="C00000"/>
                </a:solidFill>
              </a:rPr>
              <a:t>"iso-8859-1"</a:t>
            </a:r>
            <a:r>
              <a:rPr lang="en-US" sz="1600">
                <a:solidFill>
                  <a:srgbClr val="0070C0"/>
                </a:solidFill>
              </a:rPr>
              <a:t>)</a:t>
            </a:r>
          </a:p>
          <a:p>
            <a:pPr>
              <a:buNone/>
            </a:pPr>
            <a:r>
              <a:rPr lang="en-US" sz="1600">
                <a:solidFill>
                  <a:srgbClr val="0070C0"/>
                </a:solidFill>
              </a:rPr>
              <a:t>.to(</a:t>
            </a:r>
            <a:r>
              <a:rPr lang="en-US" sz="1600">
                <a:solidFill>
                  <a:srgbClr val="C00000"/>
                </a:solidFill>
              </a:rPr>
              <a:t>"</a:t>
            </a:r>
            <a:r>
              <a:rPr lang="en-US" sz="1600" err="1">
                <a:solidFill>
                  <a:srgbClr val="C00000"/>
                </a:solidFill>
              </a:rPr>
              <a:t>bean:myBean</a:t>
            </a:r>
            <a:r>
              <a:rPr lang="en-US" sz="1600">
                <a:solidFill>
                  <a:srgbClr val="C00000"/>
                </a:solidFill>
              </a:rPr>
              <a:t>"</a:t>
            </a:r>
            <a:r>
              <a:rPr lang="en-US" sz="1600">
                <a:solidFill>
                  <a:srgbClr val="0070C0"/>
                </a:solidFill>
              </a:rPr>
              <a:t>)</a:t>
            </a:r>
          </a:p>
          <a:p>
            <a:pPr>
              <a:buNone/>
            </a:pPr>
            <a:r>
              <a:rPr lang="en-US" sz="1600">
                <a:solidFill>
                  <a:srgbClr val="0070C0"/>
                </a:solidFill>
              </a:rPr>
              <a:t>.</a:t>
            </a:r>
            <a:r>
              <a:rPr lang="en-US" sz="1600" err="1">
                <a:solidFill>
                  <a:srgbClr val="0070C0"/>
                </a:solidFill>
              </a:rPr>
              <a:t>setProperty</a:t>
            </a:r>
            <a:r>
              <a:rPr lang="en-US" sz="1600">
                <a:solidFill>
                  <a:srgbClr val="0070C0"/>
                </a:solidFill>
              </a:rPr>
              <a:t>(</a:t>
            </a:r>
            <a:r>
              <a:rPr lang="en-US" sz="1600" err="1">
                <a:solidFill>
                  <a:srgbClr val="0070C0"/>
                </a:solidFill>
              </a:rPr>
              <a:t>Exchange.CHARSET_NAME</a:t>
            </a:r>
            <a:r>
              <a:rPr lang="en-US" sz="1600">
                <a:solidFill>
                  <a:srgbClr val="0070C0"/>
                </a:solidFill>
              </a:rPr>
              <a:t>, header(</a:t>
            </a:r>
            <a:r>
              <a:rPr lang="en-US" sz="1600">
                <a:solidFill>
                  <a:srgbClr val="C00000"/>
                </a:solidFill>
              </a:rPr>
              <a:t>“US-ASCII”</a:t>
            </a:r>
            <a:r>
              <a:rPr lang="en-US" sz="1600">
                <a:solidFill>
                  <a:srgbClr val="0070C0"/>
                </a:solidFill>
              </a:rPr>
              <a:t>))</a:t>
            </a:r>
          </a:p>
          <a:p>
            <a:pPr>
              <a:buNone/>
            </a:pPr>
            <a:r>
              <a:rPr lang="en-US" sz="1600">
                <a:solidFill>
                  <a:srgbClr val="0070C0"/>
                </a:solidFill>
              </a:rPr>
              <a:t>.</a:t>
            </a:r>
            <a:r>
              <a:rPr lang="en-US" sz="1600" err="1">
                <a:solidFill>
                  <a:srgbClr val="0070C0"/>
                </a:solidFill>
              </a:rPr>
              <a:t>setHeader</a:t>
            </a:r>
            <a:r>
              <a:rPr lang="en-US" sz="1600">
                <a:solidFill>
                  <a:srgbClr val="0070C0"/>
                </a:solidFill>
              </a:rPr>
              <a:t>(</a:t>
            </a:r>
            <a:r>
              <a:rPr lang="en-US" sz="1600">
                <a:solidFill>
                  <a:srgbClr val="C00000"/>
                </a:solidFill>
              </a:rPr>
              <a:t>"</a:t>
            </a:r>
            <a:r>
              <a:rPr lang="en-US" sz="1600" err="1">
                <a:solidFill>
                  <a:srgbClr val="C00000"/>
                </a:solidFill>
              </a:rPr>
              <a:t>CamelFileName</a:t>
            </a:r>
            <a:r>
              <a:rPr lang="en-US" sz="1600">
                <a:solidFill>
                  <a:srgbClr val="C00000"/>
                </a:solidFill>
              </a:rPr>
              <a:t>"</a:t>
            </a:r>
            <a:r>
              <a:rPr lang="en-US" sz="1600">
                <a:solidFill>
                  <a:srgbClr val="0070C0"/>
                </a:solidFill>
              </a:rPr>
              <a:t>, constant(</a:t>
            </a:r>
            <a:r>
              <a:rPr lang="en-US" sz="1600">
                <a:solidFill>
                  <a:srgbClr val="C00000"/>
                </a:solidFill>
              </a:rPr>
              <a:t>"report.txt"</a:t>
            </a:r>
            <a:r>
              <a:rPr lang="en-US" sz="1600">
                <a:solidFill>
                  <a:srgbClr val="0070C0"/>
                </a:solidFill>
              </a:rPr>
              <a:t>))</a:t>
            </a:r>
            <a:endParaRPr lang="en-US" sz="1050">
              <a:solidFill>
                <a:srgbClr val="0070C0"/>
              </a:solidFill>
            </a:endParaRPr>
          </a:p>
          <a:p>
            <a:pPr>
              <a:buNone/>
            </a:pPr>
            <a:r>
              <a:rPr lang="en-US" sz="1600">
                <a:solidFill>
                  <a:srgbClr val="0070C0"/>
                </a:solidFill>
              </a:rPr>
              <a:t>.to(</a:t>
            </a:r>
            <a:r>
              <a:rPr lang="en-US" sz="1600">
                <a:solidFill>
                  <a:srgbClr val="F30BDD"/>
                </a:solidFill>
              </a:rPr>
              <a:t>"file://outbox/reports</a:t>
            </a:r>
            <a:r>
              <a:rPr lang="en-US" sz="1600">
                <a:solidFill>
                  <a:schemeClr val="bg1">
                    <a:lumMod val="50000"/>
                  </a:schemeClr>
                </a:solidFill>
              </a:rPr>
              <a:t>?doneFileName=${file:name}.done</a:t>
            </a:r>
            <a:r>
              <a:rPr lang="en-US" sz="1600">
                <a:solidFill>
                  <a:srgbClr val="F30BDD"/>
                </a:solidFill>
              </a:rPr>
              <a:t>"</a:t>
            </a:r>
            <a:r>
              <a:rPr lang="en-US" sz="1600">
                <a:solidFill>
                  <a:srgbClr val="0070C0"/>
                </a:solidFill>
              </a:rPr>
              <a:t>);</a:t>
            </a:r>
          </a:p>
          <a:p>
            <a:pPr>
              <a:buNone/>
            </a:pPr>
            <a:endParaRPr lang="en-US" sz="1600">
              <a:solidFill>
                <a:srgbClr val="0070C0"/>
              </a:solidFill>
            </a:endParaRPr>
          </a:p>
          <a:p>
            <a:pPr>
              <a:buNone/>
            </a:pPr>
            <a:r>
              <a:rPr lang="en-US" sz="1800" b="1" u="sng">
                <a:solidFill>
                  <a:srgbClr val="0070C0"/>
                </a:solidFill>
                <a:latin typeface="Cambria" pitchFamily="18" charset="0"/>
              </a:rPr>
              <a:t>Example#2:</a:t>
            </a:r>
          </a:p>
          <a:p>
            <a:pPr>
              <a:buNone/>
            </a:pPr>
            <a:r>
              <a:rPr lang="en-US" sz="1400">
                <a:solidFill>
                  <a:srgbClr val="0070C0"/>
                </a:solidFill>
              </a:rPr>
              <a:t>&lt;route&gt;</a:t>
            </a:r>
          </a:p>
          <a:p>
            <a:pPr>
              <a:buNone/>
            </a:pPr>
            <a:r>
              <a:rPr lang="en-US" sz="1400">
                <a:solidFill>
                  <a:srgbClr val="0070C0"/>
                </a:solidFill>
              </a:rPr>
              <a:t>  &lt;from </a:t>
            </a:r>
            <a:r>
              <a:rPr lang="en-US" sz="1400" err="1">
                <a:solidFill>
                  <a:srgbClr val="0070C0"/>
                </a:solidFill>
              </a:rPr>
              <a:t>uri</a:t>
            </a:r>
            <a:r>
              <a:rPr lang="en-US" sz="1400">
                <a:solidFill>
                  <a:srgbClr val="0070C0"/>
                </a:solidFill>
              </a:rPr>
              <a:t>=</a:t>
            </a:r>
            <a:r>
              <a:rPr lang="en-US" sz="1400">
                <a:solidFill>
                  <a:srgbClr val="F30BDD"/>
                </a:solidFill>
              </a:rPr>
              <a:t>"file://inbox</a:t>
            </a:r>
            <a:r>
              <a:rPr lang="en-US" sz="1400">
                <a:solidFill>
                  <a:schemeClr val="bg1">
                    <a:lumMod val="50000"/>
                  </a:schemeClr>
                </a:solidFill>
              </a:rPr>
              <a:t>?idempotent=true&amp;amp;idempotentRepository=#jpaStore</a:t>
            </a:r>
            <a:r>
              <a:rPr lang="en-US" sz="1400">
                <a:solidFill>
                  <a:srgbClr val="F30BDD"/>
                </a:solidFill>
              </a:rPr>
              <a:t>"</a:t>
            </a:r>
            <a:r>
              <a:rPr lang="en-US" sz="1400">
                <a:solidFill>
                  <a:srgbClr val="0070C0"/>
                </a:solidFill>
              </a:rPr>
              <a:t>/&gt;    </a:t>
            </a:r>
          </a:p>
          <a:p>
            <a:pPr>
              <a:buNone/>
            </a:pPr>
            <a:r>
              <a:rPr lang="en-US" sz="1400">
                <a:solidFill>
                  <a:srgbClr val="0070C0"/>
                </a:solidFill>
              </a:rPr>
              <a:t>  &lt;to </a:t>
            </a:r>
            <a:r>
              <a:rPr lang="en-US" sz="1400" err="1">
                <a:solidFill>
                  <a:srgbClr val="0070C0"/>
                </a:solidFill>
              </a:rPr>
              <a:t>uri</a:t>
            </a:r>
            <a:r>
              <a:rPr lang="en-US" sz="1400">
                <a:solidFill>
                  <a:srgbClr val="0070C0"/>
                </a:solidFill>
              </a:rPr>
              <a:t>=</a:t>
            </a:r>
            <a:r>
              <a:rPr lang="en-US" sz="1400">
                <a:solidFill>
                  <a:srgbClr val="C00000"/>
                </a:solidFill>
              </a:rPr>
              <a:t>"</a:t>
            </a:r>
            <a:r>
              <a:rPr lang="en-US" sz="1400" err="1">
                <a:solidFill>
                  <a:srgbClr val="C00000"/>
                </a:solidFill>
              </a:rPr>
              <a:t>bean:processInbox</a:t>
            </a:r>
            <a:r>
              <a:rPr lang="en-US" sz="1400">
                <a:solidFill>
                  <a:srgbClr val="C00000"/>
                </a:solidFill>
              </a:rPr>
              <a:t>"</a:t>
            </a:r>
            <a:r>
              <a:rPr lang="en-US" sz="1400">
                <a:solidFill>
                  <a:srgbClr val="0070C0"/>
                </a:solidFill>
              </a:rPr>
              <a:t>/&gt;</a:t>
            </a:r>
          </a:p>
          <a:p>
            <a:pPr>
              <a:buNone/>
            </a:pPr>
            <a:r>
              <a:rPr lang="en-US" sz="1400">
                <a:solidFill>
                  <a:srgbClr val="0070C0"/>
                </a:solidFill>
              </a:rPr>
              <a:t>&lt;/route&gt;</a:t>
            </a:r>
            <a:endParaRPr lang="en-US" sz="1200" b="1" u="sng">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File		</a:t>
            </a:r>
            <a:r>
              <a:rPr lang="en-US" sz="1800">
                <a:solidFill>
                  <a:srgbClr val="5B77BA"/>
                </a:solidFill>
              </a:rPr>
              <a:t>…Continued</a:t>
            </a:r>
            <a:endParaRPr lang="en-US" sz="2400">
              <a:solidFill>
                <a:srgbClr val="5B77BA"/>
              </a:solidFill>
            </a:endParaRPr>
          </a:p>
        </p:txBody>
      </p:sp>
    </p:spTree>
    <p:extLst>
      <p:ext uri="{BB962C8B-B14F-4D97-AF65-F5344CB8AC3E}">
        <p14:creationId xmlns:p14="http://schemas.microsoft.com/office/powerpoint/2010/main" val="4079437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962400" y="4437112"/>
            <a:ext cx="5181600" cy="643880"/>
          </a:xfrm>
        </p:spPr>
        <p:txBody>
          <a:bodyPr/>
          <a:lstStyle/>
          <a:p>
            <a:pPr algn="ctr"/>
            <a:r>
              <a:rPr lang="en-US" sz="2800">
                <a:solidFill>
                  <a:srgbClr val="0070C0"/>
                </a:solidFill>
                <a:latin typeface="Cambria"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a:solidFill>
                  <a:srgbClr val="5B77BA"/>
                </a:solidFill>
              </a:rPr>
              <a:t>Camel Context</a:t>
            </a:r>
          </a:p>
        </p:txBody>
      </p:sp>
      <p:sp>
        <p:nvSpPr>
          <p:cNvPr id="11" name="Rectangle 3"/>
          <p:cNvSpPr>
            <a:spLocks noGrp="1" noChangeArrowheads="1"/>
          </p:cNvSpPr>
          <p:nvPr>
            <p:ph type="subTitle" idx="1"/>
          </p:nvPr>
        </p:nvSpPr>
        <p:spPr>
          <a:xfrm>
            <a:off x="827584" y="764704"/>
            <a:ext cx="7992888" cy="4536504"/>
          </a:xfrm>
        </p:spPr>
        <p:txBody>
          <a:bodyPr/>
          <a:lstStyle/>
          <a:p>
            <a:pPr eaLnBrk="1" hangingPunct="1">
              <a:buClr>
                <a:schemeClr val="accent1">
                  <a:lumMod val="75000"/>
                </a:schemeClr>
              </a:buClr>
              <a:buNone/>
            </a:pPr>
            <a:r>
              <a:rPr lang="en-US" sz="1600"/>
              <a:t>Camel Context </a:t>
            </a:r>
          </a:p>
        </p:txBody>
      </p:sp>
      <p:pic>
        <p:nvPicPr>
          <p:cNvPr id="2" name="Picture 2" descr="CamelCon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4824"/>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09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4434679"/>
          </a:xfrm>
        </p:spPr>
        <p:txBody>
          <a:bodyPr/>
          <a:lstStyle/>
          <a:p>
            <a:pPr marL="285750" indent="-285750" eaLnBrk="1" hangingPunct="1">
              <a:buClr>
                <a:schemeClr val="accent1">
                  <a:lumMod val="75000"/>
                </a:schemeClr>
              </a:buClr>
              <a:buFont typeface="Wingdings" panose="05000000000000000000" pitchFamily="2" charset="2"/>
              <a:buChar char="q"/>
            </a:pPr>
            <a:r>
              <a:rPr lang="en-US" sz="1800" b="1" u="sng">
                <a:latin typeface="Cambria" pitchFamily="18" charset="0"/>
              </a:rPr>
              <a:t>COMPONENT</a:t>
            </a:r>
          </a:p>
          <a:p>
            <a:pPr>
              <a:buNone/>
            </a:pPr>
            <a:endParaRPr lang="en-US"/>
          </a:p>
          <a:p>
            <a:pPr>
              <a:buNone/>
            </a:pPr>
            <a:r>
              <a:rPr lang="en-US" sz="1600"/>
              <a:t>■ Components are the main extension point in Camel. </a:t>
            </a:r>
          </a:p>
          <a:p>
            <a:pPr>
              <a:buNone/>
            </a:pPr>
            <a:endParaRPr lang="en-US" sz="1600"/>
          </a:p>
          <a:p>
            <a:pPr>
              <a:buNone/>
            </a:pPr>
            <a:r>
              <a:rPr lang="en-US" sz="1600"/>
              <a:t>■ To date, there are over 80 components in the Camel ecosystem that range in function from data transports, to DSLs, data formats, and so on. </a:t>
            </a:r>
          </a:p>
          <a:p>
            <a:pPr>
              <a:buNone/>
            </a:pPr>
            <a:endParaRPr lang="en-US" sz="1600"/>
          </a:p>
          <a:p>
            <a:pPr>
              <a:buNone/>
            </a:pPr>
            <a:r>
              <a:rPr lang="en-US" sz="1600"/>
              <a:t>■ From a programming point of view, components are fairly simple: they’re associated with a name that’s used in a URI, and they act as a factory of endpoints. </a:t>
            </a:r>
          </a:p>
          <a:p>
            <a:pPr>
              <a:buNone/>
            </a:pPr>
            <a:endParaRPr lang="en-US" sz="1600"/>
          </a:p>
          <a:p>
            <a:pPr>
              <a:buNone/>
            </a:pPr>
            <a:r>
              <a:rPr lang="en-US" sz="1600"/>
              <a:t>■ For example, a </a:t>
            </a:r>
            <a:r>
              <a:rPr lang="en-US" sz="1600" err="1"/>
              <a:t>FileComponent</a:t>
            </a:r>
            <a:r>
              <a:rPr lang="en-US" sz="1600"/>
              <a:t> is referred to by file in a URI, and it creates </a:t>
            </a:r>
            <a:r>
              <a:rPr lang="en-US" sz="1600" err="1"/>
              <a:t>FileEndpoints</a:t>
            </a:r>
            <a:r>
              <a:rPr lang="en-US" sz="1600"/>
              <a:t>.</a:t>
            </a:r>
          </a:p>
          <a:p>
            <a:pPr>
              <a:buNone/>
            </a:pPr>
            <a:endParaRPr lang="en-US" sz="1600"/>
          </a:p>
          <a:p>
            <a:pPr>
              <a:buNone/>
            </a:pPr>
            <a:r>
              <a:rPr lang="en-US" sz="1600"/>
              <a:t>■ Some others are AMQ, HTTP, CXF, FTP, JDBC, KAFKA, DEBEZIUM.</a:t>
            </a: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25295521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824536"/>
          </a:xfrm>
        </p:spPr>
        <p:txBody>
          <a:bodyPr/>
          <a:lstStyle/>
          <a:p>
            <a:pPr marL="285750" indent="-285750" eaLnBrk="1" hangingPunct="1">
              <a:buClr>
                <a:schemeClr val="accent1">
                  <a:lumMod val="75000"/>
                </a:schemeClr>
              </a:buClr>
              <a:buFont typeface="Wingdings" panose="05000000000000000000" pitchFamily="2" charset="2"/>
              <a:buChar char="§"/>
            </a:pPr>
            <a:r>
              <a:rPr lang="en-US" sz="1600"/>
              <a:t>The Direct component provides direct, </a:t>
            </a:r>
            <a:r>
              <a:rPr lang="en-US" sz="1600">
                <a:solidFill>
                  <a:srgbClr val="FF0000"/>
                </a:solidFill>
              </a:rPr>
              <a:t>synchronous</a:t>
            </a:r>
            <a:r>
              <a:rPr lang="en-US" sz="1600"/>
              <a:t> invocation of any consumers when a producer sends a message exchange.</a:t>
            </a:r>
          </a:p>
          <a:p>
            <a:pPr marL="285750" indent="-285750" eaLnBrk="1" hangingPunct="1">
              <a:buClr>
                <a:schemeClr val="accent1">
                  <a:lumMod val="75000"/>
                </a:schemeClr>
              </a:buClr>
              <a:buFont typeface="Wingdings" panose="05000000000000000000" pitchFamily="2" charset="2"/>
              <a:buChar char="§"/>
            </a:pPr>
            <a:r>
              <a:rPr lang="en-US" sz="1600"/>
              <a:t>This endpoint can be used to connect existing routes in the </a:t>
            </a:r>
            <a:r>
              <a:rPr lang="en-US" sz="1600" b="1"/>
              <a:t>same</a:t>
            </a:r>
            <a:r>
              <a:rPr lang="en-US" sz="1600"/>
              <a:t> camel context.</a:t>
            </a:r>
          </a:p>
          <a:p>
            <a:pPr eaLnBrk="1" hangingPunct="1">
              <a:buClr>
                <a:schemeClr val="accent1">
                  <a:lumMod val="75000"/>
                </a:schemeClr>
              </a:buClr>
              <a:buNone/>
            </a:pPr>
            <a:endParaRPr lang="en-US" sz="1800"/>
          </a:p>
          <a:p>
            <a:pPr eaLnBrk="1" hangingPunct="1">
              <a:buClr>
                <a:schemeClr val="accent1">
                  <a:lumMod val="75000"/>
                </a:schemeClr>
              </a:buClr>
              <a:buNone/>
            </a:pPr>
            <a:r>
              <a:rPr lang="en-US" sz="1800" b="1" u="sng">
                <a:solidFill>
                  <a:srgbClr val="0070C0"/>
                </a:solidFill>
                <a:latin typeface="Cambria" pitchFamily="18" charset="0"/>
              </a:rPr>
              <a:t>URI Format:</a:t>
            </a:r>
          </a:p>
          <a:p>
            <a:pPr eaLnBrk="1" hangingPunct="1">
              <a:buClr>
                <a:schemeClr val="accent1">
                  <a:lumMod val="75000"/>
                </a:schemeClr>
              </a:buClr>
              <a:buNone/>
            </a:pPr>
            <a:r>
              <a:rPr lang="en-US" sz="1800" err="1">
                <a:solidFill>
                  <a:srgbClr val="FF0000"/>
                </a:solidFill>
              </a:rPr>
              <a:t>direct</a:t>
            </a:r>
            <a:r>
              <a:rPr lang="en-US" sz="1800" err="1"/>
              <a:t>:uniqueRouteName</a:t>
            </a:r>
            <a:r>
              <a:rPr lang="en-US" sz="1800">
                <a:solidFill>
                  <a:schemeClr val="bg1">
                    <a:lumMod val="50000"/>
                  </a:schemeClr>
                </a:solidFill>
              </a:rPr>
              <a:t>[?options]</a:t>
            </a:r>
          </a:p>
          <a:p>
            <a:pPr eaLnBrk="1" hangingPunct="1">
              <a:buClr>
                <a:schemeClr val="accent1">
                  <a:lumMod val="75000"/>
                </a:schemeClr>
              </a:buClr>
              <a:buNone/>
            </a:pPr>
            <a:r>
              <a:rPr lang="en-US" sz="1600">
                <a:solidFill>
                  <a:schemeClr val="bg1">
                    <a:lumMod val="50000"/>
                  </a:schemeClr>
                </a:solidFill>
                <a:latin typeface="Cambria" pitchFamily="18" charset="0"/>
                <a:hlinkClick r:id="rId2"/>
              </a:rPr>
              <a:t>https://camel.apache.org/components/3.4.x/direct-component.html</a:t>
            </a:r>
            <a:endParaRPr lang="en-US" sz="1600">
              <a:solidFill>
                <a:schemeClr val="bg1">
                  <a:lumMod val="50000"/>
                </a:schemeClr>
              </a:solidFill>
              <a:latin typeface="Cambria" pitchFamily="18" charset="0"/>
            </a:endParaRPr>
          </a:p>
          <a:p>
            <a:pPr eaLnBrk="1" hangingPunct="1">
              <a:buClr>
                <a:schemeClr val="accent1">
                  <a:lumMod val="75000"/>
                </a:schemeClr>
              </a:buClr>
              <a:buNone/>
            </a:pPr>
            <a:endParaRPr lang="en-US" sz="1600">
              <a:solidFill>
                <a:schemeClr val="bg1">
                  <a:lumMod val="50000"/>
                </a:schemeClr>
              </a:solidFill>
              <a:latin typeface="Cambria" pitchFamily="18" charset="0"/>
            </a:endParaRPr>
          </a:p>
          <a:p>
            <a:pPr eaLnBrk="1" hangingPunct="1">
              <a:buClr>
                <a:schemeClr val="accent1">
                  <a:lumMod val="75000"/>
                </a:schemeClr>
              </a:buClr>
              <a:buNone/>
            </a:pPr>
            <a:r>
              <a:rPr lang="en-US" b="1" u="sng">
                <a:solidFill>
                  <a:srgbClr val="0070C0"/>
                </a:solidFill>
                <a:latin typeface="Cambria" pitchFamily="18" charset="0"/>
              </a:rPr>
              <a:t>Example:</a:t>
            </a:r>
          </a:p>
          <a:p>
            <a:pPr eaLnBrk="1" hangingPunct="1">
              <a:buClr>
                <a:schemeClr val="accent1">
                  <a:lumMod val="75000"/>
                </a:schemeClr>
              </a:buClr>
              <a:buNone/>
            </a:pPr>
            <a:r>
              <a:rPr lang="en-US" sz="1600">
                <a:solidFill>
                  <a:srgbClr val="0070C0"/>
                </a:solidFill>
              </a:rPr>
              <a:t>from(</a:t>
            </a:r>
            <a:r>
              <a:rPr lang="en-US" sz="1600">
                <a:solidFill>
                  <a:srgbClr val="C00000"/>
                </a:solidFill>
              </a:rPr>
              <a:t>"</a:t>
            </a:r>
            <a:r>
              <a:rPr lang="en-US" sz="1600" err="1">
                <a:solidFill>
                  <a:srgbClr val="C00000"/>
                </a:solidFill>
              </a:rPr>
              <a:t>activemq:queue:order.in</a:t>
            </a:r>
            <a:r>
              <a:rPr lang="en-US" sz="1600">
                <a:solidFill>
                  <a:srgbClr val="C00000"/>
                </a:solidFill>
              </a:rPr>
              <a:t>"</a:t>
            </a:r>
            <a:r>
              <a:rPr lang="en-US" sz="1600">
                <a:solidFill>
                  <a:srgbClr val="0070C0"/>
                </a:solidFill>
              </a:rPr>
              <a:t>)</a:t>
            </a:r>
          </a:p>
          <a:p>
            <a:pPr eaLnBrk="1" hangingPunct="1">
              <a:buClr>
                <a:schemeClr val="accent1">
                  <a:lumMod val="75000"/>
                </a:schemeClr>
              </a:buClr>
              <a:buNone/>
            </a:pPr>
            <a:r>
              <a:rPr lang="en-US" sz="1600"/>
              <a:t>   </a:t>
            </a:r>
            <a:r>
              <a:rPr lang="en-US" sz="1600">
                <a:solidFill>
                  <a:srgbClr val="0070C0"/>
                </a:solidFill>
              </a:rPr>
              <a:t>.to(</a:t>
            </a:r>
            <a:r>
              <a:rPr lang="en-US" sz="1600">
                <a:solidFill>
                  <a:srgbClr val="C00000"/>
                </a:solidFill>
              </a:rPr>
              <a:t>"</a:t>
            </a:r>
            <a:r>
              <a:rPr lang="en-US" sz="1600" err="1">
                <a:solidFill>
                  <a:srgbClr val="C00000"/>
                </a:solidFill>
              </a:rPr>
              <a:t>bean:orderServer?method</a:t>
            </a:r>
            <a:r>
              <a:rPr lang="en-US" sz="1600">
                <a:solidFill>
                  <a:srgbClr val="C00000"/>
                </a:solidFill>
              </a:rPr>
              <a:t>=validate"</a:t>
            </a:r>
            <a:r>
              <a:rPr lang="en-US" sz="1600">
                <a:solidFill>
                  <a:srgbClr val="0070C0"/>
                </a:solidFill>
              </a:rPr>
              <a:t>)</a:t>
            </a:r>
          </a:p>
          <a:p>
            <a:pPr eaLnBrk="1" hangingPunct="1">
              <a:buClr>
                <a:schemeClr val="accent1">
                  <a:lumMod val="75000"/>
                </a:schemeClr>
              </a:buClr>
              <a:buNone/>
            </a:pPr>
            <a:r>
              <a:rPr lang="en-US" sz="1600">
                <a:solidFill>
                  <a:srgbClr val="0070C0"/>
                </a:solidFill>
              </a:rPr>
              <a:t>.to(</a:t>
            </a:r>
            <a:r>
              <a:rPr lang="en-US" sz="1600">
                <a:solidFill>
                  <a:srgbClr val="F30BDD"/>
                </a:solidFill>
              </a:rPr>
              <a:t>"</a:t>
            </a:r>
            <a:r>
              <a:rPr lang="en-US" sz="1600" err="1">
                <a:solidFill>
                  <a:srgbClr val="F30BDD"/>
                </a:solidFill>
              </a:rPr>
              <a:t>direct:processOrder</a:t>
            </a:r>
            <a:r>
              <a:rPr lang="en-US" sz="1600">
                <a:solidFill>
                  <a:srgbClr val="F30BDD"/>
                </a:solidFill>
              </a:rPr>
              <a:t>"</a:t>
            </a:r>
            <a:r>
              <a:rPr lang="en-US" sz="1600">
                <a:solidFill>
                  <a:srgbClr val="0070C0"/>
                </a:solidFill>
              </a:rPr>
              <a:t>);</a:t>
            </a:r>
          </a:p>
          <a:p>
            <a:pPr eaLnBrk="1" hangingPunct="1">
              <a:buClr>
                <a:schemeClr val="accent1">
                  <a:lumMod val="75000"/>
                </a:schemeClr>
              </a:buClr>
              <a:buNone/>
            </a:pPr>
            <a:endParaRPr lang="en-US" sz="1600"/>
          </a:p>
          <a:p>
            <a:pPr eaLnBrk="1" hangingPunct="1">
              <a:buClr>
                <a:schemeClr val="accent1">
                  <a:lumMod val="75000"/>
                </a:schemeClr>
              </a:buClr>
              <a:buNone/>
            </a:pPr>
            <a:r>
              <a:rPr lang="en-US" sz="1600">
                <a:solidFill>
                  <a:srgbClr val="0070C0"/>
                </a:solidFill>
              </a:rPr>
              <a:t>from(</a:t>
            </a:r>
            <a:r>
              <a:rPr lang="en-US" sz="1600">
                <a:solidFill>
                  <a:srgbClr val="F30BDD"/>
                </a:solidFill>
              </a:rPr>
              <a:t>"</a:t>
            </a:r>
            <a:r>
              <a:rPr lang="en-US" sz="1600" err="1">
                <a:solidFill>
                  <a:srgbClr val="F30BDD"/>
                </a:solidFill>
              </a:rPr>
              <a:t>direct:processOrder</a:t>
            </a:r>
            <a:r>
              <a:rPr lang="en-US" sz="1600">
                <a:solidFill>
                  <a:srgbClr val="F30BDD"/>
                </a:solidFill>
              </a:rPr>
              <a:t>"</a:t>
            </a:r>
            <a:r>
              <a:rPr lang="en-US" sz="1600">
                <a:solidFill>
                  <a:srgbClr val="0070C0"/>
                </a:solidFill>
              </a:rPr>
              <a:t>)</a:t>
            </a:r>
          </a:p>
          <a:p>
            <a:pPr eaLnBrk="1" hangingPunct="1">
              <a:buClr>
                <a:schemeClr val="accent1">
                  <a:lumMod val="75000"/>
                </a:schemeClr>
              </a:buClr>
              <a:buNone/>
            </a:pPr>
            <a:r>
              <a:rPr lang="en-US" sz="1600">
                <a:solidFill>
                  <a:srgbClr val="0070C0"/>
                </a:solidFill>
              </a:rPr>
              <a:t>   .to(</a:t>
            </a:r>
            <a:r>
              <a:rPr lang="en-US" sz="1600">
                <a:solidFill>
                  <a:srgbClr val="C00000"/>
                </a:solidFill>
              </a:rPr>
              <a:t>"</a:t>
            </a:r>
            <a:r>
              <a:rPr lang="en-US" sz="1600" err="1">
                <a:solidFill>
                  <a:srgbClr val="C00000"/>
                </a:solidFill>
              </a:rPr>
              <a:t>bean:orderService?method</a:t>
            </a:r>
            <a:r>
              <a:rPr lang="en-US" sz="1600">
                <a:solidFill>
                  <a:srgbClr val="C00000"/>
                </a:solidFill>
              </a:rPr>
              <a:t>=process"</a:t>
            </a:r>
            <a:r>
              <a:rPr lang="en-US" sz="1600">
                <a:solidFill>
                  <a:srgbClr val="0070C0"/>
                </a:solidFill>
              </a:rPr>
              <a:t>) .to(</a:t>
            </a:r>
            <a:r>
              <a:rPr lang="en-US" sz="1600">
                <a:solidFill>
                  <a:srgbClr val="C00000"/>
                </a:solidFill>
              </a:rPr>
              <a:t>"</a:t>
            </a:r>
            <a:r>
              <a:rPr lang="en-US" sz="1600" err="1">
                <a:solidFill>
                  <a:srgbClr val="C00000"/>
                </a:solidFill>
              </a:rPr>
              <a:t>activemq:queue:order.out</a:t>
            </a:r>
            <a:r>
              <a:rPr lang="en-US" sz="1600">
                <a:solidFill>
                  <a:srgbClr val="C00000"/>
                </a:solidFill>
              </a:rPr>
              <a:t>"</a:t>
            </a:r>
            <a:r>
              <a:rPr lang="en-US" sz="1600">
                <a:solidFill>
                  <a:srgbClr val="0070C0"/>
                </a:solidFill>
              </a:rPr>
              <a:t>);</a:t>
            </a:r>
            <a:endParaRPr lang="en-US" sz="14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Direct</a:t>
            </a:r>
          </a:p>
        </p:txBody>
      </p:sp>
    </p:spTree>
    <p:extLst>
      <p:ext uri="{BB962C8B-B14F-4D97-AF65-F5344CB8AC3E}">
        <p14:creationId xmlns:p14="http://schemas.microsoft.com/office/powerpoint/2010/main" val="10174598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824536"/>
          </a:xfrm>
        </p:spPr>
        <p:txBody>
          <a:bodyPr/>
          <a:lstStyle/>
          <a:p>
            <a:pPr marL="285750" indent="-285750" eaLnBrk="1" hangingPunct="1">
              <a:buClr>
                <a:schemeClr val="accent1">
                  <a:lumMod val="75000"/>
                </a:schemeClr>
              </a:buClr>
              <a:buFont typeface="Wingdings" panose="05000000000000000000" pitchFamily="2" charset="2"/>
              <a:buChar char="§"/>
            </a:pPr>
            <a:r>
              <a:rPr lang="en-US" sz="1600"/>
              <a:t>The Direct-</a:t>
            </a:r>
            <a:r>
              <a:rPr lang="en-US" sz="1600" err="1"/>
              <a:t>Vm</a:t>
            </a:r>
            <a:r>
              <a:rPr lang="en-US" sz="1600"/>
              <a:t> component provides direct, </a:t>
            </a:r>
            <a:r>
              <a:rPr lang="en-US" sz="1600">
                <a:solidFill>
                  <a:srgbClr val="FF0000"/>
                </a:solidFill>
              </a:rPr>
              <a:t>synchronous</a:t>
            </a:r>
            <a:r>
              <a:rPr lang="en-US" sz="1600"/>
              <a:t> invocation of any consumers in the JVM when a producer sends a message exchange.</a:t>
            </a:r>
          </a:p>
          <a:p>
            <a:pPr marL="285750" indent="-285750" eaLnBrk="1" hangingPunct="1">
              <a:buClr>
                <a:schemeClr val="accent1">
                  <a:lumMod val="75000"/>
                </a:schemeClr>
              </a:buClr>
              <a:buFont typeface="Wingdings" panose="05000000000000000000" pitchFamily="2" charset="2"/>
              <a:buChar char="§"/>
            </a:pPr>
            <a:r>
              <a:rPr lang="en-US" sz="1600"/>
              <a:t>This endpoint can be used to connect existing routes in the same camel context, as well from other camel contexts in the </a:t>
            </a:r>
            <a:r>
              <a:rPr lang="en-US" sz="1600" b="1"/>
              <a:t>same</a:t>
            </a:r>
            <a:r>
              <a:rPr lang="en-US" sz="1600"/>
              <a:t> JVM.</a:t>
            </a:r>
            <a:endParaRPr lang="en-US" sz="1400"/>
          </a:p>
          <a:p>
            <a:pPr eaLnBrk="1" hangingPunct="1">
              <a:buClr>
                <a:schemeClr val="accent1">
                  <a:lumMod val="75000"/>
                </a:schemeClr>
              </a:buClr>
              <a:buNone/>
            </a:pPr>
            <a:r>
              <a:rPr lang="en-US" sz="1800" b="1" u="sng">
                <a:solidFill>
                  <a:srgbClr val="0070C0"/>
                </a:solidFill>
                <a:latin typeface="Cambria" pitchFamily="18" charset="0"/>
              </a:rPr>
              <a:t>URI Format:</a:t>
            </a:r>
          </a:p>
          <a:p>
            <a:pPr eaLnBrk="1" hangingPunct="1">
              <a:buClr>
                <a:schemeClr val="accent1">
                  <a:lumMod val="75000"/>
                </a:schemeClr>
              </a:buClr>
              <a:buNone/>
            </a:pPr>
            <a:r>
              <a:rPr lang="en-US" sz="1800" err="1">
                <a:solidFill>
                  <a:srgbClr val="FF0000"/>
                </a:solidFill>
              </a:rPr>
              <a:t>direct-vm</a:t>
            </a:r>
            <a:r>
              <a:rPr lang="en-US" sz="1800" err="1"/>
              <a:t>:uniqueRouteName</a:t>
            </a:r>
            <a:r>
              <a:rPr lang="en-US" sz="1800">
                <a:solidFill>
                  <a:schemeClr val="bg1">
                    <a:lumMod val="50000"/>
                  </a:schemeClr>
                </a:solidFill>
              </a:rPr>
              <a:t>[?options]</a:t>
            </a:r>
          </a:p>
          <a:p>
            <a:pPr eaLnBrk="1" hangingPunct="1">
              <a:buClr>
                <a:schemeClr val="accent1">
                  <a:lumMod val="75000"/>
                </a:schemeClr>
              </a:buClr>
              <a:buNone/>
            </a:pPr>
            <a:r>
              <a:rPr lang="en-US" sz="1600">
                <a:solidFill>
                  <a:schemeClr val="bg1">
                    <a:lumMod val="50000"/>
                  </a:schemeClr>
                </a:solidFill>
                <a:latin typeface="Cambria" pitchFamily="18" charset="0"/>
                <a:hlinkClick r:id="rId2"/>
              </a:rPr>
              <a:t>https://camel.apache.org/components/latest/direct-vm-component.html</a:t>
            </a:r>
            <a:endParaRPr lang="en-US" sz="1600">
              <a:solidFill>
                <a:schemeClr val="bg1">
                  <a:lumMod val="50000"/>
                </a:schemeClr>
              </a:solidFill>
              <a:latin typeface="Cambria" pitchFamily="18" charset="0"/>
            </a:endParaRPr>
          </a:p>
          <a:p>
            <a:pPr eaLnBrk="1" hangingPunct="1">
              <a:buClr>
                <a:schemeClr val="accent1">
                  <a:lumMod val="75000"/>
                </a:schemeClr>
              </a:buClr>
              <a:buNone/>
            </a:pPr>
            <a:endParaRPr lang="en-US" sz="1600">
              <a:solidFill>
                <a:schemeClr val="bg1">
                  <a:lumMod val="50000"/>
                </a:schemeClr>
              </a:solidFill>
              <a:latin typeface="Cambria" pitchFamily="18" charset="0"/>
            </a:endParaRPr>
          </a:p>
          <a:p>
            <a:pPr eaLnBrk="1" hangingPunct="1">
              <a:buClr>
                <a:schemeClr val="accent1">
                  <a:lumMod val="75000"/>
                </a:schemeClr>
              </a:buClr>
              <a:buNone/>
            </a:pPr>
            <a:endParaRPr lang="en-US" sz="1600">
              <a:solidFill>
                <a:schemeClr val="bg1">
                  <a:lumMod val="50000"/>
                </a:schemeClr>
              </a:solidFill>
              <a:latin typeface="Cambria" pitchFamily="18" charset="0"/>
            </a:endParaRPr>
          </a:p>
          <a:p>
            <a:pPr eaLnBrk="1" hangingPunct="1">
              <a:buClr>
                <a:schemeClr val="accent1">
                  <a:lumMod val="75000"/>
                </a:schemeClr>
              </a:buClr>
              <a:buNone/>
            </a:pPr>
            <a:endParaRPr lang="en-US" sz="1600">
              <a:solidFill>
                <a:schemeClr val="bg1">
                  <a:lumMod val="50000"/>
                </a:schemeClr>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Direct-VM</a:t>
            </a:r>
          </a:p>
        </p:txBody>
      </p:sp>
      <p:pic>
        <p:nvPicPr>
          <p:cNvPr id="307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03" y="2948136"/>
            <a:ext cx="7900553" cy="285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53118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472608"/>
          </a:xfrm>
        </p:spPr>
        <p:txBody>
          <a:bodyPr/>
          <a:lstStyle/>
          <a:p>
            <a:pPr eaLnBrk="1" hangingPunct="1">
              <a:buClr>
                <a:schemeClr val="accent1">
                  <a:lumMod val="75000"/>
                </a:schemeClr>
              </a:buClr>
              <a:buNone/>
            </a:pPr>
            <a:r>
              <a:rPr lang="en-US" b="1" u="sng">
                <a:solidFill>
                  <a:srgbClr val="0070C0"/>
                </a:solidFill>
                <a:latin typeface="Cambria" pitchFamily="18" charset="0"/>
              </a:rPr>
              <a:t>Options available with component:</a:t>
            </a:r>
          </a:p>
          <a:p>
            <a:pPr eaLnBrk="1" hangingPunct="1">
              <a:buClr>
                <a:schemeClr val="accent1">
                  <a:lumMod val="75000"/>
                </a:schemeClr>
              </a:buClr>
              <a:buNone/>
            </a:pPr>
            <a:r>
              <a:rPr lang="en-US" sz="1400" err="1"/>
              <a:t>bridgeErrorHandler</a:t>
            </a:r>
            <a:endParaRPr lang="en-US" sz="1400"/>
          </a:p>
          <a:p>
            <a:pPr eaLnBrk="1" hangingPunct="1">
              <a:buClr>
                <a:schemeClr val="accent1">
                  <a:lumMod val="75000"/>
                </a:schemeClr>
              </a:buClr>
              <a:buNone/>
            </a:pPr>
            <a:r>
              <a:rPr lang="en-US" sz="1400"/>
              <a:t>block</a:t>
            </a:r>
          </a:p>
          <a:p>
            <a:pPr eaLnBrk="1" hangingPunct="1">
              <a:buClr>
                <a:schemeClr val="accent1">
                  <a:lumMod val="75000"/>
                </a:schemeClr>
              </a:buClr>
              <a:buNone/>
            </a:pPr>
            <a:r>
              <a:rPr lang="en-US" sz="1400" err="1"/>
              <a:t>lazyStartProducer</a:t>
            </a:r>
            <a:endParaRPr lang="en-US" sz="1400"/>
          </a:p>
          <a:p>
            <a:pPr eaLnBrk="1" hangingPunct="1">
              <a:buClr>
                <a:schemeClr val="accent1">
                  <a:lumMod val="75000"/>
                </a:schemeClr>
              </a:buClr>
              <a:buNone/>
            </a:pPr>
            <a:r>
              <a:rPr lang="en-US" sz="1400"/>
              <a:t>Timeout</a:t>
            </a:r>
          </a:p>
          <a:p>
            <a:pPr eaLnBrk="1" hangingPunct="1">
              <a:buClr>
                <a:schemeClr val="accent1">
                  <a:lumMod val="75000"/>
                </a:schemeClr>
              </a:buClr>
              <a:buNone/>
            </a:pPr>
            <a:endParaRPr lang="en-US" sz="1400" u="sng">
              <a:solidFill>
                <a:srgbClr val="0070C0"/>
              </a:solidFill>
              <a:latin typeface="Cambria" pitchFamily="18" charset="0"/>
            </a:endParaRPr>
          </a:p>
          <a:p>
            <a:pPr eaLnBrk="1" hangingPunct="1">
              <a:buClr>
                <a:schemeClr val="accent1">
                  <a:lumMod val="75000"/>
                </a:schemeClr>
              </a:buClr>
              <a:buNone/>
            </a:pPr>
            <a:r>
              <a:rPr lang="en-US" b="1" u="sng">
                <a:solidFill>
                  <a:srgbClr val="0070C0"/>
                </a:solidFill>
                <a:latin typeface="Cambria" pitchFamily="18" charset="0"/>
              </a:rPr>
              <a:t>Example:</a:t>
            </a:r>
          </a:p>
          <a:p>
            <a:pPr eaLnBrk="1" hangingPunct="1">
              <a:buClr>
                <a:schemeClr val="accent1">
                  <a:lumMod val="75000"/>
                </a:schemeClr>
              </a:buClr>
              <a:buNone/>
            </a:pPr>
            <a:r>
              <a:rPr lang="en-US" sz="1600">
                <a:solidFill>
                  <a:srgbClr val="0070C0"/>
                </a:solidFill>
              </a:rPr>
              <a:t>&lt;route&gt;</a:t>
            </a:r>
          </a:p>
          <a:p>
            <a:pPr eaLnBrk="1" hangingPunct="1">
              <a:buClr>
                <a:schemeClr val="accent1">
                  <a:lumMod val="75000"/>
                </a:schemeClr>
              </a:buClr>
              <a:buNone/>
            </a:pPr>
            <a:r>
              <a:rPr lang="en-US" sz="1600">
                <a:solidFill>
                  <a:srgbClr val="0070C0"/>
                </a:solidFill>
              </a:rPr>
              <a:t>   &lt;from </a:t>
            </a:r>
            <a:r>
              <a:rPr lang="en-US" sz="1600" err="1">
                <a:solidFill>
                  <a:srgbClr val="0070C0"/>
                </a:solidFill>
              </a:rPr>
              <a:t>uri</a:t>
            </a:r>
            <a:r>
              <a:rPr lang="en-US" sz="1600">
                <a:solidFill>
                  <a:srgbClr val="0070C0"/>
                </a:solidFill>
              </a:rPr>
              <a:t>=</a:t>
            </a:r>
            <a:r>
              <a:rPr lang="en-US" sz="1600">
                <a:solidFill>
                  <a:srgbClr val="C00000"/>
                </a:solidFill>
              </a:rPr>
              <a:t>"</a:t>
            </a:r>
            <a:r>
              <a:rPr lang="en-US" sz="1600" err="1">
                <a:solidFill>
                  <a:srgbClr val="C00000"/>
                </a:solidFill>
              </a:rPr>
              <a:t>activemq:queue:order.in</a:t>
            </a:r>
            <a:r>
              <a:rPr lang="en-US" sz="1600">
                <a:solidFill>
                  <a:srgbClr val="C00000"/>
                </a:solidFill>
              </a:rPr>
              <a:t>"</a:t>
            </a:r>
            <a:r>
              <a:rPr lang="en-US" sz="1600">
                <a:solidFill>
                  <a:srgbClr val="0070C0"/>
                </a:solidFill>
              </a:rPr>
              <a:t>/&gt;</a:t>
            </a:r>
          </a:p>
          <a:p>
            <a:pPr eaLnBrk="1" hangingPunct="1">
              <a:buClr>
                <a:schemeClr val="accent1">
                  <a:lumMod val="75000"/>
                </a:schemeClr>
              </a:buClr>
              <a:buNone/>
            </a:pPr>
            <a:r>
              <a:rPr lang="en-US" sz="1600">
                <a:solidFill>
                  <a:srgbClr val="0070C0"/>
                </a:solidFill>
              </a:rPr>
              <a:t>   &lt;to </a:t>
            </a:r>
            <a:r>
              <a:rPr lang="en-US" sz="1600" err="1">
                <a:solidFill>
                  <a:srgbClr val="0070C0"/>
                </a:solidFill>
              </a:rPr>
              <a:t>uri</a:t>
            </a:r>
            <a:r>
              <a:rPr lang="en-US" sz="1600">
                <a:solidFill>
                  <a:srgbClr val="0070C0"/>
                </a:solidFill>
              </a:rPr>
              <a:t>=</a:t>
            </a:r>
            <a:r>
              <a:rPr lang="en-US" sz="1600">
                <a:solidFill>
                  <a:srgbClr val="C00000"/>
                </a:solidFill>
              </a:rPr>
              <a:t>"</a:t>
            </a:r>
            <a:r>
              <a:rPr lang="en-US" sz="1600" err="1">
                <a:solidFill>
                  <a:srgbClr val="C00000"/>
                </a:solidFill>
              </a:rPr>
              <a:t>bean:orderService?method</a:t>
            </a:r>
            <a:r>
              <a:rPr lang="en-US" sz="1600">
                <a:solidFill>
                  <a:srgbClr val="C00000"/>
                </a:solidFill>
              </a:rPr>
              <a:t>=validate"</a:t>
            </a:r>
            <a:r>
              <a:rPr lang="en-US" sz="1600">
                <a:solidFill>
                  <a:srgbClr val="0070C0"/>
                </a:solidFill>
              </a:rPr>
              <a:t>/&gt;</a:t>
            </a:r>
          </a:p>
          <a:p>
            <a:pPr eaLnBrk="1" hangingPunct="1">
              <a:buClr>
                <a:schemeClr val="accent1">
                  <a:lumMod val="75000"/>
                </a:schemeClr>
              </a:buClr>
              <a:buNone/>
            </a:pPr>
            <a:r>
              <a:rPr lang="en-US" sz="1600">
                <a:solidFill>
                  <a:srgbClr val="0070C0"/>
                </a:solidFill>
              </a:rPr>
              <a:t>   &lt;to </a:t>
            </a:r>
            <a:r>
              <a:rPr lang="en-US" sz="1600" err="1">
                <a:solidFill>
                  <a:srgbClr val="0070C0"/>
                </a:solidFill>
              </a:rPr>
              <a:t>uri</a:t>
            </a:r>
            <a:r>
              <a:rPr lang="en-US" sz="1600">
                <a:solidFill>
                  <a:srgbClr val="0070C0"/>
                </a:solidFill>
              </a:rPr>
              <a:t>=</a:t>
            </a:r>
            <a:r>
              <a:rPr lang="en-US" sz="1600">
                <a:solidFill>
                  <a:srgbClr val="F30BDD"/>
                </a:solidFill>
              </a:rPr>
              <a:t>"</a:t>
            </a:r>
            <a:r>
              <a:rPr lang="en-US" sz="1600" err="1">
                <a:solidFill>
                  <a:srgbClr val="F30BDD"/>
                </a:solidFill>
              </a:rPr>
              <a:t>direct-vm:processOrder</a:t>
            </a:r>
            <a:r>
              <a:rPr lang="en-US" sz="1600">
                <a:solidFill>
                  <a:srgbClr val="F30BDD"/>
                </a:solidFill>
              </a:rPr>
              <a:t>"</a:t>
            </a:r>
            <a:r>
              <a:rPr lang="en-US" sz="1600">
                <a:solidFill>
                  <a:srgbClr val="0070C0"/>
                </a:solidFill>
              </a:rPr>
              <a:t>/&gt;</a:t>
            </a:r>
          </a:p>
          <a:p>
            <a:pPr eaLnBrk="1" hangingPunct="1">
              <a:buClr>
                <a:schemeClr val="accent1">
                  <a:lumMod val="75000"/>
                </a:schemeClr>
              </a:buClr>
              <a:buNone/>
            </a:pPr>
            <a:r>
              <a:rPr lang="en-US" sz="1600">
                <a:solidFill>
                  <a:srgbClr val="0070C0"/>
                </a:solidFill>
              </a:rPr>
              <a:t>&lt;/route&gt;</a:t>
            </a:r>
          </a:p>
          <a:p>
            <a:pPr eaLnBrk="1" hangingPunct="1">
              <a:buClr>
                <a:schemeClr val="accent1">
                  <a:lumMod val="75000"/>
                </a:schemeClr>
              </a:buClr>
              <a:buNone/>
            </a:pPr>
            <a:endParaRPr lang="en-US" sz="1600"/>
          </a:p>
          <a:p>
            <a:pPr eaLnBrk="1" hangingPunct="1">
              <a:buClr>
                <a:schemeClr val="accent1">
                  <a:lumMod val="75000"/>
                </a:schemeClr>
              </a:buClr>
              <a:buNone/>
            </a:pPr>
            <a:r>
              <a:rPr lang="en-US" sz="1600">
                <a:solidFill>
                  <a:srgbClr val="0070C0"/>
                </a:solidFill>
              </a:rPr>
              <a:t>&lt;route&gt;</a:t>
            </a:r>
          </a:p>
          <a:p>
            <a:pPr eaLnBrk="1" hangingPunct="1">
              <a:buClr>
                <a:schemeClr val="accent1">
                  <a:lumMod val="75000"/>
                </a:schemeClr>
              </a:buClr>
              <a:buNone/>
            </a:pPr>
            <a:r>
              <a:rPr lang="en-US" sz="1600">
                <a:solidFill>
                  <a:srgbClr val="0070C0"/>
                </a:solidFill>
              </a:rPr>
              <a:t>   &lt;from </a:t>
            </a:r>
            <a:r>
              <a:rPr lang="en-US" sz="1600" err="1">
                <a:solidFill>
                  <a:srgbClr val="0070C0"/>
                </a:solidFill>
              </a:rPr>
              <a:t>uri</a:t>
            </a:r>
            <a:r>
              <a:rPr lang="en-US" sz="1600">
                <a:solidFill>
                  <a:srgbClr val="0070C0"/>
                </a:solidFill>
              </a:rPr>
              <a:t>=</a:t>
            </a:r>
            <a:r>
              <a:rPr lang="en-US" sz="1600">
                <a:solidFill>
                  <a:srgbClr val="F30BDD"/>
                </a:solidFill>
              </a:rPr>
              <a:t>"</a:t>
            </a:r>
            <a:r>
              <a:rPr lang="en-US" sz="1600" err="1">
                <a:solidFill>
                  <a:srgbClr val="F30BDD"/>
                </a:solidFill>
              </a:rPr>
              <a:t>direct-vm:processOrder</a:t>
            </a:r>
            <a:r>
              <a:rPr lang="en-US" sz="1600">
                <a:solidFill>
                  <a:srgbClr val="F30BDD"/>
                </a:solidFill>
              </a:rPr>
              <a:t>"</a:t>
            </a:r>
            <a:r>
              <a:rPr lang="en-US" sz="1600">
                <a:solidFill>
                  <a:srgbClr val="0070C0"/>
                </a:solidFill>
              </a:rPr>
              <a:t>/&gt;</a:t>
            </a:r>
          </a:p>
          <a:p>
            <a:pPr eaLnBrk="1" hangingPunct="1">
              <a:buClr>
                <a:schemeClr val="accent1">
                  <a:lumMod val="75000"/>
                </a:schemeClr>
              </a:buClr>
              <a:buNone/>
            </a:pPr>
            <a:r>
              <a:rPr lang="en-US" sz="1600">
                <a:solidFill>
                  <a:srgbClr val="0070C0"/>
                </a:solidFill>
              </a:rPr>
              <a:t>   &lt;to </a:t>
            </a:r>
            <a:r>
              <a:rPr lang="en-US" sz="1600" err="1">
                <a:solidFill>
                  <a:srgbClr val="0070C0"/>
                </a:solidFill>
              </a:rPr>
              <a:t>uri</a:t>
            </a:r>
            <a:r>
              <a:rPr lang="en-US" sz="1600">
                <a:solidFill>
                  <a:srgbClr val="0070C0"/>
                </a:solidFill>
              </a:rPr>
              <a:t>=</a:t>
            </a:r>
            <a:r>
              <a:rPr lang="en-US" sz="1600">
                <a:solidFill>
                  <a:srgbClr val="C00000"/>
                </a:solidFill>
              </a:rPr>
              <a:t>"</a:t>
            </a:r>
            <a:r>
              <a:rPr lang="en-US" sz="1600" err="1">
                <a:solidFill>
                  <a:srgbClr val="C00000"/>
                </a:solidFill>
              </a:rPr>
              <a:t>bean:orderService?method</a:t>
            </a:r>
            <a:r>
              <a:rPr lang="en-US" sz="1600">
                <a:solidFill>
                  <a:srgbClr val="C00000"/>
                </a:solidFill>
              </a:rPr>
              <a:t>=process"</a:t>
            </a:r>
            <a:r>
              <a:rPr lang="en-US" sz="1600">
                <a:solidFill>
                  <a:srgbClr val="0070C0"/>
                </a:solidFill>
              </a:rPr>
              <a:t>/&gt;</a:t>
            </a:r>
          </a:p>
          <a:p>
            <a:pPr eaLnBrk="1" hangingPunct="1">
              <a:buClr>
                <a:schemeClr val="accent1">
                  <a:lumMod val="75000"/>
                </a:schemeClr>
              </a:buClr>
              <a:buNone/>
            </a:pPr>
            <a:r>
              <a:rPr lang="en-US" sz="1600">
                <a:solidFill>
                  <a:srgbClr val="0070C0"/>
                </a:solidFill>
              </a:rPr>
              <a:t>   &lt;to </a:t>
            </a:r>
            <a:r>
              <a:rPr lang="en-US" sz="1600" err="1">
                <a:solidFill>
                  <a:srgbClr val="0070C0"/>
                </a:solidFill>
              </a:rPr>
              <a:t>uri</a:t>
            </a:r>
            <a:r>
              <a:rPr lang="en-US" sz="1600">
                <a:solidFill>
                  <a:srgbClr val="0070C0"/>
                </a:solidFill>
              </a:rPr>
              <a:t>=</a:t>
            </a:r>
            <a:r>
              <a:rPr lang="en-US" sz="1600">
                <a:solidFill>
                  <a:srgbClr val="C00000"/>
                </a:solidFill>
              </a:rPr>
              <a:t>"</a:t>
            </a:r>
            <a:r>
              <a:rPr lang="en-US" sz="1600" err="1">
                <a:solidFill>
                  <a:srgbClr val="C00000"/>
                </a:solidFill>
              </a:rPr>
              <a:t>activemq:queue:order.out</a:t>
            </a:r>
            <a:r>
              <a:rPr lang="en-US" sz="1600">
                <a:solidFill>
                  <a:srgbClr val="C00000"/>
                </a:solidFill>
              </a:rPr>
              <a:t>"</a:t>
            </a:r>
            <a:r>
              <a:rPr lang="en-US" sz="1600">
                <a:solidFill>
                  <a:srgbClr val="0070C0"/>
                </a:solidFill>
              </a:rPr>
              <a:t>/&gt;</a:t>
            </a:r>
          </a:p>
          <a:p>
            <a:pPr eaLnBrk="1" hangingPunct="1">
              <a:buClr>
                <a:schemeClr val="accent1">
                  <a:lumMod val="75000"/>
                </a:schemeClr>
              </a:buClr>
              <a:buNone/>
            </a:pPr>
            <a:r>
              <a:rPr lang="en-US" sz="1600">
                <a:solidFill>
                  <a:srgbClr val="0070C0"/>
                </a:solidFill>
              </a:rPr>
              <a:t>&lt;/route&gt;</a:t>
            </a:r>
            <a:endParaRPr lang="en-US" sz="14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Direct-VM</a:t>
            </a:r>
          </a:p>
        </p:txBody>
      </p:sp>
    </p:spTree>
    <p:extLst>
      <p:ext uri="{BB962C8B-B14F-4D97-AF65-F5344CB8AC3E}">
        <p14:creationId xmlns:p14="http://schemas.microsoft.com/office/powerpoint/2010/main" val="37610192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692696"/>
            <a:ext cx="7992888" cy="4752528"/>
          </a:xfrm>
        </p:spPr>
        <p:txBody>
          <a:bodyPr/>
          <a:lstStyle/>
          <a:p>
            <a:pPr marL="285750" indent="-285750" eaLnBrk="1" hangingPunct="1">
              <a:buClr>
                <a:schemeClr val="accent1">
                  <a:lumMod val="75000"/>
                </a:schemeClr>
              </a:buClr>
              <a:buFont typeface="Wingdings" panose="05000000000000000000" pitchFamily="2" charset="2"/>
              <a:buChar char="§"/>
            </a:pPr>
            <a:r>
              <a:rPr lang="en-US" sz="1600"/>
              <a:t>The SEDA [Staged Event-Driven Architecture] component provides </a:t>
            </a:r>
            <a:r>
              <a:rPr lang="en-US" sz="1600">
                <a:solidFill>
                  <a:srgbClr val="FF0000"/>
                </a:solidFill>
              </a:rPr>
              <a:t>asynchronous</a:t>
            </a:r>
            <a:r>
              <a:rPr lang="en-US" sz="1600"/>
              <a:t> </a:t>
            </a:r>
            <a:r>
              <a:rPr lang="en-US" sz="1600">
                <a:hlinkClick r:id="rId2"/>
              </a:rPr>
              <a:t>SEDA</a:t>
            </a:r>
            <a:r>
              <a:rPr lang="en-US" sz="1600"/>
              <a:t> behavior, so that messages are exchanged on a </a:t>
            </a:r>
            <a:r>
              <a:rPr lang="en-US" sz="1600" err="1">
                <a:hlinkClick r:id="rId3"/>
              </a:rPr>
              <a:t>BlockingQueue</a:t>
            </a:r>
            <a:r>
              <a:rPr lang="en-US" sz="1600"/>
              <a:t> and consumers are invoked in a separate thread from the producer.</a:t>
            </a:r>
          </a:p>
          <a:p>
            <a:pPr marL="285750" indent="-285750" eaLnBrk="1" hangingPunct="1">
              <a:buClr>
                <a:schemeClr val="accent1">
                  <a:lumMod val="75000"/>
                </a:schemeClr>
              </a:buClr>
              <a:buFont typeface="Wingdings" panose="05000000000000000000" pitchFamily="2" charset="2"/>
              <a:buChar char="§"/>
            </a:pPr>
            <a:r>
              <a:rPr lang="en-US" sz="1600"/>
              <a:t>SEDA implementation mechanism avoids the high overhead associated with </a:t>
            </a:r>
            <a:r>
              <a:rPr lang="en-US" sz="1600">
                <a:hlinkClick r:id="rId4" tooltip="Thread (computer science)"/>
              </a:rPr>
              <a:t>thread</a:t>
            </a:r>
            <a:r>
              <a:rPr lang="en-US" sz="1600"/>
              <a:t>-based </a:t>
            </a:r>
            <a:r>
              <a:rPr lang="en-US" sz="1600">
                <a:hlinkClick r:id="rId5"/>
              </a:rPr>
              <a:t>concurrency models</a:t>
            </a:r>
            <a:r>
              <a:rPr lang="en-US" sz="1600"/>
              <a:t> (i.e. locking, unlocking, and polling for locks), and decouples event and thread scheduling from application logic.</a:t>
            </a:r>
            <a:endParaRPr lang="en-US" sz="1200"/>
          </a:p>
          <a:p>
            <a:pPr marL="285750" indent="-285750" eaLnBrk="1" hangingPunct="1">
              <a:buClr>
                <a:schemeClr val="accent1">
                  <a:lumMod val="75000"/>
                </a:schemeClr>
              </a:buClr>
              <a:buFont typeface="Wingdings" panose="05000000000000000000" pitchFamily="2" charset="2"/>
              <a:buChar char="§"/>
            </a:pPr>
            <a:r>
              <a:rPr lang="en-US" sz="1600"/>
              <a:t>Note that queues are only visible within a </a:t>
            </a:r>
            <a:r>
              <a:rPr lang="en-US" sz="1600" i="1"/>
              <a:t>single</a:t>
            </a:r>
            <a:r>
              <a:rPr lang="en-US" sz="1600"/>
              <a:t> </a:t>
            </a:r>
            <a:r>
              <a:rPr lang="en-US" sz="1600" err="1"/>
              <a:t>CamelContext</a:t>
            </a:r>
            <a:r>
              <a:rPr lang="en-US" sz="1600"/>
              <a:t>.</a:t>
            </a:r>
          </a:p>
          <a:p>
            <a:pPr marL="285750" indent="-285750" eaLnBrk="1" hangingPunct="1">
              <a:buClr>
                <a:schemeClr val="accent1">
                  <a:lumMod val="75000"/>
                </a:schemeClr>
              </a:buClr>
              <a:buFont typeface="Wingdings" panose="05000000000000000000" pitchFamily="2" charset="2"/>
              <a:buChar char="§"/>
            </a:pPr>
            <a:r>
              <a:rPr lang="en-US" sz="1600"/>
              <a:t>This component does not implement any kind of persistence or recovery, if the VM terminates while messages are yet to be processed. If business need persistence, reliability or distributed SEDA, try using either </a:t>
            </a:r>
            <a:r>
              <a:rPr lang="en-US" sz="1600">
                <a:hlinkClick r:id="rId6"/>
              </a:rPr>
              <a:t>JMS</a:t>
            </a:r>
            <a:r>
              <a:rPr lang="en-US" sz="1600"/>
              <a:t> or </a:t>
            </a:r>
            <a:r>
              <a:rPr lang="en-US" sz="1600" err="1">
                <a:hlinkClick r:id="rId6"/>
              </a:rPr>
              <a:t>ActiveMQ</a:t>
            </a:r>
            <a:r>
              <a:rPr lang="en-US" sz="1600"/>
              <a:t>.</a:t>
            </a:r>
          </a:p>
          <a:p>
            <a:pPr eaLnBrk="1" hangingPunct="1">
              <a:buClr>
                <a:schemeClr val="accent1">
                  <a:lumMod val="75000"/>
                </a:schemeClr>
              </a:buClr>
              <a:buNone/>
            </a:pPr>
            <a:endParaRPr lang="en-US" sz="1600" b="1" u="sng">
              <a:solidFill>
                <a:srgbClr val="0070C0"/>
              </a:solidFill>
              <a:latin typeface="Cambria" pitchFamily="18" charset="0"/>
            </a:endParaRPr>
          </a:p>
          <a:p>
            <a:pPr eaLnBrk="1" hangingPunct="1">
              <a:buClr>
                <a:schemeClr val="accent1">
                  <a:lumMod val="75000"/>
                </a:schemeClr>
              </a:buClr>
              <a:buNone/>
            </a:pPr>
            <a:r>
              <a:rPr lang="en-US" sz="1600" b="1" u="sng">
                <a:solidFill>
                  <a:srgbClr val="0070C0"/>
                </a:solidFill>
                <a:latin typeface="Cambria" pitchFamily="18" charset="0"/>
              </a:rPr>
              <a:t>URI Format:</a:t>
            </a:r>
          </a:p>
          <a:p>
            <a:pPr eaLnBrk="1" hangingPunct="1">
              <a:buClr>
                <a:schemeClr val="accent1">
                  <a:lumMod val="75000"/>
                </a:schemeClr>
              </a:buClr>
              <a:buNone/>
            </a:pPr>
            <a:r>
              <a:rPr lang="en-US" sz="1600" err="1">
                <a:solidFill>
                  <a:srgbClr val="FF0000"/>
                </a:solidFill>
              </a:rPr>
              <a:t>seda</a:t>
            </a:r>
            <a:r>
              <a:rPr lang="en-US" sz="1600" err="1"/>
              <a:t>:uniqueRouteName</a:t>
            </a:r>
            <a:r>
              <a:rPr lang="en-US" sz="1600">
                <a:solidFill>
                  <a:schemeClr val="bg1">
                    <a:lumMod val="50000"/>
                  </a:schemeClr>
                </a:solidFill>
              </a:rPr>
              <a:t>[?options]</a:t>
            </a:r>
          </a:p>
          <a:p>
            <a:pPr eaLnBrk="1" hangingPunct="1">
              <a:buClr>
                <a:schemeClr val="accent1">
                  <a:lumMod val="75000"/>
                </a:schemeClr>
              </a:buClr>
              <a:buNone/>
            </a:pPr>
            <a:r>
              <a:rPr lang="en-US" sz="1600">
                <a:solidFill>
                  <a:schemeClr val="bg1">
                    <a:lumMod val="50000"/>
                  </a:schemeClr>
                </a:solidFill>
                <a:hlinkClick r:id="rId7"/>
              </a:rPr>
              <a:t>https://camel.apache.org/components/3.4.x/seda-component.html</a:t>
            </a:r>
            <a:endParaRPr lang="en-US" sz="1600">
              <a:solidFill>
                <a:schemeClr val="bg1">
                  <a:lumMod val="50000"/>
                </a:schemeClr>
              </a:solidFill>
            </a:endParaRPr>
          </a:p>
          <a:p>
            <a:pPr eaLnBrk="1" hangingPunct="1">
              <a:buClr>
                <a:schemeClr val="accent1">
                  <a:lumMod val="75000"/>
                </a:schemeClr>
              </a:buClr>
              <a:buNone/>
            </a:pPr>
            <a:endParaRPr lang="en-US" sz="1600">
              <a:solidFill>
                <a:schemeClr val="bg1">
                  <a:lumMod val="50000"/>
                </a:schemeClr>
              </a:solidFill>
            </a:endParaRPr>
          </a:p>
          <a:p>
            <a:pPr eaLnBrk="1" hangingPunct="1">
              <a:buClr>
                <a:schemeClr val="accent1">
                  <a:lumMod val="75000"/>
                </a:schemeClr>
              </a:buClr>
              <a:buNone/>
            </a:pPr>
            <a:endParaRPr lang="en-US" sz="1600">
              <a:solidFill>
                <a:schemeClr val="bg1">
                  <a:lumMod val="50000"/>
                </a:schemeClr>
              </a:solidFill>
            </a:endParaRPr>
          </a:p>
          <a:p>
            <a:pPr eaLnBrk="1" hangingPunct="1">
              <a:buClr>
                <a:schemeClr val="accent1">
                  <a:lumMod val="75000"/>
                </a:schemeClr>
              </a:buClr>
              <a:buNone/>
            </a:pPr>
            <a:endParaRPr lang="en-US" sz="1600">
              <a:solidFill>
                <a:schemeClr val="bg1">
                  <a:lumMod val="50000"/>
                </a:schemeClr>
              </a:solidFill>
            </a:endParaRPr>
          </a:p>
          <a:p>
            <a:pPr eaLnBrk="1" hangingPunct="1">
              <a:buClr>
                <a:schemeClr val="accent1">
                  <a:lumMod val="75000"/>
                </a:schemeClr>
              </a:buClr>
              <a:buNone/>
            </a:pPr>
            <a:endParaRPr lang="en-US" sz="1600"/>
          </a:p>
          <a:p>
            <a:pPr marL="285750" indent="-285750" eaLnBrk="1" hangingPunct="1">
              <a:buClr>
                <a:schemeClr val="accent1">
                  <a:lumMod val="75000"/>
                </a:schemeClr>
              </a:buClr>
              <a:buFont typeface="Wingdings" panose="05000000000000000000" pitchFamily="2" charset="2"/>
              <a:buChar char="§"/>
            </a:pPr>
            <a:endParaRPr lang="en-US" sz="8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SEDA</a:t>
            </a:r>
          </a:p>
        </p:txBody>
      </p:sp>
    </p:spTree>
    <p:extLst>
      <p:ext uri="{BB962C8B-B14F-4D97-AF65-F5344CB8AC3E}">
        <p14:creationId xmlns:p14="http://schemas.microsoft.com/office/powerpoint/2010/main" val="12122230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692696"/>
            <a:ext cx="7992888" cy="4752528"/>
          </a:xfrm>
        </p:spPr>
        <p:txBody>
          <a:bodyPr/>
          <a:lstStyle/>
          <a:p>
            <a:pPr eaLnBrk="1" hangingPunct="1">
              <a:buClr>
                <a:schemeClr val="accent1">
                  <a:lumMod val="75000"/>
                </a:schemeClr>
              </a:buClr>
              <a:buNone/>
            </a:pPr>
            <a:r>
              <a:rPr lang="en-US" sz="1800" b="1" u="sng">
                <a:solidFill>
                  <a:srgbClr val="0070C0"/>
                </a:solidFill>
                <a:latin typeface="Cambria" pitchFamily="18" charset="0"/>
              </a:rPr>
              <a:t>Options available with component:</a:t>
            </a:r>
          </a:p>
          <a:p>
            <a:pPr eaLnBrk="1" hangingPunct="1">
              <a:buClr>
                <a:schemeClr val="accent1">
                  <a:lumMod val="75000"/>
                </a:schemeClr>
              </a:buClr>
              <a:buNone/>
            </a:pPr>
            <a:endParaRPr lang="en-US" sz="1800" b="1" u="sng">
              <a:solidFill>
                <a:srgbClr val="0070C0"/>
              </a:solidFill>
              <a:latin typeface="Cambria" pitchFamily="18" charset="0"/>
            </a:endParaRPr>
          </a:p>
          <a:p>
            <a:pPr eaLnBrk="1" hangingPunct="1">
              <a:buClr>
                <a:schemeClr val="accent1">
                  <a:lumMod val="75000"/>
                </a:schemeClr>
              </a:buClr>
              <a:buNone/>
            </a:pPr>
            <a:endParaRPr lang="en-US" sz="18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SEDA		</a:t>
            </a:r>
            <a:r>
              <a:rPr lang="en-US" sz="1800">
                <a:solidFill>
                  <a:srgbClr val="5B77BA"/>
                </a:solidFill>
              </a:rPr>
              <a:t>…Continued</a:t>
            </a:r>
            <a:endParaRPr lang="en-US" sz="2400">
              <a:solidFill>
                <a:srgbClr val="5B77B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62681673"/>
              </p:ext>
            </p:extLst>
          </p:nvPr>
        </p:nvGraphicFramePr>
        <p:xfrm>
          <a:off x="899592" y="1052736"/>
          <a:ext cx="7920880" cy="370332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4156828695"/>
                    </a:ext>
                  </a:extLst>
                </a:gridCol>
                <a:gridCol w="3960440">
                  <a:extLst>
                    <a:ext uri="{9D8B030D-6E8A-4147-A177-3AD203B41FA5}">
                      <a16:colId xmlns:a16="http://schemas.microsoft.com/office/drawing/2014/main" val="4098740695"/>
                    </a:ext>
                  </a:extLst>
                </a:gridCol>
              </a:tblGrid>
              <a:tr h="370840">
                <a:tc>
                  <a:txBody>
                    <a:bodyPr/>
                    <a:lstStyle/>
                    <a:p>
                      <a:r>
                        <a:rPr lang="en-US"/>
                        <a:t>Property Name</a:t>
                      </a:r>
                    </a:p>
                  </a:txBody>
                  <a:tcPr/>
                </a:tc>
                <a:tc>
                  <a:txBody>
                    <a:bodyPr/>
                    <a:lstStyle/>
                    <a:p>
                      <a:r>
                        <a:rPr lang="en-US"/>
                        <a:t>Default Value</a:t>
                      </a:r>
                    </a:p>
                  </a:txBody>
                  <a:tcPr/>
                </a:tc>
                <a:extLst>
                  <a:ext uri="{0D108BD9-81ED-4DB2-BD59-A6C34878D82A}">
                    <a16:rowId xmlns:a16="http://schemas.microsoft.com/office/drawing/2014/main" val="4182794982"/>
                  </a:ext>
                </a:extLst>
              </a:tr>
              <a:tr h="205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a:solidFill>
                            <a:srgbClr val="0070C0"/>
                          </a:solidFill>
                          <a:latin typeface="Cambria" pitchFamily="18" charset="0"/>
                        </a:rPr>
                        <a:t>size</a:t>
                      </a:r>
                    </a:p>
                  </a:txBody>
                  <a:tcPr/>
                </a:tc>
                <a:tc>
                  <a:txBody>
                    <a:bodyPr/>
                    <a:lstStyle/>
                    <a:p>
                      <a:r>
                        <a:rPr lang="en-US" sz="1800">
                          <a:solidFill>
                            <a:srgbClr val="0070C0"/>
                          </a:solidFill>
                          <a:latin typeface="Cambria" pitchFamily="18" charset="0"/>
                        </a:rPr>
                        <a:t>1000</a:t>
                      </a:r>
                      <a:endParaRPr lang="en-US"/>
                    </a:p>
                  </a:txBody>
                  <a:tcPr/>
                </a:tc>
                <a:extLst>
                  <a:ext uri="{0D108BD9-81ED-4DB2-BD59-A6C34878D82A}">
                    <a16:rowId xmlns:a16="http://schemas.microsoft.com/office/drawing/2014/main" val="2830534147"/>
                  </a:ext>
                </a:extLst>
              </a:tr>
              <a:tr h="370840">
                <a:tc>
                  <a:txBody>
                    <a:bodyPr/>
                    <a:lstStyle/>
                    <a:p>
                      <a:r>
                        <a:rPr lang="en-US" sz="1800" err="1">
                          <a:solidFill>
                            <a:srgbClr val="0070C0"/>
                          </a:solidFill>
                          <a:latin typeface="Cambria" pitchFamily="18" charset="0"/>
                        </a:rPr>
                        <a:t>consurrentConsumers</a:t>
                      </a:r>
                      <a:endParaRPr lang="en-US"/>
                    </a:p>
                  </a:txBody>
                  <a:tcPr/>
                </a:tc>
                <a:tc>
                  <a:txBody>
                    <a:bodyPr/>
                    <a:lstStyle/>
                    <a:p>
                      <a:r>
                        <a:rPr lang="en-US" sz="1800">
                          <a:solidFill>
                            <a:srgbClr val="0070C0"/>
                          </a:solidFill>
                          <a:latin typeface="Cambria" pitchFamily="18" charset="0"/>
                        </a:rPr>
                        <a:t>1</a:t>
                      </a:r>
                      <a:endParaRPr lang="en-US"/>
                    </a:p>
                  </a:txBody>
                  <a:tcPr/>
                </a:tc>
                <a:extLst>
                  <a:ext uri="{0D108BD9-81ED-4DB2-BD59-A6C34878D82A}">
                    <a16:rowId xmlns:a16="http://schemas.microsoft.com/office/drawing/2014/main" val="2401865490"/>
                  </a:ext>
                </a:extLst>
              </a:tr>
              <a:tr h="370840">
                <a:tc>
                  <a:txBody>
                    <a:bodyPr/>
                    <a:lstStyle/>
                    <a:p>
                      <a:r>
                        <a:rPr lang="en-US" sz="1800" err="1">
                          <a:solidFill>
                            <a:srgbClr val="0070C0"/>
                          </a:solidFill>
                          <a:latin typeface="Cambria" pitchFamily="18" charset="0"/>
                        </a:rPr>
                        <a:t>limitConsurrentConsumers</a:t>
                      </a:r>
                      <a:endParaRPr lang="en-US"/>
                    </a:p>
                  </a:txBody>
                  <a:tcPr/>
                </a:tc>
                <a:tc>
                  <a:txBody>
                    <a:bodyPr/>
                    <a:lstStyle/>
                    <a:p>
                      <a:r>
                        <a:rPr lang="en-US" sz="1800">
                          <a:solidFill>
                            <a:srgbClr val="0070C0"/>
                          </a:solidFill>
                          <a:latin typeface="Cambria" pitchFamily="18" charset="0"/>
                        </a:rPr>
                        <a:t>true</a:t>
                      </a:r>
                      <a:endParaRPr lang="en-US"/>
                    </a:p>
                  </a:txBody>
                  <a:tcPr/>
                </a:tc>
                <a:extLst>
                  <a:ext uri="{0D108BD9-81ED-4DB2-BD59-A6C34878D82A}">
                    <a16:rowId xmlns:a16="http://schemas.microsoft.com/office/drawing/2014/main" val="1222413139"/>
                  </a:ext>
                </a:extLst>
              </a:tr>
              <a:tr h="370840">
                <a:tc>
                  <a:txBody>
                    <a:bodyPr/>
                    <a:lstStyle/>
                    <a:p>
                      <a:pPr eaLnBrk="1" hangingPunct="1">
                        <a:buClr>
                          <a:schemeClr val="accent1">
                            <a:lumMod val="75000"/>
                          </a:schemeClr>
                        </a:buClr>
                        <a:buNone/>
                      </a:pPr>
                      <a:r>
                        <a:rPr lang="en-US" sz="1800" err="1">
                          <a:solidFill>
                            <a:srgbClr val="0070C0"/>
                          </a:solidFill>
                          <a:latin typeface="Cambria" pitchFamily="18" charset="0"/>
                        </a:rPr>
                        <a:t>multipleConsumers</a:t>
                      </a:r>
                      <a:endParaRPr lang="en-US" sz="1800">
                        <a:solidFill>
                          <a:srgbClr val="0070C0"/>
                        </a:solidFill>
                        <a:latin typeface="Cambria" pitchFamily="18" charset="0"/>
                      </a:endParaRPr>
                    </a:p>
                  </a:txBody>
                  <a:tcPr/>
                </a:tc>
                <a:tc>
                  <a:txBody>
                    <a:bodyPr/>
                    <a:lstStyle/>
                    <a:p>
                      <a:r>
                        <a:rPr lang="en-US" sz="1800">
                          <a:solidFill>
                            <a:srgbClr val="0070C0"/>
                          </a:solidFill>
                          <a:latin typeface="Cambria" pitchFamily="18" charset="0"/>
                        </a:rPr>
                        <a:t>false</a:t>
                      </a:r>
                      <a:endParaRPr lang="en-US"/>
                    </a:p>
                  </a:txBody>
                  <a:tcPr/>
                </a:tc>
                <a:extLst>
                  <a:ext uri="{0D108BD9-81ED-4DB2-BD59-A6C34878D82A}">
                    <a16:rowId xmlns:a16="http://schemas.microsoft.com/office/drawing/2014/main" val="3925178334"/>
                  </a:ext>
                </a:extLst>
              </a:tr>
              <a:tr h="370840">
                <a:tc>
                  <a:txBody>
                    <a:bodyPr/>
                    <a:lstStyle/>
                    <a:p>
                      <a:pPr eaLnBrk="1" hangingPunct="1">
                        <a:buClr>
                          <a:schemeClr val="accent1">
                            <a:lumMod val="75000"/>
                          </a:schemeClr>
                        </a:buClr>
                        <a:buNone/>
                      </a:pPr>
                      <a:r>
                        <a:rPr lang="en-US" sz="1800" err="1">
                          <a:solidFill>
                            <a:srgbClr val="0070C0"/>
                          </a:solidFill>
                          <a:latin typeface="Cambria" pitchFamily="18" charset="0"/>
                        </a:rPr>
                        <a:t>pollTimeout</a:t>
                      </a:r>
                      <a:endParaRPr lang="en-US" sz="1800">
                        <a:solidFill>
                          <a:srgbClr val="0070C0"/>
                        </a:solidFill>
                        <a:latin typeface="Cambria" pitchFamily="18" charset="0"/>
                      </a:endParaRPr>
                    </a:p>
                  </a:txBody>
                  <a:tcPr/>
                </a:tc>
                <a:tc>
                  <a:txBody>
                    <a:bodyPr/>
                    <a:lstStyle/>
                    <a:p>
                      <a:r>
                        <a:rPr lang="en-US" sz="1800">
                          <a:solidFill>
                            <a:srgbClr val="0070C0"/>
                          </a:solidFill>
                          <a:latin typeface="Cambria" pitchFamily="18" charset="0"/>
                        </a:rPr>
                        <a:t>1000</a:t>
                      </a:r>
                      <a:endParaRPr lang="en-US"/>
                    </a:p>
                  </a:txBody>
                  <a:tcPr/>
                </a:tc>
                <a:extLst>
                  <a:ext uri="{0D108BD9-81ED-4DB2-BD59-A6C34878D82A}">
                    <a16:rowId xmlns:a16="http://schemas.microsoft.com/office/drawing/2014/main" val="3286431090"/>
                  </a:ext>
                </a:extLst>
              </a:tr>
              <a:tr h="370840">
                <a:tc>
                  <a:txBody>
                    <a:bodyPr/>
                    <a:lstStyle/>
                    <a:p>
                      <a:pPr eaLnBrk="1" hangingPunct="1">
                        <a:buClr>
                          <a:schemeClr val="accent1">
                            <a:lumMod val="75000"/>
                          </a:schemeClr>
                        </a:buClr>
                        <a:buNone/>
                      </a:pPr>
                      <a:r>
                        <a:rPr lang="en-US" sz="1800" err="1">
                          <a:solidFill>
                            <a:srgbClr val="0070C0"/>
                          </a:solidFill>
                          <a:latin typeface="Cambria"/>
                        </a:rPr>
                        <a:t>purgeWhenStopping</a:t>
                      </a:r>
                      <a:endParaRPr lang="en-US" sz="1800" err="1">
                        <a:solidFill>
                          <a:srgbClr val="0070C0"/>
                        </a:solidFill>
                        <a:latin typeface="Cambria" pitchFamily="18" charset="0"/>
                      </a:endParaRPr>
                    </a:p>
                  </a:txBody>
                  <a:tcPr/>
                </a:tc>
                <a:tc>
                  <a:txBody>
                    <a:bodyPr/>
                    <a:lstStyle/>
                    <a:p>
                      <a:r>
                        <a:rPr lang="en-US" sz="1800">
                          <a:solidFill>
                            <a:srgbClr val="0070C0"/>
                          </a:solidFill>
                          <a:latin typeface="Cambria" pitchFamily="18" charset="0"/>
                        </a:rPr>
                        <a:t>false</a:t>
                      </a:r>
                      <a:endParaRPr lang="en-US"/>
                    </a:p>
                  </a:txBody>
                  <a:tcPr/>
                </a:tc>
                <a:extLst>
                  <a:ext uri="{0D108BD9-81ED-4DB2-BD59-A6C34878D82A}">
                    <a16:rowId xmlns:a16="http://schemas.microsoft.com/office/drawing/2014/main" val="634918699"/>
                  </a:ext>
                </a:extLst>
              </a:tr>
              <a:tr h="370840">
                <a:tc>
                  <a:txBody>
                    <a:bodyPr/>
                    <a:lstStyle/>
                    <a:p>
                      <a:r>
                        <a:rPr lang="en-US" sz="1800" err="1">
                          <a:solidFill>
                            <a:srgbClr val="0070C0"/>
                          </a:solidFill>
                          <a:latin typeface="Cambria" pitchFamily="18" charset="0"/>
                        </a:rPr>
                        <a:t>discardIfNoConsumer</a:t>
                      </a:r>
                      <a:endParaRPr lang="en-US"/>
                    </a:p>
                  </a:txBody>
                  <a:tcPr/>
                </a:tc>
                <a:tc>
                  <a:txBody>
                    <a:bodyPr/>
                    <a:lstStyle/>
                    <a:p>
                      <a:r>
                        <a:rPr lang="en-US" sz="1800">
                          <a:solidFill>
                            <a:srgbClr val="0070C0"/>
                          </a:solidFill>
                          <a:latin typeface="Cambria" pitchFamily="18" charset="0"/>
                        </a:rPr>
                        <a:t>false</a:t>
                      </a:r>
                      <a:endParaRPr lang="en-US"/>
                    </a:p>
                  </a:txBody>
                  <a:tcPr/>
                </a:tc>
                <a:extLst>
                  <a:ext uri="{0D108BD9-81ED-4DB2-BD59-A6C34878D82A}">
                    <a16:rowId xmlns:a16="http://schemas.microsoft.com/office/drawing/2014/main" val="1460907029"/>
                  </a:ext>
                </a:extLst>
              </a:tr>
              <a:tr h="370840">
                <a:tc>
                  <a:txBody>
                    <a:bodyPr/>
                    <a:lstStyle/>
                    <a:p>
                      <a:r>
                        <a:rPr lang="en-US" sz="1800" err="1">
                          <a:solidFill>
                            <a:srgbClr val="0070C0"/>
                          </a:solidFill>
                          <a:latin typeface="Cambria" pitchFamily="18" charset="0"/>
                        </a:rPr>
                        <a:t>discardWhenFull</a:t>
                      </a:r>
                      <a:endParaRPr lang="en-US"/>
                    </a:p>
                  </a:txBody>
                  <a:tcPr/>
                </a:tc>
                <a:tc>
                  <a:txBody>
                    <a:bodyPr/>
                    <a:lstStyle/>
                    <a:p>
                      <a:r>
                        <a:rPr lang="en-US" sz="1800">
                          <a:solidFill>
                            <a:srgbClr val="0070C0"/>
                          </a:solidFill>
                          <a:latin typeface="Cambria" pitchFamily="18" charset="0"/>
                        </a:rPr>
                        <a:t>false</a:t>
                      </a:r>
                      <a:endParaRPr lang="en-US"/>
                    </a:p>
                  </a:txBody>
                  <a:tcPr/>
                </a:tc>
                <a:extLst>
                  <a:ext uri="{0D108BD9-81ED-4DB2-BD59-A6C34878D82A}">
                    <a16:rowId xmlns:a16="http://schemas.microsoft.com/office/drawing/2014/main" val="1545144647"/>
                  </a:ext>
                </a:extLst>
              </a:tr>
              <a:tr h="370840">
                <a:tc>
                  <a:txBody>
                    <a:bodyPr/>
                    <a:lstStyle/>
                    <a:p>
                      <a:r>
                        <a:rPr lang="en-US" sz="1800">
                          <a:solidFill>
                            <a:srgbClr val="0070C0"/>
                          </a:solidFill>
                          <a:latin typeface="Cambria" pitchFamily="18" charset="0"/>
                        </a:rPr>
                        <a:t>queue</a:t>
                      </a:r>
                      <a:endParaRPr lang="en-US"/>
                    </a:p>
                  </a:txBody>
                  <a:tcPr/>
                </a:tc>
                <a:tc>
                  <a:txBody>
                    <a:bodyPr/>
                    <a:lstStyle/>
                    <a:p>
                      <a:r>
                        <a:rPr lang="en-US" sz="1800" err="1">
                          <a:solidFill>
                            <a:srgbClr val="0070C0"/>
                          </a:solidFill>
                          <a:latin typeface="Cambria" pitchFamily="18" charset="0"/>
                        </a:rPr>
                        <a:t>LinkedBlockingQueue</a:t>
                      </a:r>
                      <a:endParaRPr lang="en-US"/>
                    </a:p>
                  </a:txBody>
                  <a:tcPr/>
                </a:tc>
                <a:extLst>
                  <a:ext uri="{0D108BD9-81ED-4DB2-BD59-A6C34878D82A}">
                    <a16:rowId xmlns:a16="http://schemas.microsoft.com/office/drawing/2014/main" val="3303081115"/>
                  </a:ext>
                </a:extLst>
              </a:tr>
            </a:tbl>
          </a:graphicData>
        </a:graphic>
      </p:graphicFrame>
    </p:spTree>
    <p:extLst>
      <p:ext uri="{BB962C8B-B14F-4D97-AF65-F5344CB8AC3E}">
        <p14:creationId xmlns:p14="http://schemas.microsoft.com/office/powerpoint/2010/main" val="34355448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896544"/>
          </a:xfrm>
        </p:spPr>
        <p:txBody>
          <a:bodyPr/>
          <a:lstStyle/>
          <a:p>
            <a:pPr eaLnBrk="1" hangingPunct="1">
              <a:buClr>
                <a:schemeClr val="accent1">
                  <a:lumMod val="75000"/>
                </a:schemeClr>
              </a:buClr>
              <a:buNone/>
            </a:pPr>
            <a:r>
              <a:rPr lang="en-US" b="1" u="sng">
                <a:solidFill>
                  <a:srgbClr val="0070C0"/>
                </a:solidFill>
                <a:latin typeface="Cambria" pitchFamily="18" charset="0"/>
              </a:rPr>
              <a:t>Example:</a:t>
            </a:r>
          </a:p>
          <a:p>
            <a:pPr eaLnBrk="1" hangingPunct="1">
              <a:buClr>
                <a:schemeClr val="accent1">
                  <a:lumMod val="75000"/>
                </a:schemeClr>
              </a:buClr>
              <a:buNone/>
            </a:pPr>
            <a:r>
              <a:rPr lang="en-US" sz="1600" b="1" u="sng">
                <a:solidFill>
                  <a:srgbClr val="0070C0"/>
                </a:solidFill>
                <a:latin typeface="Cambria" pitchFamily="18" charset="0"/>
              </a:rPr>
              <a:t>Use of request Reply:</a:t>
            </a:r>
          </a:p>
          <a:p>
            <a:pPr eaLnBrk="1" hangingPunct="1">
              <a:buClr>
                <a:schemeClr val="accent1">
                  <a:lumMod val="75000"/>
                </a:schemeClr>
              </a:buClr>
              <a:buNone/>
            </a:pPr>
            <a:r>
              <a:rPr lang="en-US" sz="1600">
                <a:solidFill>
                  <a:srgbClr val="0070C0"/>
                </a:solidFill>
                <a:latin typeface="Cambria" pitchFamily="18" charset="0"/>
              </a:rPr>
              <a:t>from(</a:t>
            </a:r>
            <a:r>
              <a:rPr lang="en-US" sz="1600">
                <a:solidFill>
                  <a:srgbClr val="C00000"/>
                </a:solidFill>
                <a:latin typeface="Cambria" pitchFamily="18" charset="0"/>
              </a:rPr>
              <a:t>"</a:t>
            </a:r>
            <a:r>
              <a:rPr lang="en-US" sz="1600" err="1">
                <a:solidFill>
                  <a:srgbClr val="C00000"/>
                </a:solidFill>
                <a:latin typeface="Cambria" pitchFamily="18" charset="0"/>
              </a:rPr>
              <a:t>mina:tcp</a:t>
            </a:r>
            <a:r>
              <a:rPr lang="en-US" sz="1600">
                <a:solidFill>
                  <a:srgbClr val="C00000"/>
                </a:solidFill>
                <a:latin typeface="Cambria" pitchFamily="18" charset="0"/>
              </a:rPr>
              <a:t>://0.0.0.0:9876?textline=</a:t>
            </a:r>
            <a:r>
              <a:rPr lang="en-US" sz="1600" err="1">
                <a:solidFill>
                  <a:srgbClr val="C00000"/>
                </a:solidFill>
                <a:latin typeface="Cambria" pitchFamily="18" charset="0"/>
              </a:rPr>
              <a:t>true&amp;sync</a:t>
            </a:r>
            <a:r>
              <a:rPr lang="en-US" sz="1600">
                <a:solidFill>
                  <a:srgbClr val="C00000"/>
                </a:solidFill>
                <a:latin typeface="Cambria" pitchFamily="18" charset="0"/>
              </a:rPr>
              <a:t>=true"</a:t>
            </a:r>
            <a:r>
              <a:rPr lang="en-US" sz="1600">
                <a:solidFill>
                  <a:srgbClr val="0070C0"/>
                </a:solidFill>
                <a:latin typeface="Cambria" pitchFamily="18" charset="0"/>
              </a:rPr>
              <a:t>).to(</a:t>
            </a:r>
            <a:r>
              <a:rPr lang="en-US" sz="1600">
                <a:solidFill>
                  <a:srgbClr val="F30BDD"/>
                </a:solidFill>
                <a:latin typeface="Cambria" pitchFamily="18" charset="0"/>
              </a:rPr>
              <a:t>"</a:t>
            </a:r>
            <a:r>
              <a:rPr lang="en-US" sz="1600" err="1">
                <a:solidFill>
                  <a:srgbClr val="F30BDD"/>
                </a:solidFill>
                <a:latin typeface="Cambria" pitchFamily="18" charset="0"/>
              </a:rPr>
              <a:t>seda:input</a:t>
            </a:r>
            <a:r>
              <a:rPr lang="en-US" sz="1600">
                <a:solidFill>
                  <a:srgbClr val="F30BDD"/>
                </a:solidFill>
                <a:latin typeface="Cambria" pitchFamily="18" charset="0"/>
              </a:rPr>
              <a:t>"</a:t>
            </a:r>
            <a:r>
              <a:rPr lang="en-US" sz="1600">
                <a:solidFill>
                  <a:srgbClr val="0070C0"/>
                </a:solidFill>
                <a:latin typeface="Cambria" pitchFamily="18" charset="0"/>
              </a:rPr>
              <a:t>);</a:t>
            </a:r>
          </a:p>
          <a:p>
            <a:pPr eaLnBrk="1" hangingPunct="1">
              <a:buClr>
                <a:schemeClr val="accent1">
                  <a:lumMod val="75000"/>
                </a:schemeClr>
              </a:buClr>
              <a:buNone/>
            </a:pPr>
            <a:r>
              <a:rPr lang="en-US" sz="1600">
                <a:solidFill>
                  <a:srgbClr val="0070C0"/>
                </a:solidFill>
                <a:latin typeface="Cambria" pitchFamily="18" charset="0"/>
              </a:rPr>
              <a:t>from(</a:t>
            </a:r>
            <a:r>
              <a:rPr lang="en-US" sz="1600">
                <a:solidFill>
                  <a:srgbClr val="F30BDD"/>
                </a:solidFill>
                <a:latin typeface="Cambria" pitchFamily="18" charset="0"/>
              </a:rPr>
              <a:t>"</a:t>
            </a:r>
            <a:r>
              <a:rPr lang="en-US" sz="1600" err="1">
                <a:solidFill>
                  <a:srgbClr val="F30BDD"/>
                </a:solidFill>
                <a:latin typeface="Cambria" pitchFamily="18" charset="0"/>
              </a:rPr>
              <a:t>seda:input</a:t>
            </a:r>
            <a:r>
              <a:rPr lang="en-US" sz="1600">
                <a:solidFill>
                  <a:srgbClr val="F30BDD"/>
                </a:solidFill>
                <a:latin typeface="Cambria" pitchFamily="18" charset="0"/>
              </a:rPr>
              <a:t>"</a:t>
            </a:r>
            <a:r>
              <a:rPr lang="en-US" sz="1600">
                <a:solidFill>
                  <a:srgbClr val="0070C0"/>
                </a:solidFill>
                <a:latin typeface="Cambria" pitchFamily="18" charset="0"/>
              </a:rPr>
              <a:t>).to(</a:t>
            </a:r>
            <a:r>
              <a:rPr lang="en-US" sz="1600">
                <a:solidFill>
                  <a:srgbClr val="C00000"/>
                </a:solidFill>
                <a:latin typeface="Cambria" pitchFamily="18" charset="0"/>
              </a:rPr>
              <a:t>"</a:t>
            </a:r>
            <a:r>
              <a:rPr lang="en-US" sz="1600" err="1">
                <a:solidFill>
                  <a:srgbClr val="C00000"/>
                </a:solidFill>
                <a:latin typeface="Cambria" pitchFamily="18" charset="0"/>
              </a:rPr>
              <a:t>bean:processInput</a:t>
            </a:r>
            <a:r>
              <a:rPr lang="en-US" sz="1600">
                <a:solidFill>
                  <a:srgbClr val="C00000"/>
                </a:solidFill>
                <a:latin typeface="Cambria" pitchFamily="18" charset="0"/>
              </a:rPr>
              <a:t>"</a:t>
            </a:r>
            <a:r>
              <a:rPr lang="en-US" sz="1600">
                <a:solidFill>
                  <a:srgbClr val="0070C0"/>
                </a:solidFill>
                <a:latin typeface="Cambria" pitchFamily="18" charset="0"/>
              </a:rPr>
              <a:t>).to(</a:t>
            </a:r>
            <a:r>
              <a:rPr lang="en-US" sz="1600">
                <a:solidFill>
                  <a:srgbClr val="C00000"/>
                </a:solidFill>
                <a:latin typeface="Cambria" pitchFamily="18" charset="0"/>
              </a:rPr>
              <a:t>"</a:t>
            </a:r>
            <a:r>
              <a:rPr lang="en-US" sz="1600" err="1">
                <a:solidFill>
                  <a:srgbClr val="C00000"/>
                </a:solidFill>
                <a:latin typeface="Cambria" pitchFamily="18" charset="0"/>
              </a:rPr>
              <a:t>bean:createResponse</a:t>
            </a:r>
            <a:r>
              <a:rPr lang="en-US" sz="1600">
                <a:solidFill>
                  <a:srgbClr val="C00000"/>
                </a:solidFill>
                <a:latin typeface="Cambria" pitchFamily="18" charset="0"/>
              </a:rPr>
              <a:t>"</a:t>
            </a:r>
            <a:r>
              <a:rPr lang="en-US" sz="1600">
                <a:solidFill>
                  <a:srgbClr val="0070C0"/>
                </a:solidFill>
                <a:latin typeface="Cambria" pitchFamily="18" charset="0"/>
              </a:rPr>
              <a:t>);</a:t>
            </a:r>
          </a:p>
          <a:p>
            <a:pPr eaLnBrk="1" hangingPunct="1">
              <a:buClr>
                <a:schemeClr val="accent1">
                  <a:lumMod val="75000"/>
                </a:schemeClr>
              </a:buClr>
              <a:buNone/>
            </a:pPr>
            <a:r>
              <a:rPr lang="en-US" sz="1600" b="1" u="sng">
                <a:solidFill>
                  <a:srgbClr val="0070C0"/>
                </a:solidFill>
                <a:latin typeface="Cambria" pitchFamily="18" charset="0"/>
              </a:rPr>
              <a:t>Concurrent Consumers:</a:t>
            </a:r>
          </a:p>
          <a:p>
            <a:pPr eaLnBrk="1" hangingPunct="1">
              <a:buClr>
                <a:schemeClr val="accent1">
                  <a:lumMod val="75000"/>
                </a:schemeClr>
              </a:buClr>
              <a:buNone/>
            </a:pPr>
            <a:r>
              <a:rPr lang="en-US" sz="1600">
                <a:solidFill>
                  <a:srgbClr val="0070C0"/>
                </a:solidFill>
                <a:latin typeface="Cambria" pitchFamily="18" charset="0"/>
              </a:rPr>
              <a:t>from(</a:t>
            </a:r>
            <a:r>
              <a:rPr lang="en-US" sz="1600">
                <a:solidFill>
                  <a:srgbClr val="F30BDD"/>
                </a:solidFill>
                <a:latin typeface="Cambria" pitchFamily="18" charset="0"/>
              </a:rPr>
              <a:t>"</a:t>
            </a:r>
            <a:r>
              <a:rPr lang="en-US" sz="1600" err="1">
                <a:solidFill>
                  <a:srgbClr val="F30BDD"/>
                </a:solidFill>
                <a:latin typeface="Cambria" pitchFamily="18" charset="0"/>
              </a:rPr>
              <a:t>seda:stageName?concurrentConsumers</a:t>
            </a:r>
            <a:r>
              <a:rPr lang="en-US" sz="1600">
                <a:solidFill>
                  <a:srgbClr val="F30BDD"/>
                </a:solidFill>
                <a:latin typeface="Cambria" pitchFamily="18" charset="0"/>
              </a:rPr>
              <a:t>=5"</a:t>
            </a:r>
            <a:r>
              <a:rPr lang="en-US" sz="1600">
                <a:solidFill>
                  <a:srgbClr val="0070C0"/>
                </a:solidFill>
                <a:latin typeface="Cambria" pitchFamily="18" charset="0"/>
              </a:rPr>
              <a:t>).process(...)</a:t>
            </a:r>
          </a:p>
          <a:p>
            <a:pPr eaLnBrk="1" hangingPunct="1">
              <a:buClr>
                <a:schemeClr val="accent1">
                  <a:lumMod val="75000"/>
                </a:schemeClr>
              </a:buClr>
              <a:buNone/>
            </a:pPr>
            <a:r>
              <a:rPr lang="en-US" sz="1600" b="1" u="sng">
                <a:solidFill>
                  <a:srgbClr val="0070C0"/>
                </a:solidFill>
                <a:latin typeface="Cambria" pitchFamily="18" charset="0"/>
              </a:rPr>
              <a:t>Thread Pool:</a:t>
            </a:r>
          </a:p>
          <a:p>
            <a:pPr eaLnBrk="1" hangingPunct="1">
              <a:buClr>
                <a:schemeClr val="accent1">
                  <a:lumMod val="75000"/>
                </a:schemeClr>
              </a:buClr>
              <a:buNone/>
            </a:pPr>
            <a:r>
              <a:rPr lang="en-US" sz="1600">
                <a:solidFill>
                  <a:srgbClr val="0070C0"/>
                </a:solidFill>
                <a:latin typeface="Cambria" pitchFamily="18" charset="0"/>
              </a:rPr>
              <a:t>from(</a:t>
            </a:r>
            <a:r>
              <a:rPr lang="en-US" sz="1600">
                <a:solidFill>
                  <a:srgbClr val="F30BDD"/>
                </a:solidFill>
                <a:latin typeface="Cambria" pitchFamily="18" charset="0"/>
              </a:rPr>
              <a:t>"</a:t>
            </a:r>
            <a:r>
              <a:rPr lang="en-US" sz="1600" err="1">
                <a:solidFill>
                  <a:srgbClr val="F30BDD"/>
                </a:solidFill>
                <a:latin typeface="Cambria" pitchFamily="18" charset="0"/>
              </a:rPr>
              <a:t>seda:stageName</a:t>
            </a:r>
            <a:r>
              <a:rPr lang="en-US" sz="1600">
                <a:solidFill>
                  <a:srgbClr val="F30BDD"/>
                </a:solidFill>
                <a:latin typeface="Cambria" pitchFamily="18" charset="0"/>
              </a:rPr>
              <a:t>"</a:t>
            </a:r>
            <a:r>
              <a:rPr lang="en-US" sz="1600">
                <a:solidFill>
                  <a:srgbClr val="0070C0"/>
                </a:solidFill>
                <a:latin typeface="Cambria" pitchFamily="18" charset="0"/>
              </a:rPr>
              <a:t>).thread(5).process(...)</a:t>
            </a:r>
          </a:p>
          <a:p>
            <a:pPr eaLnBrk="1" hangingPunct="1">
              <a:buClr>
                <a:schemeClr val="accent1">
                  <a:lumMod val="75000"/>
                </a:schemeClr>
              </a:buClr>
              <a:buNone/>
            </a:pPr>
            <a:endParaRPr lang="en-US" b="1" u="sng">
              <a:solidFill>
                <a:srgbClr val="0070C0"/>
              </a:solidFill>
              <a:latin typeface="Cambria" pitchFamily="18" charset="0"/>
            </a:endParaRPr>
          </a:p>
          <a:p>
            <a:pPr eaLnBrk="1" hangingPunct="1">
              <a:buClr>
                <a:schemeClr val="accent1">
                  <a:lumMod val="75000"/>
                </a:schemeClr>
              </a:buClr>
              <a:buNone/>
            </a:pPr>
            <a:r>
              <a:rPr lang="en-US" sz="1600" u="sng">
                <a:solidFill>
                  <a:srgbClr val="0070C0"/>
                </a:solidFill>
                <a:latin typeface="Cambria" pitchFamily="18" charset="0"/>
              </a:rPr>
              <a:t>Choosing Blocking queue implementation:</a:t>
            </a:r>
          </a:p>
          <a:p>
            <a:pPr eaLnBrk="1" hangingPunct="1">
              <a:buClr>
                <a:schemeClr val="accent1">
                  <a:lumMod val="75000"/>
                </a:schemeClr>
              </a:buClr>
              <a:buNone/>
            </a:pPr>
            <a:r>
              <a:rPr lang="en-US" sz="1600">
                <a:solidFill>
                  <a:srgbClr val="0070C0"/>
                </a:solidFill>
                <a:latin typeface="Cambria" pitchFamily="18" charset="0"/>
              </a:rPr>
              <a:t>&lt;bean id=</a:t>
            </a:r>
            <a:r>
              <a:rPr lang="en-US" sz="1600">
                <a:solidFill>
                  <a:srgbClr val="C00000"/>
                </a:solidFill>
                <a:latin typeface="Cambria" pitchFamily="18" charset="0"/>
              </a:rPr>
              <a:t>"</a:t>
            </a:r>
            <a:r>
              <a:rPr lang="en-US" sz="1600" err="1">
                <a:solidFill>
                  <a:srgbClr val="C00000"/>
                </a:solidFill>
                <a:latin typeface="Cambria" pitchFamily="18" charset="0"/>
              </a:rPr>
              <a:t>arrayQueue</a:t>
            </a:r>
            <a:r>
              <a:rPr lang="en-US" sz="1600">
                <a:solidFill>
                  <a:srgbClr val="C00000"/>
                </a:solidFill>
                <a:latin typeface="Cambria" pitchFamily="18" charset="0"/>
              </a:rPr>
              <a:t>"</a:t>
            </a:r>
            <a:r>
              <a:rPr lang="en-US" sz="1600">
                <a:solidFill>
                  <a:srgbClr val="0070C0"/>
                </a:solidFill>
                <a:latin typeface="Cambria" pitchFamily="18" charset="0"/>
              </a:rPr>
              <a:t> class="</a:t>
            </a:r>
            <a:r>
              <a:rPr lang="en-US" sz="1600" err="1">
                <a:solidFill>
                  <a:srgbClr val="F30BDD"/>
                </a:solidFill>
                <a:latin typeface="Cambria" pitchFamily="18" charset="0"/>
              </a:rPr>
              <a:t>java.util.ArrayBlockingQueue</a:t>
            </a:r>
            <a:r>
              <a:rPr lang="en-US" sz="1600">
                <a:solidFill>
                  <a:srgbClr val="0070C0"/>
                </a:solidFill>
                <a:latin typeface="Cambria" pitchFamily="18" charset="0"/>
              </a:rPr>
              <a:t>"&gt;</a:t>
            </a:r>
          </a:p>
          <a:p>
            <a:pPr eaLnBrk="1" hangingPunct="1">
              <a:buClr>
                <a:schemeClr val="accent1">
                  <a:lumMod val="75000"/>
                </a:schemeClr>
              </a:buClr>
              <a:buNone/>
            </a:pPr>
            <a:r>
              <a:rPr lang="en-US" sz="1600">
                <a:solidFill>
                  <a:srgbClr val="0070C0"/>
                </a:solidFill>
                <a:latin typeface="Cambria" pitchFamily="18" charset="0"/>
              </a:rPr>
              <a:t>  &lt;constructor-</a:t>
            </a:r>
            <a:r>
              <a:rPr lang="en-US" sz="1600" err="1">
                <a:solidFill>
                  <a:srgbClr val="0070C0"/>
                </a:solidFill>
                <a:latin typeface="Cambria" pitchFamily="18" charset="0"/>
              </a:rPr>
              <a:t>arg</a:t>
            </a:r>
            <a:r>
              <a:rPr lang="en-US" sz="1600">
                <a:solidFill>
                  <a:srgbClr val="0070C0"/>
                </a:solidFill>
                <a:latin typeface="Cambria" pitchFamily="18" charset="0"/>
              </a:rPr>
              <a:t> index=</a:t>
            </a:r>
            <a:r>
              <a:rPr lang="en-US" sz="1600">
                <a:solidFill>
                  <a:srgbClr val="C00000"/>
                </a:solidFill>
                <a:latin typeface="Cambria" pitchFamily="18" charset="0"/>
              </a:rPr>
              <a:t>"0"</a:t>
            </a:r>
            <a:r>
              <a:rPr lang="en-US" sz="1600">
                <a:solidFill>
                  <a:srgbClr val="0070C0"/>
                </a:solidFill>
                <a:latin typeface="Cambria" pitchFamily="18" charset="0"/>
              </a:rPr>
              <a:t> value=</a:t>
            </a:r>
            <a:r>
              <a:rPr lang="en-US" sz="1600">
                <a:solidFill>
                  <a:srgbClr val="C00000"/>
                </a:solidFill>
                <a:latin typeface="Cambria" pitchFamily="18" charset="0"/>
              </a:rPr>
              <a:t>"10"</a:t>
            </a:r>
            <a:r>
              <a:rPr lang="en-US" sz="1600">
                <a:solidFill>
                  <a:srgbClr val="0070C0"/>
                </a:solidFill>
                <a:latin typeface="Cambria" pitchFamily="18" charset="0"/>
              </a:rPr>
              <a:t> &gt;</a:t>
            </a:r>
            <a:r>
              <a:rPr lang="en-US" sz="1600">
                <a:solidFill>
                  <a:schemeClr val="bg1">
                    <a:lumMod val="50000"/>
                  </a:schemeClr>
                </a:solidFill>
                <a:latin typeface="Cambria" pitchFamily="18" charset="0"/>
              </a:rPr>
              <a:t>&lt;!-- size --&gt;</a:t>
            </a:r>
          </a:p>
          <a:p>
            <a:pPr eaLnBrk="1" hangingPunct="1">
              <a:buClr>
                <a:schemeClr val="accent1">
                  <a:lumMod val="75000"/>
                </a:schemeClr>
              </a:buClr>
              <a:buNone/>
            </a:pPr>
            <a:r>
              <a:rPr lang="en-US" sz="1600">
                <a:solidFill>
                  <a:srgbClr val="0070C0"/>
                </a:solidFill>
                <a:latin typeface="Cambria" pitchFamily="18" charset="0"/>
              </a:rPr>
              <a:t>  &lt;constructor-</a:t>
            </a:r>
            <a:r>
              <a:rPr lang="en-US" sz="1600" err="1">
                <a:solidFill>
                  <a:srgbClr val="0070C0"/>
                </a:solidFill>
                <a:latin typeface="Cambria" pitchFamily="18" charset="0"/>
              </a:rPr>
              <a:t>arg</a:t>
            </a:r>
            <a:r>
              <a:rPr lang="en-US" sz="1600">
                <a:solidFill>
                  <a:srgbClr val="0070C0"/>
                </a:solidFill>
                <a:latin typeface="Cambria" pitchFamily="18" charset="0"/>
              </a:rPr>
              <a:t> index=</a:t>
            </a:r>
            <a:r>
              <a:rPr lang="en-US" sz="1600">
                <a:solidFill>
                  <a:srgbClr val="C00000"/>
                </a:solidFill>
                <a:latin typeface="Cambria" pitchFamily="18" charset="0"/>
              </a:rPr>
              <a:t>"1"</a:t>
            </a:r>
            <a:r>
              <a:rPr lang="en-US" sz="1600">
                <a:solidFill>
                  <a:srgbClr val="0070C0"/>
                </a:solidFill>
                <a:latin typeface="Cambria" pitchFamily="18" charset="0"/>
              </a:rPr>
              <a:t> value=</a:t>
            </a:r>
            <a:r>
              <a:rPr lang="en-US" sz="1600">
                <a:solidFill>
                  <a:srgbClr val="C00000"/>
                </a:solidFill>
                <a:latin typeface="Cambria" pitchFamily="18" charset="0"/>
              </a:rPr>
              <a:t>"true"</a:t>
            </a:r>
            <a:r>
              <a:rPr lang="en-US" sz="1600">
                <a:solidFill>
                  <a:srgbClr val="0070C0"/>
                </a:solidFill>
                <a:latin typeface="Cambria" pitchFamily="18" charset="0"/>
              </a:rPr>
              <a:t> &gt;</a:t>
            </a:r>
            <a:r>
              <a:rPr lang="en-US" sz="1600">
                <a:solidFill>
                  <a:schemeClr val="bg1">
                    <a:lumMod val="50000"/>
                  </a:schemeClr>
                </a:solidFill>
                <a:latin typeface="Cambria" pitchFamily="18" charset="0"/>
              </a:rPr>
              <a:t>&lt;!-- fairness --&gt;</a:t>
            </a:r>
          </a:p>
          <a:p>
            <a:pPr eaLnBrk="1" hangingPunct="1">
              <a:buClr>
                <a:schemeClr val="accent1">
                  <a:lumMod val="75000"/>
                </a:schemeClr>
              </a:buClr>
              <a:buNone/>
            </a:pPr>
            <a:r>
              <a:rPr lang="en-US" sz="1600">
                <a:solidFill>
                  <a:srgbClr val="0070C0"/>
                </a:solidFill>
                <a:latin typeface="Cambria" pitchFamily="18" charset="0"/>
              </a:rPr>
              <a:t>&lt;/bean&gt;</a:t>
            </a:r>
          </a:p>
          <a:p>
            <a:pPr eaLnBrk="1" hangingPunct="1">
              <a:buClr>
                <a:schemeClr val="accent1">
                  <a:lumMod val="75000"/>
                </a:schemeClr>
              </a:buClr>
              <a:buNone/>
            </a:pPr>
            <a:r>
              <a:rPr lang="en-US" sz="1600">
                <a:solidFill>
                  <a:schemeClr val="bg1">
                    <a:lumMod val="50000"/>
                  </a:schemeClr>
                </a:solidFill>
                <a:latin typeface="Cambria" pitchFamily="18" charset="0"/>
              </a:rPr>
              <a:t>&lt;!– Configure the chosen queue implementation --&gt;</a:t>
            </a:r>
          </a:p>
          <a:p>
            <a:pPr eaLnBrk="1" hangingPunct="1">
              <a:buClr>
                <a:schemeClr val="accent1">
                  <a:lumMod val="75000"/>
                </a:schemeClr>
              </a:buClr>
              <a:buNone/>
            </a:pPr>
            <a:r>
              <a:rPr lang="en-US" sz="1600">
                <a:solidFill>
                  <a:srgbClr val="0070C0"/>
                </a:solidFill>
                <a:latin typeface="Cambria" pitchFamily="18" charset="0"/>
              </a:rPr>
              <a:t>&lt;from&gt;</a:t>
            </a:r>
            <a:r>
              <a:rPr lang="en-US" sz="1600" err="1">
                <a:solidFill>
                  <a:srgbClr val="F30BDD"/>
                </a:solidFill>
                <a:latin typeface="Cambria" pitchFamily="18" charset="0"/>
              </a:rPr>
              <a:t>seda</a:t>
            </a:r>
            <a:r>
              <a:rPr lang="en-US" sz="1600" err="1">
                <a:solidFill>
                  <a:srgbClr val="0070C0"/>
                </a:solidFill>
                <a:latin typeface="Cambria" pitchFamily="18" charset="0"/>
              </a:rPr>
              <a:t>:array?queue</a:t>
            </a:r>
            <a:r>
              <a:rPr lang="en-US" sz="1600">
                <a:solidFill>
                  <a:srgbClr val="0070C0"/>
                </a:solidFill>
                <a:latin typeface="Cambria" pitchFamily="18" charset="0"/>
              </a:rPr>
              <a:t>=</a:t>
            </a:r>
            <a:r>
              <a:rPr lang="en-US" sz="1600">
                <a:solidFill>
                  <a:srgbClr val="FF0000"/>
                </a:solidFill>
                <a:latin typeface="Cambria" pitchFamily="18" charset="0"/>
              </a:rPr>
              <a:t>#</a:t>
            </a:r>
            <a:r>
              <a:rPr lang="en-US" sz="1600" err="1">
                <a:solidFill>
                  <a:srgbClr val="FF0000"/>
                </a:solidFill>
                <a:latin typeface="Cambria" pitchFamily="18" charset="0"/>
              </a:rPr>
              <a:t>arrayQueue</a:t>
            </a:r>
            <a:r>
              <a:rPr lang="en-US" sz="1600">
                <a:solidFill>
                  <a:srgbClr val="0070C0"/>
                </a:solidFill>
                <a:latin typeface="Cambria" pitchFamily="18" charset="0"/>
              </a:rPr>
              <a:t>&lt;/from&gt;</a:t>
            </a:r>
            <a:endParaRPr lang="en-US" sz="1800">
              <a:solidFill>
                <a:srgbClr val="0070C0"/>
              </a:solidFill>
              <a:latin typeface="Cambria" pitchFamily="18" charset="0"/>
            </a:endParaRPr>
          </a:p>
          <a:p>
            <a:pPr eaLnBrk="1" hangingPunct="1">
              <a:buClr>
                <a:schemeClr val="accent1">
                  <a:lumMod val="75000"/>
                </a:schemeClr>
              </a:buClr>
              <a:buNone/>
            </a:pPr>
            <a:endParaRPr lang="en-US" sz="180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a:solidFill>
                  <a:srgbClr val="5B77BA"/>
                </a:solidFill>
              </a:rPr>
              <a:t>Camel Components – SEDA		</a:t>
            </a:r>
            <a:r>
              <a:rPr lang="en-US" sz="1800">
                <a:solidFill>
                  <a:srgbClr val="5B77BA"/>
                </a:solidFill>
              </a:rPr>
              <a:t>…Continued</a:t>
            </a:r>
            <a:endParaRPr lang="en-US" sz="2400">
              <a:solidFill>
                <a:srgbClr val="5B77BA"/>
              </a:solidFill>
            </a:endParaRPr>
          </a:p>
        </p:txBody>
      </p:sp>
    </p:spTree>
    <p:extLst>
      <p:ext uri="{BB962C8B-B14F-4D97-AF65-F5344CB8AC3E}">
        <p14:creationId xmlns:p14="http://schemas.microsoft.com/office/powerpoint/2010/main" val="3279412779"/>
      </p:ext>
    </p:extLst>
  </p:cSld>
  <p:clrMapOvr>
    <a:masterClrMapping/>
  </p:clrMapOvr>
  <p:transition/>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7729D200C48A4FB15671A5A5EFA42D" ma:contentTypeVersion="10" ma:contentTypeDescription="Create a new document." ma:contentTypeScope="" ma:versionID="8422e501fa19765f9b7b0bd7b48e5a39">
  <xsd:schema xmlns:xsd="http://www.w3.org/2001/XMLSchema" xmlns:xs="http://www.w3.org/2001/XMLSchema" xmlns:p="http://schemas.microsoft.com/office/2006/metadata/properties" xmlns:ns2="9bf2d67a-4843-4f77-8dec-dc49e79de6e2" xmlns:ns3="ced96c98-7ffa-4594-9ee3-7376ab79bd9a" targetNamespace="http://schemas.microsoft.com/office/2006/metadata/properties" ma:root="true" ma:fieldsID="5ce451b360249b65d7db7a4dbec0aa5b" ns2:_="" ns3:_="">
    <xsd:import namespace="9bf2d67a-4843-4f77-8dec-dc49e79de6e2"/>
    <xsd:import namespace="ced96c98-7ffa-4594-9ee3-7376ab79b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2d67a-4843-4f77-8dec-dc49e79de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d96c98-7ffa-4594-9ee3-7376ab79bd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8550F3-6BE5-446A-96F3-9CB4B9CF65E0}">
  <ds:schemaRefs>
    <ds:schemaRef ds:uri="244f07c9-dff9-4149-b3d2-13e546a2c5f4"/>
    <ds:schemaRef ds:uri="a919e46a-0e7d-42e8-b2ba-8d96ae922ef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156B6B8-CF68-46D6-88BC-FA769F0915C6}">
  <ds:schemaRefs>
    <ds:schemaRef ds:uri="9bf2d67a-4843-4f77-8dec-dc49e79de6e2"/>
    <ds:schemaRef ds:uri="ced96c98-7ffa-4594-9ee3-7376ab79bd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20990C-2BD2-4807-A6E3-275986C448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1_Blank Presentation</vt:lpstr>
      <vt:lpstr>      Apache Camel – Training - Day-3</vt:lpstr>
      <vt:lpstr>Camel Context</vt:lpstr>
      <vt:lpstr>Camel Core concepts  …continued</vt:lpstr>
      <vt:lpstr>Camel Components - Direct</vt:lpstr>
      <vt:lpstr>Camel Components – Direct-VM</vt:lpstr>
      <vt:lpstr>Camel Components – Direct-VM</vt:lpstr>
      <vt:lpstr>Camel Components – SEDA</vt:lpstr>
      <vt:lpstr>Camel Components – SEDA  …Continued</vt:lpstr>
      <vt:lpstr>Camel Components – SEDA  …Continued</vt:lpstr>
      <vt:lpstr>Camel Components – Bean</vt:lpstr>
      <vt:lpstr>Camel Components – Bean  …Continued</vt:lpstr>
      <vt:lpstr>Camel Components – Log</vt:lpstr>
      <vt:lpstr>Camel Components – Log  …Continued</vt:lpstr>
      <vt:lpstr>Camel Components – File</vt:lpstr>
      <vt:lpstr>Camel Components – File  …Continued</vt:lpstr>
      <vt:lpstr>Camel Components – File  …Continued</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T V, Gopalakrishnan</dc:creator>
  <cp:revision>2</cp:revision>
  <cp:lastPrinted>2010-08-26T20:44:14Z</cp:lastPrinted>
  <dcterms:created xsi:type="dcterms:W3CDTF">2010-11-02T21:20:03Z</dcterms:created>
  <dcterms:modified xsi:type="dcterms:W3CDTF">2024-02-16T06:46:41Z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0x0101004A7729D200C48A4FB15671A5A5EFA42D</vt:lpwstr>
  </property>
</Properties>
</file>